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6" r:id="rId5"/>
    <p:sldId id="257" r:id="rId6"/>
    <p:sldId id="258" r:id="rId7"/>
    <p:sldId id="287" r:id="rId8"/>
    <p:sldId id="277" r:id="rId9"/>
    <p:sldId id="278" r:id="rId10"/>
    <p:sldId id="280" r:id="rId11"/>
    <p:sldId id="279" r:id="rId12"/>
    <p:sldId id="283" r:id="rId13"/>
    <p:sldId id="286" r:id="rId14"/>
    <p:sldId id="259" r:id="rId15"/>
    <p:sldId id="290" r:id="rId16"/>
    <p:sldId id="288" r:id="rId17"/>
    <p:sldId id="289" r:id="rId18"/>
    <p:sldId id="267"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4E34F-0BED-7717-5526-28643B9EF9B0}" v="74" dt="2022-11-08T20:50:35.763"/>
    <p1510:client id="{1E22B848-1214-CDD7-8CBD-C09A0C9B0597}" v="6" dt="2022-11-09T10:23:59.706"/>
    <p1510:client id="{327291A7-DF93-55C9-A586-68C5E41EF920}" v="115" dt="2022-11-08T20:44:30.554"/>
    <p1510:client id="{4588568B-4789-D4BC-E463-4DB9500E9C5F}" v="310" dt="2022-11-08T18:10:25.328"/>
    <p1510:client id="{47BE5290-1A7D-4FE2-9706-EFA16C87C70B}" v="23" dt="2022-11-08T14:56:01.211"/>
    <p1510:client id="{49F83C2D-E09C-5349-8214-8C23A38C9A35}" v="475" dt="2022-11-09T09:10:13.965"/>
    <p1510:client id="{67E5E417-A918-D294-D699-0E994A5DA264}" v="133" dt="2022-11-08T21:15:09.427"/>
    <p1510:client id="{9C2A381C-945A-F0DD-F955-4FFD1C614296}" v="15" dt="2022-11-09T06:14:44.515"/>
    <p1510:client id="{9DE1E428-D3B5-3624-009D-CA8919DB6E4D}" v="1" dt="2022-11-08T20:51:15.894"/>
    <p1510:client id="{CEA4FAAA-92C2-4BA7-8E21-17A902EE456B}" v="13" dt="2022-11-09T12:43:14.025"/>
    <p1510:client id="{DFFF99C0-0482-DBBD-FBE2-73D7497D596F}" v="210" dt="2022-11-09T10:22:46.073"/>
    <p1510:client id="{EBA34F5C-855B-CB55-C4A4-ECB41E7673A5}" v="30" dt="2022-11-08T21:30:03.207"/>
    <p1510:client id="{ECACCEC8-F300-155B-F7F2-941C1EDC6439}" v="82" dt="2022-11-08T22:38:26.803"/>
    <p1510:client id="{F364FAAA-E38B-2447-316E-A676CDBE6B7E}" v="224" dt="2022-11-08T22:59:07.706"/>
    <p1510:client id="{F8478D44-532C-223A-0B73-97826C85453A}" v="32" dt="2022-11-08T21:01:05.6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73D947E0-108F-4D20-A71E-3CF329F97212}">
      <dgm:prSet phldr="0"/>
      <dgm:spPr>
        <a:solidFill>
          <a:schemeClr val="accent1"/>
        </a:solidFill>
        <a:ln>
          <a:noFill/>
        </a:ln>
      </dgm:spPr>
      <dgm:t>
        <a:bodyPr/>
        <a:lstStyle/>
        <a:p>
          <a:pPr marL="0" algn="ctr" rtl="0">
            <a:buNone/>
          </a:pPr>
          <a:r>
            <a:rPr lang="en-US" sz="2000">
              <a:latin typeface="Tenorite"/>
            </a:rPr>
            <a:t>Dataset selection</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rtl="0">
            <a:buNone/>
          </a:pPr>
          <a:r>
            <a:rPr lang="en-US" sz="1400"/>
            <a:t>The selected dataset should offer precise annotations</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rtl="0">
            <a:buNone/>
          </a:pPr>
          <a:r>
            <a:rPr lang="en-US" sz="2000">
              <a:latin typeface="Tenorite"/>
            </a:rPr>
            <a:t>XAI tools</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a:t>Extraction of the most decisive phrases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a:latin typeface="Tenorite"/>
            </a:rPr>
            <a:t>Evaluation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rtl="0">
            <a:buNone/>
          </a:pPr>
          <a:r>
            <a:rPr lang="en-US" sz="1400"/>
            <a:t>Calculation of </a:t>
          </a:r>
          <a:r>
            <a:rPr lang="en-US" sz="1400">
              <a:latin typeface="Tenorite"/>
            </a:rPr>
            <a:t>similarity measures</a:t>
          </a:r>
          <a:r>
            <a:rPr lang="en-US" sz="1400"/>
            <a:t> between the human-annotated fragments and </a:t>
          </a:r>
          <a:r>
            <a:rPr lang="en-US" sz="1400">
              <a:latin typeface="Tenorite"/>
            </a:rPr>
            <a:t>these most</a:t>
          </a:r>
          <a:r>
            <a:rPr lang="en-US" sz="1400"/>
            <a:t> important for the model</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3" custLinFactNeighborX="-757"/>
      <dgm:spPr>
        <a:prstGeom prst="rect">
          <a:avLst/>
        </a:prstGeom>
      </dgm:spPr>
    </dgm:pt>
    <dgm:pt modelId="{7DA281F5-0265-2048-A63A-727E19796F79}" type="pres">
      <dgm:prSet presAssocID="{73D947E0-108F-4D20-A71E-3CF329F97212}" presName="nodeTx" presStyleLbl="node1" presStyleIdx="0" presStyleCnt="3">
        <dgm:presLayoutVars>
          <dgm:bulletEnabled val="1"/>
        </dgm:presLayoutVars>
      </dgm:prSet>
      <dgm:spPr/>
    </dgm:pt>
    <dgm:pt modelId="{79A13FEB-C61A-0346-824D-E0457CC5B4C9}" type="pres">
      <dgm:prSet presAssocID="{73D947E0-108F-4D20-A71E-3CF329F97212}" presName="invisiNode" presStyleLbl="node1" presStyleIdx="0" presStyleCnt="3"/>
      <dgm:spPr/>
    </dgm:pt>
    <dgm:pt modelId="{A126BA88-D0F9-AF4A-A7BA-0638E32B45F8}" type="pres">
      <dgm:prSet presAssocID="{73D947E0-108F-4D20-A71E-3CF329F97212}" presName="imagNode" presStyleLbl="fgImgPlace1" presStyleIdx="0" presStyleCnt="3"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3" custLinFactNeighborX="-129"/>
      <dgm:spPr>
        <a:prstGeom prst="rect">
          <a:avLst/>
        </a:prstGeom>
      </dgm:spPr>
    </dgm:pt>
    <dgm:pt modelId="{BA2077AD-A827-784F-87A6-E8E29A836D84}" type="pres">
      <dgm:prSet presAssocID="{B1AFA1AF-0FF8-45B3-A6D0-0E255A2F637D}" presName="nodeTx" presStyleLbl="node1" presStyleIdx="1" presStyleCnt="3">
        <dgm:presLayoutVars>
          <dgm:bulletEnabled val="1"/>
        </dgm:presLayoutVars>
      </dgm:prSet>
      <dgm:spPr/>
    </dgm:pt>
    <dgm:pt modelId="{47276A48-75DE-FE4F-B4C6-8B77CF2957C3}" type="pres">
      <dgm:prSet presAssocID="{B1AFA1AF-0FF8-45B3-A6D0-0E255A2F637D}" presName="invisiNode" presStyleLbl="node1" presStyleIdx="1" presStyleCnt="3"/>
      <dgm:spPr/>
    </dgm:pt>
    <dgm:pt modelId="{EFEB790C-BD5C-F54D-9993-F81422A8AD8E}" type="pres">
      <dgm:prSet presAssocID="{B1AFA1AF-0FF8-45B3-A6D0-0E255A2F637D}" presName="imagNode" presStyleLbl="fgImgPlace1" presStyleIdx="1" presStyleCnt="3"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3" custLinFactNeighborX="182"/>
      <dgm:spPr>
        <a:prstGeom prst="rect">
          <a:avLst/>
        </a:prstGeom>
      </dgm:spPr>
    </dgm:pt>
    <dgm:pt modelId="{BC636E4B-34B9-8543-A308-00E0D1B0D2F9}" type="pres">
      <dgm:prSet presAssocID="{E9682B4F-0217-4B50-923E-C104AA24290F}" presName="nodeTx" presStyleLbl="node1" presStyleIdx="2" presStyleCnt="3">
        <dgm:presLayoutVars>
          <dgm:bulletEnabled val="1"/>
        </dgm:presLayoutVars>
      </dgm:prSet>
      <dgm:spPr/>
    </dgm:pt>
    <dgm:pt modelId="{073A77BB-E8BD-4B4C-BFA2-7B530A2B3199}" type="pres">
      <dgm:prSet presAssocID="{E9682B4F-0217-4B50-923E-C104AA24290F}" presName="invisiNode" presStyleLbl="node1" presStyleIdx="2" presStyleCnt="3"/>
      <dgm:spPr/>
    </dgm:pt>
    <dgm:pt modelId="{CC076D56-4BB0-7246-9039-788AB439DAF0}" type="pres">
      <dgm:prSet presAssocID="{E9682B4F-0217-4B50-923E-C104AA24290F}" presName="imagNode" presStyleLbl="fgImgPlace1" presStyleIdx="2" presStyleCnt="3"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B60B9C09-2CBC-4244-9E25-52D81D5E05D6}" type="presOf" srcId="{50418D2B-9486-42DE-AFDD-1D31420040FF}" destId="{BA2077AD-A827-784F-87A6-E8E29A836D84}" srcOrd="1" destOrd="1" presId="urn:microsoft.com/office/officeart/2005/8/layout/hList7"/>
    <dgm:cxn modelId="{436B9C09-D4E6-4781-877E-3987153BE813}" type="presOf" srcId="{88649F7A-400B-4056-965D-C9AC0B3AD942}" destId="{56C7F139-002F-DF46-BB7F-23A563E7CE98}" srcOrd="0" destOrd="0" presId="urn:microsoft.com/office/officeart/2005/8/layout/hList7"/>
    <dgm:cxn modelId="{8FD9A41A-E1E1-494E-87D8-71434EB03067}"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B9A2A23E-30DC-43C6-BFFC-EB4E52CB523D}" type="presOf" srcId="{0EC0C300-11E4-45CF-8418-973585107209}" destId="{BC636E4B-34B9-8543-A308-00E0D1B0D2F9}" srcOrd="1" destOrd="1" presId="urn:microsoft.com/office/officeart/2005/8/layout/hList7"/>
    <dgm:cxn modelId="{B19F6C5B-12CA-4C98-BF23-45AB225F3F8D}" type="presOf" srcId="{E9682B4F-0217-4B50-923E-C104AA24290F}" destId="{434ABADC-97F5-A547-823D-7594A86D79D3}" srcOrd="0" destOrd="0" presId="urn:microsoft.com/office/officeart/2005/8/layout/hList7"/>
    <dgm:cxn modelId="{7FD89542-2F24-4CBC-B3A3-7E93CF6671E0}" type="presOf" srcId="{73D947E0-108F-4D20-A71E-3CF329F97212}" destId="{7DA281F5-0265-2048-A63A-727E19796F79}" srcOrd="1" destOrd="0" presId="urn:microsoft.com/office/officeart/2005/8/layout/hList7"/>
    <dgm:cxn modelId="{51563A4F-C0EB-47D6-B5BC-47A4E599AD4B}" srcId="{E9682B4F-0217-4B50-923E-C104AA24290F}" destId="{0EC0C300-11E4-45CF-8418-973585107209}" srcOrd="0" destOrd="0" parTransId="{1E4DD98E-100E-46B7-B24A-408BBF69E9FA}" sibTransId="{90FAB5D1-62B3-4FF6-A07D-EE607F529C32}"/>
    <dgm:cxn modelId="{2E67E571-7055-4DD7-8763-841EE9CAD235}" type="presOf" srcId="{0EC0C300-11E4-45CF-8418-973585107209}" destId="{434ABADC-97F5-A547-823D-7594A86D79D3}" srcOrd="0" destOrd="1" presId="urn:microsoft.com/office/officeart/2005/8/layout/hList7"/>
    <dgm:cxn modelId="{AE854673-BE46-4BFF-BAE1-A509D0D2E87A}" type="presOf" srcId="{B1AFA1AF-0FF8-45B3-A6D0-0E255A2F637D}" destId="{BA2077AD-A827-784F-87A6-E8E29A836D84}" srcOrd="1" destOrd="0" presId="urn:microsoft.com/office/officeart/2005/8/layout/hList7"/>
    <dgm:cxn modelId="{D9052276-C448-4767-95DD-4E7A25BA9F0D}" type="presOf" srcId="{73D947E0-108F-4D20-A71E-3CF329F97212}" destId="{8F8B275D-8553-0846-A316-484B7B291C97}" srcOrd="0" destOrd="0" presId="urn:microsoft.com/office/officeart/2005/8/layout/hList7"/>
    <dgm:cxn modelId="{2EBD038E-06F2-4A49-B690-518CB7C3853D}" type="presOf" srcId="{E9682B4F-0217-4B50-923E-C104AA24290F}" destId="{BC636E4B-34B9-8543-A308-00E0D1B0D2F9}" srcOrd="1" destOrd="0" presId="urn:microsoft.com/office/officeart/2005/8/layout/hList7"/>
    <dgm:cxn modelId="{1E59499E-040E-411B-9CA8-DEC76FB2DFAE}" type="presOf" srcId="{30A490C8-22B4-4D68-875C-0F0DE2FF864D}" destId="{8F8B275D-8553-0846-A316-484B7B291C97}" srcOrd="0"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98535CBA-7BDA-4823-8654-B62C9D674C7A}" type="presOf" srcId="{AE813459-65AB-4FA9-B717-330DDA6DFA4E}" destId="{DF3C77F5-32F3-5845-BEE2-529229516397}"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AC0B9CD0-BFD2-4B2F-88FF-3172D9DA4EC2}" type="presOf" srcId="{30A490C8-22B4-4D68-875C-0F0DE2FF864D}" destId="{7DA281F5-0265-2048-A63A-727E19796F79}" srcOrd="1" destOrd="1" presId="urn:microsoft.com/office/officeart/2005/8/layout/hList7"/>
    <dgm:cxn modelId="{E4C279FE-289B-40FF-806A-4170906B2B34}" type="presOf" srcId="{B1AFA1AF-0FF8-45B3-A6D0-0E255A2F637D}" destId="{4DFF6703-D32F-9E47-96B8-A304C47CCB78}" srcOrd="0" destOrd="0" presId="urn:microsoft.com/office/officeart/2005/8/layout/hList7"/>
    <dgm:cxn modelId="{2D4F551C-79C4-481D-9B56-33A6791A4B41}" type="presParOf" srcId="{A34AE8AA-FDF7-FA40-BADC-6B62C2B1DE88}" destId="{2107607C-A87A-3347-81F6-106C527DBD58}" srcOrd="0" destOrd="0" presId="urn:microsoft.com/office/officeart/2005/8/layout/hList7"/>
    <dgm:cxn modelId="{A27830D3-9AB2-4B15-BDD1-64B74354F748}" type="presParOf" srcId="{A34AE8AA-FDF7-FA40-BADC-6B62C2B1DE88}" destId="{0955960D-7F7D-E54C-8843-B1DBEEBFB364}" srcOrd="1" destOrd="0" presId="urn:microsoft.com/office/officeart/2005/8/layout/hList7"/>
    <dgm:cxn modelId="{913B5192-C362-4FA5-ADA8-B6AB233F4C0A}" type="presParOf" srcId="{0955960D-7F7D-E54C-8843-B1DBEEBFB364}" destId="{81155D12-3CC8-3D49-B0F3-3C84AC48510A}" srcOrd="0" destOrd="0" presId="urn:microsoft.com/office/officeart/2005/8/layout/hList7"/>
    <dgm:cxn modelId="{A74A87CB-41F5-4C45-859B-125039004568}" type="presParOf" srcId="{81155D12-3CC8-3D49-B0F3-3C84AC48510A}" destId="{8F8B275D-8553-0846-A316-484B7B291C97}" srcOrd="0" destOrd="0" presId="urn:microsoft.com/office/officeart/2005/8/layout/hList7"/>
    <dgm:cxn modelId="{BDE8E950-F9A3-47CB-B1B1-583509C325BF}" type="presParOf" srcId="{81155D12-3CC8-3D49-B0F3-3C84AC48510A}" destId="{7DA281F5-0265-2048-A63A-727E19796F79}" srcOrd="1" destOrd="0" presId="urn:microsoft.com/office/officeart/2005/8/layout/hList7"/>
    <dgm:cxn modelId="{5B0697F1-17FB-4CE3-96F3-2274F64CDA0E}" type="presParOf" srcId="{81155D12-3CC8-3D49-B0F3-3C84AC48510A}" destId="{79A13FEB-C61A-0346-824D-E0457CC5B4C9}" srcOrd="2" destOrd="0" presId="urn:microsoft.com/office/officeart/2005/8/layout/hList7"/>
    <dgm:cxn modelId="{3B50EB32-981D-4951-93ED-099439F2E0EE}" type="presParOf" srcId="{81155D12-3CC8-3D49-B0F3-3C84AC48510A}" destId="{A126BA88-D0F9-AF4A-A7BA-0638E32B45F8}" srcOrd="3" destOrd="0" presId="urn:microsoft.com/office/officeart/2005/8/layout/hList7"/>
    <dgm:cxn modelId="{007EDCEE-AD2F-4288-9B5F-69B5CA4AF555}" type="presParOf" srcId="{0955960D-7F7D-E54C-8843-B1DBEEBFB364}" destId="{DF3C77F5-32F3-5845-BEE2-529229516397}" srcOrd="1" destOrd="0" presId="urn:microsoft.com/office/officeart/2005/8/layout/hList7"/>
    <dgm:cxn modelId="{91B02635-15B0-4E0E-B31F-5003D946E56B}" type="presParOf" srcId="{0955960D-7F7D-E54C-8843-B1DBEEBFB364}" destId="{16FC6348-B601-E348-A50F-7576C3DDD207}" srcOrd="2" destOrd="0" presId="urn:microsoft.com/office/officeart/2005/8/layout/hList7"/>
    <dgm:cxn modelId="{486FACFC-482A-4476-AD9F-5CD0A6B78E71}" type="presParOf" srcId="{16FC6348-B601-E348-A50F-7576C3DDD207}" destId="{4DFF6703-D32F-9E47-96B8-A304C47CCB78}" srcOrd="0" destOrd="0" presId="urn:microsoft.com/office/officeart/2005/8/layout/hList7"/>
    <dgm:cxn modelId="{FA0D782B-259F-4C29-AA3F-2C55DFF0EA4B}" type="presParOf" srcId="{16FC6348-B601-E348-A50F-7576C3DDD207}" destId="{BA2077AD-A827-784F-87A6-E8E29A836D84}" srcOrd="1" destOrd="0" presId="urn:microsoft.com/office/officeart/2005/8/layout/hList7"/>
    <dgm:cxn modelId="{0C83725E-55DE-49E9-93CB-7325948D7150}" type="presParOf" srcId="{16FC6348-B601-E348-A50F-7576C3DDD207}" destId="{47276A48-75DE-FE4F-B4C6-8B77CF2957C3}" srcOrd="2" destOrd="0" presId="urn:microsoft.com/office/officeart/2005/8/layout/hList7"/>
    <dgm:cxn modelId="{5D01BA49-EE21-4CAA-9747-AE457A70E67F}" type="presParOf" srcId="{16FC6348-B601-E348-A50F-7576C3DDD207}" destId="{EFEB790C-BD5C-F54D-9993-F81422A8AD8E}" srcOrd="3" destOrd="0" presId="urn:microsoft.com/office/officeart/2005/8/layout/hList7"/>
    <dgm:cxn modelId="{6E8B117B-C5A0-4910-81F1-64459E0B4B89}" type="presParOf" srcId="{0955960D-7F7D-E54C-8843-B1DBEEBFB364}" destId="{56C7F139-002F-DF46-BB7F-23A563E7CE98}" srcOrd="3" destOrd="0" presId="urn:microsoft.com/office/officeart/2005/8/layout/hList7"/>
    <dgm:cxn modelId="{0E62DD01-1149-4E6A-835B-A42E70361C70}" type="presParOf" srcId="{0955960D-7F7D-E54C-8843-B1DBEEBFB364}" destId="{91E3D51E-7AB8-6349-A1D0-02F993052AB3}" srcOrd="4" destOrd="0" presId="urn:microsoft.com/office/officeart/2005/8/layout/hList7"/>
    <dgm:cxn modelId="{51FF8CA3-18D3-4B67-B57B-4AB9FA359629}" type="presParOf" srcId="{91E3D51E-7AB8-6349-A1D0-02F993052AB3}" destId="{434ABADC-97F5-A547-823D-7594A86D79D3}" srcOrd="0" destOrd="0" presId="urn:microsoft.com/office/officeart/2005/8/layout/hList7"/>
    <dgm:cxn modelId="{2001CF30-20BE-439C-BDAE-D1966F3F96F5}" type="presParOf" srcId="{91E3D51E-7AB8-6349-A1D0-02F993052AB3}" destId="{BC636E4B-34B9-8543-A308-00E0D1B0D2F9}" srcOrd="1" destOrd="0" presId="urn:microsoft.com/office/officeart/2005/8/layout/hList7"/>
    <dgm:cxn modelId="{C46DEA76-AE91-4BFE-9E3C-D7A81D419A64}" type="presParOf" srcId="{91E3D51E-7AB8-6349-A1D0-02F993052AB3}" destId="{073A77BB-E8BD-4B4C-BFA2-7B530A2B3199}" srcOrd="2" destOrd="0" presId="urn:microsoft.com/office/officeart/2005/8/layout/hList7"/>
    <dgm:cxn modelId="{81CF9E36-5133-4942-A390-5D1D89C9CFF9}" type="presParOf" srcId="{91E3D51E-7AB8-6349-A1D0-02F993052AB3}" destId="{CC076D56-4BB0-7246-9039-788AB439DAF0}"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8AFE38-6277-4077-97A3-71FF87747B9A}" type="doc">
      <dgm:prSet loTypeId="urn:microsoft.com/office/officeart/2005/8/layout/chevron1" loCatId="process" qsTypeId="urn:microsoft.com/office/officeart/2005/8/quickstyle/simple1" qsCatId="simple" csTypeId="urn:microsoft.com/office/officeart/2005/8/colors/accent1_2" csCatId="accent1" phldr="1"/>
      <dgm:spPr/>
    </dgm:pt>
    <dgm:pt modelId="{1C675BF9-064B-4DE7-96C6-DFD7D2F2C397}">
      <dgm:prSet phldrT="[Text]" phldr="0"/>
      <dgm:spPr/>
      <dgm:t>
        <a:bodyPr/>
        <a:lstStyle/>
        <a:p>
          <a:pPr rtl="0"/>
          <a:r>
            <a:rPr lang="en-US">
              <a:latin typeface="Tenorite"/>
            </a:rPr>
            <a:t>Developing state-of-the-art models</a:t>
          </a:r>
          <a:endParaRPr lang="en-US"/>
        </a:p>
      </dgm:t>
    </dgm:pt>
    <dgm:pt modelId="{F31FC2A3-D95E-4C5B-B6F2-B54F8F1CDB44}" type="parTrans" cxnId="{6BCF90B0-F2FE-4B76-B949-E80B32F98AB7}">
      <dgm:prSet/>
      <dgm:spPr/>
    </dgm:pt>
    <dgm:pt modelId="{EF522EDC-F40C-4179-B49E-08DB2144BBA8}" type="sibTrans" cxnId="{6BCF90B0-F2FE-4B76-B949-E80B32F98AB7}">
      <dgm:prSet/>
      <dgm:spPr/>
    </dgm:pt>
    <dgm:pt modelId="{5C863988-FF4F-4B14-A512-855AE30CE809}">
      <dgm:prSet phldrT="[Text]" phldr="0"/>
      <dgm:spPr/>
      <dgm:t>
        <a:bodyPr/>
        <a:lstStyle/>
        <a:p>
          <a:pPr rtl="0"/>
          <a:r>
            <a:rPr lang="en-US">
              <a:latin typeface="Tenorite"/>
            </a:rPr>
            <a:t>Introducing XAI methods</a:t>
          </a:r>
          <a:endParaRPr lang="en-US"/>
        </a:p>
      </dgm:t>
    </dgm:pt>
    <dgm:pt modelId="{87FB9BDA-9055-4CB7-BFC2-21DADF649FC4}" type="parTrans" cxnId="{763113B6-F8E9-4DED-9C86-F585748A6CCE}">
      <dgm:prSet/>
      <dgm:spPr/>
    </dgm:pt>
    <dgm:pt modelId="{2059222F-E69A-4F7F-BB3F-6B11706BBA1A}" type="sibTrans" cxnId="{763113B6-F8E9-4DED-9C86-F585748A6CCE}">
      <dgm:prSet/>
      <dgm:spPr/>
    </dgm:pt>
    <dgm:pt modelId="{DA98D038-5FC5-4FEA-AEBF-8F4F7491AD7C}">
      <dgm:prSet phldrT="[Text]" phldr="0"/>
      <dgm:spPr/>
      <dgm:t>
        <a:bodyPr/>
        <a:lstStyle/>
        <a:p>
          <a:pPr rtl="0"/>
          <a:r>
            <a:rPr lang="en-US">
              <a:latin typeface="Tenorite"/>
            </a:rPr>
            <a:t>End-to-end </a:t>
          </a:r>
          <a:r>
            <a:rPr lang="en-US"/>
            <a:t>architecture</a:t>
          </a:r>
          <a:r>
            <a:rPr lang="en-US">
              <a:latin typeface="Tenorite"/>
            </a:rPr>
            <a:t> </a:t>
          </a:r>
          <a:endParaRPr lang="en-US"/>
        </a:p>
      </dgm:t>
    </dgm:pt>
    <dgm:pt modelId="{2EC187D3-F147-40A9-8ABB-E590716FB415}" type="parTrans" cxnId="{9AAA664A-77B5-45A1-B12F-E9405DEFF43B}">
      <dgm:prSet/>
      <dgm:spPr/>
    </dgm:pt>
    <dgm:pt modelId="{6056ED60-428F-430A-8287-6CE99B6527DA}" type="sibTrans" cxnId="{9AAA664A-77B5-45A1-B12F-E9405DEFF43B}">
      <dgm:prSet/>
      <dgm:spPr/>
    </dgm:pt>
    <dgm:pt modelId="{7131E366-7A8E-49FA-A8BE-78F07DE8089E}" type="pres">
      <dgm:prSet presAssocID="{828AFE38-6277-4077-97A3-71FF87747B9A}" presName="Name0" presStyleCnt="0">
        <dgm:presLayoutVars>
          <dgm:dir/>
          <dgm:animLvl val="lvl"/>
          <dgm:resizeHandles val="exact"/>
        </dgm:presLayoutVars>
      </dgm:prSet>
      <dgm:spPr/>
    </dgm:pt>
    <dgm:pt modelId="{EE369D5D-365F-499F-BABA-6194B4DD66EA}" type="pres">
      <dgm:prSet presAssocID="{1C675BF9-064B-4DE7-96C6-DFD7D2F2C397}" presName="parTxOnly" presStyleLbl="node1" presStyleIdx="0" presStyleCnt="3">
        <dgm:presLayoutVars>
          <dgm:chMax val="0"/>
          <dgm:chPref val="0"/>
          <dgm:bulletEnabled val="1"/>
        </dgm:presLayoutVars>
      </dgm:prSet>
      <dgm:spPr/>
    </dgm:pt>
    <dgm:pt modelId="{44B63BE7-9862-4E55-9B5E-24DE32C0C6DC}" type="pres">
      <dgm:prSet presAssocID="{EF522EDC-F40C-4179-B49E-08DB2144BBA8}" presName="parTxOnlySpace" presStyleCnt="0"/>
      <dgm:spPr/>
    </dgm:pt>
    <dgm:pt modelId="{5D17E3D3-202C-4E3E-8093-52A07F3BD029}" type="pres">
      <dgm:prSet presAssocID="{5C863988-FF4F-4B14-A512-855AE30CE809}" presName="parTxOnly" presStyleLbl="node1" presStyleIdx="1" presStyleCnt="3">
        <dgm:presLayoutVars>
          <dgm:chMax val="0"/>
          <dgm:chPref val="0"/>
          <dgm:bulletEnabled val="1"/>
        </dgm:presLayoutVars>
      </dgm:prSet>
      <dgm:spPr/>
    </dgm:pt>
    <dgm:pt modelId="{ADF9144A-9D05-419F-94C5-27671B500148}" type="pres">
      <dgm:prSet presAssocID="{2059222F-E69A-4F7F-BB3F-6B11706BBA1A}" presName="parTxOnlySpace" presStyleCnt="0"/>
      <dgm:spPr/>
    </dgm:pt>
    <dgm:pt modelId="{EF8576FC-69AB-478C-B6E6-CC17759E3099}" type="pres">
      <dgm:prSet presAssocID="{DA98D038-5FC5-4FEA-AEBF-8F4F7491AD7C}" presName="parTxOnly" presStyleLbl="node1" presStyleIdx="2" presStyleCnt="3">
        <dgm:presLayoutVars>
          <dgm:chMax val="0"/>
          <dgm:chPref val="0"/>
          <dgm:bulletEnabled val="1"/>
        </dgm:presLayoutVars>
      </dgm:prSet>
      <dgm:spPr/>
    </dgm:pt>
  </dgm:ptLst>
  <dgm:cxnLst>
    <dgm:cxn modelId="{11F6AF5D-813D-4709-AAA5-333D3887CF80}" type="presOf" srcId="{5C863988-FF4F-4B14-A512-855AE30CE809}" destId="{5D17E3D3-202C-4E3E-8093-52A07F3BD029}" srcOrd="0" destOrd="0" presId="urn:microsoft.com/office/officeart/2005/8/layout/chevron1"/>
    <dgm:cxn modelId="{9AAA664A-77B5-45A1-B12F-E9405DEFF43B}" srcId="{828AFE38-6277-4077-97A3-71FF87747B9A}" destId="{DA98D038-5FC5-4FEA-AEBF-8F4F7491AD7C}" srcOrd="2" destOrd="0" parTransId="{2EC187D3-F147-40A9-8ABB-E590716FB415}" sibTransId="{6056ED60-428F-430A-8287-6CE99B6527DA}"/>
    <dgm:cxn modelId="{FF2AC86A-4EA2-4719-986C-9970777CE32D}" type="presOf" srcId="{828AFE38-6277-4077-97A3-71FF87747B9A}" destId="{7131E366-7A8E-49FA-A8BE-78F07DE8089E}" srcOrd="0" destOrd="0" presId="urn:microsoft.com/office/officeart/2005/8/layout/chevron1"/>
    <dgm:cxn modelId="{EA7CFF90-0F44-4F83-8E48-AB00ED3EA47A}" type="presOf" srcId="{1C675BF9-064B-4DE7-96C6-DFD7D2F2C397}" destId="{EE369D5D-365F-499F-BABA-6194B4DD66EA}" srcOrd="0" destOrd="0" presId="urn:microsoft.com/office/officeart/2005/8/layout/chevron1"/>
    <dgm:cxn modelId="{6BCF90B0-F2FE-4B76-B949-E80B32F98AB7}" srcId="{828AFE38-6277-4077-97A3-71FF87747B9A}" destId="{1C675BF9-064B-4DE7-96C6-DFD7D2F2C397}" srcOrd="0" destOrd="0" parTransId="{F31FC2A3-D95E-4C5B-B6F2-B54F8F1CDB44}" sibTransId="{EF522EDC-F40C-4179-B49E-08DB2144BBA8}"/>
    <dgm:cxn modelId="{763113B6-F8E9-4DED-9C86-F585748A6CCE}" srcId="{828AFE38-6277-4077-97A3-71FF87747B9A}" destId="{5C863988-FF4F-4B14-A512-855AE30CE809}" srcOrd="1" destOrd="0" parTransId="{87FB9BDA-9055-4CB7-BFC2-21DADF649FC4}" sibTransId="{2059222F-E69A-4F7F-BB3F-6B11706BBA1A}"/>
    <dgm:cxn modelId="{0ED41DEC-0720-4B73-868B-832DE4377142}" type="presOf" srcId="{DA98D038-5FC5-4FEA-AEBF-8F4F7491AD7C}" destId="{EF8576FC-69AB-478C-B6E6-CC17759E3099}" srcOrd="0" destOrd="0" presId="urn:microsoft.com/office/officeart/2005/8/layout/chevron1"/>
    <dgm:cxn modelId="{2DFD4EDA-058D-449F-86E1-FC0990CD13CD}" type="presParOf" srcId="{7131E366-7A8E-49FA-A8BE-78F07DE8089E}" destId="{EE369D5D-365F-499F-BABA-6194B4DD66EA}" srcOrd="0" destOrd="0" presId="urn:microsoft.com/office/officeart/2005/8/layout/chevron1"/>
    <dgm:cxn modelId="{344A22ED-A285-4DB3-B163-53708E889A38}" type="presParOf" srcId="{7131E366-7A8E-49FA-A8BE-78F07DE8089E}" destId="{44B63BE7-9862-4E55-9B5E-24DE32C0C6DC}" srcOrd="1" destOrd="0" presId="urn:microsoft.com/office/officeart/2005/8/layout/chevron1"/>
    <dgm:cxn modelId="{9D6BCC6F-EC25-4AE8-AF88-8118298493E3}" type="presParOf" srcId="{7131E366-7A8E-49FA-A8BE-78F07DE8089E}" destId="{5D17E3D3-202C-4E3E-8093-52A07F3BD029}" srcOrd="2" destOrd="0" presId="urn:microsoft.com/office/officeart/2005/8/layout/chevron1"/>
    <dgm:cxn modelId="{D3018C5E-105B-4244-B113-3BF9445D1C76}" type="presParOf" srcId="{7131E366-7A8E-49FA-A8BE-78F07DE8089E}" destId="{ADF9144A-9D05-419F-94C5-27671B500148}" srcOrd="3" destOrd="0" presId="urn:microsoft.com/office/officeart/2005/8/layout/chevron1"/>
    <dgm:cxn modelId="{BB102DB2-B812-4761-B33A-F4DFC184C0F2}" type="presParOf" srcId="{7131E366-7A8E-49FA-A8BE-78F07DE8089E}" destId="{EF8576FC-69AB-478C-B6E6-CC17759E3099}"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3165132"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a:latin typeface="Tenorite"/>
            </a:rPr>
            <a:t>Dataset selection</a:t>
          </a:r>
        </a:p>
        <a:p>
          <a:pPr marL="0" lvl="1" indent="-114300" algn="ctr" defTabSz="622300" rtl="0">
            <a:lnSpc>
              <a:spcPct val="90000"/>
            </a:lnSpc>
            <a:spcBef>
              <a:spcPct val="0"/>
            </a:spcBef>
            <a:spcAft>
              <a:spcPct val="15000"/>
            </a:spcAft>
            <a:buNone/>
          </a:pPr>
          <a:r>
            <a:rPr lang="en-US" sz="1400" kern="1200"/>
            <a:t>The selected dataset should offer precise annotations</a:t>
          </a:r>
        </a:p>
      </dsp:txBody>
      <dsp:txXfrm>
        <a:off x="0" y="1576348"/>
        <a:ext cx="3165132" cy="1576348"/>
      </dsp:txXfrm>
    </dsp:sp>
    <dsp:sp modelId="{A126BA88-D0F9-AF4A-A7BA-0638E32B45F8}">
      <dsp:nvSpPr>
        <dsp:cNvPr id="0" name=""/>
        <dsp:cNvSpPr/>
      </dsp:nvSpPr>
      <dsp:spPr>
        <a:xfrm>
          <a:off x="1170527"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3258038" y="0"/>
          <a:ext cx="3165132"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a:latin typeface="Tenorite"/>
            </a:rPr>
            <a:t>XAI tools</a:t>
          </a:r>
        </a:p>
        <a:p>
          <a:pPr marL="0" lvl="1" indent="-114300" algn="ctr" defTabSz="622300">
            <a:lnSpc>
              <a:spcPct val="90000"/>
            </a:lnSpc>
            <a:spcBef>
              <a:spcPct val="0"/>
            </a:spcBef>
            <a:spcAft>
              <a:spcPct val="15000"/>
            </a:spcAft>
            <a:buNone/>
          </a:pPr>
          <a:r>
            <a:rPr lang="en-US" sz="1400" kern="1200"/>
            <a:t>Extraction of the most decisive phrases</a:t>
          </a:r>
        </a:p>
      </dsp:txBody>
      <dsp:txXfrm>
        <a:off x="3258038" y="1576348"/>
        <a:ext cx="3165132" cy="1576348"/>
      </dsp:txXfrm>
    </dsp:sp>
    <dsp:sp modelId="{EFEB790C-BD5C-F54D-9993-F81422A8AD8E}">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6524242" y="0"/>
          <a:ext cx="3165132"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a:latin typeface="Tenorite"/>
            </a:rPr>
            <a:t>Evaluation</a:t>
          </a:r>
        </a:p>
        <a:p>
          <a:pPr marL="0" lvl="1" indent="-114300" algn="ctr" defTabSz="622300" rtl="0">
            <a:lnSpc>
              <a:spcPct val="90000"/>
            </a:lnSpc>
            <a:spcBef>
              <a:spcPct val="0"/>
            </a:spcBef>
            <a:spcAft>
              <a:spcPct val="15000"/>
            </a:spcAft>
            <a:buNone/>
          </a:pPr>
          <a:r>
            <a:rPr lang="en-US" sz="1400" kern="1200"/>
            <a:t>Calculation of </a:t>
          </a:r>
          <a:r>
            <a:rPr lang="en-US" sz="1400" kern="1200">
              <a:latin typeface="Tenorite"/>
            </a:rPr>
            <a:t>similarity measures</a:t>
          </a:r>
          <a:r>
            <a:rPr lang="en-US" sz="1400" kern="1200"/>
            <a:t> between the human-annotated fragments and </a:t>
          </a:r>
          <a:r>
            <a:rPr lang="en-US" sz="1400" kern="1200">
              <a:latin typeface="Tenorite"/>
            </a:rPr>
            <a:t>these most</a:t>
          </a:r>
          <a:r>
            <a:rPr lang="en-US" sz="1400" kern="1200"/>
            <a:t> important for the model</a:t>
          </a:r>
        </a:p>
      </dsp:txBody>
      <dsp:txXfrm>
        <a:off x="6524242" y="1576348"/>
        <a:ext cx="3165132" cy="1576348"/>
      </dsp:txXfrm>
    </dsp:sp>
    <dsp:sp modelId="{CC076D56-4BB0-7246-9039-788AB439DAF0}">
      <dsp:nvSpPr>
        <dsp:cNvPr id="0" name=""/>
        <dsp:cNvSpPr/>
      </dsp:nvSpPr>
      <dsp:spPr>
        <a:xfrm>
          <a:off x="7690701"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69D5D-365F-499F-BABA-6194B4DD66EA}">
      <dsp:nvSpPr>
        <dsp:cNvPr id="0" name=""/>
        <dsp:cNvSpPr/>
      </dsp:nvSpPr>
      <dsp:spPr>
        <a:xfrm>
          <a:off x="2539" y="2733909"/>
          <a:ext cx="3094452" cy="12377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Tenorite"/>
            </a:rPr>
            <a:t>Developing state-of-the-art models</a:t>
          </a:r>
          <a:endParaRPr lang="en-US" sz="2300" kern="1200"/>
        </a:p>
      </dsp:txBody>
      <dsp:txXfrm>
        <a:off x="621429" y="2733909"/>
        <a:ext cx="1856672" cy="1237780"/>
      </dsp:txXfrm>
    </dsp:sp>
    <dsp:sp modelId="{5D17E3D3-202C-4E3E-8093-52A07F3BD029}">
      <dsp:nvSpPr>
        <dsp:cNvPr id="0" name=""/>
        <dsp:cNvSpPr/>
      </dsp:nvSpPr>
      <dsp:spPr>
        <a:xfrm>
          <a:off x="2787546" y="2733909"/>
          <a:ext cx="3094452" cy="12377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Tenorite"/>
            </a:rPr>
            <a:t>Introducing XAI methods</a:t>
          </a:r>
          <a:endParaRPr lang="en-US" sz="2300" kern="1200"/>
        </a:p>
      </dsp:txBody>
      <dsp:txXfrm>
        <a:off x="3406436" y="2733909"/>
        <a:ext cx="1856672" cy="1237780"/>
      </dsp:txXfrm>
    </dsp:sp>
    <dsp:sp modelId="{EF8576FC-69AB-478C-B6E6-CC17759E3099}">
      <dsp:nvSpPr>
        <dsp:cNvPr id="0" name=""/>
        <dsp:cNvSpPr/>
      </dsp:nvSpPr>
      <dsp:spPr>
        <a:xfrm>
          <a:off x="5572553" y="2733909"/>
          <a:ext cx="3094452" cy="123778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Tenorite"/>
            </a:rPr>
            <a:t>End-to-end </a:t>
          </a:r>
          <a:r>
            <a:rPr lang="en-US" sz="2300" kern="1200"/>
            <a:t>architecture</a:t>
          </a:r>
          <a:r>
            <a:rPr lang="en-US" sz="2300" kern="1200">
              <a:latin typeface="Tenorite"/>
            </a:rPr>
            <a:t> </a:t>
          </a:r>
          <a:endParaRPr lang="en-US" sz="2300" kern="1200"/>
        </a:p>
      </dsp:txBody>
      <dsp:txXfrm>
        <a:off x="6191443" y="2733909"/>
        <a:ext cx="1856672" cy="1237780"/>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Taki jest </a:t>
            </a:r>
            <a:r>
              <a:rPr lang="en-US" err="1">
                <a:ea typeface="Calibri"/>
                <a:cs typeface="Calibri"/>
              </a:rPr>
              <a:t>nasz</a:t>
            </a:r>
            <a:r>
              <a:rPr lang="en-US">
                <a:ea typeface="Calibri"/>
                <a:cs typeface="Calibri"/>
              </a:rPr>
              <a:t> </a:t>
            </a:r>
            <a:r>
              <a:rPr lang="en-US" err="1">
                <a:ea typeface="Calibri"/>
                <a:cs typeface="Calibri"/>
              </a:rPr>
              <a:t>cel</a:t>
            </a:r>
            <a:r>
              <a:rPr lang="en-US">
                <a:ea typeface="Calibri"/>
                <a:cs typeface="Calibri"/>
              </a:rPr>
              <a:t>. My </a:t>
            </a:r>
            <a:r>
              <a:rPr lang="en-US" err="1">
                <a:ea typeface="Calibri"/>
                <a:cs typeface="Calibri"/>
              </a:rPr>
              <a:t>bedziemy</a:t>
            </a:r>
            <a:r>
              <a:rPr lang="en-US">
                <a:ea typeface="Calibri"/>
                <a:cs typeface="Calibri"/>
              </a:rPr>
              <a:t> to </a:t>
            </a:r>
            <a:r>
              <a:rPr lang="en-US" err="1">
                <a:ea typeface="Calibri"/>
                <a:cs typeface="Calibri"/>
              </a:rPr>
              <a:t>sprawdzac</a:t>
            </a:r>
            <a:r>
              <a:rPr lang="en-US">
                <a:ea typeface="Calibri"/>
                <a:cs typeface="Calibri"/>
              </a:rPr>
              <a:t> w </a:t>
            </a:r>
            <a:r>
              <a:rPr lang="en-US" err="1">
                <a:ea typeface="Calibri"/>
                <a:cs typeface="Calibri"/>
              </a:rPr>
              <a:t>nieco</a:t>
            </a:r>
            <a:r>
              <a:rPr lang="en-US">
                <a:ea typeface="Calibri"/>
                <a:cs typeface="Calibri"/>
              </a:rPr>
              <a:t> </a:t>
            </a:r>
            <a:r>
              <a:rPr lang="en-US" err="1">
                <a:ea typeface="Calibri"/>
                <a:cs typeface="Calibri"/>
              </a:rPr>
              <a:t>inny</a:t>
            </a:r>
            <a:r>
              <a:rPr lang="en-US">
                <a:ea typeface="Calibri"/>
                <a:cs typeface="Calibri"/>
              </a:rPr>
              <a:t> </a:t>
            </a:r>
            <a:r>
              <a:rPr lang="en-US" err="1">
                <a:ea typeface="Calibri"/>
                <a:cs typeface="Calibri"/>
              </a:rPr>
              <a:t>sposob</a:t>
            </a:r>
            <a:r>
              <a:rPr lang="en-US">
                <a:ea typeface="Calibri"/>
                <a:cs typeface="Calibri"/>
              </a:rPr>
              <a:t>, </a:t>
            </a:r>
            <a:r>
              <a:rPr lang="en-US" err="1">
                <a:ea typeface="Calibri"/>
                <a:cs typeface="Calibri"/>
              </a:rPr>
              <a:t>mysle</a:t>
            </a:r>
            <a:r>
              <a:rPr lang="en-US">
                <a:ea typeface="Calibri"/>
                <a:cs typeface="Calibri"/>
              </a:rPr>
              <a:t> ze </a:t>
            </a:r>
            <a:r>
              <a:rPr lang="en-US" err="1">
                <a:ea typeface="Calibri"/>
                <a:cs typeface="Calibri"/>
              </a:rPr>
              <a:t>calkiem</a:t>
            </a:r>
            <a:r>
              <a:rPr lang="en-US">
                <a:ea typeface="Calibri"/>
                <a:cs typeface="Calibri"/>
              </a:rPr>
              <a:t> </a:t>
            </a:r>
            <a:r>
              <a:rPr lang="en-US" err="1">
                <a:ea typeface="Calibri"/>
                <a:cs typeface="Calibri"/>
              </a:rPr>
              <a:t>oryginalny</a:t>
            </a:r>
            <a:r>
              <a:rPr lang="en-US">
                <a:ea typeface="Calibri"/>
                <a:cs typeface="Calibri"/>
              </a:rPr>
              <a:t>. Nie jest to </a:t>
            </a:r>
            <a:r>
              <a:rPr lang="en-US" err="1">
                <a:ea typeface="Calibri"/>
                <a:cs typeface="Calibri"/>
              </a:rPr>
              <a:t>jednak</a:t>
            </a:r>
            <a:r>
              <a:rPr lang="en-US">
                <a:ea typeface="Calibri"/>
                <a:cs typeface="Calibri"/>
              </a:rPr>
              <a:t> </a:t>
            </a:r>
            <a:r>
              <a:rPr lang="en-US" err="1">
                <a:ea typeface="Calibri"/>
                <a:cs typeface="Calibri"/>
              </a:rPr>
              <a:t>proste</a:t>
            </a:r>
            <a:r>
              <a:rPr lang="en-US">
                <a:ea typeface="Calibri"/>
                <a:cs typeface="Calibri"/>
              </a:rPr>
              <a:t> </a:t>
            </a:r>
            <a:r>
              <a:rPr lang="en-US" err="1">
                <a:ea typeface="Calibri"/>
                <a:cs typeface="Calibri"/>
              </a:rPr>
              <a:t>zadanie</a:t>
            </a:r>
            <a:r>
              <a:rPr lang="en-US">
                <a:ea typeface="Calibri"/>
                <a:cs typeface="Calibri"/>
              </a:rPr>
              <a:t>, </a:t>
            </a:r>
            <a:r>
              <a:rPr lang="en-US" err="1">
                <a:ea typeface="Calibri"/>
                <a:cs typeface="Calibri"/>
              </a:rPr>
              <a:t>nawet</a:t>
            </a:r>
            <a:r>
              <a:rPr lang="en-US">
                <a:ea typeface="Calibri"/>
                <a:cs typeface="Calibri"/>
              </a:rPr>
              <a:t> </a:t>
            </a:r>
            <a:r>
              <a:rPr lang="en-US" err="1">
                <a:ea typeface="Calibri"/>
                <a:cs typeface="Calibri"/>
              </a:rPr>
              <a:t>dla</a:t>
            </a:r>
            <a:r>
              <a:rPr lang="en-US">
                <a:ea typeface="Calibri"/>
                <a:cs typeface="Calibri"/>
              </a:rPr>
              <a:t> </a:t>
            </a:r>
            <a:r>
              <a:rPr lang="en-US" err="1">
                <a:ea typeface="Calibri"/>
                <a:cs typeface="Calibri"/>
              </a:rPr>
              <a:t>czlowieka</a:t>
            </a:r>
            <a:r>
              <a:rPr lang="en-US">
                <a:ea typeface="Calibri"/>
                <a:cs typeface="Calibri"/>
              </a:rPr>
              <a:t>. W </a:t>
            </a:r>
            <a:r>
              <a:rPr lang="en-US" err="1">
                <a:ea typeface="Calibri"/>
                <a:cs typeface="Calibri"/>
              </a:rPr>
              <a:t>tym</a:t>
            </a:r>
            <a:r>
              <a:rPr lang="en-US">
                <a:ea typeface="Calibri"/>
                <a:cs typeface="Calibri"/>
              </a:rPr>
              <a:t> </a:t>
            </a:r>
            <a:r>
              <a:rPr lang="en-US" err="1">
                <a:ea typeface="Calibri"/>
                <a:cs typeface="Calibri"/>
              </a:rPr>
              <a:t>przypadku</a:t>
            </a:r>
            <a:r>
              <a:rPr lang="en-US">
                <a:ea typeface="Calibri"/>
                <a:cs typeface="Calibri"/>
              </a:rPr>
              <a:t> </a:t>
            </a:r>
            <a:r>
              <a:rPr lang="en-US" err="1">
                <a:ea typeface="Calibri"/>
                <a:cs typeface="Calibri"/>
              </a:rPr>
              <a:t>mamy</a:t>
            </a:r>
            <a:r>
              <a:rPr lang="en-US">
                <a:ea typeface="Calibri"/>
                <a:cs typeface="Calibri"/>
              </a:rPr>
              <a:t> </a:t>
            </a:r>
            <a:r>
              <a:rPr lang="en-US" err="1">
                <a:ea typeface="Calibri"/>
                <a:cs typeface="Calibri"/>
              </a:rPr>
              <a:t>dwa</a:t>
            </a:r>
            <a:r>
              <a:rPr lang="en-US">
                <a:ea typeface="Calibri"/>
                <a:cs typeface="Calibri"/>
              </a:rPr>
              <a:t> </a:t>
            </a:r>
            <a:r>
              <a:rPr lang="en-US" err="1">
                <a:ea typeface="Calibri"/>
                <a:cs typeface="Calibri"/>
              </a:rPr>
              <a:t>kawalki</a:t>
            </a:r>
            <a:r>
              <a:rPr lang="en-US">
                <a:ea typeface="Calibri"/>
                <a:cs typeface="Calibri"/>
              </a:rPr>
              <a:t> </a:t>
            </a:r>
            <a:r>
              <a:rPr lang="en-US" err="1">
                <a:ea typeface="Calibri"/>
                <a:cs typeface="Calibri"/>
              </a:rPr>
              <a:t>hipotetycznej</a:t>
            </a:r>
            <a:r>
              <a:rPr lang="en-US">
                <a:ea typeface="Calibri"/>
                <a:cs typeface="Calibri"/>
              </a:rPr>
              <a:t> </a:t>
            </a:r>
            <a:r>
              <a:rPr lang="en-US" err="1">
                <a:ea typeface="Calibri"/>
                <a:cs typeface="Calibri"/>
              </a:rPr>
              <a:t>recenzji</a:t>
            </a:r>
            <a:r>
              <a:rPr lang="en-US">
                <a:ea typeface="Calibri"/>
                <a:cs typeface="Calibri"/>
              </a:rPr>
              <a:t>. </a:t>
            </a:r>
            <a:r>
              <a:rPr lang="en-US" err="1">
                <a:ea typeface="Calibri"/>
                <a:cs typeface="Calibri"/>
              </a:rPr>
              <a:t>Czy</a:t>
            </a:r>
            <a:r>
              <a:rPr lang="en-US">
                <a:ea typeface="Calibri"/>
                <a:cs typeface="Calibri"/>
              </a:rPr>
              <a:t> </a:t>
            </a:r>
            <a:r>
              <a:rPr lang="en-US" err="1">
                <a:ea typeface="Calibri"/>
                <a:cs typeface="Calibri"/>
              </a:rPr>
              <a:t>fraza</a:t>
            </a:r>
            <a:r>
              <a:rPr lang="en-US">
                <a:ea typeface="Calibri"/>
                <a:cs typeface="Calibri"/>
              </a:rPr>
              <a:t> </a:t>
            </a:r>
            <a:r>
              <a:rPr lang="en-US" err="1">
                <a:ea typeface="Calibri"/>
                <a:cs typeface="Calibri"/>
              </a:rPr>
              <a:t>zawierająca</a:t>
            </a:r>
            <a:r>
              <a:rPr lang="en-US">
                <a:ea typeface="Calibri"/>
                <a:cs typeface="Calibri"/>
              </a:rPr>
              <a:t> spoiler jest </a:t>
            </a:r>
            <a:r>
              <a:rPr lang="en-US" err="1">
                <a:ea typeface="Calibri"/>
                <a:cs typeface="Calibri"/>
              </a:rPr>
              <a:t>wskazana</a:t>
            </a:r>
            <a:r>
              <a:rPr lang="en-US">
                <a:ea typeface="Calibri"/>
                <a:cs typeface="Calibri"/>
              </a:rPr>
              <a:t> w </a:t>
            </a:r>
            <a:r>
              <a:rPr lang="en-US" err="1">
                <a:ea typeface="Calibri"/>
                <a:cs typeface="Calibri"/>
              </a:rPr>
              <a:t>pierwszym</a:t>
            </a:r>
            <a:r>
              <a:rPr lang="en-US">
                <a:ea typeface="Calibri"/>
                <a:cs typeface="Calibri"/>
              </a:rPr>
              <a:t> </a:t>
            </a:r>
            <a:r>
              <a:rPr lang="en-US" err="1">
                <a:ea typeface="Calibri"/>
                <a:cs typeface="Calibri"/>
              </a:rPr>
              <a:t>przypadku</a:t>
            </a:r>
            <a:r>
              <a:rPr lang="en-US">
                <a:ea typeface="Calibri"/>
                <a:cs typeface="Calibri"/>
              </a:rPr>
              <a:t> </a:t>
            </a:r>
            <a:r>
              <a:rPr lang="en-US" err="1">
                <a:ea typeface="Calibri"/>
                <a:cs typeface="Calibri"/>
              </a:rPr>
              <a:t>czy</a:t>
            </a:r>
            <a:r>
              <a:rPr lang="en-US">
                <a:ea typeface="Calibri"/>
                <a:cs typeface="Calibri"/>
              </a:rPr>
              <a:t> </a:t>
            </a:r>
            <a:r>
              <a:rPr lang="en-US" err="1">
                <a:ea typeface="Calibri"/>
                <a:cs typeface="Calibri"/>
              </a:rPr>
              <a:t>drugim</a:t>
            </a:r>
            <a:r>
              <a:rPr lang="en-US">
                <a:ea typeface="Calibri"/>
                <a:cs typeface="Calibri"/>
              </a:rPr>
              <a:t>? </a:t>
            </a:r>
            <a:r>
              <a:rPr lang="en-US" err="1">
                <a:ea typeface="Calibri"/>
                <a:cs typeface="Calibri"/>
              </a:rPr>
              <a:t>Myślę</a:t>
            </a:r>
            <a:r>
              <a:rPr lang="en-US">
                <a:ea typeface="Calibri"/>
                <a:cs typeface="Calibri"/>
              </a:rPr>
              <a:t>, </a:t>
            </a:r>
            <a:r>
              <a:rPr lang="en-US" err="1">
                <a:ea typeface="Calibri"/>
                <a:cs typeface="Calibri"/>
              </a:rPr>
              <a:t>że</a:t>
            </a:r>
            <a:r>
              <a:rPr lang="en-US">
                <a:ea typeface="Calibri"/>
                <a:cs typeface="Calibri"/>
              </a:rPr>
              <a:t> </a:t>
            </a:r>
            <a:r>
              <a:rPr lang="en-US" err="1">
                <a:ea typeface="Calibri"/>
                <a:cs typeface="Calibri"/>
              </a:rPr>
              <a:t>zależy</a:t>
            </a:r>
            <a:r>
              <a:rPr lang="en-US">
                <a:ea typeface="Calibri"/>
                <a:cs typeface="Calibri"/>
              </a:rPr>
              <a:t> to od </a:t>
            </a:r>
            <a:r>
              <a:rPr lang="en-US" err="1">
                <a:ea typeface="Calibri"/>
                <a:cs typeface="Calibri"/>
              </a:rPr>
              <a:t>konkretnego</a:t>
            </a:r>
            <a:r>
              <a:rPr lang="en-US">
                <a:ea typeface="Calibri"/>
                <a:cs typeface="Calibri"/>
              </a:rPr>
              <a:t> </a:t>
            </a:r>
            <a:r>
              <a:rPr lang="en-US" err="1">
                <a:ea typeface="Calibri"/>
                <a:cs typeface="Calibri"/>
              </a:rPr>
              <a:t>annotatora</a:t>
            </a:r>
            <a:r>
              <a:rPr lang="en-US">
                <a:ea typeface="Calibri"/>
                <a:cs typeface="Calibri"/>
              </a:rPr>
              <a:t>.</a:t>
            </a: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a:p>
        </p:txBody>
      </p:sp>
    </p:spTree>
    <p:extLst>
      <p:ext uri="{BB962C8B-B14F-4D97-AF65-F5344CB8AC3E}">
        <p14:creationId xmlns:p14="http://schemas.microsoft.com/office/powerpoint/2010/main" val="184808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the case of the datasets, it consists of reviews of books and each review might have some fragments contained between view spoiler and hide spoiler marks. As far as I know, these fragments are annotated by the community. As you can see, it's pretty imbalanced since probably it's main goal was not spoiler detection task so we are going to create balanced version of it as it was done by our teacher et al in one paper.</a:t>
            </a:r>
          </a:p>
          <a:p>
            <a:r>
              <a:rPr lang="en-US">
                <a:cs typeface="Calibri"/>
              </a:rPr>
              <a:t>In the case of the second dataset, it provides us for each review the list of sentences, </a:t>
            </a:r>
            <a:r>
              <a:rPr lang="en-US" err="1">
                <a:cs typeface="Calibri"/>
              </a:rPr>
              <a:t>wheter</a:t>
            </a:r>
            <a:r>
              <a:rPr lang="en-US">
                <a:cs typeface="Calibri"/>
              </a:rPr>
              <a:t> each of these sentences contain spoilers and annotated spoiler text ranges.</a:t>
            </a:r>
          </a:p>
          <a:p>
            <a:r>
              <a:rPr lang="en-US">
                <a:cs typeface="Calibri"/>
              </a:rPr>
              <a:t>In the final dataset, it's available on kaggle and it features only document level annotations</a:t>
            </a:r>
          </a:p>
          <a:p>
            <a:r>
              <a:rPr lang="en-US">
                <a:cs typeface="Calibri"/>
              </a:rPr>
              <a:t>As a side note, there is also </a:t>
            </a:r>
            <a:r>
              <a:rPr lang="en-US" err="1">
                <a:cs typeface="Calibri"/>
              </a:rPr>
              <a:t>avaialbe</a:t>
            </a:r>
            <a:r>
              <a:rPr lang="en-US">
                <a:cs typeface="Calibri"/>
              </a:rPr>
              <a:t> TV tropes movies dataset but in this dataset every document is one sentence and basically we want to focus on documents which contain more than one sequence in general</a:t>
            </a:r>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a:p>
        </p:txBody>
      </p:sp>
    </p:spTree>
    <p:extLst>
      <p:ext uri="{BB962C8B-B14F-4D97-AF65-F5344CB8AC3E}">
        <p14:creationId xmlns:p14="http://schemas.microsoft.com/office/powerpoint/2010/main" val="1432405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is the overview of the core of our project. The most decisive phrases which influenced the model decision the most. What kind of metrics can we use? It can be for example just simple Jaccard similarity. We believe that such an evaluation may lead to more robust models</a:t>
            </a:r>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a:p>
        </p:txBody>
      </p:sp>
    </p:spTree>
    <p:extLst>
      <p:ext uri="{BB962C8B-B14F-4D97-AF65-F5344CB8AC3E}">
        <p14:creationId xmlns:p14="http://schemas.microsoft.com/office/powerpoint/2010/main" val="3992773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Of course we are going to use some powerful pretrained models. Its due to the fact that pretrained models are becoming quite standard due to</a:t>
            </a:r>
            <a:r>
              <a:rPr lang="en-US"/>
              <a:t> better performance, reduc-</a:t>
            </a:r>
            <a:br>
              <a:rPr lang="en-US">
                <a:cs typeface="+mn-lt"/>
              </a:rPr>
            </a:br>
            <a:r>
              <a:rPr lang="en-US" err="1"/>
              <a:t>tion</a:t>
            </a:r>
            <a:r>
              <a:rPr lang="en-US"/>
              <a:t> of training time, electricity usage, etc. However, in some paper it was suggested that pretraining the model on some domain specific data may be worth considering. But we are not going to train the models from scratch on the IMDB data, we are </a:t>
            </a:r>
            <a:r>
              <a:rPr lang="en-US" err="1"/>
              <a:t>goiung</a:t>
            </a:r>
            <a:r>
              <a:rPr lang="en-US"/>
              <a:t> to somehow fine tune it on it. This dataset is pretty large so we believe it might be valuable. And we hope we will see some improvement compared to models built without this dataset. Of course we will try to measure their performances and compare them.</a:t>
            </a:r>
            <a:endParaRPr lang="en-US">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a:p>
        </p:txBody>
      </p:sp>
    </p:spTree>
    <p:extLst>
      <p:ext uri="{BB962C8B-B14F-4D97-AF65-F5344CB8AC3E}">
        <p14:creationId xmlns:p14="http://schemas.microsoft.com/office/powerpoint/2010/main" val="3598432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11/13/2022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11/13/2022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11/13/2022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11/13/2022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11/13/2022</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11/13/2022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11/13/2022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11/13/2022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11/13/2022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11/13/2022</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11/13/2022</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a:t>Spoilers detection and extraction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10176647" cy="806675"/>
          </a:xfrm>
        </p:spPr>
        <p:txBody>
          <a:bodyPr vert="horz" lIns="91440" tIns="45720" rIns="91440" bIns="45720" rtlCol="0" anchor="t">
            <a:noAutofit/>
          </a:bodyPr>
          <a:lstStyle/>
          <a:p>
            <a:r>
              <a:rPr lang="en-US"/>
              <a:t>Mateusz Kierznowski, Łukasz Pancer, Paweł </a:t>
            </a:r>
            <a:r>
              <a:rPr lang="en-US" err="1"/>
              <a:t>Wesołowski</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FF6D-7E6E-18FD-E77E-9A72869B6AFE}"/>
              </a:ext>
            </a:extLst>
          </p:cNvPr>
          <p:cNvSpPr>
            <a:spLocks noGrp="1"/>
          </p:cNvSpPr>
          <p:nvPr>
            <p:ph type="title"/>
          </p:nvPr>
        </p:nvSpPr>
        <p:spPr/>
        <p:txBody>
          <a:bodyPr/>
          <a:lstStyle/>
          <a:p>
            <a:r>
              <a:rPr lang="en-US"/>
              <a:t>What about IMDB data?</a:t>
            </a:r>
          </a:p>
        </p:txBody>
      </p:sp>
      <p:sp>
        <p:nvSpPr>
          <p:cNvPr id="3" name="Content Placeholder 2">
            <a:extLst>
              <a:ext uri="{FF2B5EF4-FFF2-40B4-BE49-F238E27FC236}">
                <a16:creationId xmlns:a16="http://schemas.microsoft.com/office/drawing/2014/main" id="{3EBD6E0F-071A-13BD-57D2-7B009525575E}"/>
              </a:ext>
            </a:extLst>
          </p:cNvPr>
          <p:cNvSpPr>
            <a:spLocks noGrp="1"/>
          </p:cNvSpPr>
          <p:nvPr>
            <p:ph idx="1"/>
          </p:nvPr>
        </p:nvSpPr>
        <p:spPr/>
        <p:txBody>
          <a:bodyPr vert="horz" lIns="91440" tIns="45720" rIns="91440" bIns="45720" rtlCol="0" anchor="t">
            <a:noAutofit/>
          </a:bodyPr>
          <a:lstStyle/>
          <a:p>
            <a:r>
              <a:rPr lang="en-US" sz="2800">
                <a:ea typeface="+mn-lt"/>
                <a:cs typeface="+mn-lt"/>
              </a:rPr>
              <a:t>Only document-level annotations</a:t>
            </a:r>
            <a:endParaRPr lang="en-US" sz="2400"/>
          </a:p>
        </p:txBody>
      </p:sp>
      <p:sp>
        <p:nvSpPr>
          <p:cNvPr id="5" name="Content Placeholder 4">
            <a:extLst>
              <a:ext uri="{FF2B5EF4-FFF2-40B4-BE49-F238E27FC236}">
                <a16:creationId xmlns:a16="http://schemas.microsoft.com/office/drawing/2014/main" id="{EDF76DA2-4EE0-30FE-D75C-0F96B428BE82}"/>
              </a:ext>
            </a:extLst>
          </p:cNvPr>
          <p:cNvSpPr>
            <a:spLocks noGrp="1"/>
          </p:cNvSpPr>
          <p:nvPr>
            <p:ph idx="10"/>
          </p:nvPr>
        </p:nvSpPr>
        <p:spPr/>
        <p:txBody>
          <a:bodyPr vert="horz" lIns="91440" tIns="45720" rIns="91440" bIns="45720" rtlCol="0" anchor="t">
            <a:noAutofit/>
          </a:bodyPr>
          <a:lstStyle/>
          <a:p>
            <a:r>
              <a:rPr lang="en-US" sz="2800">
                <a:ea typeface="+mn-lt"/>
                <a:cs typeface="+mn-lt"/>
              </a:rPr>
              <a:t>Offers a large number of reviews (hence we expect some valuable, diverse data) </a:t>
            </a:r>
          </a:p>
          <a:p>
            <a:endParaRPr lang="en-US"/>
          </a:p>
        </p:txBody>
      </p:sp>
      <p:sp>
        <p:nvSpPr>
          <p:cNvPr id="6" name="Content Placeholder 5">
            <a:extLst>
              <a:ext uri="{FF2B5EF4-FFF2-40B4-BE49-F238E27FC236}">
                <a16:creationId xmlns:a16="http://schemas.microsoft.com/office/drawing/2014/main" id="{5813585F-6540-6AE4-6BDD-DE01B4CA8922}"/>
              </a:ext>
            </a:extLst>
          </p:cNvPr>
          <p:cNvSpPr>
            <a:spLocks noGrp="1"/>
          </p:cNvSpPr>
          <p:nvPr>
            <p:ph idx="11"/>
          </p:nvPr>
        </p:nvSpPr>
        <p:spPr/>
        <p:txBody>
          <a:bodyPr/>
          <a:lstStyle/>
          <a:p>
            <a:endParaRPr lang="en-US"/>
          </a:p>
        </p:txBody>
      </p:sp>
      <p:sp>
        <p:nvSpPr>
          <p:cNvPr id="7" name="Content Placeholder 6">
            <a:extLst>
              <a:ext uri="{FF2B5EF4-FFF2-40B4-BE49-F238E27FC236}">
                <a16:creationId xmlns:a16="http://schemas.microsoft.com/office/drawing/2014/main" id="{8669E58A-5E12-0EF6-DDB4-EA9FE43820CF}"/>
              </a:ext>
            </a:extLst>
          </p:cNvPr>
          <p:cNvSpPr>
            <a:spLocks noGrp="1"/>
          </p:cNvSpPr>
          <p:nvPr>
            <p:ph idx="12"/>
          </p:nvPr>
        </p:nvSpPr>
        <p:spPr/>
        <p:txBody>
          <a:bodyPr/>
          <a:lstStyle/>
          <a:p>
            <a:endParaRPr lang="en-US"/>
          </a:p>
        </p:txBody>
      </p:sp>
      <p:sp>
        <p:nvSpPr>
          <p:cNvPr id="8" name="Content Placeholder 7">
            <a:extLst>
              <a:ext uri="{FF2B5EF4-FFF2-40B4-BE49-F238E27FC236}">
                <a16:creationId xmlns:a16="http://schemas.microsoft.com/office/drawing/2014/main" id="{B80DBD74-A7B4-6232-AD4E-133BE8EAC3C7}"/>
              </a:ext>
            </a:extLst>
          </p:cNvPr>
          <p:cNvSpPr>
            <a:spLocks noGrp="1"/>
          </p:cNvSpPr>
          <p:nvPr>
            <p:ph idx="13"/>
          </p:nvPr>
        </p:nvSpPr>
        <p:spPr/>
        <p:txBody>
          <a:bodyPr vert="horz" lIns="91440" tIns="45720" rIns="91440" bIns="45720" rtlCol="0" anchor="t">
            <a:noAutofit/>
          </a:bodyPr>
          <a:lstStyle/>
          <a:p>
            <a:r>
              <a:rPr lang="en-US" sz="2800">
                <a:ea typeface="+mn-lt"/>
                <a:cs typeface="+mn-lt"/>
              </a:rPr>
              <a:t>May be useful for additional fine-tuning of pre-trained models</a:t>
            </a:r>
            <a:endParaRPr lang="en-US" sz="2800"/>
          </a:p>
        </p:txBody>
      </p:sp>
      <p:sp>
        <p:nvSpPr>
          <p:cNvPr id="9" name="Content Placeholder 8">
            <a:extLst>
              <a:ext uri="{FF2B5EF4-FFF2-40B4-BE49-F238E27FC236}">
                <a16:creationId xmlns:a16="http://schemas.microsoft.com/office/drawing/2014/main" id="{B7A14641-B2C0-D2A7-4705-211256E228DE}"/>
              </a:ext>
            </a:extLst>
          </p:cNvPr>
          <p:cNvSpPr>
            <a:spLocks noGrp="1"/>
          </p:cNvSpPr>
          <p:nvPr>
            <p:ph idx="14"/>
          </p:nvPr>
        </p:nvSpPr>
        <p:spPr/>
        <p:txBody>
          <a:bodyPr/>
          <a:lstStyle/>
          <a:p>
            <a:endParaRPr lang="en-US"/>
          </a:p>
        </p:txBody>
      </p:sp>
      <p:sp>
        <p:nvSpPr>
          <p:cNvPr id="10" name="Slide Number Placeholder 9">
            <a:extLst>
              <a:ext uri="{FF2B5EF4-FFF2-40B4-BE49-F238E27FC236}">
                <a16:creationId xmlns:a16="http://schemas.microsoft.com/office/drawing/2014/main" id="{EEB2A475-6264-EA7D-6245-965B73F69676}"/>
              </a:ext>
            </a:extLst>
          </p:cNvPr>
          <p:cNvSpPr>
            <a:spLocks noGrp="1"/>
          </p:cNvSpPr>
          <p:nvPr>
            <p:ph type="sldNum" sz="quarter" idx="4"/>
          </p:nvPr>
        </p:nvSpPr>
        <p:spPr/>
        <p:txBody>
          <a:bodyPr/>
          <a:lstStyle/>
          <a:p>
            <a:fld id="{294A09A9-5501-47C1-A89A-A340965A2BE2}" type="slidenum">
              <a:rPr lang="en-US" smtClean="0"/>
              <a:pPr/>
              <a:t>10</a:t>
            </a:fld>
            <a:endParaRPr lang="en-US"/>
          </a:p>
        </p:txBody>
      </p:sp>
    </p:spTree>
    <p:extLst>
      <p:ext uri="{BB962C8B-B14F-4D97-AF65-F5344CB8AC3E}">
        <p14:creationId xmlns:p14="http://schemas.microsoft.com/office/powerpoint/2010/main" val="1079404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578023" y="527438"/>
            <a:ext cx="6404062" cy="2373223"/>
          </a:xfrm>
        </p:spPr>
        <p:txBody>
          <a:bodyPr/>
          <a:lstStyle/>
          <a:p>
            <a:pPr algn="ctr"/>
            <a:r>
              <a:rPr lang="en-US" b="0">
                <a:ea typeface="+mj-lt"/>
                <a:cs typeface="+mj-lt"/>
              </a:rPr>
              <a:t>Concept and Work Plans</a:t>
            </a:r>
            <a:endParaRPr lang="en-US"/>
          </a:p>
        </p:txBody>
      </p:sp>
    </p:spTree>
    <p:extLst>
      <p:ext uri="{BB962C8B-B14F-4D97-AF65-F5344CB8AC3E}">
        <p14:creationId xmlns:p14="http://schemas.microsoft.com/office/powerpoint/2010/main" val="344679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337FE-A6D4-CE2D-5A10-B4F31D4B51EB}"/>
              </a:ext>
            </a:extLst>
          </p:cNvPr>
          <p:cNvSpPr>
            <a:spLocks noGrp="1"/>
          </p:cNvSpPr>
          <p:nvPr>
            <p:ph type="title"/>
          </p:nvPr>
        </p:nvSpPr>
        <p:spPr/>
        <p:txBody>
          <a:bodyPr/>
          <a:lstStyle/>
          <a:p>
            <a:r>
              <a:rPr lang="en-US"/>
              <a:t>Project milestones</a:t>
            </a:r>
          </a:p>
        </p:txBody>
      </p:sp>
      <p:sp>
        <p:nvSpPr>
          <p:cNvPr id="5" name="Slide Number Placeholder 4">
            <a:extLst>
              <a:ext uri="{FF2B5EF4-FFF2-40B4-BE49-F238E27FC236}">
                <a16:creationId xmlns:a16="http://schemas.microsoft.com/office/drawing/2014/main" id="{4D610167-196A-4330-74A0-20729056E037}"/>
              </a:ext>
            </a:extLst>
          </p:cNvPr>
          <p:cNvSpPr>
            <a:spLocks noGrp="1"/>
          </p:cNvSpPr>
          <p:nvPr>
            <p:ph type="sldNum" sz="quarter" idx="4"/>
          </p:nvPr>
        </p:nvSpPr>
        <p:spPr/>
        <p:txBody>
          <a:bodyPr/>
          <a:lstStyle/>
          <a:p>
            <a:fld id="{294A09A9-5501-47C1-A89A-A340965A2BE2}" type="slidenum">
              <a:rPr lang="en-US" smtClean="0"/>
              <a:pPr/>
              <a:t>12</a:t>
            </a:fld>
            <a:endParaRPr lang="en-US"/>
          </a:p>
        </p:txBody>
      </p:sp>
      <p:graphicFrame>
        <p:nvGraphicFramePr>
          <p:cNvPr id="6" name="Diagram 6">
            <a:extLst>
              <a:ext uri="{FF2B5EF4-FFF2-40B4-BE49-F238E27FC236}">
                <a16:creationId xmlns:a16="http://schemas.microsoft.com/office/drawing/2014/main" id="{0E5369D6-EB89-9CDA-53B3-BAED376974E7}"/>
              </a:ext>
            </a:extLst>
          </p:cNvPr>
          <p:cNvGraphicFramePr/>
          <p:nvPr>
            <p:extLst>
              <p:ext uri="{D42A27DB-BD31-4B8C-83A1-F6EECF244321}">
                <p14:modId xmlns:p14="http://schemas.microsoft.com/office/powerpoint/2010/main" val="2701136859"/>
              </p:ext>
            </p:extLst>
          </p:nvPr>
        </p:nvGraphicFramePr>
        <p:xfrm>
          <a:off x="1667773" y="-369499"/>
          <a:ext cx="8669546" cy="6705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55" name="Content Placeholder 2">
            <a:extLst>
              <a:ext uri="{FF2B5EF4-FFF2-40B4-BE49-F238E27FC236}">
                <a16:creationId xmlns:a16="http://schemas.microsoft.com/office/drawing/2014/main" id="{276FDAC7-C8FF-58E4-BDD6-365C100F4A7E}"/>
              </a:ext>
            </a:extLst>
          </p:cNvPr>
          <p:cNvSpPr>
            <a:spLocks noGrp="1"/>
          </p:cNvSpPr>
          <p:nvPr>
            <p:ph idx="1"/>
          </p:nvPr>
        </p:nvSpPr>
        <p:spPr>
          <a:xfrm>
            <a:off x="1023717" y="3805903"/>
            <a:ext cx="3218688" cy="2828613"/>
          </a:xfrm>
        </p:spPr>
        <p:txBody>
          <a:bodyPr vert="horz" lIns="91440" tIns="45720" rIns="91440" bIns="45720" rtlCol="0" anchor="t">
            <a:noAutofit/>
          </a:bodyPr>
          <a:lstStyle/>
          <a:p>
            <a:r>
              <a:rPr lang="en-US">
                <a:ea typeface="+mn-lt"/>
                <a:cs typeface="+mn-lt"/>
              </a:rPr>
              <a:t>We would like to test different embedding models like previously mentioned Bert or Glove.</a:t>
            </a:r>
          </a:p>
        </p:txBody>
      </p:sp>
      <p:sp>
        <p:nvSpPr>
          <p:cNvPr id="457" name="Content Placeholder 2">
            <a:extLst>
              <a:ext uri="{FF2B5EF4-FFF2-40B4-BE49-F238E27FC236}">
                <a16:creationId xmlns:a16="http://schemas.microsoft.com/office/drawing/2014/main" id="{EDE7E462-7B8A-7E0C-549F-7E2BEEECBE5A}"/>
              </a:ext>
            </a:extLst>
          </p:cNvPr>
          <p:cNvSpPr txBox="1">
            <a:spLocks/>
          </p:cNvSpPr>
          <p:nvPr/>
        </p:nvSpPr>
        <p:spPr>
          <a:xfrm>
            <a:off x="4129227" y="3906544"/>
            <a:ext cx="3218688" cy="282861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For various XAI methods we want to test LIME, Attention Layer and (if applicable) ERASER.</a:t>
            </a:r>
          </a:p>
        </p:txBody>
      </p:sp>
      <p:sp>
        <p:nvSpPr>
          <p:cNvPr id="487" name="Content Placeholder 2">
            <a:extLst>
              <a:ext uri="{FF2B5EF4-FFF2-40B4-BE49-F238E27FC236}">
                <a16:creationId xmlns:a16="http://schemas.microsoft.com/office/drawing/2014/main" id="{54DACB25-DAB7-F800-FE4E-7FC8D1FCBAAB}"/>
              </a:ext>
            </a:extLst>
          </p:cNvPr>
          <p:cNvSpPr txBox="1">
            <a:spLocks/>
          </p:cNvSpPr>
          <p:nvPr/>
        </p:nvSpPr>
        <p:spPr>
          <a:xfrm>
            <a:off x="7450396" y="3906543"/>
            <a:ext cx="3951932" cy="282861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Goal: provide architecture that precisely classify documents containing spoilers and provide coherent explanation of decision.</a:t>
            </a:r>
          </a:p>
        </p:txBody>
      </p:sp>
    </p:spTree>
    <p:extLst>
      <p:ext uri="{BB962C8B-B14F-4D97-AF65-F5344CB8AC3E}">
        <p14:creationId xmlns:p14="http://schemas.microsoft.com/office/powerpoint/2010/main" val="2147694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a:t>State-of-the-art</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4654944" cy="522514"/>
          </a:xfrm>
        </p:spPr>
        <p:txBody>
          <a:bodyPr vert="horz" lIns="91440" tIns="45720" rIns="91440" bIns="45720" rtlCol="0" anchor="t">
            <a:noAutofit/>
          </a:bodyPr>
          <a:lstStyle/>
          <a:p>
            <a:r>
              <a:rPr lang="en-US"/>
              <a:t>BERT</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4827354" cy="2828613"/>
          </a:xfrm>
        </p:spPr>
        <p:txBody>
          <a:bodyPr vert="horz" lIns="91440" tIns="45720" rIns="91440" bIns="45720" rtlCol="0" anchor="t">
            <a:noAutofit/>
          </a:bodyPr>
          <a:lstStyle/>
          <a:p>
            <a:r>
              <a:rPr lang="en-US"/>
              <a:t>(</a:t>
            </a:r>
            <a:r>
              <a:rPr lang="en-US">
                <a:ea typeface="+mn-lt"/>
                <a:cs typeface="+mn-lt"/>
              </a:rPr>
              <a:t>Bidirectional Encoder Representations from Transformers)</a:t>
            </a:r>
            <a:endParaRPr lang="en-US"/>
          </a:p>
          <a:p>
            <a:r>
              <a:rPr lang="en-US"/>
              <a:t>Embeddings using encoder part of the transformer architecture.</a:t>
            </a:r>
          </a:p>
          <a:p>
            <a:r>
              <a:rPr lang="en-US"/>
              <a:t>Trained unsupervised on data from Wikipedia and the Black Corpus</a:t>
            </a:r>
          </a:p>
          <a:p>
            <a:r>
              <a:rPr lang="en-US"/>
              <a:t>Can understand whole context of a word</a:t>
            </a:r>
          </a:p>
          <a:p>
            <a:endParaRPr lang="en-US"/>
          </a:p>
          <a:p>
            <a:endParaRPr lang="en-US"/>
          </a:p>
          <a:p>
            <a:endParaRPr lang="en-US"/>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a:p>
        </p:txBody>
      </p:sp>
      <p:sp>
        <p:nvSpPr>
          <p:cNvPr id="16" name="Content Placeholder 15">
            <a:extLst>
              <a:ext uri="{FF2B5EF4-FFF2-40B4-BE49-F238E27FC236}">
                <a16:creationId xmlns:a16="http://schemas.microsoft.com/office/drawing/2014/main" id="{D36262F3-FF63-7382-9B5D-4599E986518F}"/>
              </a:ext>
            </a:extLst>
          </p:cNvPr>
          <p:cNvSpPr>
            <a:spLocks noGrp="1"/>
          </p:cNvSpPr>
          <p:nvPr>
            <p:ph idx="14"/>
          </p:nvPr>
        </p:nvSpPr>
        <p:spPr>
          <a:xfrm>
            <a:off x="6273917" y="2003804"/>
            <a:ext cx="5099444" cy="522514"/>
          </a:xfrm>
        </p:spPr>
        <p:txBody>
          <a:bodyPr vert="horz" lIns="91440" tIns="45720" rIns="91440" bIns="45720" rtlCol="0" anchor="t">
            <a:noAutofit/>
          </a:bodyPr>
          <a:lstStyle/>
          <a:p>
            <a:r>
              <a:rPr lang="en-US" err="1"/>
              <a:t>GloVe</a:t>
            </a:r>
          </a:p>
        </p:txBody>
      </p:sp>
      <p:sp>
        <p:nvSpPr>
          <p:cNvPr id="18" name="Content Placeholder 17">
            <a:extLst>
              <a:ext uri="{FF2B5EF4-FFF2-40B4-BE49-F238E27FC236}">
                <a16:creationId xmlns:a16="http://schemas.microsoft.com/office/drawing/2014/main" id="{911BB649-017D-077E-9774-E4BFEC4BDD60}"/>
              </a:ext>
            </a:extLst>
          </p:cNvPr>
          <p:cNvSpPr>
            <a:spLocks noGrp="1"/>
          </p:cNvSpPr>
          <p:nvPr>
            <p:ph idx="13"/>
          </p:nvPr>
        </p:nvSpPr>
        <p:spPr>
          <a:xfrm>
            <a:off x="6279207" y="2526318"/>
            <a:ext cx="5094154" cy="2828613"/>
          </a:xfrm>
        </p:spPr>
        <p:txBody>
          <a:bodyPr vert="horz" lIns="91440" tIns="45720" rIns="91440" bIns="45720" rtlCol="0" anchor="t">
            <a:noAutofit/>
          </a:bodyPr>
          <a:lstStyle/>
          <a:p>
            <a:r>
              <a:rPr lang="en-US"/>
              <a:t>(Global Vectors)</a:t>
            </a:r>
          </a:p>
          <a:p>
            <a:r>
              <a:rPr lang="en-US"/>
              <a:t>Uses word </a:t>
            </a:r>
            <a:r>
              <a:rPr lang="en-US" err="1"/>
              <a:t>coocurence</a:t>
            </a:r>
            <a:r>
              <a:rPr lang="en-US"/>
              <a:t> counts matrix.</a:t>
            </a:r>
          </a:p>
          <a:p>
            <a:r>
              <a:rPr lang="en-US"/>
              <a:t>Conditional probability of a word appearing in given context as a metric</a:t>
            </a:r>
          </a:p>
          <a:p>
            <a:r>
              <a:rPr lang="en-US"/>
              <a:t>Unable to differentiate between homographs</a:t>
            </a:r>
          </a:p>
        </p:txBody>
      </p:sp>
    </p:spTree>
    <p:extLst>
      <p:ext uri="{BB962C8B-B14F-4D97-AF65-F5344CB8AC3E}">
        <p14:creationId xmlns:p14="http://schemas.microsoft.com/office/powerpoint/2010/main" val="3357090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6F43-F9A5-6CC1-CC11-75968B76D826}"/>
              </a:ext>
            </a:extLst>
          </p:cNvPr>
          <p:cNvSpPr>
            <a:spLocks noGrp="1"/>
          </p:cNvSpPr>
          <p:nvPr>
            <p:ph type="title"/>
          </p:nvPr>
        </p:nvSpPr>
        <p:spPr/>
        <p:txBody>
          <a:bodyPr/>
          <a:lstStyle/>
          <a:p>
            <a:r>
              <a:rPr lang="en-US"/>
              <a:t>Risk Factors</a:t>
            </a:r>
          </a:p>
        </p:txBody>
      </p:sp>
      <p:sp>
        <p:nvSpPr>
          <p:cNvPr id="3" name="Content Placeholder 2">
            <a:extLst>
              <a:ext uri="{FF2B5EF4-FFF2-40B4-BE49-F238E27FC236}">
                <a16:creationId xmlns:a16="http://schemas.microsoft.com/office/drawing/2014/main" id="{0B8AFC5F-67A5-4905-E559-58217CCB5DA0}"/>
              </a:ext>
            </a:extLst>
          </p:cNvPr>
          <p:cNvSpPr>
            <a:spLocks noGrp="1"/>
          </p:cNvSpPr>
          <p:nvPr>
            <p:ph idx="1"/>
          </p:nvPr>
        </p:nvSpPr>
        <p:spPr>
          <a:xfrm>
            <a:off x="1814472" y="2655714"/>
            <a:ext cx="4527027" cy="3403707"/>
          </a:xfrm>
        </p:spPr>
        <p:txBody>
          <a:bodyPr vert="horz" lIns="91440" tIns="45720" rIns="91440" bIns="45720" rtlCol="0" anchor="t">
            <a:noAutofit/>
          </a:bodyPr>
          <a:lstStyle/>
          <a:p>
            <a:r>
              <a:rPr lang="en-US" sz="2400"/>
              <a:t>One of the risk factors is that not all proposed models are transformers (e.g. </a:t>
            </a:r>
            <a:r>
              <a:rPr lang="en-US" sz="2400" err="1"/>
              <a:t>GloVe</a:t>
            </a:r>
            <a:r>
              <a:rPr lang="en-US" sz="2400"/>
              <a:t>) and some methods may not be applicable.</a:t>
            </a:r>
            <a:endParaRPr lang="en-US"/>
          </a:p>
        </p:txBody>
      </p:sp>
      <p:sp>
        <p:nvSpPr>
          <p:cNvPr id="6" name="Content Placeholder 5">
            <a:extLst>
              <a:ext uri="{FF2B5EF4-FFF2-40B4-BE49-F238E27FC236}">
                <a16:creationId xmlns:a16="http://schemas.microsoft.com/office/drawing/2014/main" id="{F4CDA016-87B3-2E60-D3F2-232A4F3D41B3}"/>
              </a:ext>
            </a:extLst>
          </p:cNvPr>
          <p:cNvSpPr>
            <a:spLocks noGrp="1"/>
          </p:cNvSpPr>
          <p:nvPr>
            <p:ph idx="11"/>
          </p:nvPr>
        </p:nvSpPr>
        <p:spPr>
          <a:xfrm>
            <a:off x="1814474" y="2133200"/>
            <a:ext cx="4467240" cy="637532"/>
          </a:xfrm>
        </p:spPr>
        <p:txBody>
          <a:bodyPr vert="horz" lIns="91440" tIns="45720" rIns="91440" bIns="45720" rtlCol="0" anchor="t">
            <a:noAutofit/>
          </a:bodyPr>
          <a:lstStyle/>
          <a:p>
            <a:r>
              <a:rPr lang="en-US" sz="2800"/>
              <a:t>Different domain of models</a:t>
            </a:r>
          </a:p>
        </p:txBody>
      </p:sp>
      <p:sp>
        <p:nvSpPr>
          <p:cNvPr id="8" name="Content Placeholder 7">
            <a:extLst>
              <a:ext uri="{FF2B5EF4-FFF2-40B4-BE49-F238E27FC236}">
                <a16:creationId xmlns:a16="http://schemas.microsoft.com/office/drawing/2014/main" id="{1C443C3E-91E4-D341-D35D-CEC72CEF96C4}"/>
              </a:ext>
            </a:extLst>
          </p:cNvPr>
          <p:cNvSpPr>
            <a:spLocks noGrp="1"/>
          </p:cNvSpPr>
          <p:nvPr>
            <p:ph idx="13"/>
          </p:nvPr>
        </p:nvSpPr>
        <p:spPr>
          <a:xfrm>
            <a:off x="7078648" y="2511941"/>
            <a:ext cx="3978411" cy="3475594"/>
          </a:xfrm>
        </p:spPr>
        <p:txBody>
          <a:bodyPr vert="horz" lIns="91440" tIns="45720" rIns="91440" bIns="45720" rtlCol="0" anchor="t">
            <a:noAutofit/>
          </a:bodyPr>
          <a:lstStyle/>
          <a:p>
            <a:r>
              <a:rPr lang="en-US" sz="2400" dirty="0"/>
              <a:t>ERASER needs word level annotation and we are not sure that is </a:t>
            </a:r>
            <a:r>
              <a:rPr lang="en-US" sz="2400" dirty="0" err="1"/>
              <a:t>applicalbe</a:t>
            </a:r>
            <a:r>
              <a:rPr lang="en-US" sz="2400" dirty="0"/>
              <a:t> to all selected datasets. Future tests are needed.</a:t>
            </a:r>
          </a:p>
        </p:txBody>
      </p:sp>
      <p:sp>
        <p:nvSpPr>
          <p:cNvPr id="9" name="Content Placeholder 8">
            <a:extLst>
              <a:ext uri="{FF2B5EF4-FFF2-40B4-BE49-F238E27FC236}">
                <a16:creationId xmlns:a16="http://schemas.microsoft.com/office/drawing/2014/main" id="{51F48470-E7DD-BB37-FD42-6FA3DFD24230}"/>
              </a:ext>
            </a:extLst>
          </p:cNvPr>
          <p:cNvSpPr>
            <a:spLocks noGrp="1"/>
          </p:cNvSpPr>
          <p:nvPr>
            <p:ph idx="14"/>
          </p:nvPr>
        </p:nvSpPr>
        <p:spPr>
          <a:xfrm>
            <a:off x="7078649" y="1989427"/>
            <a:ext cx="3978410" cy="651910"/>
          </a:xfrm>
        </p:spPr>
        <p:txBody>
          <a:bodyPr vert="horz" lIns="91440" tIns="45720" rIns="91440" bIns="45720" rtlCol="0" anchor="t">
            <a:noAutofit/>
          </a:bodyPr>
          <a:lstStyle/>
          <a:p>
            <a:r>
              <a:rPr lang="en-US" sz="2800"/>
              <a:t>ERASER</a:t>
            </a:r>
          </a:p>
        </p:txBody>
      </p:sp>
      <p:sp>
        <p:nvSpPr>
          <p:cNvPr id="10" name="Slide Number Placeholder 9">
            <a:extLst>
              <a:ext uri="{FF2B5EF4-FFF2-40B4-BE49-F238E27FC236}">
                <a16:creationId xmlns:a16="http://schemas.microsoft.com/office/drawing/2014/main" id="{41907295-E8AE-4EF5-9EC8-FE0661FF19B4}"/>
              </a:ext>
            </a:extLst>
          </p:cNvPr>
          <p:cNvSpPr>
            <a:spLocks noGrp="1"/>
          </p:cNvSpPr>
          <p:nvPr>
            <p:ph type="sldNum" sz="quarter" idx="4"/>
          </p:nvPr>
        </p:nvSpPr>
        <p:spPr>
          <a:xfrm>
            <a:off x="9031842" y="6341973"/>
            <a:ext cx="2074666" cy="451389"/>
          </a:xfrm>
        </p:spPr>
        <p:txBody>
          <a:bodyPr/>
          <a:lstStyle/>
          <a:p>
            <a:fld id="{294A09A9-5501-47C1-A89A-A340965A2BE2}" type="slidenum">
              <a:rPr lang="en-US" smtClean="0"/>
              <a:pPr/>
              <a:t>14</a:t>
            </a:fld>
            <a:endParaRPr lang="en-US"/>
          </a:p>
        </p:txBody>
      </p:sp>
    </p:spTree>
    <p:extLst>
      <p:ext uri="{BB962C8B-B14F-4D97-AF65-F5344CB8AC3E}">
        <p14:creationId xmlns:p14="http://schemas.microsoft.com/office/powerpoint/2010/main" val="291971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a:ea typeface="+mn-lt"/>
                <a:cs typeface="+mn-lt"/>
              </a:rPr>
              <a:t>We expect that analyzing the quality of a model not only based</a:t>
            </a:r>
            <a:br>
              <a:rPr lang="en-US">
                <a:ea typeface="+mn-lt"/>
                <a:cs typeface="+mn-lt"/>
              </a:rPr>
            </a:br>
            <a:r>
              <a:rPr lang="en-US">
                <a:ea typeface="+mn-lt"/>
                <a:cs typeface="+mn-lt"/>
              </a:rPr>
              <a:t>on hard measures but also on consistency with human annotators can lead to better solutions.</a:t>
            </a:r>
          </a:p>
          <a:p>
            <a:r>
              <a:rPr lang="en-US">
                <a:ea typeface="+mn-lt"/>
                <a:cs typeface="+mn-lt"/>
              </a:rPr>
              <a:t>We hope to see further advances in the automatic spoiler detection area.</a:t>
            </a:r>
            <a:endParaRPr lang="en-US"/>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a:t>
            </a:fld>
            <a:endParaRPr lang="en-US"/>
          </a:p>
        </p:txBody>
      </p:sp>
    </p:spTree>
    <p:extLst>
      <p:ext uri="{BB962C8B-B14F-4D97-AF65-F5344CB8AC3E}">
        <p14:creationId xmlns:p14="http://schemas.microsoft.com/office/powerpoint/2010/main" val="44507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vert="horz" lIns="91440" tIns="45720" rIns="91440" bIns="45720" rtlCol="0" anchor="t">
            <a:normAutofit/>
          </a:bodyPr>
          <a:lstStyle/>
          <a:p>
            <a:r>
              <a:rPr lang="en-US"/>
              <a:t>Paweł </a:t>
            </a:r>
            <a:r>
              <a:rPr lang="en-US" err="1"/>
              <a:t>Wesołowski</a:t>
            </a:r>
          </a:p>
          <a:p>
            <a:r>
              <a:rPr lang="en-US"/>
              <a:t>Łukasz Pancer</a:t>
            </a:r>
          </a:p>
          <a:p>
            <a:r>
              <a:rPr lang="en-US"/>
              <a:t>Mateusz Kierznowski</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Brief literature review</a:t>
            </a:r>
          </a:p>
          <a:p>
            <a:r>
              <a:rPr lang="en-US" dirty="0"/>
              <a:t>Outline of the project plans</a:t>
            </a:r>
          </a:p>
          <a:p>
            <a:r>
              <a:rPr lang="en-US" dirty="0"/>
              <a:t>Concept of the solution</a:t>
            </a:r>
          </a:p>
          <a:p>
            <a:r>
              <a:rPr lang="en-US" dirty="0">
                <a:ea typeface="+mn-lt"/>
                <a:cs typeface="+mn-lt"/>
              </a:rPr>
              <a:t>State-of-the-art solutions</a:t>
            </a:r>
            <a:endParaRPr lang="en-US" dirty="0"/>
          </a:p>
          <a:p>
            <a:r>
              <a:rPr lang="en-US" dirty="0"/>
              <a:t>Summary</a:t>
            </a:r>
          </a:p>
          <a:p>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4400" kern="1200">
                <a:latin typeface="+mj-lt"/>
                <a:ea typeface="+mj-ea"/>
                <a:cs typeface="+mj-cs"/>
              </a:rPr>
              <a:t>Introduction</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a:lnSpc>
                <a:spcPct val="90000"/>
              </a:lnSpc>
            </a:pPr>
            <a:r>
              <a:rPr lang="en-US" dirty="0">
                <a:solidFill>
                  <a:schemeClr val="tx1"/>
                </a:solidFill>
              </a:rPr>
              <a:t>Spoilers:</a:t>
            </a:r>
          </a:p>
          <a:p>
            <a:pPr marL="342900" indent="-228600">
              <a:lnSpc>
                <a:spcPct val="90000"/>
              </a:lnSpc>
              <a:buFont typeface="Arial" panose="020B0604020202020204" pitchFamily="34" charset="0"/>
              <a:buChar char="•"/>
            </a:pPr>
            <a:r>
              <a:rPr lang="en-US" dirty="0">
                <a:solidFill>
                  <a:schemeClr val="tx1"/>
                </a:solidFill>
              </a:rPr>
              <a:t>a decrease in enjoyment</a:t>
            </a:r>
          </a:p>
          <a:p>
            <a:pPr marL="342900" indent="-228600">
              <a:lnSpc>
                <a:spcPct val="90000"/>
              </a:lnSpc>
              <a:buFont typeface="Arial" panose="020B0604020202020204" pitchFamily="34" charset="0"/>
              <a:buChar char="•"/>
            </a:pPr>
            <a:r>
              <a:rPr lang="en-US" dirty="0">
                <a:solidFill>
                  <a:schemeClr val="tx1"/>
                </a:solidFill>
              </a:rPr>
              <a:t>lack of further interest</a:t>
            </a:r>
          </a:p>
          <a:p>
            <a:pPr marL="342900" indent="-228600">
              <a:lnSpc>
                <a:spcPct val="90000"/>
              </a:lnSpc>
              <a:buFont typeface="Arial" panose="020B0604020202020204" pitchFamily="34" charset="0"/>
              <a:buChar char="•"/>
            </a:pPr>
            <a:r>
              <a:rPr lang="en-US" dirty="0">
                <a:solidFill>
                  <a:schemeClr val="tx1"/>
                </a:solidFill>
              </a:rPr>
              <a:t>can significantly affect a film's revenue</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5251174"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9541564" y="6356350"/>
            <a:ext cx="1812235" cy="365125"/>
          </a:xfrm>
        </p:spPr>
        <p:txBody>
          <a:bodyPr vert="horz" lIns="91440" tIns="45720" rIns="91440" bIns="45720" rtlCol="0" anchor="ctr">
            <a:normAutofit/>
          </a:bodyPr>
          <a:lstStyle/>
          <a:p>
            <a:pPr>
              <a:spcAft>
                <a:spcPts val="600"/>
              </a:spcAft>
            </a:pPr>
            <a:fld id="{294A09A9-5501-47C1-A89A-A340965A2BE2}" type="slidenum">
              <a:rPr lang="en-US" smtClean="0">
                <a:solidFill>
                  <a:schemeClr val="tx1">
                    <a:tint val="75000"/>
                  </a:schemeClr>
                </a:solidFill>
              </a:rPr>
              <a:pPr>
                <a:spcAft>
                  <a:spcPts val="600"/>
                </a:spcAft>
              </a:pPr>
              <a:t>3</a:t>
            </a:fld>
            <a:endParaRPr lang="en-US">
              <a:solidFill>
                <a:schemeClr val="tx1">
                  <a:tint val="75000"/>
                </a:schemeClr>
              </a:solidFill>
            </a:endParaRPr>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a:t>Research questions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sz="2400">
                <a:ea typeface="+mn-lt"/>
                <a:cs typeface="+mn-lt"/>
              </a:rPr>
              <a:t>1. How do the numeric measurements of the model performance (accuracy, recall, etc.) relate to its performance evaluated in a more strict but interpretability-based way?</a:t>
            </a:r>
            <a:endParaRPr lang="en-US" sz="2400"/>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sz="2400">
                <a:ea typeface="+mn-lt"/>
                <a:cs typeface="+mn-lt"/>
              </a:rPr>
              <a:t>2. Does providing a larger task-related dataset for fine-tuning result in the improvement of the spoiler detection model?</a:t>
            </a:r>
            <a:endParaRPr lang="en-US" sz="240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a:p>
        </p:txBody>
      </p:sp>
      <p:sp>
        <p:nvSpPr>
          <p:cNvPr id="10" name="Content Placeholder 9">
            <a:extLst>
              <a:ext uri="{FF2B5EF4-FFF2-40B4-BE49-F238E27FC236}">
                <a16:creationId xmlns:a16="http://schemas.microsoft.com/office/drawing/2014/main" id="{EB4D2E00-FD34-B75B-D293-1163D54A4099}"/>
              </a:ext>
            </a:extLst>
          </p:cNvPr>
          <p:cNvSpPr>
            <a:spLocks noGrp="1"/>
          </p:cNvSpPr>
          <p:nvPr>
            <p:ph idx="11"/>
          </p:nvPr>
        </p:nvSpPr>
        <p:spPr/>
        <p:txBody>
          <a:bodyPr/>
          <a:lstStyle/>
          <a:p>
            <a:endParaRPr lang="en-US"/>
          </a:p>
        </p:txBody>
      </p:sp>
      <p:sp>
        <p:nvSpPr>
          <p:cNvPr id="12" name="Content Placeholder 11">
            <a:extLst>
              <a:ext uri="{FF2B5EF4-FFF2-40B4-BE49-F238E27FC236}">
                <a16:creationId xmlns:a16="http://schemas.microsoft.com/office/drawing/2014/main" id="{FFE045B6-E9CC-0EB7-27F7-2649D64577D6}"/>
              </a:ext>
            </a:extLst>
          </p:cNvPr>
          <p:cNvSpPr>
            <a:spLocks noGrp="1"/>
          </p:cNvSpPr>
          <p:nvPr>
            <p:ph idx="12"/>
          </p:nvPr>
        </p:nvSpPr>
        <p:spPr/>
        <p:txBody>
          <a:bodyPr/>
          <a:lstStyle/>
          <a:p>
            <a:endParaRPr lang="en-US"/>
          </a:p>
        </p:txBody>
      </p:sp>
    </p:spTree>
    <p:extLst>
      <p:ext uri="{BB962C8B-B14F-4D97-AF65-F5344CB8AC3E}">
        <p14:creationId xmlns:p14="http://schemas.microsoft.com/office/powerpoint/2010/main" val="916669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a:t>Literature Review</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pPr marL="342900" indent="-342900">
              <a:buChar char="•"/>
            </a:pPr>
            <a:r>
              <a:rPr lang="en-US" sz="2400">
                <a:ea typeface="+mn-lt"/>
                <a:cs typeface="+mn-lt"/>
              </a:rPr>
              <a:t>Nakamura and Tanaka, 2007</a:t>
            </a:r>
          </a:p>
          <a:p>
            <a:pPr marL="342900" indent="-342900">
              <a:buChar char="•"/>
            </a:pPr>
            <a:r>
              <a:rPr lang="en-US" sz="2400">
                <a:ea typeface="+mn-lt"/>
                <a:cs typeface="+mn-lt"/>
              </a:rPr>
              <a:t>Guo and Ramakrishnan, 2010</a:t>
            </a:r>
          </a:p>
          <a:p>
            <a:pPr marL="342900" indent="-342900">
              <a:buChar char="•"/>
            </a:pPr>
            <a:r>
              <a:rPr lang="en-US" sz="2400">
                <a:ea typeface="+mn-lt"/>
                <a:cs typeface="+mn-lt"/>
              </a:rPr>
              <a:t>Golbeck, 2012</a:t>
            </a:r>
          </a:p>
          <a:p>
            <a:pPr marL="342900" indent="-342900">
              <a:buChar char="•"/>
            </a:pPr>
            <a:r>
              <a:rPr lang="en-US" sz="2400">
                <a:ea typeface="+mn-lt"/>
                <a:cs typeface="+mn-lt"/>
              </a:rPr>
              <a:t>Chang 2018</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pPr marL="342900" indent="-342900">
              <a:buChar char="•"/>
            </a:pPr>
            <a:r>
              <a:rPr lang="en-US" sz="2400">
                <a:ea typeface="+mn-lt"/>
                <a:cs typeface="+mn-lt"/>
              </a:rPr>
              <a:t>Lime Ribeiro et al., 2016b</a:t>
            </a:r>
          </a:p>
          <a:p>
            <a:pPr marL="342900" indent="-342900">
              <a:buChar char="•"/>
            </a:pPr>
            <a:r>
              <a:rPr lang="en-US" sz="2400">
                <a:ea typeface="+mn-lt"/>
                <a:cs typeface="+mn-lt"/>
              </a:rPr>
              <a:t>SHAP Lundberg and Lee, 2017</a:t>
            </a:r>
            <a:endParaRPr lang="en-US" sz="240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a:p>
        </p:txBody>
      </p:sp>
      <p:sp>
        <p:nvSpPr>
          <p:cNvPr id="10" name="Content Placeholder 9">
            <a:extLst>
              <a:ext uri="{FF2B5EF4-FFF2-40B4-BE49-F238E27FC236}">
                <a16:creationId xmlns:a16="http://schemas.microsoft.com/office/drawing/2014/main" id="{EB4D2E00-FD34-B75B-D293-1163D54A4099}"/>
              </a:ext>
            </a:extLst>
          </p:cNvPr>
          <p:cNvSpPr>
            <a:spLocks noGrp="1"/>
          </p:cNvSpPr>
          <p:nvPr>
            <p:ph idx="11"/>
          </p:nvPr>
        </p:nvSpPr>
        <p:spPr/>
        <p:txBody>
          <a:bodyPr vert="horz" lIns="91440" tIns="45720" rIns="91440" bIns="45720" rtlCol="0" anchor="t">
            <a:noAutofit/>
          </a:bodyPr>
          <a:lstStyle/>
          <a:p>
            <a:r>
              <a:rPr lang="en-US"/>
              <a:t>Spoiler detection</a:t>
            </a:r>
          </a:p>
        </p:txBody>
      </p:sp>
      <p:sp>
        <p:nvSpPr>
          <p:cNvPr id="12" name="Content Placeholder 11">
            <a:extLst>
              <a:ext uri="{FF2B5EF4-FFF2-40B4-BE49-F238E27FC236}">
                <a16:creationId xmlns:a16="http://schemas.microsoft.com/office/drawing/2014/main" id="{FFE045B6-E9CC-0EB7-27F7-2649D64577D6}"/>
              </a:ext>
            </a:extLst>
          </p:cNvPr>
          <p:cNvSpPr>
            <a:spLocks noGrp="1"/>
          </p:cNvSpPr>
          <p:nvPr>
            <p:ph idx="12"/>
          </p:nvPr>
        </p:nvSpPr>
        <p:spPr/>
        <p:txBody>
          <a:bodyPr vert="horz" lIns="91440" tIns="45720" rIns="91440" bIns="45720" rtlCol="0" anchor="t">
            <a:noAutofit/>
          </a:bodyPr>
          <a:lstStyle/>
          <a:p>
            <a:r>
              <a:rPr lang="en-US"/>
              <a:t>Explainable artificial intelligence</a:t>
            </a:r>
          </a:p>
        </p:txBody>
      </p:sp>
    </p:spTree>
    <p:extLst>
      <p:ext uri="{BB962C8B-B14F-4D97-AF65-F5344CB8AC3E}">
        <p14:creationId xmlns:p14="http://schemas.microsoft.com/office/powerpoint/2010/main" val="1182316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FFA0-A28D-B2EA-E99A-A97EAD8D8E32}"/>
              </a:ext>
            </a:extLst>
          </p:cNvPr>
          <p:cNvSpPr>
            <a:spLocks noGrp="1"/>
          </p:cNvSpPr>
          <p:nvPr>
            <p:ph type="title"/>
          </p:nvPr>
        </p:nvSpPr>
        <p:spPr/>
        <p:txBody>
          <a:bodyPr/>
          <a:lstStyle/>
          <a:p>
            <a:r>
              <a:rPr lang="en-US"/>
              <a:t>Outline of the project plans</a:t>
            </a:r>
          </a:p>
        </p:txBody>
      </p:sp>
      <p:sp>
        <p:nvSpPr>
          <p:cNvPr id="3" name="Content Placeholder 2">
            <a:extLst>
              <a:ext uri="{FF2B5EF4-FFF2-40B4-BE49-F238E27FC236}">
                <a16:creationId xmlns:a16="http://schemas.microsoft.com/office/drawing/2014/main" id="{31F4A704-B9C3-C61A-8185-27D6ABBA026B}"/>
              </a:ext>
            </a:extLst>
          </p:cNvPr>
          <p:cNvSpPr>
            <a:spLocks noGrp="1"/>
          </p:cNvSpPr>
          <p:nvPr>
            <p:ph idx="1"/>
          </p:nvPr>
        </p:nvSpPr>
        <p:spPr/>
        <p:txBody>
          <a:bodyPr vert="horz" lIns="91440" tIns="45720" rIns="91440" bIns="45720" rtlCol="0" anchor="t">
            <a:noAutofit/>
          </a:bodyPr>
          <a:lstStyle/>
          <a:p>
            <a:r>
              <a:rPr lang="en-US" dirty="0"/>
              <a:t>Goal:</a:t>
            </a:r>
          </a:p>
          <a:p>
            <a:r>
              <a:rPr lang="en-US" dirty="0"/>
              <a:t>Evaluate whether spoiler detection models correctly identify spoiler phrases.</a:t>
            </a:r>
          </a:p>
          <a:p>
            <a:endParaRPr lang="en-US"/>
          </a:p>
          <a:p>
            <a:endParaRPr lang="en-US" sz="2400" i="1">
              <a:solidFill>
                <a:schemeClr val="tx1">
                  <a:lumMod val="75000"/>
                  <a:lumOff val="25000"/>
                </a:schemeClr>
              </a:solidFill>
              <a:latin typeface="Calibri"/>
              <a:ea typeface="+mn-lt"/>
              <a:cs typeface="+mn-lt"/>
            </a:endParaRPr>
          </a:p>
          <a:p>
            <a:r>
              <a:rPr lang="en-US" sz="2400" i="1" dirty="0">
                <a:solidFill>
                  <a:schemeClr val="tx1">
                    <a:lumMod val="75000"/>
                    <a:lumOff val="25000"/>
                  </a:schemeClr>
                </a:solidFill>
                <a:latin typeface="Calibri"/>
                <a:ea typeface="+mn-lt"/>
                <a:cs typeface="+mn-lt"/>
              </a:rPr>
              <a:t>This was a great movie! </a:t>
            </a:r>
            <a:r>
              <a:rPr lang="en-US" sz="2400" i="1" dirty="0">
                <a:solidFill>
                  <a:schemeClr val="tx1">
                    <a:lumMod val="75000"/>
                    <a:lumOff val="25000"/>
                  </a:schemeClr>
                </a:solidFill>
                <a:highlight>
                  <a:srgbClr val="FFFF00"/>
                </a:highlight>
                <a:latin typeface="Calibri"/>
                <a:ea typeface="+mn-lt"/>
                <a:cs typeface="+mn-lt"/>
              </a:rPr>
              <a:t>Darth Vader is Luke's father</a:t>
            </a:r>
            <a:r>
              <a:rPr lang="en-US" i="1" dirty="0">
                <a:solidFill>
                  <a:schemeClr val="tx1">
                    <a:lumMod val="75000"/>
                    <a:lumOff val="25000"/>
                  </a:schemeClr>
                </a:solidFill>
                <a:latin typeface="Calibri"/>
                <a:ea typeface="+mn-lt"/>
                <a:cs typeface="+mn-lt"/>
              </a:rPr>
              <a:t>.</a:t>
            </a:r>
            <a:endParaRPr lang="en-US" dirty="0">
              <a:solidFill>
                <a:schemeClr val="tx1">
                  <a:lumMod val="75000"/>
                  <a:lumOff val="25000"/>
                </a:schemeClr>
              </a:solidFill>
              <a:latin typeface="Calibri"/>
              <a:cs typeface="Calibri"/>
            </a:endParaRPr>
          </a:p>
          <a:p>
            <a:r>
              <a:rPr lang="en-US" sz="2400" i="1" dirty="0">
                <a:solidFill>
                  <a:schemeClr val="tx1">
                    <a:lumMod val="75000"/>
                    <a:lumOff val="25000"/>
                  </a:schemeClr>
                </a:solidFill>
                <a:latin typeface="Calibri"/>
                <a:ea typeface="+mn-lt"/>
                <a:cs typeface="+mn-lt"/>
              </a:rPr>
              <a:t>This was a great movie! Darth Vader is </a:t>
            </a:r>
            <a:r>
              <a:rPr lang="en-US" sz="2400" i="1" dirty="0">
                <a:solidFill>
                  <a:schemeClr val="tx1">
                    <a:lumMod val="75000"/>
                    <a:lumOff val="25000"/>
                  </a:schemeClr>
                </a:solidFill>
                <a:highlight>
                  <a:srgbClr val="FFFF00"/>
                </a:highlight>
                <a:latin typeface="Calibri"/>
                <a:ea typeface="+mn-lt"/>
                <a:cs typeface="+mn-lt"/>
              </a:rPr>
              <a:t>Luke's father</a:t>
            </a:r>
            <a:r>
              <a:rPr lang="en-US" sz="2400" i="1" dirty="0">
                <a:solidFill>
                  <a:schemeClr val="tx1">
                    <a:lumMod val="75000"/>
                    <a:lumOff val="25000"/>
                  </a:schemeClr>
                </a:solidFill>
                <a:latin typeface="Calibri"/>
                <a:ea typeface="+mn-lt"/>
                <a:cs typeface="+mn-lt"/>
              </a:rPr>
              <a:t>.</a:t>
            </a:r>
            <a:endParaRPr lang="en-US" dirty="0">
              <a:solidFill>
                <a:schemeClr val="tx1">
                  <a:lumMod val="75000"/>
                  <a:lumOff val="25000"/>
                </a:schemeClr>
              </a:solidFill>
              <a:latin typeface="Calibri"/>
              <a:cs typeface="Calibri"/>
            </a:endParaRPr>
          </a:p>
        </p:txBody>
      </p:sp>
      <p:sp>
        <p:nvSpPr>
          <p:cNvPr id="4" name="Footer Placeholder 3">
            <a:extLst>
              <a:ext uri="{FF2B5EF4-FFF2-40B4-BE49-F238E27FC236}">
                <a16:creationId xmlns:a16="http://schemas.microsoft.com/office/drawing/2014/main" id="{287B1DE2-36D5-14DE-CBAA-244E16EA8687}"/>
              </a:ext>
            </a:extLst>
          </p:cNvPr>
          <p:cNvSpPr>
            <a:spLocks noGrp="1"/>
          </p:cNvSpPr>
          <p:nvPr>
            <p:ph type="ftr" sz="quarter" idx="3"/>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111D6B11-8260-7831-4063-8B543F762044}"/>
              </a:ext>
            </a:extLst>
          </p:cNvPr>
          <p:cNvSpPr>
            <a:spLocks noGrp="1"/>
          </p:cNvSpPr>
          <p:nvPr>
            <p:ph type="sldNum" sz="quarter" idx="4"/>
          </p:nvPr>
        </p:nvSpPr>
        <p:spPr/>
        <p:txBody>
          <a:bodyPr/>
          <a:lstStyle/>
          <a:p>
            <a:fld id="{294A09A9-5501-47C1-A89A-A340965A2BE2}" type="slidenum">
              <a:rPr lang="en-US" smtClean="0"/>
              <a:pPr/>
              <a:t>6</a:t>
            </a:fld>
            <a:endParaRPr lang="en-US"/>
          </a:p>
        </p:txBody>
      </p:sp>
    </p:spTree>
    <p:extLst>
      <p:ext uri="{BB962C8B-B14F-4D97-AF65-F5344CB8AC3E}">
        <p14:creationId xmlns:p14="http://schemas.microsoft.com/office/powerpoint/2010/main" val="387135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D4FF-17EE-3F61-AE44-3AD10E661A0C}"/>
              </a:ext>
            </a:extLst>
          </p:cNvPr>
          <p:cNvSpPr>
            <a:spLocks noGrp="1"/>
          </p:cNvSpPr>
          <p:nvPr>
            <p:ph type="title"/>
          </p:nvPr>
        </p:nvSpPr>
        <p:spPr/>
        <p:txBody>
          <a:bodyPr/>
          <a:lstStyle/>
          <a:p>
            <a:r>
              <a:rPr lang="en-US"/>
              <a:t>Datasets</a:t>
            </a:r>
          </a:p>
        </p:txBody>
      </p:sp>
      <p:sp>
        <p:nvSpPr>
          <p:cNvPr id="3" name="Content Placeholder 2">
            <a:extLst>
              <a:ext uri="{FF2B5EF4-FFF2-40B4-BE49-F238E27FC236}">
                <a16:creationId xmlns:a16="http://schemas.microsoft.com/office/drawing/2014/main" id="{3919EA74-3EAF-1ED7-DB06-A623B41E1371}"/>
              </a:ext>
            </a:extLst>
          </p:cNvPr>
          <p:cNvSpPr>
            <a:spLocks noGrp="1"/>
          </p:cNvSpPr>
          <p:nvPr>
            <p:ph idx="1"/>
          </p:nvPr>
        </p:nvSpPr>
        <p:spPr/>
        <p:txBody>
          <a:bodyPr vert="horz" lIns="91440" tIns="45720" rIns="91440" bIns="45720" rtlCol="0" anchor="t">
            <a:noAutofit/>
          </a:bodyPr>
          <a:lstStyle/>
          <a:p>
            <a:pPr marL="457200" indent="-457200">
              <a:buChar char="•"/>
            </a:pPr>
            <a:r>
              <a:rPr lang="en-US">
                <a:ea typeface="+mn-lt"/>
                <a:cs typeface="+mn-lt"/>
              </a:rPr>
              <a:t>Goodreads - 1.3M documents, 17M sentences, 570k spoiler sentences</a:t>
            </a:r>
            <a:endParaRPr lang="en-US"/>
          </a:p>
          <a:p>
            <a:pPr marL="457200" indent="-457200">
              <a:buChar char="•"/>
            </a:pPr>
            <a:r>
              <a:rPr lang="en-US">
                <a:ea typeface="+mn-lt"/>
                <a:cs typeface="+mn-lt"/>
              </a:rPr>
              <a:t>TV Tropes Books - 340k documents, 670k sentences, 110k spoiler sentences</a:t>
            </a:r>
            <a:endParaRPr lang="en-US"/>
          </a:p>
          <a:p>
            <a:pPr marL="457200" indent="-457200">
              <a:buChar char="•"/>
            </a:pPr>
            <a:r>
              <a:rPr lang="en-US">
                <a:ea typeface="+mn-lt"/>
                <a:cs typeface="+mn-lt"/>
              </a:rPr>
              <a:t>IMDB reviews - 5.5M documents, 1.1M spoiler documents</a:t>
            </a:r>
            <a:endParaRPr lang="en-US"/>
          </a:p>
        </p:txBody>
      </p:sp>
      <p:sp>
        <p:nvSpPr>
          <p:cNvPr id="4" name="Footer Placeholder 3">
            <a:extLst>
              <a:ext uri="{FF2B5EF4-FFF2-40B4-BE49-F238E27FC236}">
                <a16:creationId xmlns:a16="http://schemas.microsoft.com/office/drawing/2014/main" id="{92955634-3B90-AD27-B0B7-A368367D83ED}"/>
              </a:ext>
            </a:extLst>
          </p:cNvPr>
          <p:cNvSpPr>
            <a:spLocks noGrp="1"/>
          </p:cNvSpPr>
          <p:nvPr>
            <p:ph type="ftr" sz="quarter" idx="3"/>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964D2883-C1BF-DA1F-B718-D062251A88A4}"/>
              </a:ext>
            </a:extLst>
          </p:cNvPr>
          <p:cNvSpPr>
            <a:spLocks noGrp="1"/>
          </p:cNvSpPr>
          <p:nvPr>
            <p:ph type="sldNum" sz="quarter" idx="4"/>
          </p:nvPr>
        </p:nvSpPr>
        <p:spPr/>
        <p:txBody>
          <a:bodyPr/>
          <a:lstStyle/>
          <a:p>
            <a:fld id="{294A09A9-5501-47C1-A89A-A340965A2BE2}" type="slidenum">
              <a:rPr lang="en-US" smtClean="0"/>
              <a:pPr/>
              <a:t>7</a:t>
            </a:fld>
            <a:endParaRPr lang="en-US"/>
          </a:p>
        </p:txBody>
      </p:sp>
    </p:spTree>
    <p:extLst>
      <p:ext uri="{BB962C8B-B14F-4D97-AF65-F5344CB8AC3E}">
        <p14:creationId xmlns:p14="http://schemas.microsoft.com/office/powerpoint/2010/main" val="345583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B54C-CD89-A7F1-A8A3-8D1EAF58C182}"/>
              </a:ext>
            </a:extLst>
          </p:cNvPr>
          <p:cNvSpPr>
            <a:spLocks noGrp="1"/>
          </p:cNvSpPr>
          <p:nvPr>
            <p:ph type="title"/>
          </p:nvPr>
        </p:nvSpPr>
        <p:spPr/>
        <p:txBody>
          <a:bodyPr/>
          <a:lstStyle/>
          <a:p>
            <a:r>
              <a:rPr lang="en-US"/>
              <a:t>General pipeline</a:t>
            </a:r>
          </a:p>
        </p:txBody>
      </p:sp>
      <p:sp>
        <p:nvSpPr>
          <p:cNvPr id="3" name="Content Placeholder 2">
            <a:extLst>
              <a:ext uri="{FF2B5EF4-FFF2-40B4-BE49-F238E27FC236}">
                <a16:creationId xmlns:a16="http://schemas.microsoft.com/office/drawing/2014/main" id="{E39C5105-8564-26E8-21F7-AD9D1C657DA7}"/>
              </a:ext>
            </a:extLst>
          </p:cNvPr>
          <p:cNvSpPr>
            <a:spLocks noGrp="1"/>
          </p:cNvSpPr>
          <p:nvPr>
            <p:ph idx="1"/>
          </p:nvPr>
        </p:nvSpPr>
        <p:spPr/>
        <p:txBody>
          <a:bodyPr vert="horz" lIns="91440" tIns="45720" rIns="91440" bIns="45720" rtlCol="0" anchor="t">
            <a:noAutofit/>
          </a:bodyPr>
          <a:lstStyle/>
          <a:p>
            <a:r>
              <a:rPr lang="en-US" b="1">
                <a:ea typeface="+mn-lt"/>
                <a:cs typeface="+mn-lt"/>
              </a:rPr>
              <a:t>Pipeline:</a:t>
            </a:r>
          </a:p>
          <a:p>
            <a:pPr marL="514350" indent="-514350">
              <a:buAutoNum type="arabicPeriod"/>
            </a:pPr>
            <a:r>
              <a:rPr lang="en-US">
                <a:ea typeface="+mn-lt"/>
                <a:cs typeface="+mn-lt"/>
              </a:rPr>
              <a:t>Train the model in </a:t>
            </a:r>
            <a:r>
              <a:rPr lang="en-US" u="sng">
                <a:ea typeface="+mn-lt"/>
                <a:cs typeface="+mn-lt"/>
              </a:rPr>
              <a:t>document </a:t>
            </a:r>
            <a:r>
              <a:rPr lang="en-US">
                <a:ea typeface="+mn-lt"/>
                <a:cs typeface="+mn-lt"/>
              </a:rPr>
              <a:t>spoiler classification</a:t>
            </a:r>
            <a:endParaRPr lang="en-US" b="1">
              <a:ea typeface="+mn-lt"/>
              <a:cs typeface="+mn-lt"/>
            </a:endParaRPr>
          </a:p>
          <a:p>
            <a:pPr marL="514350" indent="-514350">
              <a:buAutoNum type="arabicPeriod"/>
            </a:pPr>
            <a:r>
              <a:rPr lang="en-US">
                <a:ea typeface="+mn-lt"/>
                <a:cs typeface="+mn-lt"/>
              </a:rPr>
              <a:t>Benchmark the model using XAI-based tools</a:t>
            </a:r>
          </a:p>
          <a:p>
            <a:endParaRPr lang="en-US" b="1">
              <a:ea typeface="+mn-lt"/>
              <a:cs typeface="+mn-lt"/>
            </a:endParaRPr>
          </a:p>
          <a:p>
            <a:r>
              <a:rPr lang="en-US" b="1">
                <a:ea typeface="+mn-lt"/>
                <a:cs typeface="+mn-lt"/>
              </a:rPr>
              <a:t>Remark</a:t>
            </a:r>
            <a:endParaRPr lang="en-US"/>
          </a:p>
          <a:p>
            <a:r>
              <a:rPr lang="en-US"/>
              <a:t>We are not going to train the model to extract spoiler phrases</a:t>
            </a:r>
          </a:p>
        </p:txBody>
      </p:sp>
      <p:sp>
        <p:nvSpPr>
          <p:cNvPr id="4" name="Footer Placeholder 3">
            <a:extLst>
              <a:ext uri="{FF2B5EF4-FFF2-40B4-BE49-F238E27FC236}">
                <a16:creationId xmlns:a16="http://schemas.microsoft.com/office/drawing/2014/main" id="{5867A7EF-D824-7600-8534-FCD8E72B5A33}"/>
              </a:ext>
            </a:extLst>
          </p:cNvPr>
          <p:cNvSpPr>
            <a:spLocks noGrp="1"/>
          </p:cNvSpPr>
          <p:nvPr>
            <p:ph type="ftr" sz="quarter" idx="3"/>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1A7CBE0E-D3C1-1915-A2E6-905FA9F7A5F9}"/>
              </a:ext>
            </a:extLst>
          </p:cNvPr>
          <p:cNvSpPr>
            <a:spLocks noGrp="1"/>
          </p:cNvSpPr>
          <p:nvPr>
            <p:ph type="sldNum" sz="quarter" idx="4"/>
          </p:nvPr>
        </p:nvSpPr>
        <p:spPr/>
        <p:txBody>
          <a:bodyPr/>
          <a:lstStyle/>
          <a:p>
            <a:fld id="{294A09A9-5501-47C1-A89A-A340965A2BE2}" type="slidenum">
              <a:rPr lang="en-US" smtClean="0"/>
              <a:pPr/>
              <a:t>8</a:t>
            </a:fld>
            <a:endParaRPr lang="en-US"/>
          </a:p>
        </p:txBody>
      </p:sp>
    </p:spTree>
    <p:extLst>
      <p:ext uri="{BB962C8B-B14F-4D97-AF65-F5344CB8AC3E}">
        <p14:creationId xmlns:p14="http://schemas.microsoft.com/office/powerpoint/2010/main" val="3393879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a:ea typeface="+mj-lt"/>
                <a:cs typeface="+mj-lt"/>
              </a:rPr>
              <a:t>XAI-based benchmark</a:t>
            </a:r>
            <a:r>
              <a:rPr lang="en-US"/>
              <a:t>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654555"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5912604"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9195286"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3</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a:p>
        </p:txBody>
      </p:sp>
    </p:spTree>
    <p:extLst>
      <p:ext uri="{BB962C8B-B14F-4D97-AF65-F5344CB8AC3E}">
        <p14:creationId xmlns:p14="http://schemas.microsoft.com/office/powerpoint/2010/main" val="2315271172"/>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2F1176D5-513E-4E73-98C9-4CEA832F576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Application>Microsoft Office PowerPoint</Application>
  <PresentationFormat>Widescreen</PresentationFormat>
  <Slides>16</Slides>
  <Notes>4</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Spoilers detection and extraction</vt:lpstr>
      <vt:lpstr>Agenda</vt:lpstr>
      <vt:lpstr>Introduction</vt:lpstr>
      <vt:lpstr>Research questions</vt:lpstr>
      <vt:lpstr>Literature Review</vt:lpstr>
      <vt:lpstr>Outline of the project plans</vt:lpstr>
      <vt:lpstr>Datasets</vt:lpstr>
      <vt:lpstr>General pipeline</vt:lpstr>
      <vt:lpstr>XAI-based benchmark </vt:lpstr>
      <vt:lpstr>What about IMDB data?</vt:lpstr>
      <vt:lpstr>Concept and Work Plans</vt:lpstr>
      <vt:lpstr>Project milestones</vt:lpstr>
      <vt:lpstr>State-of-the-art</vt:lpstr>
      <vt:lpstr>Risk Factors</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8</cp:revision>
  <dcterms:created xsi:type="dcterms:W3CDTF">2022-11-08T14:41:55Z</dcterms:created>
  <dcterms:modified xsi:type="dcterms:W3CDTF">2022-11-13T18:40:08Z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