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648" r:id="rId5"/>
  </p:sldMasterIdLst>
  <p:sldIdLst>
    <p:sldId id="275" r:id="rId6"/>
    <p:sldId id="259" r:id="rId7"/>
    <p:sldId id="262" r:id="rId8"/>
    <p:sldId id="266" r:id="rId9"/>
    <p:sldId id="280" r:id="rId10"/>
    <p:sldId id="290" r:id="rId11"/>
    <p:sldId id="281" r:id="rId12"/>
    <p:sldId id="287" r:id="rId13"/>
    <p:sldId id="282" r:id="rId14"/>
    <p:sldId id="288" r:id="rId15"/>
    <p:sldId id="283" r:id="rId16"/>
    <p:sldId id="284" r:id="rId17"/>
    <p:sldId id="285" r:id="rId18"/>
    <p:sldId id="292" r:id="rId19"/>
    <p:sldId id="291" r:id="rId20"/>
    <p:sldId id="294" r:id="rId21"/>
    <p:sldId id="293" r:id="rId22"/>
    <p:sldId id="295" r:id="rId23"/>
    <p:sldId id="278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B0E7A-DC8F-4917-82D0-1418BC97D02D}" v="3" dt="2022-12-09T12:32:15.394"/>
    <p1510:client id="{4E5BE9ED-8588-AADD-D460-DC03BAC59464}" v="976" dt="2022-12-09T00:09:55.201"/>
    <p1510:client id="{62CF3EC3-AA30-053D-F4F5-089F7BCC041C}" v="81" dt="2022-12-08T23:27:04.471"/>
    <p1510:client id="{7D162780-8B9C-0A41-845D-009F868FFE2A}" v="284" dt="2022-12-09T11:08:22.783"/>
    <p1510:client id="{A9A3E7F9-4EA9-4F03-9B71-19489BD053CC}" v="15" dt="2022-12-15T19:02:50.023"/>
    <p1510:client id="{B630D234-6D81-4F1C-8A6B-C1FA9A3902B2}" v="33" vWet="35" dt="2022-12-09T11:07:48.115"/>
    <p1510:client id="{C0BA8CC3-66F2-CD70-5BDF-48E8CE04EB5D}" v="1" dt="2022-12-15T18:35:27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207118-ABA6-4EB0-9A9A-2641659092F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4DBD5D-C25B-47BE-9F8D-8DD171982D7A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1. Keywords</a:t>
          </a:r>
          <a:r>
            <a:rPr lang="en-GB"/>
            <a:t> extraction from medical papers abstracts</a:t>
          </a:r>
          <a:endParaRPr lang="en-US"/>
        </a:p>
      </dgm:t>
    </dgm:pt>
    <dgm:pt modelId="{B0A77914-948A-4DE8-9B3D-7A260B3E2632}" type="parTrans" cxnId="{A4761D4F-66D2-4004-8E46-B75B80EADF2E}">
      <dgm:prSet/>
      <dgm:spPr/>
      <dgm:t>
        <a:bodyPr/>
        <a:lstStyle/>
        <a:p>
          <a:endParaRPr lang="en-US"/>
        </a:p>
      </dgm:t>
    </dgm:pt>
    <dgm:pt modelId="{B2E6C6E5-7DF7-4A83-8C62-5660CEEFF86F}" type="sibTrans" cxnId="{A4761D4F-66D2-4004-8E46-B75B80EADF2E}">
      <dgm:prSet/>
      <dgm:spPr/>
      <dgm:t>
        <a:bodyPr/>
        <a:lstStyle/>
        <a:p>
          <a:endParaRPr lang="en-US"/>
        </a:p>
      </dgm:t>
    </dgm:pt>
    <dgm:pt modelId="{72FA8328-2A37-4695-8A1F-7E2E27A3EF5C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2. Tagging</a:t>
          </a:r>
          <a:r>
            <a:rPr lang="en-GB"/>
            <a:t> extracted keywords with ontologies concepts</a:t>
          </a:r>
          <a:endParaRPr lang="en-US"/>
        </a:p>
      </dgm:t>
    </dgm:pt>
    <dgm:pt modelId="{DEDBBCE3-309C-4232-946D-269BC521E1AC}" type="parTrans" cxnId="{F40F7373-0692-45B1-B103-136CB67B3DB1}">
      <dgm:prSet/>
      <dgm:spPr/>
      <dgm:t>
        <a:bodyPr/>
        <a:lstStyle/>
        <a:p>
          <a:endParaRPr lang="en-US"/>
        </a:p>
      </dgm:t>
    </dgm:pt>
    <dgm:pt modelId="{15DF2441-5A03-43D2-9BCD-55FFFB8A6ADA}" type="sibTrans" cxnId="{F40F7373-0692-45B1-B103-136CB67B3DB1}">
      <dgm:prSet/>
      <dgm:spPr/>
      <dgm:t>
        <a:bodyPr/>
        <a:lstStyle/>
        <a:p>
          <a:endParaRPr lang="en-US"/>
        </a:p>
      </dgm:t>
    </dgm:pt>
    <dgm:pt modelId="{726B11E3-9F39-4FD5-A1AD-80EA1A399B01}">
      <dgm:prSet/>
      <dgm:spPr/>
      <dgm:t>
        <a:bodyPr/>
        <a:lstStyle/>
        <a:p>
          <a:pPr rtl="0"/>
          <a:r>
            <a:rPr lang="en-GB">
              <a:latin typeface="Calibri Light" panose="020F0302020204030204"/>
            </a:rPr>
            <a:t>3. </a:t>
          </a:r>
          <a:r>
            <a:rPr lang="en-GB"/>
            <a:t>Tags disambiguation </a:t>
          </a:r>
          <a:endParaRPr lang="en-US"/>
        </a:p>
      </dgm:t>
    </dgm:pt>
    <dgm:pt modelId="{0F288C3C-9EAE-4140-A33E-7115DF044EFA}" type="parTrans" cxnId="{6F3C3A6C-8686-4352-92CF-2C896292F51A}">
      <dgm:prSet/>
      <dgm:spPr/>
      <dgm:t>
        <a:bodyPr/>
        <a:lstStyle/>
        <a:p>
          <a:endParaRPr lang="en-US"/>
        </a:p>
      </dgm:t>
    </dgm:pt>
    <dgm:pt modelId="{8A846877-7FC1-4B84-8F59-251DBDF26227}" type="sibTrans" cxnId="{6F3C3A6C-8686-4352-92CF-2C896292F51A}">
      <dgm:prSet/>
      <dgm:spPr/>
      <dgm:t>
        <a:bodyPr/>
        <a:lstStyle/>
        <a:p>
          <a:endParaRPr lang="en-US"/>
        </a:p>
      </dgm:t>
    </dgm:pt>
    <dgm:pt modelId="{B4263770-8B79-458E-A102-8F280ABB328B}" type="pres">
      <dgm:prSet presAssocID="{E8207118-ABA6-4EB0-9A9A-2641659092FA}" presName="linear" presStyleCnt="0">
        <dgm:presLayoutVars>
          <dgm:animLvl val="lvl"/>
          <dgm:resizeHandles val="exact"/>
        </dgm:presLayoutVars>
      </dgm:prSet>
      <dgm:spPr/>
    </dgm:pt>
    <dgm:pt modelId="{7B39CB4E-E852-42B8-A2FF-DBBC4FAC5C02}" type="pres">
      <dgm:prSet presAssocID="{5C4DBD5D-C25B-47BE-9F8D-8DD171982D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654F7E-222C-44DB-B99B-04329730320B}" type="pres">
      <dgm:prSet presAssocID="{B2E6C6E5-7DF7-4A83-8C62-5660CEEFF86F}" presName="spacer" presStyleCnt="0"/>
      <dgm:spPr/>
    </dgm:pt>
    <dgm:pt modelId="{6D4E431C-FF4B-4482-B3C7-DFC7C7069BC6}" type="pres">
      <dgm:prSet presAssocID="{72FA8328-2A37-4695-8A1F-7E2E27A3EF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557A61-A8D9-47DC-B29C-97F989D6CDB4}" type="pres">
      <dgm:prSet presAssocID="{15DF2441-5A03-43D2-9BCD-55FFFB8A6ADA}" presName="spacer" presStyleCnt="0"/>
      <dgm:spPr/>
    </dgm:pt>
    <dgm:pt modelId="{2E188A0F-F36C-4275-84DE-9F64F6922014}" type="pres">
      <dgm:prSet presAssocID="{726B11E3-9F39-4FD5-A1AD-80EA1A399B0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EF24F28-9B69-4793-9272-67BF86AEC814}" type="presOf" srcId="{726B11E3-9F39-4FD5-A1AD-80EA1A399B01}" destId="{2E188A0F-F36C-4275-84DE-9F64F6922014}" srcOrd="0" destOrd="0" presId="urn:microsoft.com/office/officeart/2005/8/layout/vList2"/>
    <dgm:cxn modelId="{6F3C3A6C-8686-4352-92CF-2C896292F51A}" srcId="{E8207118-ABA6-4EB0-9A9A-2641659092FA}" destId="{726B11E3-9F39-4FD5-A1AD-80EA1A399B01}" srcOrd="2" destOrd="0" parTransId="{0F288C3C-9EAE-4140-A33E-7115DF044EFA}" sibTransId="{8A846877-7FC1-4B84-8F59-251DBDF26227}"/>
    <dgm:cxn modelId="{A4761D4F-66D2-4004-8E46-B75B80EADF2E}" srcId="{E8207118-ABA6-4EB0-9A9A-2641659092FA}" destId="{5C4DBD5D-C25B-47BE-9F8D-8DD171982D7A}" srcOrd="0" destOrd="0" parTransId="{B0A77914-948A-4DE8-9B3D-7A260B3E2632}" sibTransId="{B2E6C6E5-7DF7-4A83-8C62-5660CEEFF86F}"/>
    <dgm:cxn modelId="{F40F7373-0692-45B1-B103-136CB67B3DB1}" srcId="{E8207118-ABA6-4EB0-9A9A-2641659092FA}" destId="{72FA8328-2A37-4695-8A1F-7E2E27A3EF5C}" srcOrd="1" destOrd="0" parTransId="{DEDBBCE3-309C-4232-946D-269BC521E1AC}" sibTransId="{15DF2441-5A03-43D2-9BCD-55FFFB8A6ADA}"/>
    <dgm:cxn modelId="{0487D281-BE71-4B2F-8F7A-DE70753C5F08}" type="presOf" srcId="{72FA8328-2A37-4695-8A1F-7E2E27A3EF5C}" destId="{6D4E431C-FF4B-4482-B3C7-DFC7C7069BC6}" srcOrd="0" destOrd="0" presId="urn:microsoft.com/office/officeart/2005/8/layout/vList2"/>
    <dgm:cxn modelId="{E88520CD-553E-4F41-B7C7-02F077EA0890}" type="presOf" srcId="{5C4DBD5D-C25B-47BE-9F8D-8DD171982D7A}" destId="{7B39CB4E-E852-42B8-A2FF-DBBC4FAC5C02}" srcOrd="0" destOrd="0" presId="urn:microsoft.com/office/officeart/2005/8/layout/vList2"/>
    <dgm:cxn modelId="{07A8FAD5-EF33-4EBD-924E-220EB51AF495}" type="presOf" srcId="{E8207118-ABA6-4EB0-9A9A-2641659092FA}" destId="{B4263770-8B79-458E-A102-8F280ABB328B}" srcOrd="0" destOrd="0" presId="urn:microsoft.com/office/officeart/2005/8/layout/vList2"/>
    <dgm:cxn modelId="{B032EFC5-F3E5-4A4C-9BD9-1351FAAF69B4}" type="presParOf" srcId="{B4263770-8B79-458E-A102-8F280ABB328B}" destId="{7B39CB4E-E852-42B8-A2FF-DBBC4FAC5C02}" srcOrd="0" destOrd="0" presId="urn:microsoft.com/office/officeart/2005/8/layout/vList2"/>
    <dgm:cxn modelId="{2D63D9F6-0E99-4ED0-B1AB-F13D75DBC2FF}" type="presParOf" srcId="{B4263770-8B79-458E-A102-8F280ABB328B}" destId="{2A654F7E-222C-44DB-B99B-04329730320B}" srcOrd="1" destOrd="0" presId="urn:microsoft.com/office/officeart/2005/8/layout/vList2"/>
    <dgm:cxn modelId="{E47821E0-1079-4191-A7F8-49AE6ECE5059}" type="presParOf" srcId="{B4263770-8B79-458E-A102-8F280ABB328B}" destId="{6D4E431C-FF4B-4482-B3C7-DFC7C7069BC6}" srcOrd="2" destOrd="0" presId="urn:microsoft.com/office/officeart/2005/8/layout/vList2"/>
    <dgm:cxn modelId="{FDC41809-3DA0-4CCD-AB85-287860CB6FF9}" type="presParOf" srcId="{B4263770-8B79-458E-A102-8F280ABB328B}" destId="{FA557A61-A8D9-47DC-B29C-97F989D6CDB4}" srcOrd="3" destOrd="0" presId="urn:microsoft.com/office/officeart/2005/8/layout/vList2"/>
    <dgm:cxn modelId="{A6818E8D-1B71-43A5-B19E-3DC457842FA0}" type="presParOf" srcId="{B4263770-8B79-458E-A102-8F280ABB328B}" destId="{2E188A0F-F36C-4275-84DE-9F64F692201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9CB4E-E852-42B8-A2FF-DBBC4FAC5C02}">
      <dsp:nvSpPr>
        <dsp:cNvPr id="0" name=""/>
        <dsp:cNvSpPr/>
      </dsp:nvSpPr>
      <dsp:spPr>
        <a:xfrm>
          <a:off x="0" y="818749"/>
          <a:ext cx="10515600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>
              <a:latin typeface="Calibri Light" panose="020F0302020204030204"/>
            </a:rPr>
            <a:t>1. Keywords</a:t>
          </a:r>
          <a:r>
            <a:rPr lang="en-GB" sz="3500" kern="1200"/>
            <a:t> extraction from medical papers abstracts</a:t>
          </a:r>
          <a:endParaRPr lang="en-US" sz="3500" kern="1200"/>
        </a:p>
      </dsp:txBody>
      <dsp:txXfrm>
        <a:off x="40980" y="859729"/>
        <a:ext cx="10433640" cy="757514"/>
      </dsp:txXfrm>
    </dsp:sp>
    <dsp:sp modelId="{6D4E431C-FF4B-4482-B3C7-DFC7C7069BC6}">
      <dsp:nvSpPr>
        <dsp:cNvPr id="0" name=""/>
        <dsp:cNvSpPr/>
      </dsp:nvSpPr>
      <dsp:spPr>
        <a:xfrm>
          <a:off x="0" y="1759024"/>
          <a:ext cx="10515600" cy="83947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>
              <a:latin typeface="Calibri Light" panose="020F0302020204030204"/>
            </a:rPr>
            <a:t>2. Tagging</a:t>
          </a:r>
          <a:r>
            <a:rPr lang="en-GB" sz="3500" kern="1200"/>
            <a:t> extracted keywords with ontologies concepts</a:t>
          </a:r>
          <a:endParaRPr lang="en-US" sz="3500" kern="1200"/>
        </a:p>
      </dsp:txBody>
      <dsp:txXfrm>
        <a:off x="40980" y="1800004"/>
        <a:ext cx="10433640" cy="757514"/>
      </dsp:txXfrm>
    </dsp:sp>
    <dsp:sp modelId="{2E188A0F-F36C-4275-84DE-9F64F6922014}">
      <dsp:nvSpPr>
        <dsp:cNvPr id="0" name=""/>
        <dsp:cNvSpPr/>
      </dsp:nvSpPr>
      <dsp:spPr>
        <a:xfrm>
          <a:off x="0" y="2699299"/>
          <a:ext cx="10515600" cy="83947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>
              <a:latin typeface="Calibri Light" panose="020F0302020204030204"/>
            </a:rPr>
            <a:t>3. </a:t>
          </a:r>
          <a:r>
            <a:rPr lang="en-GB" sz="3500" kern="1200"/>
            <a:t>Tags disambiguation </a:t>
          </a:r>
          <a:endParaRPr lang="en-US" sz="3500" kern="1200"/>
        </a:p>
      </dsp:txBody>
      <dsp:txXfrm>
        <a:off x="40980" y="2740279"/>
        <a:ext cx="10433640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ajd pierwsz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>
                <a:solidFill>
                  <a:srgbClr val="3C3C4C"/>
                </a:solidFill>
              </a:rPr>
              <a:t>Tytuł prezentacji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endParaRPr lang="pl-PL">
              <a:solidFill>
                <a:srgbClr val="3C3C4C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3507"/>
            <a:ext cx="3628644" cy="915924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9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ajd pierwszy">
    <p:bg>
      <p:bgPr>
        <a:solidFill>
          <a:srgbClr val="B4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>
                <a:solidFill>
                  <a:srgbClr val="3C3C4C"/>
                </a:solidFill>
              </a:rPr>
              <a:t>Tytuł prezentacji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endParaRPr lang="pl-PL">
              <a:solidFill>
                <a:srgbClr val="3C3C4C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3507"/>
            <a:ext cx="3628644" cy="915924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90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lajd pierwszy">
    <p:bg>
      <p:bgPr>
        <a:solidFill>
          <a:srgbClr val="3C3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1983"/>
            <a:ext cx="3630168" cy="917448"/>
          </a:xfrm>
          <a:prstGeom prst="rect">
            <a:avLst/>
          </a:prstGeom>
        </p:spPr>
      </p:pic>
      <p:sp>
        <p:nvSpPr>
          <p:cNvPr id="5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3500" baseline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Tytuł prezentacji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endParaRPr lang="pl-PL" sz="3500">
              <a:solidFill>
                <a:srgbClr val="FFFFFF"/>
              </a:solidFill>
              <a:latin typeface="Adagio_Slab" charset="0"/>
              <a:ea typeface="Adagio_Slab" charset="0"/>
              <a:cs typeface="Adagio_Slab" charset="0"/>
            </a:endParaRPr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90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lajd pierwszy">
    <p:bg>
      <p:bgPr>
        <a:solidFill>
          <a:srgbClr val="3C3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1983"/>
            <a:ext cx="3630168" cy="91744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08" y="551983"/>
            <a:ext cx="1679111" cy="5555880"/>
          </a:xfrm>
          <a:prstGeom prst="rect">
            <a:avLst/>
          </a:prstGeom>
        </p:spPr>
      </p:pic>
      <p:sp>
        <p:nvSpPr>
          <p:cNvPr id="5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3500" baseline="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lnSpc>
                <a:spcPct val="93000"/>
              </a:lnSpc>
              <a:spcBef>
                <a:spcPts val="0"/>
              </a:spcBef>
            </a:pP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Tytuł prezentacji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solidFill>
                  <a:srgbClr val="FFFFFF"/>
                </a:solidFill>
                <a:latin typeface="Adagio_Slab" charset="0"/>
                <a:ea typeface="Adagio_Slab" charset="0"/>
                <a:cs typeface="Adagio_Slab" charset="0"/>
              </a:rPr>
              <a:t>ipsum</a:t>
            </a:r>
            <a:endParaRPr lang="pl-PL" sz="3500">
              <a:solidFill>
                <a:srgbClr val="FFFFFF"/>
              </a:solidFill>
              <a:latin typeface="Adagio_Slab" charset="0"/>
              <a:ea typeface="Adagio_Slab" charset="0"/>
              <a:cs typeface="Adagio_Slab" charset="0"/>
            </a:endParaRPr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903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lajd pierwszy">
    <p:bg>
      <p:bgPr>
        <a:solidFill>
          <a:srgbClr val="B4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>
                <a:solidFill>
                  <a:srgbClr val="3C3C4C"/>
                </a:solidFill>
              </a:rPr>
              <a:t>Tytuł prezentacji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endParaRPr lang="pl-PL">
              <a:solidFill>
                <a:srgbClr val="3C3C4C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3507"/>
            <a:ext cx="3628644" cy="915924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08" y="551983"/>
            <a:ext cx="1679111" cy="5555880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90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ajd pierwsz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>
                <a:solidFill>
                  <a:srgbClr val="3C3C4C"/>
                </a:solidFill>
              </a:rPr>
              <a:t>Tytuł prezentacji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endParaRPr lang="pl-PL">
              <a:solidFill>
                <a:srgbClr val="3C3C4C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3507"/>
            <a:ext cx="3628644" cy="91592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08" y="551983"/>
            <a:ext cx="1679111" cy="5555880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39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lajd pierwsz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spcBef>
                <a:spcPts val="0"/>
              </a:spcBef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>
                <a:solidFill>
                  <a:srgbClr val="3C3C4C"/>
                </a:solidFill>
              </a:rPr>
              <a:t>Tytuł prezentacji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lorem</a:t>
            </a:r>
            <a:r>
              <a:rPr lang="pl-PL">
                <a:solidFill>
                  <a:srgbClr val="3C3C4C"/>
                </a:solidFill>
              </a:rPr>
              <a:t> </a:t>
            </a:r>
            <a:r>
              <a:rPr lang="pl-PL" err="1">
                <a:solidFill>
                  <a:srgbClr val="3C3C4C"/>
                </a:solidFill>
              </a:rPr>
              <a:t>ipsum</a:t>
            </a:r>
            <a:endParaRPr lang="pl-PL">
              <a:solidFill>
                <a:srgbClr val="3C3C4C"/>
              </a:solidFill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1983"/>
            <a:ext cx="3630168" cy="91744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08" y="551983"/>
            <a:ext cx="1679111" cy="5555880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903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633413" y="1916907"/>
            <a:ext cx="10710418" cy="1113676"/>
          </a:xfrm>
          <a:prstGeom prst="rect">
            <a:avLst/>
          </a:prstGeom>
        </p:spPr>
        <p:txBody>
          <a:bodyPr/>
          <a:lstStyle>
            <a:lvl1pPr>
              <a:defRPr sz="1750" b="0" i="1" baseline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/>
              <a:t>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endParaRPr lang="pl-PL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3194844"/>
            <a:ext cx="10710418" cy="1962150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33413" y="422275"/>
            <a:ext cx="10182225" cy="1044575"/>
          </a:xfrm>
          <a:prstGeom prst="rect">
            <a:avLst/>
          </a:prstGeom>
        </p:spPr>
        <p:txBody>
          <a:bodyPr/>
          <a:lstStyle>
            <a:lvl1pPr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/>
              <a:t>Tekst długi, który może zaczynać się od ozdobnego cytatu</a:t>
            </a:r>
          </a:p>
        </p:txBody>
      </p:sp>
      <p:sp>
        <p:nvSpPr>
          <p:cNvPr id="11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052865"/>
            <a:ext cx="1618442" cy="408519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013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39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633413" y="1916907"/>
            <a:ext cx="10710418" cy="1113676"/>
          </a:xfrm>
          <a:prstGeom prst="rect">
            <a:avLst/>
          </a:prstGeom>
        </p:spPr>
        <p:txBody>
          <a:bodyPr/>
          <a:lstStyle>
            <a:lvl1pPr>
              <a:defRPr sz="1750" b="0" i="1" baseline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/>
              <a:t>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endParaRPr lang="pl-PL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3194844"/>
            <a:ext cx="10710418" cy="1962150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33413" y="422275"/>
            <a:ext cx="10182225" cy="1044575"/>
          </a:xfrm>
          <a:prstGeom prst="rect">
            <a:avLst/>
          </a:prstGeom>
        </p:spPr>
        <p:txBody>
          <a:bodyPr/>
          <a:lstStyle>
            <a:lvl1pPr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/>
              <a:t>Tekst długi, który może zaczynać się od ozdobnego cytatu</a:t>
            </a:r>
          </a:p>
        </p:txBody>
      </p:sp>
      <p:sp>
        <p:nvSpPr>
          <p:cNvPr id="8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5" y="6052865"/>
            <a:ext cx="1616433" cy="408519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013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393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633413" y="1916907"/>
            <a:ext cx="8382001" cy="1113676"/>
          </a:xfrm>
          <a:prstGeom prst="rect">
            <a:avLst/>
          </a:prstGeom>
        </p:spPr>
        <p:txBody>
          <a:bodyPr/>
          <a:lstStyle>
            <a:lvl1pPr>
              <a:defRPr sz="1750" b="0" i="1" baseline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/>
              <a:t>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endParaRPr lang="pl-PL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3194844"/>
            <a:ext cx="8382000" cy="1962150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33413" y="422275"/>
            <a:ext cx="8382001" cy="1044575"/>
          </a:xfrm>
          <a:prstGeom prst="rect">
            <a:avLst/>
          </a:prstGeom>
        </p:spPr>
        <p:txBody>
          <a:bodyPr/>
          <a:lstStyle>
            <a:lvl1pPr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/>
              <a:t>Tekst długi, który może zaczynać się od ozdobnego cytatu</a:t>
            </a:r>
          </a:p>
        </p:txBody>
      </p:sp>
      <p:sp>
        <p:nvSpPr>
          <p:cNvPr id="12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08" y="551983"/>
            <a:ext cx="1679111" cy="5555880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052865"/>
            <a:ext cx="1618442" cy="408519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013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393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kstow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ytuł 1"/>
          <p:cNvSpPr>
            <a:spLocks noGrp="1"/>
          </p:cNvSpPr>
          <p:nvPr>
            <p:ph type="title" hasCustomPrompt="1"/>
          </p:nvPr>
        </p:nvSpPr>
        <p:spPr>
          <a:xfrm>
            <a:off x="633413" y="1916907"/>
            <a:ext cx="8382001" cy="1113676"/>
          </a:xfrm>
          <a:prstGeom prst="rect">
            <a:avLst/>
          </a:prstGeom>
        </p:spPr>
        <p:txBody>
          <a:bodyPr/>
          <a:lstStyle>
            <a:lvl1pPr>
              <a:defRPr sz="1750" b="0" i="1" baseline="0">
                <a:solidFill>
                  <a:srgbClr val="3C3C4C"/>
                </a:solidFill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/>
              <a:t>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br>
              <a:rPr lang="pl-PL"/>
            </a:b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r>
              <a:rPr lang="pl-PL"/>
              <a:t> </a:t>
            </a:r>
            <a:r>
              <a:rPr lang="pl-PL" err="1"/>
              <a:t>ipsum</a:t>
            </a:r>
            <a:r>
              <a:rPr lang="pl-PL"/>
              <a:t> Lorem </a:t>
            </a:r>
            <a:r>
              <a:rPr lang="pl-PL" err="1"/>
              <a:t>ipsum</a:t>
            </a:r>
            <a:r>
              <a:rPr lang="pl-PL"/>
              <a:t> </a:t>
            </a:r>
            <a:r>
              <a:rPr lang="pl-PL" err="1"/>
              <a:t>lorem</a:t>
            </a:r>
            <a:endParaRPr lang="pl-PL"/>
          </a:p>
        </p:txBody>
      </p:sp>
      <p:sp>
        <p:nvSpPr>
          <p:cNvPr id="9" name="Symbol zastępczy tekstu 4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3194844"/>
            <a:ext cx="8382000" cy="1962150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defRPr sz="3500"/>
            </a:pP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>
              <a:defRPr sz="3500"/>
            </a:pP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Lorem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lorem</a:t>
            </a:r>
            <a:r>
              <a:rPr lang="pl-PL" b="0" i="0" baseline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l-PL" b="0" i="0" baseline="0" err="1">
                <a:solidFill>
                  <a:schemeClr val="tx2">
                    <a:lumMod val="50000"/>
                  </a:schemeClr>
                </a:solidFill>
              </a:rPr>
              <a:t>ipsum</a:t>
            </a:r>
            <a:endParaRPr lang="pl-PL" b="0" i="0" baseline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33413" y="422275"/>
            <a:ext cx="8382001" cy="1044575"/>
          </a:xfrm>
          <a:prstGeom prst="rect">
            <a:avLst/>
          </a:prstGeom>
        </p:spPr>
        <p:txBody>
          <a:bodyPr/>
          <a:lstStyle>
            <a:lvl1pPr>
              <a:defRPr sz="3500" baseline="0"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r>
              <a:rPr lang="pl-PL"/>
              <a:t>Tekst długi, który może zaczynać się od ozdobnego cytatu</a:t>
            </a:r>
          </a:p>
        </p:txBody>
      </p:sp>
      <p:sp>
        <p:nvSpPr>
          <p:cNvPr id="8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08" y="551983"/>
            <a:ext cx="1679111" cy="5555880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5" y="6052865"/>
            <a:ext cx="1616433" cy="408519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396" userDrawn="1">
          <p15:clr>
            <a:srgbClr val="FBAE40"/>
          </p15:clr>
        </p15:guide>
        <p15:guide id="2" orient="horz" pos="2013" userDrawn="1">
          <p15:clr>
            <a:srgbClr val="FBAE40"/>
          </p15:clr>
        </p15:guide>
        <p15:guide id="3" orient="horz" pos="1208" userDrawn="1">
          <p15:clr>
            <a:srgbClr val="FBAE40"/>
          </p15:clr>
        </p15:guide>
        <p15:guide id="4" pos="393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el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93"/>
          <p:cNvSpPr>
            <a:spLocks noGrp="1"/>
          </p:cNvSpPr>
          <p:nvPr>
            <p:ph type="title" idx="4294967295" hasCustomPrompt="1"/>
          </p:nvPr>
        </p:nvSpPr>
        <p:spPr>
          <a:xfrm>
            <a:off x="634999" y="444416"/>
            <a:ext cx="10148097" cy="963278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  <a:sym typeface="Adagio_Slab"/>
              </a:defRPr>
            </a:lvl1pPr>
          </a:lstStyle>
          <a:p>
            <a:r>
              <a:rPr lang="pl-PL"/>
              <a:t>Przykładowa tabela</a:t>
            </a:r>
            <a:endParaRPr/>
          </a:p>
        </p:txBody>
      </p:sp>
      <p:sp>
        <p:nvSpPr>
          <p:cNvPr id="17" name="Symbol zastępczy tabeli 9"/>
          <p:cNvSpPr>
            <a:spLocks noGrp="1"/>
          </p:cNvSpPr>
          <p:nvPr>
            <p:ph type="tbl" sz="quarter" idx="10"/>
          </p:nvPr>
        </p:nvSpPr>
        <p:spPr>
          <a:xfrm>
            <a:off x="2657475" y="1808957"/>
            <a:ext cx="6858794" cy="3960019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endParaRPr lang="pl-PL"/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052865"/>
            <a:ext cx="1618442" cy="40851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abel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93"/>
          <p:cNvSpPr>
            <a:spLocks noGrp="1"/>
          </p:cNvSpPr>
          <p:nvPr>
            <p:ph type="title" idx="4294967295" hasCustomPrompt="1"/>
          </p:nvPr>
        </p:nvSpPr>
        <p:spPr>
          <a:xfrm>
            <a:off x="634999" y="444416"/>
            <a:ext cx="10148097" cy="963278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  <a:sym typeface="Adagio_Slab"/>
              </a:defRPr>
            </a:lvl1pPr>
          </a:lstStyle>
          <a:p>
            <a:r>
              <a:rPr lang="pl-PL"/>
              <a:t>Przykładowa tabela</a:t>
            </a:r>
            <a:endParaRPr/>
          </a:p>
        </p:txBody>
      </p:sp>
      <p:sp>
        <p:nvSpPr>
          <p:cNvPr id="17" name="Symbol zastępczy tabeli 9"/>
          <p:cNvSpPr>
            <a:spLocks noGrp="1"/>
          </p:cNvSpPr>
          <p:nvPr>
            <p:ph type="tbl" sz="quarter" idx="10"/>
          </p:nvPr>
        </p:nvSpPr>
        <p:spPr>
          <a:xfrm>
            <a:off x="2657475" y="1808957"/>
            <a:ext cx="6858794" cy="3960019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endParaRPr lang="pl-PL"/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5" y="6052865"/>
            <a:ext cx="1616433" cy="40851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ykr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4"/>
          <p:cNvSpPr>
            <a:spLocks noGrp="1"/>
          </p:cNvSpPr>
          <p:nvPr>
            <p:ph type="body" sz="quarter" idx="4294967295"/>
          </p:nvPr>
        </p:nvSpPr>
        <p:spPr>
          <a:xfrm>
            <a:off x="8621713" y="1935163"/>
            <a:ext cx="3180557" cy="3608387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spcBef>
                <a:spcPts val="200"/>
              </a:spcBef>
              <a:defRPr sz="3500"/>
            </a:pPr>
            <a:r>
              <a:t> Lorem ipsum lorem ipsum </a:t>
            </a:r>
          </a:p>
          <a:p>
            <a:pPr>
              <a:spcBef>
                <a:spcPts val="200"/>
              </a:spcBef>
              <a:defRPr sz="3500"/>
            </a:pPr>
            <a:r>
              <a:t> Lorem ipsum</a:t>
            </a:r>
          </a:p>
        </p:txBody>
      </p:sp>
      <p:sp>
        <p:nvSpPr>
          <p:cNvPr id="16" name="Shape 106"/>
          <p:cNvSpPr/>
          <p:nvPr userDrawn="1"/>
        </p:nvSpPr>
        <p:spPr>
          <a:xfrm>
            <a:off x="8382000" y="2057905"/>
            <a:ext cx="156658" cy="156658"/>
          </a:xfrm>
          <a:prstGeom prst="ellipse">
            <a:avLst/>
          </a:prstGeom>
          <a:solidFill>
            <a:srgbClr val="3C3C4C"/>
          </a:solidFill>
          <a:ln w="12700">
            <a:miter lim="400000"/>
          </a:ln>
        </p:spPr>
        <p:txBody>
          <a:bodyPr lIns="55355" tIns="55355" rIns="55355" bIns="55355"/>
          <a:lstStyle/>
          <a:p>
            <a:endParaRPr sz="1000"/>
          </a:p>
        </p:txBody>
      </p:sp>
      <p:sp>
        <p:nvSpPr>
          <p:cNvPr id="17" name="Shape 107"/>
          <p:cNvSpPr/>
          <p:nvPr userDrawn="1"/>
        </p:nvSpPr>
        <p:spPr>
          <a:xfrm>
            <a:off x="8382000" y="2413505"/>
            <a:ext cx="156658" cy="156658"/>
          </a:xfrm>
          <a:prstGeom prst="ellipse">
            <a:avLst/>
          </a:prstGeom>
          <a:solidFill>
            <a:srgbClr val="B4A0AA"/>
          </a:solidFill>
          <a:ln w="12700">
            <a:miter lim="400000"/>
          </a:ln>
        </p:spPr>
        <p:txBody>
          <a:bodyPr lIns="55355" tIns="55355" rIns="55355" bIns="55355"/>
          <a:lstStyle/>
          <a:p>
            <a:endParaRPr sz="1000"/>
          </a:p>
        </p:txBody>
      </p:sp>
      <p:sp>
        <p:nvSpPr>
          <p:cNvPr id="18" name="Symbol zastępczy wykresu 2"/>
          <p:cNvSpPr>
            <a:spLocks noGrp="1"/>
          </p:cNvSpPr>
          <p:nvPr>
            <p:ph type="chart" sz="quarter" idx="10"/>
          </p:nvPr>
        </p:nvSpPr>
        <p:spPr>
          <a:xfrm>
            <a:off x="634999" y="1935163"/>
            <a:ext cx="7294564" cy="3608388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endParaRPr lang="pl-PL"/>
          </a:p>
        </p:txBody>
      </p:sp>
      <p:sp>
        <p:nvSpPr>
          <p:cNvPr id="19" name="Shape 93"/>
          <p:cNvSpPr>
            <a:spLocks noGrp="1"/>
          </p:cNvSpPr>
          <p:nvPr>
            <p:ph type="title" idx="4294967295" hasCustomPrompt="1"/>
          </p:nvPr>
        </p:nvSpPr>
        <p:spPr>
          <a:xfrm>
            <a:off x="634999" y="449263"/>
            <a:ext cx="10148097" cy="1150938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  <a:sym typeface="Adagio_Slab"/>
              </a:defRPr>
            </a:lvl1pPr>
          </a:lstStyle>
          <a:p>
            <a:r>
              <a:rPr lang="pl-PL"/>
              <a:t>Wykres z opisem</a:t>
            </a:r>
            <a:endParaRPr/>
          </a:p>
        </p:txBody>
      </p:sp>
      <p:sp>
        <p:nvSpPr>
          <p:cNvPr id="10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052865"/>
            <a:ext cx="1618442" cy="40851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ykr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04"/>
          <p:cNvSpPr>
            <a:spLocks noGrp="1"/>
          </p:cNvSpPr>
          <p:nvPr>
            <p:ph type="body" sz="quarter" idx="4294967295"/>
          </p:nvPr>
        </p:nvSpPr>
        <p:spPr>
          <a:xfrm>
            <a:off x="8621713" y="1935163"/>
            <a:ext cx="3180557" cy="3608387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spcBef>
                <a:spcPts val="200"/>
              </a:spcBef>
              <a:defRPr sz="3500"/>
            </a:pPr>
            <a:r>
              <a:t> Lorem ipsum lorem ipsum </a:t>
            </a:r>
          </a:p>
          <a:p>
            <a:pPr>
              <a:spcBef>
                <a:spcPts val="200"/>
              </a:spcBef>
              <a:defRPr sz="3500"/>
            </a:pPr>
            <a:r>
              <a:t> Lorem ipsum</a:t>
            </a:r>
          </a:p>
        </p:txBody>
      </p:sp>
      <p:sp>
        <p:nvSpPr>
          <p:cNvPr id="16" name="Shape 106"/>
          <p:cNvSpPr/>
          <p:nvPr userDrawn="1"/>
        </p:nvSpPr>
        <p:spPr>
          <a:xfrm>
            <a:off x="8382000" y="2057905"/>
            <a:ext cx="156658" cy="156658"/>
          </a:xfrm>
          <a:prstGeom prst="ellipse">
            <a:avLst/>
          </a:prstGeom>
          <a:solidFill>
            <a:srgbClr val="3C3C4C"/>
          </a:solidFill>
          <a:ln w="12700">
            <a:miter lim="400000"/>
          </a:ln>
        </p:spPr>
        <p:txBody>
          <a:bodyPr lIns="55355" tIns="55355" rIns="55355" bIns="55355"/>
          <a:lstStyle/>
          <a:p>
            <a:endParaRPr sz="1000"/>
          </a:p>
        </p:txBody>
      </p:sp>
      <p:sp>
        <p:nvSpPr>
          <p:cNvPr id="17" name="Shape 107"/>
          <p:cNvSpPr/>
          <p:nvPr userDrawn="1"/>
        </p:nvSpPr>
        <p:spPr>
          <a:xfrm>
            <a:off x="8382000" y="2413505"/>
            <a:ext cx="156658" cy="156658"/>
          </a:xfrm>
          <a:prstGeom prst="ellipse">
            <a:avLst/>
          </a:prstGeom>
          <a:solidFill>
            <a:srgbClr val="B4A0AA"/>
          </a:solidFill>
          <a:ln w="12700">
            <a:miter lim="400000"/>
          </a:ln>
        </p:spPr>
        <p:txBody>
          <a:bodyPr lIns="55355" tIns="55355" rIns="55355" bIns="55355"/>
          <a:lstStyle/>
          <a:p>
            <a:endParaRPr sz="1000"/>
          </a:p>
        </p:txBody>
      </p:sp>
      <p:sp>
        <p:nvSpPr>
          <p:cNvPr id="18" name="Symbol zastępczy wykresu 2"/>
          <p:cNvSpPr>
            <a:spLocks noGrp="1"/>
          </p:cNvSpPr>
          <p:nvPr>
            <p:ph type="chart" sz="quarter" idx="10"/>
          </p:nvPr>
        </p:nvSpPr>
        <p:spPr>
          <a:xfrm>
            <a:off x="634999" y="1935163"/>
            <a:ext cx="7294564" cy="3608388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endParaRPr lang="pl-PL"/>
          </a:p>
        </p:txBody>
      </p:sp>
      <p:sp>
        <p:nvSpPr>
          <p:cNvPr id="19" name="Shape 93"/>
          <p:cNvSpPr>
            <a:spLocks noGrp="1"/>
          </p:cNvSpPr>
          <p:nvPr>
            <p:ph type="title" idx="4294967295" hasCustomPrompt="1"/>
          </p:nvPr>
        </p:nvSpPr>
        <p:spPr>
          <a:xfrm>
            <a:off x="634999" y="449263"/>
            <a:ext cx="10148097" cy="1150938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  <a:sym typeface="Adagio_Slab"/>
              </a:defRPr>
            </a:lvl1pPr>
          </a:lstStyle>
          <a:p>
            <a:r>
              <a:rPr lang="pl-PL"/>
              <a:t>Wykres z opisem</a:t>
            </a:r>
            <a:endParaRPr/>
          </a:p>
        </p:txBody>
      </p:sp>
      <p:sp>
        <p:nvSpPr>
          <p:cNvPr id="10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5" y="6052865"/>
            <a:ext cx="1616433" cy="40851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raz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11"/>
          <p:cNvSpPr>
            <a:spLocks noGrp="1"/>
          </p:cNvSpPr>
          <p:nvPr>
            <p:ph type="body" sz="half" idx="4294967295"/>
          </p:nvPr>
        </p:nvSpPr>
        <p:spPr>
          <a:xfrm>
            <a:off x="8547101" y="2250281"/>
            <a:ext cx="3255169" cy="3518694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spcBef>
                <a:spcPts val="250"/>
              </a:spcBef>
            </a:pPr>
            <a:r>
              <a:t>Lorem ipsum  lorem ipsum  lore lorem ipsum lorem ipsum lorem ipsum.</a:t>
            </a:r>
          </a:p>
          <a:p>
            <a:pPr>
              <a:spcBef>
                <a:spcPts val="250"/>
              </a:spcBef>
            </a:pPr>
            <a:endParaRPr/>
          </a:p>
          <a:p>
            <a:pPr>
              <a:spcBef>
                <a:spcPts val="250"/>
              </a:spcBef>
            </a:pPr>
            <a:endParaRPr/>
          </a:p>
          <a:p>
            <a:pPr>
              <a:spcBef>
                <a:spcPts val="250"/>
              </a:spcBef>
            </a:pPr>
            <a:r>
              <a:t>Lorem ipsum  lorem ipsum  lore lorem ipsum lorem ipsum lorem ipsum.</a:t>
            </a:r>
          </a:p>
        </p:txBody>
      </p:sp>
      <p:sp>
        <p:nvSpPr>
          <p:cNvPr id="5" name="Symbol zastępczy obrazu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039894" cy="57689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pl-PL"/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052865"/>
            <a:ext cx="1618442" cy="408519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34" userDrawn="1">
          <p15:clr>
            <a:srgbClr val="FBAE40"/>
          </p15:clr>
        </p15:guide>
        <p15:guide id="2" pos="5065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braz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11"/>
          <p:cNvSpPr>
            <a:spLocks noGrp="1"/>
          </p:cNvSpPr>
          <p:nvPr>
            <p:ph type="body" sz="half" idx="4294967295"/>
          </p:nvPr>
        </p:nvSpPr>
        <p:spPr>
          <a:xfrm>
            <a:off x="8547101" y="2250281"/>
            <a:ext cx="3255169" cy="3518694"/>
          </a:xfrm>
          <a:prstGeom prst="rect">
            <a:avLst/>
          </a:prstGeom>
        </p:spPr>
        <p:txBody>
          <a:bodyPr/>
          <a:lstStyle>
            <a:lvl1pPr>
              <a:defRPr>
                <a:latin typeface="Adagio_Slab" charset="0"/>
                <a:ea typeface="Adagio_Slab" charset="0"/>
                <a:cs typeface="Adagio_Slab" charset="0"/>
              </a:defRPr>
            </a:lvl1pPr>
          </a:lstStyle>
          <a:p>
            <a:pPr>
              <a:spcBef>
                <a:spcPts val="250"/>
              </a:spcBef>
            </a:pPr>
            <a:r>
              <a:t>Lorem ipsum  lorem ipsum  lore lorem ipsum lorem ipsum lorem ipsum.</a:t>
            </a:r>
          </a:p>
          <a:p>
            <a:pPr>
              <a:spcBef>
                <a:spcPts val="250"/>
              </a:spcBef>
            </a:pPr>
            <a:endParaRPr/>
          </a:p>
          <a:p>
            <a:pPr>
              <a:spcBef>
                <a:spcPts val="250"/>
              </a:spcBef>
            </a:pPr>
            <a:endParaRPr/>
          </a:p>
          <a:p>
            <a:pPr>
              <a:spcBef>
                <a:spcPts val="250"/>
              </a:spcBef>
            </a:pPr>
            <a:r>
              <a:t>Lorem ipsum  lorem ipsum  lore lorem ipsum lorem ipsum lorem ipsum.</a:t>
            </a:r>
          </a:p>
        </p:txBody>
      </p:sp>
      <p:sp>
        <p:nvSpPr>
          <p:cNvPr id="5" name="Symbol zastępczy obrazu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039894" cy="576897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pl-PL"/>
          </a:p>
        </p:txBody>
      </p:sp>
      <p:sp>
        <p:nvSpPr>
          <p:cNvPr id="6" name="Shape 80">
            <a:extLst>
              <a:ext uri="{FF2B5EF4-FFF2-40B4-BE49-F238E27FC236}">
                <a16:creationId xmlns:a16="http://schemas.microsoft.com/office/drawing/2014/main" id="{D4582D27-2C15-485F-8215-572BAE7BB967}"/>
              </a:ext>
            </a:extLst>
          </p:cNvPr>
          <p:cNvSpPr txBox="1">
            <a:spLocks/>
          </p:cNvSpPr>
          <p:nvPr userDrawn="1"/>
        </p:nvSpPr>
        <p:spPr>
          <a:xfrm>
            <a:off x="10696575" y="453232"/>
            <a:ext cx="885824" cy="52705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pl-PL" sz="3450" smtClean="0">
                <a:solidFill>
                  <a:srgbClr val="3C3C4C"/>
                </a:solidFill>
                <a:latin typeface="Radikal WUT" charset="0"/>
                <a:ea typeface="Radikal WUT" charset="0"/>
                <a:cs typeface="Radikal WUT" charset="0"/>
              </a:rPr>
              <a:pPr algn="r"/>
              <a:t>‹#›</a:t>
            </a:fld>
            <a:endParaRPr lang="pl-PL" sz="3450">
              <a:solidFill>
                <a:srgbClr val="3C3C4C"/>
              </a:solidFill>
              <a:latin typeface="Radikal WUT" charset="0"/>
              <a:ea typeface="Radikal WUT" charset="0"/>
              <a:cs typeface="Radikal WUT" charset="0"/>
            </a:endParaRP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5" y="6052865"/>
            <a:ext cx="1616433" cy="408519"/>
          </a:xfrm>
          <a:prstGeom prst="rect">
            <a:avLst/>
          </a:prstGeom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3634" userDrawn="1">
          <p15:clr>
            <a:srgbClr val="FBAE40"/>
          </p15:clr>
        </p15:guide>
        <p15:guide id="2" pos="506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04.01.2023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04.01.2023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04.01.2023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04.01.2023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04.01.2023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ymbol zastępczy tekstu 8"/>
          <p:cNvSpPr txBox="1">
            <a:spLocks/>
          </p:cNvSpPr>
          <p:nvPr userDrawn="1"/>
        </p:nvSpPr>
        <p:spPr>
          <a:xfrm>
            <a:off x="1435099" y="2097088"/>
            <a:ext cx="7863418" cy="1044575"/>
          </a:xfrm>
          <a:prstGeom prst="rect">
            <a:avLst/>
          </a:prstGeom>
        </p:spPr>
        <p:txBody>
          <a:bodyPr/>
          <a:lstStyle>
            <a:lvl1pPr marL="0" marR="0" indent="0" algn="l" defTabSz="1087437" rtl="0" latinLnBrk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1pPr>
            <a:lvl2pPr marL="681566" marR="0" indent="-338666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2pPr>
            <a:lvl3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3pPr>
            <a:lvl4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4pPr>
            <a:lvl5pPr marL="3429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5pPr>
            <a:lvl6pPr marL="8001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6pPr>
            <a:lvl7pPr marL="12573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7pPr>
            <a:lvl8pPr marL="17145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8pPr>
            <a:lvl9pPr marL="2171700" marR="0" indent="0" algn="l" defTabSz="1087437" rtl="0" latinLnBrk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3C3C4C"/>
                </a:solidFill>
                <a:uFillTx/>
                <a:latin typeface="Adagio_Slab"/>
                <a:ea typeface="Adagio_Slab"/>
                <a:cs typeface="Adagio_Slab"/>
                <a:sym typeface="Adagio_Slab"/>
              </a:defRPr>
            </a:lvl9pPr>
          </a:lstStyle>
          <a:p>
            <a:pPr hangingPunct="1"/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Tytuł prezentacji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ipsum</a:t>
            </a:r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lorem</a:t>
            </a:r>
            <a:r>
              <a:rPr lang="pl-PL" sz="3500">
                <a:latin typeface="Adagio_Slab" charset="0"/>
                <a:ea typeface="Adagio_Slab" charset="0"/>
                <a:cs typeface="Adagio_Slab" charset="0"/>
              </a:rPr>
              <a:t> </a:t>
            </a:r>
            <a:r>
              <a:rPr lang="pl-PL" sz="3500" err="1">
                <a:latin typeface="Adagio_Slab" charset="0"/>
                <a:ea typeface="Adagio_Slab" charset="0"/>
                <a:cs typeface="Adagio_Slab" charset="0"/>
              </a:rPr>
              <a:t>ipsum</a:t>
            </a:r>
            <a:endParaRPr lang="pl-PL" sz="3500">
              <a:latin typeface="Adagio_Slab" charset="0"/>
              <a:ea typeface="Adagio_Slab" charset="0"/>
              <a:cs typeface="Adagio_Slab" charset="0"/>
            </a:endParaRPr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553507"/>
            <a:ext cx="3628644" cy="91592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83" r:id="rId3"/>
    <p:sldLayoutId id="2147483682" r:id="rId4"/>
    <p:sldLayoutId id="2147483681" r:id="rId5"/>
    <p:sldLayoutId id="2147483673" r:id="rId6"/>
    <p:sldLayoutId id="2147483674" r:id="rId7"/>
    <p:sldLayoutId id="2147483671" r:id="rId8"/>
    <p:sldLayoutId id="2147483675" r:id="rId9"/>
    <p:sldLayoutId id="2147483670" r:id="rId10"/>
    <p:sldLayoutId id="2147483676" r:id="rId11"/>
    <p:sldLayoutId id="2147483660" r:id="rId12"/>
    <p:sldLayoutId id="2147483677" r:id="rId13"/>
    <p:sldLayoutId id="2147483664" r:id="rId14"/>
    <p:sldLayoutId id="2147483678" r:id="rId15"/>
    <p:sldLayoutId id="2147483663" r:id="rId16"/>
    <p:sldLayoutId id="2147483679" r:id="rId17"/>
  </p:sldLayoutIdLst>
  <p:transition spd="med"/>
  <p:txStyles>
    <p:titleStyle>
      <a:lvl1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 charset="0"/>
          <a:ea typeface="+mn-ea"/>
          <a:cs typeface="+mn-cs"/>
          <a:sym typeface="Helvetica"/>
        </a:defRPr>
      </a:lvl1pPr>
      <a:lvl2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543719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3C3C4C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1pPr>
      <a:lvl2pPr marL="340783" marR="0" indent="-169333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-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2pPr>
      <a:lvl3pPr marL="17145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-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3pPr>
      <a:lvl4pPr marL="17145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-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4pPr>
      <a:lvl5pPr marL="17145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-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5pPr>
      <a:lvl6pPr marL="40005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6pPr>
      <a:lvl7pPr marL="62865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7pPr>
      <a:lvl8pPr marL="85725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8pPr>
      <a:lvl9pPr marL="1085850" marR="0" indent="0" algn="l" defTabSz="543719" rtl="0" latinLnBrk="0">
        <a:lnSpc>
          <a:spcPct val="120000"/>
        </a:lnSpc>
        <a:spcBef>
          <a:spcPts val="150"/>
        </a:spcBef>
        <a:spcAft>
          <a:spcPts val="0"/>
        </a:spcAft>
        <a:buClrTx/>
        <a:buSzPct val="100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3C3C4C"/>
          </a:solidFill>
          <a:uFillTx/>
          <a:latin typeface="Adagio_Slab"/>
          <a:ea typeface="Adagio_Slab"/>
          <a:cs typeface="Adagio_Slab"/>
          <a:sym typeface="Adagio_Slab"/>
        </a:defRPr>
      </a:lvl9pPr>
    </p:bodyStyle>
    <p:otherStyle>
      <a:lvl1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1pPr>
      <a:lvl2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2pPr>
      <a:lvl3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3pPr>
      <a:lvl4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4pPr>
      <a:lvl5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5pPr>
      <a:lvl6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6pPr>
      <a:lvl7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7pPr>
      <a:lvl8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8pPr>
      <a:lvl9pPr marL="0" marR="0" indent="0" algn="r" defTabSz="543719" rtl="0" latinLnBrk="0">
        <a:lnSpc>
          <a:spcPct val="93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345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dikal WUT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21" userDrawn="1">
          <p15:clr>
            <a:srgbClr val="F26B43"/>
          </p15:clr>
        </p15:guide>
        <p15:guide id="2" pos="7435" userDrawn="1">
          <p15:clr>
            <a:srgbClr val="F26B43"/>
          </p15:clr>
        </p15:guide>
        <p15:guide id="3" orient="horz" pos="2210" userDrawn="1">
          <p15:clr>
            <a:srgbClr val="F26B43"/>
          </p15:clr>
        </p15:guide>
        <p15:guide id="4" pos="11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87AF245A-B694-C421-0F0F-4A08229A3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GB" b="1">
                <a:latin typeface="Calibri Light"/>
                <a:cs typeface="Calibri Light"/>
              </a:rPr>
              <a:t>SLR - semantic keywords for systematic literature reviews</a:t>
            </a:r>
            <a:endParaRPr lang="pl-PL"/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5D4059C2-D8AF-1585-559F-39AC80D33BC1}"/>
              </a:ext>
            </a:extLst>
          </p:cNvPr>
          <p:cNvSpPr txBox="1">
            <a:spLocks/>
          </p:cNvSpPr>
          <p:nvPr/>
        </p:nvSpPr>
        <p:spPr>
          <a:xfrm>
            <a:off x="1438141" y="37630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000">
                <a:solidFill>
                  <a:srgbClr val="FFFFFF"/>
                </a:solidFill>
                <a:cs typeface="Calibri"/>
              </a:rPr>
              <a:t>Michał </a:t>
            </a:r>
            <a:r>
              <a:rPr lang="pl-PL" sz="2000" err="1">
                <a:solidFill>
                  <a:srgbClr val="FFFFFF"/>
                </a:solidFill>
                <a:cs typeface="Calibri"/>
              </a:rPr>
              <a:t>Gozdera</a:t>
            </a:r>
            <a:r>
              <a:rPr lang="pl-PL" sz="2000">
                <a:solidFill>
                  <a:srgbClr val="FFFFFF"/>
                </a:solidFill>
                <a:cs typeface="Calibri"/>
              </a:rPr>
              <a:t>, Małgorzata </a:t>
            </a:r>
            <a:r>
              <a:rPr lang="pl-PL" sz="2000" err="1">
                <a:solidFill>
                  <a:srgbClr val="FFFFFF"/>
                </a:solidFill>
                <a:cs typeface="Calibri"/>
              </a:rPr>
              <a:t>Hadasz</a:t>
            </a:r>
            <a:r>
              <a:rPr lang="pl-PL" sz="2000">
                <a:solidFill>
                  <a:srgbClr val="FFFFFF"/>
                </a:solidFill>
                <a:cs typeface="Calibri"/>
              </a:rPr>
              <a:t>, Krystian Kurek</a:t>
            </a:r>
          </a:p>
        </p:txBody>
      </p:sp>
    </p:spTree>
    <p:extLst>
      <p:ext uri="{BB962C8B-B14F-4D97-AF65-F5344CB8AC3E}">
        <p14:creationId xmlns:p14="http://schemas.microsoft.com/office/powerpoint/2010/main" val="127051454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2F9F814-EAAD-7D75-DEFF-C13B296C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NCBO tagger – found keywords tags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CDE8073D-1C48-2555-22B8-E6EA0166F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027" y="640080"/>
            <a:ext cx="6549153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51346A-DDCB-ED52-3ABC-9F69D49A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Word2Vec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BF381E-D7BA-2934-7A53-E64D60E48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>
                <a:cs typeface="Calibri"/>
              </a:rPr>
              <a:t>No </a:t>
            </a:r>
            <a:r>
              <a:rPr lang="pl-PL" err="1">
                <a:cs typeface="Calibri"/>
              </a:rPr>
              <a:t>support</a:t>
            </a:r>
            <a:r>
              <a:rPr lang="pl-PL">
                <a:cs typeface="Calibri"/>
              </a:rPr>
              <a:t> for out-of-</a:t>
            </a:r>
            <a:r>
              <a:rPr lang="pl-PL" err="1">
                <a:cs typeface="Calibri"/>
              </a:rPr>
              <a:t>vocabulary</a:t>
            </a:r>
            <a:r>
              <a:rPr lang="pl-PL">
                <a:cs typeface="Calibri"/>
              </a:rPr>
              <a:t> </a:t>
            </a:r>
            <a:r>
              <a:rPr lang="pl-PL" err="1">
                <a:cs typeface="Calibri"/>
              </a:rPr>
              <a:t>words</a:t>
            </a:r>
            <a:endParaRPr lang="pl-PL">
              <a:cs typeface="Calibri"/>
            </a:endParaRPr>
          </a:p>
          <a:p>
            <a:endParaRPr lang="pl-PL">
              <a:cs typeface="Calibri"/>
            </a:endParaRPr>
          </a:p>
          <a:p>
            <a:endParaRPr lang="pl-PL">
              <a:cs typeface="Calibri"/>
            </a:endParaRPr>
          </a:p>
          <a:p>
            <a:endParaRPr lang="pl-PL">
              <a:cs typeface="Calibri"/>
            </a:endParaRPr>
          </a:p>
          <a:p>
            <a:endParaRPr lang="pl-PL">
              <a:cs typeface="Calibri"/>
            </a:endParaRPr>
          </a:p>
          <a:p>
            <a:endParaRPr lang="pl-PL">
              <a:ea typeface="+mn-lt"/>
              <a:cs typeface="+mn-lt"/>
            </a:endParaRPr>
          </a:p>
          <a:p>
            <a:r>
              <a:rPr lang="pl-PL">
                <a:ea typeface="+mn-lt"/>
                <a:cs typeface="+mn-lt"/>
              </a:rPr>
              <a:t>Solution: BERT</a:t>
            </a:r>
            <a:endParaRPr lang="pl-PL"/>
          </a:p>
          <a:p>
            <a:endParaRPr lang="pl-PL">
              <a:ea typeface="+mn-lt"/>
              <a:cs typeface="+mn-lt"/>
            </a:endParaRPr>
          </a:p>
          <a:p>
            <a:endParaRPr lang="pl-PL">
              <a:cs typeface="Calibri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9987F22-7D1E-F2C4-DAE2-D32151CC7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097220"/>
              </p:ext>
            </p:extLst>
          </p:nvPr>
        </p:nvGraphicFramePr>
        <p:xfrm>
          <a:off x="1908707" y="3193727"/>
          <a:ext cx="8168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35722660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476067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Words in vocabulary</a:t>
                      </a:r>
                      <a:endParaRPr lang="pl-PL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Words out of vocabulary</a:t>
                      </a:r>
                      <a:endParaRPr lang="pl-PL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6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/>
                        <a:t>8769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latin typeface="Consolas"/>
                        </a:rPr>
                        <a:t>18534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8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30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C5EEB8-08C5-3F41-FAB6-9406CE50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Words</a:t>
            </a:r>
            <a:r>
              <a:rPr lang="pl-PL"/>
              <a:t> </a:t>
            </a:r>
            <a:r>
              <a:rPr lang="pl-PL" err="1"/>
              <a:t>embeddings</a:t>
            </a:r>
            <a:r>
              <a:rPr lang="pl-PL"/>
              <a:t> </a:t>
            </a:r>
            <a:r>
              <a:rPr lang="pl-PL" err="1"/>
              <a:t>tagger</a:t>
            </a:r>
            <a:r>
              <a:rPr lang="pl-PL"/>
              <a:t> –</a:t>
            </a:r>
            <a:r>
              <a:rPr lang="pl-PL" err="1"/>
              <a:t>bioBERT</a:t>
            </a:r>
            <a:r>
              <a:rPr lang="pl-PL"/>
              <a:t> 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443C15-DDB3-1984-A5EF-A37265AA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err="1">
                <a:cs typeface="Calibri"/>
              </a:rPr>
              <a:t>Match</a:t>
            </a:r>
            <a:r>
              <a:rPr lang="pl-PL">
                <a:cs typeface="Calibri"/>
              </a:rPr>
              <a:t> </a:t>
            </a:r>
            <a:r>
              <a:rPr lang="pl-PL" err="1">
                <a:cs typeface="Calibri"/>
              </a:rPr>
              <a:t>keyword</a:t>
            </a:r>
            <a:r>
              <a:rPr lang="pl-PL">
                <a:cs typeface="Calibri"/>
              </a:rPr>
              <a:t> with </a:t>
            </a:r>
            <a:r>
              <a:rPr lang="pl-PL" err="1">
                <a:cs typeface="Calibri"/>
              </a:rPr>
              <a:t>concept</a:t>
            </a:r>
            <a:r>
              <a:rPr lang="pl-PL">
                <a:cs typeface="Calibri"/>
              </a:rPr>
              <a:t> with </a:t>
            </a:r>
            <a:r>
              <a:rPr lang="pl-PL" err="1">
                <a:cs typeface="Calibri"/>
              </a:rPr>
              <a:t>highest</a:t>
            </a:r>
            <a:r>
              <a:rPr lang="pl-PL">
                <a:cs typeface="Calibri"/>
              </a:rPr>
              <a:t> </a:t>
            </a:r>
            <a:r>
              <a:rPr lang="pl-PL" err="1">
                <a:cs typeface="Calibri"/>
              </a:rPr>
              <a:t>cosine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similarity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value</a:t>
            </a:r>
            <a:endParaRPr lang="pl-PL">
              <a:cs typeface="Calibri"/>
            </a:endParaRPr>
          </a:p>
          <a:p>
            <a:r>
              <a:rPr lang="pl-PL" err="1">
                <a:cs typeface="Calibri"/>
              </a:rPr>
              <a:t>Examples</a:t>
            </a:r>
            <a:r>
              <a:rPr lang="pl-PL">
                <a:cs typeface="Calibri"/>
              </a:rPr>
              <a:t>: 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D28B54C4-5D64-117A-6BDE-21AD4959F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75085"/>
              </p:ext>
            </p:extLst>
          </p:nvPr>
        </p:nvGraphicFramePr>
        <p:xfrm>
          <a:off x="1550187" y="3630855"/>
          <a:ext cx="9483402" cy="2367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567">
                  <a:extLst>
                    <a:ext uri="{9D8B030D-6E8A-4147-A177-3AD203B41FA5}">
                      <a16:colId xmlns:a16="http://schemas.microsoft.com/office/drawing/2014/main" val="3386757030"/>
                    </a:ext>
                  </a:extLst>
                </a:gridCol>
                <a:gridCol w="1580567">
                  <a:extLst>
                    <a:ext uri="{9D8B030D-6E8A-4147-A177-3AD203B41FA5}">
                      <a16:colId xmlns:a16="http://schemas.microsoft.com/office/drawing/2014/main" val="2644869678"/>
                    </a:ext>
                  </a:extLst>
                </a:gridCol>
                <a:gridCol w="1580567">
                  <a:extLst>
                    <a:ext uri="{9D8B030D-6E8A-4147-A177-3AD203B41FA5}">
                      <a16:colId xmlns:a16="http://schemas.microsoft.com/office/drawing/2014/main" val="2158692120"/>
                    </a:ext>
                  </a:extLst>
                </a:gridCol>
                <a:gridCol w="1580567">
                  <a:extLst>
                    <a:ext uri="{9D8B030D-6E8A-4147-A177-3AD203B41FA5}">
                      <a16:colId xmlns:a16="http://schemas.microsoft.com/office/drawing/2014/main" val="3934951791"/>
                    </a:ext>
                  </a:extLst>
                </a:gridCol>
                <a:gridCol w="1580567">
                  <a:extLst>
                    <a:ext uri="{9D8B030D-6E8A-4147-A177-3AD203B41FA5}">
                      <a16:colId xmlns:a16="http://schemas.microsoft.com/office/drawing/2014/main" val="3177909715"/>
                    </a:ext>
                  </a:extLst>
                </a:gridCol>
                <a:gridCol w="1580567">
                  <a:extLst>
                    <a:ext uri="{9D8B030D-6E8A-4147-A177-3AD203B41FA5}">
                      <a16:colId xmlns:a16="http://schemas.microsoft.com/office/drawing/2014/main" val="2403185636"/>
                    </a:ext>
                  </a:extLst>
                </a:gridCol>
              </a:tblGrid>
              <a:tr h="505949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err="1"/>
                        <a:t>Trivial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l-PL" err="1"/>
                        <a:t>Usefull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l-PL" err="1"/>
                        <a:t>Probably</a:t>
                      </a:r>
                      <a:r>
                        <a:rPr lang="pl-PL"/>
                        <a:t> </a:t>
                      </a:r>
                      <a:r>
                        <a:rPr lang="pl-PL" err="1"/>
                        <a:t>useless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55563"/>
                  </a:ext>
                </a:extLst>
              </a:tr>
              <a:tr h="505949">
                <a:tc>
                  <a:txBody>
                    <a:bodyPr/>
                    <a:lstStyle/>
                    <a:p>
                      <a:r>
                        <a:rPr lang="pl-PL" err="1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err="1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err="1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err="1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err="1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877272"/>
                  </a:ext>
                </a:extLst>
              </a:tr>
              <a:tr h="849271">
                <a:tc>
                  <a:txBody>
                    <a:bodyPr/>
                    <a:lstStyle/>
                    <a:p>
                      <a:r>
                        <a:rPr lang="pl-PL" err="1"/>
                        <a:t>depression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Depression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imaging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mitochondrial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Palestinian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55950"/>
                  </a:ext>
                </a:extLst>
              </a:tr>
              <a:tr h="505949">
                <a:tc>
                  <a:txBody>
                    <a:bodyPr/>
                    <a:lstStyle/>
                    <a:p>
                      <a:r>
                        <a:rPr lang="pl-PL"/>
                        <a:t>implant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Implant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neuron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Neurites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compared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Detective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5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20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4A4832-E7E0-88E3-2F83-10AEAABC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 sz="3700">
                <a:solidFill>
                  <a:srgbClr val="FFFFFF"/>
                </a:solidFill>
              </a:rPr>
              <a:t>Disambiguation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2AFC5A-9C20-5E18-3B92-DB028759F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err="1"/>
              <a:t>Aim</a:t>
            </a:r>
            <a:r>
              <a:rPr lang="pl-PL"/>
              <a:t>: </a:t>
            </a:r>
            <a:r>
              <a:rPr lang="pl-PL" err="1"/>
              <a:t>retrieve</a:t>
            </a:r>
            <a:r>
              <a:rPr lang="pl-PL"/>
              <a:t> the most </a:t>
            </a:r>
            <a:r>
              <a:rPr lang="pl-PL" err="1"/>
              <a:t>important</a:t>
            </a:r>
            <a:r>
              <a:rPr lang="pl-PL"/>
              <a:t> </a:t>
            </a:r>
            <a:r>
              <a:rPr lang="pl-PL" err="1"/>
              <a:t>concept</a:t>
            </a:r>
            <a:r>
              <a:rPr lang="pl-PL"/>
              <a:t> for a </a:t>
            </a:r>
            <a:r>
              <a:rPr lang="pl-PL" err="1"/>
              <a:t>keyword</a:t>
            </a:r>
            <a:endParaRPr lang="pl-PL">
              <a:cs typeface="Calibri"/>
            </a:endParaRPr>
          </a:p>
          <a:p>
            <a:r>
              <a:rPr lang="pl-PL" err="1"/>
              <a:t>Used</a:t>
            </a:r>
            <a:r>
              <a:rPr lang="pl-PL"/>
              <a:t> </a:t>
            </a:r>
            <a:r>
              <a:rPr lang="pl-PL" err="1"/>
              <a:t>method</a:t>
            </a:r>
            <a:r>
              <a:rPr lang="pl-PL"/>
              <a:t>: </a:t>
            </a:r>
            <a:r>
              <a:rPr lang="pl-PL" b="0" i="0" err="1">
                <a:effectLst/>
                <a:latin typeface="Calibri"/>
                <a:cs typeface="Calibri"/>
              </a:rPr>
              <a:t>Keywords-based</a:t>
            </a:r>
            <a:r>
              <a:rPr lang="pl-PL" b="0" i="0">
                <a:effectLst/>
                <a:latin typeface="Calibri"/>
                <a:cs typeface="Calibri"/>
              </a:rPr>
              <a:t> </a:t>
            </a:r>
            <a:r>
              <a:rPr lang="pl-PL" b="0" i="0" err="1">
                <a:effectLst/>
                <a:latin typeface="Calibri"/>
                <a:cs typeface="Calibri"/>
              </a:rPr>
              <a:t>Closest</a:t>
            </a:r>
            <a:r>
              <a:rPr lang="pl-PL" b="0" i="0">
                <a:effectLst/>
                <a:latin typeface="Calibri"/>
                <a:cs typeface="Calibri"/>
              </a:rPr>
              <a:t> </a:t>
            </a:r>
            <a:r>
              <a:rPr lang="pl-PL" b="0" i="0" err="1">
                <a:effectLst/>
                <a:latin typeface="Calibri"/>
                <a:cs typeface="Calibri"/>
              </a:rPr>
              <a:t>Sense</a:t>
            </a:r>
            <a:r>
              <a:rPr lang="pl-PL">
                <a:latin typeface="Calibri"/>
                <a:cs typeface="Calibri"/>
              </a:rPr>
              <a:t> </a:t>
            </a:r>
            <a:endParaRPr lang="pl-PL" b="0" i="0">
              <a:effectLst/>
              <a:latin typeface="Calibri"/>
              <a:cs typeface="Calibri"/>
            </a:endParaRPr>
          </a:p>
          <a:p>
            <a:pPr lvl="1"/>
            <a:r>
              <a:rPr lang="pl-PL" err="1">
                <a:latin typeface="Calibri"/>
                <a:cs typeface="Calibri"/>
              </a:rPr>
              <a:t>Modification</a:t>
            </a:r>
            <a:r>
              <a:rPr lang="pl-PL">
                <a:latin typeface="Calibri"/>
                <a:cs typeface="Calibri"/>
              </a:rPr>
              <a:t> of </a:t>
            </a:r>
            <a:r>
              <a:rPr lang="pl-PL" b="0" i="0" err="1">
                <a:effectLst/>
                <a:latin typeface="Calibri"/>
                <a:cs typeface="Calibri"/>
              </a:rPr>
              <a:t>Sentence-based</a:t>
            </a:r>
            <a:r>
              <a:rPr lang="pl-PL" b="0" i="0">
                <a:effectLst/>
                <a:latin typeface="Calibri"/>
                <a:cs typeface="Calibri"/>
              </a:rPr>
              <a:t> </a:t>
            </a:r>
            <a:r>
              <a:rPr lang="pl-PL" b="0" i="0" err="1">
                <a:effectLst/>
                <a:latin typeface="Calibri"/>
                <a:cs typeface="Calibri"/>
              </a:rPr>
              <a:t>Closest</a:t>
            </a:r>
            <a:r>
              <a:rPr lang="pl-PL" b="0" i="0">
                <a:effectLst/>
                <a:latin typeface="Calibri"/>
                <a:cs typeface="Calibri"/>
              </a:rPr>
              <a:t> </a:t>
            </a:r>
            <a:r>
              <a:rPr lang="pl-PL" b="0" i="0" err="1">
                <a:effectLst/>
                <a:latin typeface="Calibri"/>
                <a:cs typeface="Calibri"/>
              </a:rPr>
              <a:t>Sense</a:t>
            </a:r>
            <a:r>
              <a:rPr lang="pl-PL" b="0" i="0">
                <a:effectLst/>
                <a:latin typeface="Calibri"/>
                <a:cs typeface="Calibri"/>
              </a:rPr>
              <a:t> </a:t>
            </a:r>
            <a:r>
              <a:rPr lang="pl-PL" b="0" i="0" err="1">
                <a:effectLst/>
                <a:latin typeface="Calibri"/>
                <a:cs typeface="Calibri"/>
              </a:rPr>
              <a:t>method</a:t>
            </a:r>
            <a:endParaRPr lang="pl-PL">
              <a:latin typeface="Calibri"/>
              <a:cs typeface="Calibri"/>
            </a:endParaRPr>
          </a:p>
          <a:p>
            <a:pPr lvl="1"/>
            <a:r>
              <a:rPr lang="pl-PL">
                <a:latin typeface="Calibri"/>
                <a:cs typeface="Calibri"/>
              </a:rPr>
              <a:t> </a:t>
            </a:r>
            <a:r>
              <a:rPr lang="pl-PL" err="1">
                <a:latin typeface="Calibri"/>
                <a:cs typeface="Calibri"/>
              </a:rPr>
              <a:t>Self-implemented</a:t>
            </a:r>
            <a:endParaRPr lang="pl-PL" b="0" i="0">
              <a:effectLst/>
              <a:latin typeface="Calibri"/>
              <a:cs typeface="Calibri"/>
            </a:endParaRPr>
          </a:p>
          <a:p>
            <a:r>
              <a:rPr lang="pl-PL" err="1">
                <a:latin typeface="Calibri"/>
                <a:cs typeface="Calibri"/>
              </a:rPr>
              <a:t>Each</a:t>
            </a:r>
            <a:r>
              <a:rPr lang="pl-PL">
                <a:latin typeface="Calibri"/>
                <a:cs typeface="Calibri"/>
              </a:rPr>
              <a:t> step we </a:t>
            </a:r>
            <a:r>
              <a:rPr lang="pl-PL" err="1">
                <a:latin typeface="Calibri"/>
                <a:cs typeface="Calibri"/>
              </a:rPr>
              <a:t>look</a:t>
            </a:r>
            <a:r>
              <a:rPr lang="pl-PL">
                <a:latin typeface="Calibri"/>
                <a:cs typeface="Calibri"/>
              </a:rPr>
              <a:t> for the most </a:t>
            </a:r>
            <a:r>
              <a:rPr lang="pl-PL" err="1">
                <a:latin typeface="Calibri"/>
                <a:cs typeface="Calibri"/>
              </a:rPr>
              <a:t>similar</a:t>
            </a:r>
            <a:r>
              <a:rPr lang="pl-PL">
                <a:latin typeface="Calibri"/>
                <a:cs typeface="Calibri"/>
              </a:rPr>
              <a:t> </a:t>
            </a:r>
            <a:r>
              <a:rPr lang="pl-PL" err="1">
                <a:latin typeface="Calibri"/>
                <a:cs typeface="Calibri"/>
              </a:rPr>
              <a:t>concept</a:t>
            </a:r>
            <a:endParaRPr lang="pl-PL" b="0" i="0">
              <a:effectLst/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pl-PL">
              <a:latin typeface="Calibri"/>
              <a:cs typeface="Calibri"/>
            </a:endParaRPr>
          </a:p>
          <a:p>
            <a:pPr lvl="1"/>
            <a:endParaRPr lang="pl-P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07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7AC30A-00C0-99A1-E758-97F9F894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Disambiguation</a:t>
            </a:r>
            <a:r>
              <a:rPr lang="pl-PL"/>
              <a:t> </a:t>
            </a:r>
            <a:r>
              <a:rPr lang="pl-PL" err="1"/>
              <a:t>results</a:t>
            </a:r>
            <a:r>
              <a:rPr lang="pl-PL"/>
              <a:t> - </a:t>
            </a:r>
            <a:r>
              <a:rPr lang="pl-PL" err="1"/>
              <a:t>analysis</a:t>
            </a:r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3C80FBA-F984-545F-99B4-A9268CE19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11" y="1776719"/>
            <a:ext cx="8905875" cy="2105025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8082DEDB-2F21-8440-328F-525A2FF44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410" y="4217732"/>
            <a:ext cx="89058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C9920F-E37F-B776-104D-9D111FE3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Disambiguation</a:t>
            </a:r>
            <a:r>
              <a:rPr lang="pl-PL"/>
              <a:t> </a:t>
            </a:r>
            <a:r>
              <a:rPr lang="pl-PL" err="1"/>
              <a:t>results</a:t>
            </a:r>
            <a:r>
              <a:rPr lang="pl-PL"/>
              <a:t> - </a:t>
            </a:r>
            <a:r>
              <a:rPr lang="pl-PL" err="1"/>
              <a:t>analysis</a:t>
            </a:r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E732F8C-F4CE-53F2-EF0A-4633E1864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2975"/>
            <a:ext cx="4511431" cy="3596952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28B29651-EF21-5E09-E8D3-74A806B28A51}"/>
              </a:ext>
            </a:extLst>
          </p:cNvPr>
          <p:cNvSpPr txBox="1"/>
          <p:nvPr/>
        </p:nvSpPr>
        <p:spPr>
          <a:xfrm>
            <a:off x="8032954" y="5171768"/>
            <a:ext cx="3320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err="1"/>
              <a:t>Changes</a:t>
            </a:r>
            <a:r>
              <a:rPr lang="pl-PL" sz="1200"/>
              <a:t> for </a:t>
            </a:r>
            <a:r>
              <a:rPr lang="pl-PL" sz="1200" err="1"/>
              <a:t>keyword</a:t>
            </a:r>
            <a:r>
              <a:rPr lang="pl-PL" sz="1200"/>
              <a:t> IMPLANT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BBE7F6D-C1FB-4EF5-F380-E1661BFA6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188" y="2489251"/>
            <a:ext cx="49720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2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F38E09E-60A5-72FA-7C8A-82CC6CE4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Difficulties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31C44EF3-1209-BB76-3D98-1B62E982A35E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Many concept names for one concept – problem of choosing the best one</a:t>
            </a:r>
          </a:p>
          <a:p>
            <a:r>
              <a:rPr lang="en-US"/>
              <a:t>Inconsistency between MedMetions and UMLS </a:t>
            </a:r>
            <a:endParaRPr lang="en-US">
              <a:cs typeface="Calibri"/>
            </a:endParaRPr>
          </a:p>
          <a:p>
            <a:pPr lvl="1"/>
            <a:r>
              <a:rPr lang="en-US"/>
              <a:t>When we filtered concepts from UMLS we've got concept names only for ~25% concepts used as a ground truth in </a:t>
            </a:r>
            <a:r>
              <a:rPr lang="en-US" err="1"/>
              <a:t>MedMentions</a:t>
            </a:r>
            <a:endParaRPr lang="en-US" err="1">
              <a:cs typeface="Calibri"/>
            </a:endParaRPr>
          </a:p>
          <a:p>
            <a:r>
              <a:rPr lang="en-US"/>
              <a:t>Problem of evaluating separate steps – we counted metrics only for complete solution</a:t>
            </a:r>
            <a:endParaRPr lang="en-US"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7AC30A-00C0-99A1-E758-97F9F894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Results</a:t>
            </a:r>
          </a:p>
        </p:txBody>
      </p:sp>
      <p:pic>
        <p:nvPicPr>
          <p:cNvPr id="3" name="Obraz 3" descr="Obraz zawierający stół&#10;&#10;Opis wygenerowany automatycznie">
            <a:extLst>
              <a:ext uri="{FF2B5EF4-FFF2-40B4-BE49-F238E27FC236}">
                <a16:creationId xmlns:a16="http://schemas.microsoft.com/office/drawing/2014/main" id="{AB0520C5-2326-C138-3E02-84B54722D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6" y="2045787"/>
            <a:ext cx="11777422" cy="393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95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018307-2BB3-6923-0772-435E208B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  <a:cs typeface="Calibri Light"/>
              </a:rPr>
              <a:t>Project 2 plan</a:t>
            </a:r>
            <a:endParaRPr lang="pl-PL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2AEAC9-2236-10DC-3A28-6E1473474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>
                <a:cs typeface="Calibri"/>
              </a:rPr>
              <a:t>Project 1 </a:t>
            </a:r>
            <a:r>
              <a:rPr lang="pl-PL" err="1">
                <a:cs typeface="Calibri"/>
              </a:rPr>
              <a:t>extensions</a:t>
            </a:r>
            <a:r>
              <a:rPr lang="pl-PL">
                <a:cs typeface="Calibri"/>
              </a:rPr>
              <a:t> and </a:t>
            </a:r>
            <a:r>
              <a:rPr lang="pl-PL" err="1">
                <a:cs typeface="Calibri"/>
              </a:rPr>
              <a:t>further</a:t>
            </a:r>
            <a:r>
              <a:rPr lang="pl-PL">
                <a:cs typeface="Calibri"/>
              </a:rPr>
              <a:t> </a:t>
            </a:r>
            <a:r>
              <a:rPr lang="pl-PL" err="1">
                <a:cs typeface="Calibri"/>
              </a:rPr>
              <a:t>experimetns</a:t>
            </a:r>
            <a:r>
              <a:rPr lang="pl-PL">
                <a:cs typeface="Calibri"/>
              </a:rPr>
              <a:t>:</a:t>
            </a:r>
            <a:endParaRPr lang="pl-PL" err="1">
              <a:cs typeface="Calibri"/>
            </a:endParaRPr>
          </a:p>
          <a:p>
            <a:pPr lvl="2"/>
            <a:r>
              <a:rPr lang="pl-PL" err="1">
                <a:cs typeface="Calibri"/>
              </a:rPr>
              <a:t>Disambiguation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improvement</a:t>
            </a:r>
            <a:r>
              <a:rPr lang="pl-PL">
                <a:cs typeface="Calibri"/>
              </a:rPr>
              <a:t> (</a:t>
            </a:r>
            <a:r>
              <a:rPr lang="pl-PL" err="1">
                <a:cs typeface="Calibri"/>
              </a:rPr>
              <a:t>initial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sorting</a:t>
            </a:r>
            <a:r>
              <a:rPr lang="pl-PL">
                <a:cs typeface="Calibri"/>
              </a:rPr>
              <a:t>)</a:t>
            </a:r>
          </a:p>
          <a:p>
            <a:pPr lvl="2"/>
            <a:r>
              <a:rPr lang="pl-PL" err="1">
                <a:cs typeface="Calibri"/>
              </a:rPr>
              <a:t>Higher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number</a:t>
            </a:r>
            <a:r>
              <a:rPr lang="pl-PL">
                <a:cs typeface="Calibri"/>
              </a:rPr>
              <a:t> of </a:t>
            </a:r>
            <a:r>
              <a:rPr lang="pl-PL" err="1">
                <a:cs typeface="Calibri"/>
              </a:rPr>
              <a:t>topics</a:t>
            </a:r>
            <a:r>
              <a:rPr lang="pl-PL">
                <a:cs typeface="Calibri"/>
              </a:rPr>
              <a:t>, </a:t>
            </a:r>
            <a:r>
              <a:rPr lang="pl-PL" err="1">
                <a:cs typeface="Calibri"/>
              </a:rPr>
              <a:t>more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keywords</a:t>
            </a:r>
            <a:r>
              <a:rPr lang="pl-PL">
                <a:cs typeface="Calibri"/>
              </a:rPr>
              <a:t> for a </a:t>
            </a:r>
            <a:r>
              <a:rPr lang="pl-PL" err="1">
                <a:cs typeface="Calibri"/>
              </a:rPr>
              <a:t>given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topic</a:t>
            </a:r>
            <a:endParaRPr lang="pl-PL">
              <a:cs typeface="Calibri"/>
            </a:endParaRPr>
          </a:p>
          <a:p>
            <a:pPr lvl="2"/>
            <a:r>
              <a:rPr lang="pl-PL" err="1">
                <a:cs typeface="Calibri"/>
              </a:rPr>
              <a:t>Considering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keywords</a:t>
            </a:r>
            <a:r>
              <a:rPr lang="pl-PL">
                <a:cs typeface="Calibri"/>
              </a:rPr>
              <a:t> not </a:t>
            </a:r>
            <a:r>
              <a:rPr lang="pl-PL" err="1">
                <a:cs typeface="Calibri"/>
              </a:rPr>
              <a:t>only</a:t>
            </a:r>
            <a:r>
              <a:rPr lang="pl-PL">
                <a:cs typeface="Calibri"/>
              </a:rPr>
              <a:t> from </a:t>
            </a:r>
            <a:r>
              <a:rPr lang="pl-PL" i="1">
                <a:cs typeface="Calibri"/>
              </a:rPr>
              <a:t>the </a:t>
            </a:r>
            <a:r>
              <a:rPr lang="pl-PL" i="1" err="1">
                <a:cs typeface="Calibri"/>
              </a:rPr>
              <a:t>best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topic</a:t>
            </a:r>
            <a:r>
              <a:rPr lang="pl-PL">
                <a:cs typeface="Calibri"/>
              </a:rPr>
              <a:t> </a:t>
            </a:r>
          </a:p>
          <a:p>
            <a:r>
              <a:rPr lang="pl-PL" err="1">
                <a:cs typeface="Calibri"/>
              </a:rPr>
              <a:t>Adding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paper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searching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based</a:t>
            </a:r>
            <a:r>
              <a:rPr lang="pl-PL">
                <a:cs typeface="Calibri"/>
              </a:rPr>
              <a:t> on </a:t>
            </a:r>
            <a:r>
              <a:rPr lang="pl-PL" err="1">
                <a:cs typeface="Calibri"/>
              </a:rPr>
              <a:t>user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query</a:t>
            </a:r>
            <a:r>
              <a:rPr lang="pl-PL">
                <a:cs typeface="Calibri"/>
              </a:rPr>
              <a:t> and </a:t>
            </a:r>
            <a:r>
              <a:rPr lang="pl-PL" err="1">
                <a:cs typeface="Calibri"/>
              </a:rPr>
              <a:t>extracted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keywords</a:t>
            </a:r>
            <a:r>
              <a:rPr lang="pl-PL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12725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87AF245A-B694-C421-0F0F-4A08229A3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GB" b="1">
                <a:latin typeface="Calibri Light"/>
                <a:cs typeface="Calibri Light"/>
              </a:rPr>
              <a:t>It's the journey that counts, </a:t>
            </a:r>
          </a:p>
          <a:p>
            <a:r>
              <a:rPr lang="en-GB" b="1">
                <a:latin typeface="Calibri Light"/>
                <a:cs typeface="Calibri Light"/>
              </a:rPr>
              <a:t>not the destination</a:t>
            </a:r>
          </a:p>
        </p:txBody>
      </p:sp>
    </p:spTree>
    <p:extLst>
      <p:ext uri="{BB962C8B-B14F-4D97-AF65-F5344CB8AC3E}">
        <p14:creationId xmlns:p14="http://schemas.microsoft.com/office/powerpoint/2010/main" val="20336312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7EDA72-FEAC-583C-C386-C82DFF78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>
                <a:cs typeface="Calibri Light"/>
              </a:rPr>
              <a:t>Project content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4EEFAB0E-7920-AFBE-4D56-765BFECE6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2353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35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581307-3487-46B9-FA0E-7DAABB39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>
                <a:ea typeface="+mj-lt"/>
                <a:cs typeface="+mj-lt"/>
              </a:rPr>
              <a:t>Concept</a:t>
            </a:r>
            <a:r>
              <a:rPr lang="pl-PL">
                <a:ea typeface="+mj-lt"/>
                <a:cs typeface="+mj-lt"/>
              </a:rPr>
              <a:t>, </a:t>
            </a:r>
            <a:r>
              <a:rPr lang="pl-PL" err="1">
                <a:ea typeface="+mj-lt"/>
                <a:cs typeface="+mj-lt"/>
              </a:rPr>
              <a:t>work</a:t>
            </a:r>
            <a:r>
              <a:rPr lang="pl-PL">
                <a:ea typeface="+mj-lt"/>
                <a:cs typeface="+mj-lt"/>
              </a:rPr>
              <a:t> plan, </a:t>
            </a:r>
            <a:r>
              <a:rPr lang="pl-PL" err="1">
                <a:ea typeface="+mj-lt"/>
                <a:cs typeface="+mj-lt"/>
              </a:rPr>
              <a:t>research</a:t>
            </a:r>
            <a:r>
              <a:rPr lang="pl-PL">
                <a:ea typeface="+mj-lt"/>
                <a:cs typeface="+mj-lt"/>
              </a:rPr>
              <a:t> </a:t>
            </a:r>
            <a:r>
              <a:rPr lang="pl-PL" err="1">
                <a:ea typeface="+mj-lt"/>
                <a:cs typeface="+mj-lt"/>
              </a:rPr>
              <a:t>methodology</a:t>
            </a:r>
            <a:endParaRPr lang="pl-PL">
              <a:ea typeface="+mj-lt"/>
              <a:cs typeface="+mj-lt"/>
            </a:endParaRP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FF622DF5-D2D0-7520-63EE-8E75F4393E9D}"/>
              </a:ext>
            </a:extLst>
          </p:cNvPr>
          <p:cNvSpPr/>
          <p:nvPr/>
        </p:nvSpPr>
        <p:spPr>
          <a:xfrm>
            <a:off x="251137" y="2918136"/>
            <a:ext cx="2361127" cy="168498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800" err="1">
                <a:solidFill>
                  <a:schemeClr val="tx1"/>
                </a:solidFill>
                <a:cs typeface="Calibri"/>
              </a:rPr>
              <a:t>Articles</a:t>
            </a:r>
            <a:r>
              <a:rPr lang="pl-PL" sz="2800">
                <a:solidFill>
                  <a:schemeClr val="tx1"/>
                </a:solidFill>
                <a:cs typeface="Calibri"/>
              </a:rPr>
              <a:t> (</a:t>
            </a:r>
            <a:r>
              <a:rPr lang="pl-PL" sz="2800" err="1">
                <a:solidFill>
                  <a:schemeClr val="tx1"/>
                </a:solidFill>
                <a:cs typeface="Calibri"/>
              </a:rPr>
              <a:t>titles</a:t>
            </a:r>
            <a:r>
              <a:rPr lang="pl-PL" sz="2800">
                <a:solidFill>
                  <a:schemeClr val="tx1"/>
                </a:solidFill>
                <a:cs typeface="Calibri"/>
              </a:rPr>
              <a:t> and </a:t>
            </a:r>
            <a:r>
              <a:rPr lang="pl-PL" sz="2800" err="1">
                <a:solidFill>
                  <a:schemeClr val="tx1"/>
                </a:solidFill>
                <a:cs typeface="Calibri"/>
              </a:rPr>
              <a:t>abstracts</a:t>
            </a:r>
            <a:r>
              <a:rPr lang="pl-PL" sz="2800">
                <a:solidFill>
                  <a:schemeClr val="tx1"/>
                </a:solidFill>
                <a:cs typeface="Calibri"/>
              </a:rPr>
              <a:t>)</a:t>
            </a:r>
          </a:p>
        </p:txBody>
      </p:sp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702080FF-830C-8110-6312-818F9E34487B}"/>
              </a:ext>
            </a:extLst>
          </p:cNvPr>
          <p:cNvSpPr/>
          <p:nvPr/>
        </p:nvSpPr>
        <p:spPr>
          <a:xfrm>
            <a:off x="3120233" y="3436881"/>
            <a:ext cx="1212760" cy="65467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4E14DE9-D15A-265F-B842-0E9B00BE5110}"/>
              </a:ext>
            </a:extLst>
          </p:cNvPr>
          <p:cNvSpPr txBox="1"/>
          <p:nvPr/>
        </p:nvSpPr>
        <p:spPr>
          <a:xfrm>
            <a:off x="3726657" y="1575740"/>
            <a:ext cx="2230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l-PL">
              <a:cs typeface="Calibri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A935B13-830B-DC49-CCF6-DFE11067EAC0}"/>
              </a:ext>
            </a:extLst>
          </p:cNvPr>
          <p:cNvSpPr txBox="1"/>
          <p:nvPr/>
        </p:nvSpPr>
        <p:spPr>
          <a:xfrm>
            <a:off x="2996457" y="2576305"/>
            <a:ext cx="256356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err="1">
                <a:latin typeface="Calibri"/>
                <a:cs typeface="Calibri Light"/>
              </a:rPr>
              <a:t>BERTopic</a:t>
            </a:r>
            <a:r>
              <a:rPr lang="en-GB" sz="2800">
                <a:latin typeface="Calibri"/>
                <a:cs typeface="Calibri Light"/>
              </a:rPr>
              <a:t>, </a:t>
            </a:r>
            <a:endParaRPr lang="pl-PL" sz="2800">
              <a:latin typeface="Calibri"/>
              <a:cs typeface="Calibri" panose="020F0502020204030204"/>
            </a:endParaRPr>
          </a:p>
          <a:p>
            <a:r>
              <a:rPr lang="en-GB" sz="2800">
                <a:latin typeface="Calibri"/>
                <a:cs typeface="Calibri Light"/>
              </a:rPr>
              <a:t>LDA</a:t>
            </a:r>
            <a:endParaRPr lang="pl-PL" sz="2800">
              <a:latin typeface="Calibri"/>
              <a:ea typeface="+mn-lt"/>
              <a:cs typeface="+mn-lt"/>
            </a:endParaRPr>
          </a:p>
          <a:p>
            <a:pPr algn="l"/>
            <a:endParaRPr lang="pl-PL" sz="2800">
              <a:cs typeface="Calibri"/>
            </a:endParaRP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C03B921F-635A-769F-9549-97404B6BA2A7}"/>
              </a:ext>
            </a:extLst>
          </p:cNvPr>
          <p:cNvSpPr/>
          <p:nvPr/>
        </p:nvSpPr>
        <p:spPr>
          <a:xfrm>
            <a:off x="4844602" y="2918136"/>
            <a:ext cx="2361127" cy="168498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2800" err="1">
                <a:solidFill>
                  <a:schemeClr val="tx1"/>
                </a:solidFill>
                <a:cs typeface="Calibri"/>
              </a:rPr>
              <a:t>Keywords</a:t>
            </a:r>
            <a:endParaRPr lang="pl-PL" err="1"/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A1654780-5E66-A226-1B9C-A32B6E3CEDB5}"/>
              </a:ext>
            </a:extLst>
          </p:cNvPr>
          <p:cNvSpPr/>
          <p:nvPr/>
        </p:nvSpPr>
        <p:spPr>
          <a:xfrm>
            <a:off x="7702965" y="3436881"/>
            <a:ext cx="1212760" cy="65467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>
              <a:solidFill>
                <a:srgbClr val="FFFFFF"/>
              </a:solidFill>
              <a:latin typeface="Calibri Light"/>
              <a:cs typeface="Calibri Light"/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760B452C-3199-9CEB-9C30-37E8A06C59A4}"/>
              </a:ext>
            </a:extLst>
          </p:cNvPr>
          <p:cNvSpPr/>
          <p:nvPr/>
        </p:nvSpPr>
        <p:spPr>
          <a:xfrm>
            <a:off x="9298546" y="2918136"/>
            <a:ext cx="2361127" cy="168498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2800" err="1">
                <a:solidFill>
                  <a:schemeClr val="tx1"/>
                </a:solidFill>
                <a:cs typeface="Calibri"/>
              </a:rPr>
              <a:t>Concepts</a:t>
            </a:r>
            <a:r>
              <a:rPr lang="pl-PL" sz="2800">
                <a:solidFill>
                  <a:schemeClr val="tx1"/>
                </a:solidFill>
                <a:cs typeface="Calibri"/>
              </a:rPr>
              <a:t> from </a:t>
            </a:r>
            <a:r>
              <a:rPr lang="pl-PL" sz="2800" err="1">
                <a:solidFill>
                  <a:schemeClr val="tx1"/>
                </a:solidFill>
                <a:cs typeface="Calibri"/>
              </a:rPr>
              <a:t>ontologies</a:t>
            </a:r>
            <a:endParaRPr lang="pl-PL" err="1">
              <a:solidFill>
                <a:schemeClr val="tx1"/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CB7B78D-9952-E563-BFFB-B8180F5358F7}"/>
              </a:ext>
            </a:extLst>
          </p:cNvPr>
          <p:cNvSpPr txBox="1"/>
          <p:nvPr/>
        </p:nvSpPr>
        <p:spPr>
          <a:xfrm>
            <a:off x="7525527" y="1792840"/>
            <a:ext cx="256356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>
                <a:latin typeface="Calibri"/>
                <a:cs typeface="Calibri Light"/>
              </a:rPr>
              <a:t>Embedding tagger, </a:t>
            </a:r>
            <a:r>
              <a:rPr lang="en-GB" sz="2800">
                <a:latin typeface="Calibri"/>
                <a:cs typeface="Calibri"/>
              </a:rPr>
              <a:t>NCBO tagger</a:t>
            </a:r>
            <a:endParaRPr lang="en-GB" sz="2800">
              <a:latin typeface="Calibri"/>
              <a:cs typeface="Calibri Light"/>
            </a:endParaRPr>
          </a:p>
          <a:p>
            <a:endParaRPr lang="pl-PL" sz="2800">
              <a:cs typeface="Calibri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5B2ED14-0FFE-2A9B-4633-1C8B1134A7EA}"/>
              </a:ext>
            </a:extLst>
          </p:cNvPr>
          <p:cNvSpPr txBox="1"/>
          <p:nvPr/>
        </p:nvSpPr>
        <p:spPr>
          <a:xfrm>
            <a:off x="400050" y="4829174"/>
            <a:ext cx="30226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err="1">
                <a:cs typeface="Calibri"/>
              </a:rPr>
              <a:t>MedMentions</a:t>
            </a:r>
            <a:r>
              <a:rPr lang="pl-PL" sz="2400">
                <a:cs typeface="Calibri"/>
              </a:rPr>
              <a:t> </a:t>
            </a:r>
            <a:r>
              <a:rPr lang="pl-PL" sz="2400">
                <a:ea typeface="+mn-lt"/>
                <a:cs typeface="+mn-lt"/>
              </a:rPr>
              <a:t>ST21pv </a:t>
            </a:r>
            <a:r>
              <a:rPr lang="pl-PL" sz="2400" err="1">
                <a:cs typeface="Calibri"/>
              </a:rPr>
              <a:t>dataset</a:t>
            </a:r>
            <a:r>
              <a:rPr lang="pl-PL" sz="2400">
                <a:cs typeface="Calibri"/>
              </a:rPr>
              <a:t> 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AB82AB8-B406-DD9D-A1CB-B33497236C13}"/>
              </a:ext>
            </a:extLst>
          </p:cNvPr>
          <p:cNvSpPr txBox="1"/>
          <p:nvPr/>
        </p:nvSpPr>
        <p:spPr>
          <a:xfrm>
            <a:off x="9483724" y="5016500"/>
            <a:ext cx="23653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>
                <a:cs typeface="Calibri"/>
              </a:rPr>
              <a:t>UMLS </a:t>
            </a:r>
            <a:r>
              <a:rPr lang="pl-PL" sz="2400" err="1">
                <a:cs typeface="Calibri"/>
              </a:rPr>
              <a:t>ontologies</a:t>
            </a:r>
            <a:endParaRPr lang="pl-PL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219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2BB107B-8F8D-A741-A818-6144D436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Methods, techniques, devices to be used in research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C746605-B3D9-26C7-3E65-1E728348F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2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51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CF453D1-D5B3-43A8-F85C-5C2460E5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LDA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96F941-E218-35D9-0B7D-0E8A15D7F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err="1"/>
              <a:t>Aim</a:t>
            </a:r>
            <a:r>
              <a:rPr lang="pl-PL"/>
              <a:t>: </a:t>
            </a:r>
          </a:p>
          <a:p>
            <a:pPr lvl="1"/>
            <a:r>
              <a:rPr lang="pl-PL" err="1"/>
              <a:t>extract</a:t>
            </a:r>
            <a:r>
              <a:rPr lang="pl-PL"/>
              <a:t> </a:t>
            </a:r>
            <a:r>
              <a:rPr lang="pl-PL" err="1"/>
              <a:t>topic</a:t>
            </a:r>
            <a:r>
              <a:rPr lang="pl-PL"/>
              <a:t> for </a:t>
            </a:r>
            <a:r>
              <a:rPr lang="pl-PL" err="1"/>
              <a:t>each</a:t>
            </a:r>
            <a:r>
              <a:rPr lang="pl-PL"/>
              <a:t> </a:t>
            </a:r>
            <a:r>
              <a:rPr lang="pl-PL" err="1"/>
              <a:t>document</a:t>
            </a:r>
            <a:endParaRPr lang="pl-PL"/>
          </a:p>
          <a:p>
            <a:pPr lvl="1"/>
            <a:r>
              <a:rPr lang="pl-PL" err="1"/>
              <a:t>extract</a:t>
            </a:r>
            <a:r>
              <a:rPr lang="pl-PL"/>
              <a:t> </a:t>
            </a:r>
            <a:r>
              <a:rPr lang="pl-PL" err="1"/>
              <a:t>keywords</a:t>
            </a:r>
            <a:r>
              <a:rPr lang="pl-PL"/>
              <a:t> for </a:t>
            </a:r>
            <a:r>
              <a:rPr lang="pl-PL" err="1"/>
              <a:t>each</a:t>
            </a:r>
            <a:r>
              <a:rPr lang="pl-PL"/>
              <a:t> </a:t>
            </a:r>
            <a:r>
              <a:rPr lang="pl-PL" err="1"/>
              <a:t>topic</a:t>
            </a:r>
            <a:endParaRPr lang="pl-PL"/>
          </a:p>
          <a:p>
            <a:pPr marL="457200" lvl="1" indent="0">
              <a:buNone/>
            </a:pPr>
            <a:endParaRPr lang="pl-PL"/>
          </a:p>
          <a:p>
            <a:r>
              <a:rPr lang="pl-PL"/>
              <a:t>Data </a:t>
            </a:r>
            <a:r>
              <a:rPr lang="pl-PL" err="1"/>
              <a:t>need</a:t>
            </a:r>
            <a:r>
              <a:rPr lang="pl-PL"/>
              <a:t> to be </a:t>
            </a:r>
            <a:r>
              <a:rPr lang="pl-PL" err="1"/>
              <a:t>preprocessed</a:t>
            </a:r>
            <a:r>
              <a:rPr lang="pl-PL"/>
              <a:t> </a:t>
            </a:r>
          </a:p>
          <a:p>
            <a:pPr lvl="1"/>
            <a:r>
              <a:rPr lang="pl-PL"/>
              <a:t>Stop </a:t>
            </a:r>
            <a:r>
              <a:rPr lang="pl-PL" err="1"/>
              <a:t>words</a:t>
            </a:r>
            <a:r>
              <a:rPr lang="pl-PL"/>
              <a:t> </a:t>
            </a:r>
            <a:r>
              <a:rPr lang="pl-PL" err="1"/>
              <a:t>removal</a:t>
            </a:r>
            <a:r>
              <a:rPr lang="pl-PL"/>
              <a:t> </a:t>
            </a:r>
          </a:p>
          <a:p>
            <a:pPr lvl="1"/>
            <a:r>
              <a:rPr lang="pl-PL" err="1">
                <a:cs typeface="Calibri"/>
              </a:rPr>
              <a:t>Stemming</a:t>
            </a:r>
            <a:r>
              <a:rPr lang="pl-PL">
                <a:cs typeface="Calibri"/>
              </a:rPr>
              <a:t> and </a:t>
            </a:r>
            <a:r>
              <a:rPr lang="pl-PL" err="1">
                <a:cs typeface="Calibri"/>
              </a:rPr>
              <a:t>lemmatization</a:t>
            </a:r>
            <a:endParaRPr lang="pl-PL"/>
          </a:p>
          <a:p>
            <a:r>
              <a:rPr lang="pl-PL" err="1"/>
              <a:t>Number</a:t>
            </a:r>
            <a:r>
              <a:rPr lang="pl-PL"/>
              <a:t> of </a:t>
            </a:r>
            <a:r>
              <a:rPr lang="pl-PL" err="1"/>
              <a:t>topic</a:t>
            </a:r>
            <a:r>
              <a:rPr lang="pl-PL"/>
              <a:t> </a:t>
            </a:r>
            <a:r>
              <a:rPr lang="pl-PL" err="1"/>
              <a:t>known</a:t>
            </a:r>
            <a:r>
              <a:rPr lang="pl-PL"/>
              <a:t> </a:t>
            </a:r>
            <a:r>
              <a:rPr lang="pl-PL" err="1"/>
              <a:t>beforehand</a:t>
            </a:r>
            <a:r>
              <a:rPr lang="pl-PL"/>
              <a:t> </a:t>
            </a:r>
          </a:p>
          <a:p>
            <a:pPr lvl="1"/>
            <a:r>
              <a:rPr lang="pl-PL"/>
              <a:t>59 to </a:t>
            </a:r>
            <a:r>
              <a:rPr lang="pl-PL" err="1"/>
              <a:t>match</a:t>
            </a:r>
            <a:r>
              <a:rPr lang="pl-PL"/>
              <a:t> the </a:t>
            </a:r>
            <a:r>
              <a:rPr lang="pl-PL" err="1"/>
              <a:t>BERTopic</a:t>
            </a:r>
            <a:endParaRPr lang="pl-PL"/>
          </a:p>
          <a:p>
            <a:pPr marL="457200" lvl="1" indent="0">
              <a:buNone/>
            </a:pPr>
            <a:r>
              <a:rPr lang="pl-PL"/>
              <a:t>		</a:t>
            </a:r>
          </a:p>
          <a:p>
            <a:pPr marL="457200" lvl="1" indent="0">
              <a:buNone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137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AA6779-66CE-58DB-35DB-7271177D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LDA </a:t>
            </a:r>
            <a:r>
              <a:rPr lang="pl-PL" err="1"/>
              <a:t>results</a:t>
            </a:r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D728842-88E7-6F65-B385-A9C69277CB64}"/>
              </a:ext>
            </a:extLst>
          </p:cNvPr>
          <p:cNvSpPr txBox="1"/>
          <p:nvPr/>
        </p:nvSpPr>
        <p:spPr>
          <a:xfrm>
            <a:off x="2709744" y="5711507"/>
            <a:ext cx="237940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sz="1400" noProof="1"/>
              <a:t>Topics and their keywords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D62508C-478B-6CF5-6BEB-E883DF750667}"/>
              </a:ext>
            </a:extLst>
          </p:cNvPr>
          <p:cNvSpPr txBox="1"/>
          <p:nvPr/>
        </p:nvSpPr>
        <p:spPr>
          <a:xfrm>
            <a:off x="6589094" y="5671922"/>
            <a:ext cx="372642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sz="1400" dirty="0"/>
              <a:t>For </a:t>
            </a:r>
            <a:r>
              <a:rPr lang="pl-PL" sz="1400" noProof="1"/>
              <a:t>document</a:t>
            </a:r>
            <a:r>
              <a:rPr lang="pl-PL" sz="1400" dirty="0"/>
              <a:t>: </a:t>
            </a:r>
            <a:r>
              <a:rPr lang="pl-PL" sz="1400" noProof="1"/>
              <a:t>topic number and its probability</a:t>
            </a:r>
            <a:endParaRPr lang="pl-PL" sz="1400" noProof="1">
              <a:cs typeface="Calibri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93091E6-6FF7-688C-3FFE-08E0EDC84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31" y="1690688"/>
            <a:ext cx="3514725" cy="385762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F6ED4B9-627C-01D8-1F48-05EC7938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84" y="1690687"/>
            <a:ext cx="38862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0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A40B35-B4BE-30D3-C6FF-2B583984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BERTopic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7DAEA0-851B-D853-EA38-FC679D639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>
                <a:cs typeface="Calibri"/>
              </a:rPr>
              <a:t>Aim: extract 10 keywords from each abstract </a:t>
            </a:r>
          </a:p>
          <a:p>
            <a:r>
              <a:rPr lang="en-AU">
                <a:cs typeface="Calibri"/>
              </a:rPr>
              <a:t>Different data </a:t>
            </a:r>
            <a:r>
              <a:rPr lang="en-AU" err="1">
                <a:cs typeface="Calibri"/>
              </a:rPr>
              <a:t>preprocessing</a:t>
            </a:r>
            <a:r>
              <a:rPr lang="en-AU">
                <a:cs typeface="Calibri"/>
              </a:rPr>
              <a:t> attempts:</a:t>
            </a:r>
          </a:p>
          <a:p>
            <a:pPr lvl="1"/>
            <a:r>
              <a:rPr lang="en-AU">
                <a:cs typeface="Calibri"/>
              </a:rPr>
              <a:t>Raw data</a:t>
            </a:r>
          </a:p>
          <a:p>
            <a:pPr lvl="1"/>
            <a:r>
              <a:rPr lang="en-AU" err="1">
                <a:cs typeface="Calibri"/>
              </a:rPr>
              <a:t>Stopwords</a:t>
            </a:r>
            <a:r>
              <a:rPr lang="en-AU">
                <a:cs typeface="Calibri"/>
              </a:rPr>
              <a:t> removal</a:t>
            </a:r>
          </a:p>
          <a:p>
            <a:pPr lvl="1"/>
            <a:r>
              <a:rPr lang="en-AU">
                <a:cs typeface="Calibri"/>
              </a:rPr>
              <a:t>Stemming and </a:t>
            </a:r>
            <a:r>
              <a:rPr lang="en-AU" err="1">
                <a:cs typeface="Calibri"/>
              </a:rPr>
              <a:t>stopwords</a:t>
            </a:r>
            <a:r>
              <a:rPr lang="en-AU">
                <a:cs typeface="Calibri"/>
              </a:rPr>
              <a:t> removal</a:t>
            </a:r>
          </a:p>
          <a:p>
            <a:pPr lvl="1"/>
            <a:r>
              <a:rPr lang="en-AU" b="1">
                <a:cs typeface="Calibri"/>
              </a:rPr>
              <a:t>Lemmatization and </a:t>
            </a:r>
            <a:r>
              <a:rPr lang="en-AU" b="1" err="1">
                <a:cs typeface="Calibri"/>
              </a:rPr>
              <a:t>stopwords</a:t>
            </a:r>
            <a:r>
              <a:rPr lang="en-AU" b="1">
                <a:cs typeface="Calibri"/>
              </a:rPr>
              <a:t> removal</a:t>
            </a:r>
          </a:p>
          <a:p>
            <a:r>
              <a:rPr lang="en-AU">
                <a:cs typeface="Calibri"/>
              </a:rPr>
              <a:t>Result: 59 different topics extracted from train set, each one having 10 keywords</a:t>
            </a:r>
            <a:endParaRPr lang="en-AU" b="1">
              <a:cs typeface="Calibri"/>
            </a:endParaRPr>
          </a:p>
          <a:p>
            <a:r>
              <a:rPr lang="en-AU">
                <a:cs typeface="Calibri"/>
              </a:rPr>
              <a:t>Limitation: Significant number  of papers classified as clustering outlier (1200-1400/3513</a:t>
            </a:r>
            <a:r>
              <a:rPr lang="en-AU">
                <a:ea typeface="+mn-lt"/>
                <a:cs typeface="+mn-lt"/>
              </a:rPr>
              <a:t>)</a:t>
            </a:r>
          </a:p>
          <a:p>
            <a:pPr lvl="1"/>
            <a:endParaRPr lang="pl-P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16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5" descr="Obraz zawierający stół&#10;&#10;Opis wygenerowany automatycznie">
            <a:extLst>
              <a:ext uri="{FF2B5EF4-FFF2-40B4-BE49-F238E27FC236}">
                <a16:creationId xmlns:a16="http://schemas.microsoft.com/office/drawing/2014/main" id="{42A4663B-EBDE-59B3-8553-7DD89E4EB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9" y="1633940"/>
            <a:ext cx="9764485" cy="433034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56509C5-3751-2172-7981-C84F24EC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BERTopic results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AD583D7-53E3-C2E3-A360-2DAFC150389E}"/>
              </a:ext>
            </a:extLst>
          </p:cNvPr>
          <p:cNvSpPr txBox="1"/>
          <p:nvPr/>
        </p:nvSpPr>
        <p:spPr>
          <a:xfrm>
            <a:off x="1196956" y="5970498"/>
            <a:ext cx="4721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err="1">
                <a:cs typeface="Calibri"/>
              </a:rPr>
              <a:t>Stopwords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removal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B8C3EC6-FD87-E1F7-2BD8-D76C3E8803F2}"/>
              </a:ext>
            </a:extLst>
          </p:cNvPr>
          <p:cNvSpPr txBox="1"/>
          <p:nvPr/>
        </p:nvSpPr>
        <p:spPr>
          <a:xfrm>
            <a:off x="6092055" y="3468520"/>
            <a:ext cx="4734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err="1">
                <a:cs typeface="Calibri"/>
              </a:rPr>
              <a:t>Stopwords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removal</a:t>
            </a:r>
            <a:r>
              <a:rPr lang="pl-PL">
                <a:cs typeface="Calibri"/>
              </a:rPr>
              <a:t> + </a:t>
            </a:r>
            <a:r>
              <a:rPr lang="pl-PL" err="1">
                <a:cs typeface="Calibri"/>
              </a:rPr>
              <a:t>stemming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87DABA7-67FE-0C73-A84E-1113156D3FB5}"/>
              </a:ext>
            </a:extLst>
          </p:cNvPr>
          <p:cNvSpPr txBox="1"/>
          <p:nvPr/>
        </p:nvSpPr>
        <p:spPr>
          <a:xfrm>
            <a:off x="6095131" y="5968211"/>
            <a:ext cx="4734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err="1">
                <a:cs typeface="Calibri"/>
              </a:rPr>
              <a:t>Stopwords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removal</a:t>
            </a:r>
            <a:r>
              <a:rPr lang="pl-PL">
                <a:cs typeface="Calibri"/>
              </a:rPr>
              <a:t> + </a:t>
            </a:r>
            <a:r>
              <a:rPr lang="pl-PL" err="1">
                <a:cs typeface="Calibri"/>
              </a:rPr>
              <a:t>lemmatization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023895F-ADE5-CC85-295A-AAC5EC1174BC}"/>
              </a:ext>
            </a:extLst>
          </p:cNvPr>
          <p:cNvSpPr txBox="1"/>
          <p:nvPr/>
        </p:nvSpPr>
        <p:spPr>
          <a:xfrm>
            <a:off x="1194351" y="3471753"/>
            <a:ext cx="4734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>
                <a:cs typeface="Calibri"/>
              </a:rPr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275470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09A438B-CCE1-CEAA-400B-1D3E510F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NCBO tagger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7E5C5D-C358-4CA2-AE2B-9EEA015D6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err="1">
                <a:cs typeface="Calibri"/>
              </a:rPr>
              <a:t>RESTapi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communication</a:t>
            </a:r>
            <a:r>
              <a:rPr lang="pl-PL">
                <a:cs typeface="Calibri"/>
              </a:rPr>
              <a:t> (</a:t>
            </a:r>
            <a:r>
              <a:rPr lang="pl-PL" err="1">
                <a:cs typeface="Calibri"/>
              </a:rPr>
              <a:t>slow</a:t>
            </a:r>
            <a:r>
              <a:rPr lang="pl-PL">
                <a:cs typeface="Calibri"/>
              </a:rPr>
              <a:t>)</a:t>
            </a:r>
          </a:p>
          <a:p>
            <a:r>
              <a:rPr lang="pl-PL">
                <a:cs typeface="Calibri"/>
              </a:rPr>
              <a:t>For </a:t>
            </a:r>
            <a:r>
              <a:rPr lang="pl-PL" err="1">
                <a:cs typeface="Calibri"/>
              </a:rPr>
              <a:t>each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keword</a:t>
            </a:r>
            <a:r>
              <a:rPr lang="pl-PL">
                <a:cs typeface="Calibri"/>
              </a:rPr>
              <a:t> we </a:t>
            </a:r>
            <a:r>
              <a:rPr lang="pl-PL" err="1">
                <a:cs typeface="Calibri"/>
              </a:rPr>
              <a:t>match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concept</a:t>
            </a:r>
            <a:r>
              <a:rPr lang="pl-PL">
                <a:cs typeface="Calibri"/>
              </a:rPr>
              <a:t> from </a:t>
            </a:r>
            <a:r>
              <a:rPr lang="pl-PL" err="1">
                <a:cs typeface="Calibri"/>
              </a:rPr>
              <a:t>ontology</a:t>
            </a:r>
            <a:r>
              <a:rPr lang="pl-PL">
                <a:cs typeface="Calibri"/>
              </a:rPr>
              <a:t> + </a:t>
            </a:r>
            <a:r>
              <a:rPr lang="pl-PL" err="1">
                <a:cs typeface="Calibri"/>
              </a:rPr>
              <a:t>take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its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ancestors</a:t>
            </a:r>
            <a:r>
              <a:rPr lang="pl-PL">
                <a:cs typeface="Calibri"/>
              </a:rPr>
              <a:t> in hierarchy</a:t>
            </a:r>
          </a:p>
          <a:p>
            <a:r>
              <a:rPr lang="pl-PL" err="1">
                <a:cs typeface="Calibri"/>
              </a:rPr>
              <a:t>Taking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into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account</a:t>
            </a:r>
            <a:r>
              <a:rPr lang="pl-PL">
                <a:cs typeface="Calibri"/>
              </a:rPr>
              <a:t> 18 </a:t>
            </a:r>
            <a:r>
              <a:rPr lang="pl-PL" err="1">
                <a:cs typeface="Calibri"/>
              </a:rPr>
              <a:t>ontologies</a:t>
            </a:r>
            <a:r>
              <a:rPr lang="pl-PL">
                <a:cs typeface="Calibri"/>
              </a:rPr>
              <a:t> </a:t>
            </a:r>
            <a:r>
              <a:rPr lang="pl-PL" err="1">
                <a:cs typeface="Calibri"/>
              </a:rPr>
              <a:t>included</a:t>
            </a:r>
            <a:r>
              <a:rPr lang="pl-PL">
                <a:cs typeface="Calibri"/>
              </a:rPr>
              <a:t> in </a:t>
            </a:r>
            <a:r>
              <a:rPr lang="pl-PL" err="1">
                <a:cs typeface="Calibri"/>
              </a:rPr>
              <a:t>MedMentions</a:t>
            </a:r>
            <a:r>
              <a:rPr lang="pl-PL">
                <a:cs typeface="Calibri"/>
              </a:rPr>
              <a:t> ST21pv </a:t>
            </a:r>
            <a:r>
              <a:rPr lang="pl-PL" err="1">
                <a:cs typeface="Calibri"/>
              </a:rPr>
              <a:t>dataset</a:t>
            </a:r>
          </a:p>
          <a:p>
            <a:r>
              <a:rPr lang="pl-PL" err="1">
                <a:cs typeface="Calibri"/>
              </a:rPr>
              <a:t>Testing</a:t>
            </a:r>
            <a:r>
              <a:rPr lang="pl-PL">
                <a:cs typeface="Calibri"/>
              </a:rPr>
              <a:t> </a:t>
            </a:r>
            <a:r>
              <a:rPr lang="pl-PL" err="1">
                <a:cs typeface="Calibri"/>
              </a:rPr>
              <a:t>two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approaches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reagrding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semantic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types</a:t>
            </a:r>
            <a:r>
              <a:rPr lang="pl-PL">
                <a:cs typeface="Calibri"/>
              </a:rPr>
              <a:t>: </a:t>
            </a:r>
            <a:r>
              <a:rPr lang="pl-PL" err="1">
                <a:cs typeface="Calibri"/>
              </a:rPr>
              <a:t>including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all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smeantic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types</a:t>
            </a:r>
            <a:r>
              <a:rPr lang="pl-PL">
                <a:cs typeface="Calibri"/>
              </a:rPr>
              <a:t> and </a:t>
            </a:r>
            <a:r>
              <a:rPr lang="pl-PL" err="1">
                <a:cs typeface="Calibri"/>
              </a:rPr>
              <a:t>including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only</a:t>
            </a:r>
            <a:r>
              <a:rPr lang="pl-PL">
                <a:cs typeface="Calibri"/>
              </a:rPr>
              <a:t> 21 ST21pv </a:t>
            </a:r>
            <a:r>
              <a:rPr lang="pl-PL" err="1">
                <a:cs typeface="Calibri"/>
              </a:rPr>
              <a:t>semantic</a:t>
            </a:r>
            <a:r>
              <a:rPr lang="pl-PL">
                <a:cs typeface="Calibri"/>
              </a:rPr>
              <a:t> </a:t>
            </a:r>
            <a:r>
              <a:rPr lang="pl-PL" err="1">
                <a:cs typeface="Calibri"/>
              </a:rPr>
              <a:t>types</a:t>
            </a:r>
            <a:r>
              <a:rPr lang="pl-PL"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0009692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rgbClr val="6ABA9C"/>
      </a:dk1>
      <a:lt1>
        <a:srgbClr val="6ABA9C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BA9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10709" tIns="110709" rIns="110709" bIns="110709" numCol="1" spcCol="38100" rtlCol="0" anchor="t">
        <a:spAutoFit/>
      </a:bodyPr>
      <a:lstStyle>
        <a:defPPr marL="0" marR="0" indent="0" algn="l" defTabSz="1087437" rtl="0" fontAlgn="auto" latinLnBrk="0" hangingPunct="0">
          <a:lnSpc>
            <a:spcPct val="12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6ABA9C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bc08efe-0735-408f-a57e-74cc1736259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2436DB212989045842B6E0DA8D69116" ma:contentTypeVersion="12" ma:contentTypeDescription="Utwórz nowy dokument." ma:contentTypeScope="" ma:versionID="e102afbef97c9d1481fc53b8caf9291e">
  <xsd:schema xmlns:xsd="http://www.w3.org/2001/XMLSchema" xmlns:xs="http://www.w3.org/2001/XMLSchema" xmlns:p="http://schemas.microsoft.com/office/2006/metadata/properties" xmlns:ns3="cf935a04-1105-44b2-8e35-52ed1962f88a" xmlns:ns4="3bc08efe-0735-408f-a57e-74cc17362593" targetNamespace="http://schemas.microsoft.com/office/2006/metadata/properties" ma:root="true" ma:fieldsID="567a91598a37b6a5e2b72acbea866bc3" ns3:_="" ns4:_="">
    <xsd:import namespace="cf935a04-1105-44b2-8e35-52ed1962f88a"/>
    <xsd:import namespace="3bc08efe-0735-408f-a57e-74cc1736259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35a04-1105-44b2-8e35-52ed1962f8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08efe-0735-408f-a57e-74cc173625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F53A6B-508B-46A8-BA4C-A5610B06480E}">
  <ds:schemaRefs>
    <ds:schemaRef ds:uri="3bc08efe-0735-408f-a57e-74cc17362593"/>
    <ds:schemaRef ds:uri="cf935a04-1105-44b2-8e35-52ed1962f88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D10F06-1BC2-4CB2-9C4A-718FE9966D44}">
  <ds:schemaRefs>
    <ds:schemaRef ds:uri="3bc08efe-0735-408f-a57e-74cc17362593"/>
    <ds:schemaRef ds:uri="cf935a04-1105-44b2-8e35-52ed1962f8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2B0209F-CA15-4BE6-9C73-875B6BCE75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19</Slides>
  <Notes>0</Notes>
  <HiddenSlides>0</HiddenSlide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19</vt:i4>
      </vt:variant>
    </vt:vector>
  </HeadingPairs>
  <TitlesOfParts>
    <vt:vector size="21" baseType="lpstr">
      <vt:lpstr>Motyw pakietu Office</vt:lpstr>
      <vt:lpstr>Office</vt:lpstr>
      <vt:lpstr>Prezentacja programu PowerPoint</vt:lpstr>
      <vt:lpstr>Project content</vt:lpstr>
      <vt:lpstr>Concept, work plan, research methodology</vt:lpstr>
      <vt:lpstr>Methods, techniques, devices to be used in research</vt:lpstr>
      <vt:lpstr>LDA</vt:lpstr>
      <vt:lpstr>LDA results</vt:lpstr>
      <vt:lpstr>BERTopic</vt:lpstr>
      <vt:lpstr>BERTopic results</vt:lpstr>
      <vt:lpstr>NCBO tagger</vt:lpstr>
      <vt:lpstr>NCBO tagger – found keywords tags</vt:lpstr>
      <vt:lpstr>Word2Vec</vt:lpstr>
      <vt:lpstr>Words embeddings tagger –bioBERT </vt:lpstr>
      <vt:lpstr>Disambiguation</vt:lpstr>
      <vt:lpstr>Disambiguation results - analysis</vt:lpstr>
      <vt:lpstr>Disambiguation results - analysis</vt:lpstr>
      <vt:lpstr>Difficulties</vt:lpstr>
      <vt:lpstr>Results</vt:lpstr>
      <vt:lpstr>Project 2 plan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7</cp:revision>
  <dcterms:created xsi:type="dcterms:W3CDTF">2022-11-08T12:09:28Z</dcterms:created>
  <dcterms:modified xsi:type="dcterms:W3CDTF">2023-01-04T16:43:10Z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0x01010072436DB212989045842B6E0DA8D69116</vt:lpwstr>
  </property>
</Properties>
</file>