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315" r:id="rId7"/>
    <p:sldId id="280" r:id="rId8"/>
    <p:sldId id="313" r:id="rId9"/>
    <p:sldId id="321" r:id="rId10"/>
    <p:sldId id="324" r:id="rId11"/>
    <p:sldId id="316" r:id="rId12"/>
    <p:sldId id="331" r:id="rId13"/>
    <p:sldId id="317" r:id="rId14"/>
    <p:sldId id="300" r:id="rId15"/>
    <p:sldId id="332" r:id="rId16"/>
    <p:sldId id="325" r:id="rId17"/>
    <p:sldId id="326" r:id="rId18"/>
    <p:sldId id="328" r:id="rId19"/>
    <p:sldId id="329" r:id="rId20"/>
    <p:sldId id="330" r:id="rId21"/>
    <p:sldId id="31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75AA45-E9CA-E3A1-10BA-6BA19CE77F94}" v="268" dt="2023-01-19T22:54:55.597"/>
    <p1510:client id="{519D2B70-ECA9-9315-17CA-7A440B2B45D5}" v="854" dt="2023-01-19T22:40:20.284"/>
    <p1510:client id="{52A2C65B-7675-BA40-510D-6DE49C3B6652}" v="91" dt="2023-01-19T23:13:12.586"/>
    <p1510:client id="{648C8AEA-E245-57A9-FEFB-18B41A049CBB}" v="115" dt="2023-01-20T08:58:46.436"/>
    <p1510:client id="{914BA732-641B-9F9B-D528-05693AA631E3}" v="1185" dt="2023-01-19T20:16:40.308"/>
    <p1510:client id="{9FECF8E2-2B56-622E-2BCD-3558B85A5607}" v="17" dt="2022-12-20T15:10:14.333"/>
    <p1510:client id="{A4E96F62-851C-6EA0-40FD-F8C6B87783F2}" v="3" dt="2023-01-21T12:25:56.225"/>
    <p1510:client id="{C918D451-6BD3-4490-9ECE-2C40DCDBC5C4}" v="1" dt="2022-12-14T15:21:58.388"/>
    <p1510:client id="{CE3CC61D-7CD7-6E53-BA07-BE3B4AD8CBB9}" v="445" dt="2023-01-20T10:54:44.313"/>
    <p1510:client id="{FEA1BDA5-1E62-E482-4178-CA26171D803E}" v="47" dt="2023-01-20T11:50:17.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143240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a:p>
        </p:txBody>
      </p:sp>
    </p:spTree>
    <p:extLst>
      <p:ext uri="{BB962C8B-B14F-4D97-AF65-F5344CB8AC3E}">
        <p14:creationId xmlns:p14="http://schemas.microsoft.com/office/powerpoint/2010/main" val="205352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274539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228240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354626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217587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1693451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361844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4257201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269831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1/24/2023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1/24/2023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1/24/2023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1/24/2023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1/24/2023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1/24/2023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a:t>Spoilers detection and extraction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10176647" cy="806675"/>
          </a:xfrm>
        </p:spPr>
        <p:txBody>
          <a:bodyPr vert="horz" lIns="91440" tIns="45720" rIns="91440" bIns="45720" rtlCol="0" anchor="t">
            <a:noAutofit/>
          </a:bodyPr>
          <a:lstStyle/>
          <a:p>
            <a:r>
              <a:rPr lang="en-US"/>
              <a:t>Mateusz Kierznowski, Łukasz Pancer, Paweł </a:t>
            </a:r>
            <a:r>
              <a:rPr lang="en-US" err="1"/>
              <a:t>Wesołowski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a:xfrm>
            <a:off x="900298" y="381000"/>
            <a:ext cx="10046377" cy="1335459"/>
          </a:xfrm>
        </p:spPr>
        <p:txBody>
          <a:bodyPr/>
          <a:lstStyle/>
          <a:p>
            <a:r>
              <a:rPr lang="en-US">
                <a:ea typeface="+mj-lt"/>
                <a:cs typeface="+mj-lt"/>
              </a:rPr>
              <a:t>Transformers approach</a:t>
            </a:r>
            <a:endParaRPr lang="en-US"/>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10</a:t>
            </a:fld>
            <a:endParaRPr lang="en-US"/>
          </a:p>
        </p:txBody>
      </p:sp>
      <p:sp>
        <p:nvSpPr>
          <p:cNvPr id="26" name="Content Placeholder 2">
            <a:extLst>
              <a:ext uri="{FF2B5EF4-FFF2-40B4-BE49-F238E27FC236}">
                <a16:creationId xmlns:a16="http://schemas.microsoft.com/office/drawing/2014/main" id="{866F249D-FEBA-463A-4416-F4F4C4FCA5D8}"/>
              </a:ext>
            </a:extLst>
          </p:cNvPr>
          <p:cNvSpPr>
            <a:spLocks noGrp="1"/>
          </p:cNvSpPr>
          <p:nvPr>
            <p:ph idx="1"/>
          </p:nvPr>
        </p:nvSpPr>
        <p:spPr>
          <a:xfrm>
            <a:off x="1167493" y="2017467"/>
            <a:ext cx="9779182" cy="3366815"/>
          </a:xfrm>
        </p:spPr>
        <p:txBody>
          <a:bodyPr vert="horz" lIns="91440" tIns="45720" rIns="91440" bIns="45720" rtlCol="0" anchor="t">
            <a:noAutofit/>
          </a:bodyPr>
          <a:lstStyle/>
          <a:p>
            <a:r>
              <a:rPr lang="en-US">
                <a:ea typeface="+mn-lt"/>
                <a:cs typeface="+mn-lt"/>
              </a:rPr>
              <a:t>Token classification with dense classification head on the top of:</a:t>
            </a:r>
          </a:p>
          <a:p>
            <a:pPr marL="342900" indent="-342900">
              <a:buChar char="•"/>
            </a:pPr>
            <a:r>
              <a:rPr lang="en-US">
                <a:ea typeface="+mn-lt"/>
                <a:cs typeface="+mn-lt"/>
              </a:rPr>
              <a:t>BERT-base</a:t>
            </a:r>
            <a:endParaRPr lang="en-US"/>
          </a:p>
          <a:p>
            <a:pPr marL="342900" indent="-342900">
              <a:buChar char="•"/>
            </a:pPr>
            <a:r>
              <a:rPr lang="en-US" err="1">
                <a:ea typeface="+mn-lt"/>
                <a:cs typeface="+mn-lt"/>
              </a:rPr>
              <a:t>DistilBERT</a:t>
            </a:r>
            <a:endParaRPr lang="en-US">
              <a:ea typeface="+mn-lt"/>
              <a:cs typeface="+mn-lt"/>
            </a:endParaRPr>
          </a:p>
          <a:p>
            <a:pPr marL="342900" indent="-342900">
              <a:buChar char="•"/>
            </a:pPr>
            <a:endParaRPr lang="en-US">
              <a:ea typeface="+mn-lt"/>
              <a:cs typeface="+mn-lt"/>
            </a:endParaRPr>
          </a:p>
          <a:p>
            <a:r>
              <a:rPr lang="en-US">
                <a:ea typeface="+mn-lt"/>
                <a:cs typeface="+mn-lt"/>
              </a:rPr>
              <a:t>Remarks:</a:t>
            </a:r>
            <a:endParaRPr lang="en-US" i="1">
              <a:ea typeface="+mn-lt"/>
              <a:cs typeface="+mn-lt"/>
            </a:endParaRPr>
          </a:p>
          <a:p>
            <a:pPr marL="342900" indent="-342900">
              <a:buChar char="•"/>
            </a:pPr>
            <a:r>
              <a:rPr lang="en-US">
                <a:ea typeface="+mn-lt"/>
                <a:cs typeface="+mn-lt"/>
              </a:rPr>
              <a:t>512 input tokens, either </a:t>
            </a:r>
            <a:r>
              <a:rPr lang="en-US" b="1">
                <a:ea typeface="+mn-lt"/>
                <a:cs typeface="+mn-lt"/>
              </a:rPr>
              <a:t>cased or uncased</a:t>
            </a:r>
          </a:p>
          <a:p>
            <a:pPr marL="342900" indent="-342900">
              <a:buChar char="•"/>
            </a:pPr>
            <a:r>
              <a:rPr lang="en-US">
                <a:ea typeface="+mn-lt"/>
                <a:cs typeface="+mn-lt"/>
              </a:rPr>
              <a:t>May lead to different tokenization (##-tokens)</a:t>
            </a:r>
          </a:p>
          <a:p>
            <a:pPr marL="342900" indent="-342900">
              <a:buChar char="•"/>
            </a:pPr>
            <a:r>
              <a:rPr lang="en-US">
                <a:ea typeface="+mn-lt"/>
                <a:cs typeface="+mn-lt"/>
              </a:rPr>
              <a:t>Padded elements identified by attention mask</a:t>
            </a:r>
          </a:p>
          <a:p>
            <a:pPr marL="342900" indent="-342900">
              <a:buChar char="•"/>
            </a:pPr>
            <a:r>
              <a:rPr lang="en-US">
                <a:ea typeface="+mn-lt"/>
                <a:cs typeface="+mn-lt"/>
              </a:rPr>
              <a:t>No layers frozen during the final experiments</a:t>
            </a:r>
          </a:p>
          <a:p>
            <a:endParaRPr lang="en-US"/>
          </a:p>
          <a:p>
            <a:pPr marL="342900" indent="-342900">
              <a:buChar char="•"/>
            </a:pPr>
            <a:endParaRPr lang="en-US"/>
          </a:p>
          <a:p>
            <a:endParaRPr lang="en-US"/>
          </a:p>
          <a:p>
            <a:endParaRPr lang="en-US" b="1"/>
          </a:p>
          <a:p>
            <a:endParaRPr lang="en-US"/>
          </a:p>
        </p:txBody>
      </p:sp>
      <p:pic>
        <p:nvPicPr>
          <p:cNvPr id="28" name="Picture 6" descr="Logo&#10;&#10;Description automatically generated">
            <a:extLst>
              <a:ext uri="{FF2B5EF4-FFF2-40B4-BE49-F238E27FC236}">
                <a16:creationId xmlns:a16="http://schemas.microsoft.com/office/drawing/2014/main" id="{4156046F-36A2-0FFC-017D-B9F25E35FCBB}"/>
              </a:ext>
            </a:extLst>
          </p:cNvPr>
          <p:cNvPicPr>
            <a:picLocks noChangeAspect="1"/>
          </p:cNvPicPr>
          <p:nvPr/>
        </p:nvPicPr>
        <p:blipFill>
          <a:blip r:embed="rId3"/>
          <a:stretch>
            <a:fillRect/>
          </a:stretch>
        </p:blipFill>
        <p:spPr>
          <a:xfrm>
            <a:off x="7690022" y="5187968"/>
            <a:ext cx="3494901" cy="1290900"/>
          </a:xfrm>
          <a:prstGeom prst="rect">
            <a:avLst/>
          </a:prstGeom>
        </p:spPr>
      </p:pic>
      <p:sp>
        <p:nvSpPr>
          <p:cNvPr id="30" name="Footer Placeholder 3">
            <a:extLst>
              <a:ext uri="{FF2B5EF4-FFF2-40B4-BE49-F238E27FC236}">
                <a16:creationId xmlns:a16="http://schemas.microsoft.com/office/drawing/2014/main" id="{F9349598-C55D-EB4B-AC34-3AB4DF1B3DA9}"/>
              </a:ext>
            </a:extLst>
          </p:cNvPr>
          <p:cNvSpPr>
            <a:spLocks noGrp="1"/>
          </p:cNvSpPr>
          <p:nvPr>
            <p:ph type="ftr" sz="quarter" idx="3"/>
          </p:nvPr>
        </p:nvSpPr>
        <p:spPr>
          <a:xfrm>
            <a:off x="4234250" y="6356350"/>
            <a:ext cx="6987745" cy="365125"/>
          </a:xfrm>
        </p:spPr>
        <p:txBody>
          <a:bodyPr/>
          <a:lstStyle/>
          <a:p>
            <a:r>
              <a:rPr lang="en-US"/>
              <a:t>Image source: </a:t>
            </a:r>
            <a:r>
              <a:rPr lang="en-US">
                <a:ea typeface="+mn-lt"/>
                <a:cs typeface="+mn-lt"/>
              </a:rPr>
              <a:t>https://www.stickpng.com/img/icons-logos-emojis/tech-companies/hugging-face-logo</a:t>
            </a:r>
            <a:endParaRPr lang="en-US"/>
          </a:p>
        </p:txBody>
      </p:sp>
    </p:spTree>
    <p:extLst>
      <p:ext uri="{BB962C8B-B14F-4D97-AF65-F5344CB8AC3E}">
        <p14:creationId xmlns:p14="http://schemas.microsoft.com/office/powerpoint/2010/main" val="375797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a:solidFill>
                  <a:schemeClr val="tx1"/>
                </a:solidFill>
                <a:latin typeface="+mj-lt"/>
                <a:ea typeface="+mj-ea"/>
                <a:cs typeface="+mj-cs"/>
              </a:rPr>
              <a:t>Results – TV Tropes Books test set</a:t>
            </a:r>
          </a:p>
        </p:txBody>
      </p:sp>
      <p:sp>
        <p:nvSpPr>
          <p:cNvPr id="8" name="Content Placeholder 7">
            <a:extLst>
              <a:ext uri="{FF2B5EF4-FFF2-40B4-BE49-F238E27FC236}">
                <a16:creationId xmlns:a16="http://schemas.microsoft.com/office/drawing/2014/main" id="{B80DBD74-A7B4-6232-AD4E-133BE8EAC3C7}"/>
              </a:ext>
            </a:extLst>
          </p:cNvPr>
          <p:cNvSpPr>
            <a:spLocks noGrp="1"/>
          </p:cNvSpPr>
          <p:nvPr>
            <p:ph idx="13"/>
          </p:nvPr>
        </p:nvSpPr>
        <p:spPr>
          <a:xfrm>
            <a:off x="638881" y="1809541"/>
            <a:ext cx="10909643" cy="687406"/>
          </a:xfrm>
        </p:spPr>
        <p:txBody>
          <a:bodyPr vert="horz" lIns="91440" tIns="45720" rIns="91440" bIns="45720" rtlCol="0" anchor="ctr">
            <a:normAutofit/>
          </a:bodyPr>
          <a:lstStyle/>
          <a:p>
            <a:pPr algn="ctr"/>
            <a:r>
              <a:rPr lang="en-US" sz="2400" kern="1200">
                <a:solidFill>
                  <a:schemeClr val="tx1"/>
                </a:solidFill>
                <a:latin typeface="+mn-lt"/>
                <a:ea typeface="+mn-ea"/>
                <a:cs typeface="+mn-cs"/>
              </a:rPr>
              <a:t>TV Tropes Books test set</a:t>
            </a:r>
          </a:p>
        </p:txBody>
      </p:sp>
      <p:sp>
        <p:nvSpPr>
          <p:cNvPr id="2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11</a:t>
            </a:fld>
            <a:endParaRPr lang="en-US">
              <a:solidFill>
                <a:schemeClr val="tx1">
                  <a:tint val="75000"/>
                </a:schemeClr>
              </a:solidFill>
            </a:endParaRPr>
          </a:p>
        </p:txBody>
      </p:sp>
      <p:graphicFrame>
        <p:nvGraphicFramePr>
          <p:cNvPr id="13" name="Table 10">
            <a:extLst>
              <a:ext uri="{FF2B5EF4-FFF2-40B4-BE49-F238E27FC236}">
                <a16:creationId xmlns:a16="http://schemas.microsoft.com/office/drawing/2014/main" id="{55DCC59D-6AB6-0001-2A20-90D73D9378EC}"/>
              </a:ext>
            </a:extLst>
          </p:cNvPr>
          <p:cNvGraphicFramePr>
            <a:graphicFrameLocks/>
          </p:cNvGraphicFramePr>
          <p:nvPr>
            <p:extLst>
              <p:ext uri="{D42A27DB-BD31-4B8C-83A1-F6EECF244321}">
                <p14:modId xmlns:p14="http://schemas.microsoft.com/office/powerpoint/2010/main" val="873309189"/>
              </p:ext>
            </p:extLst>
          </p:nvPr>
        </p:nvGraphicFramePr>
        <p:xfrm>
          <a:off x="1238153" y="2633472"/>
          <a:ext cx="9712649" cy="3586356"/>
        </p:xfrm>
        <a:graphic>
          <a:graphicData uri="http://schemas.openxmlformats.org/drawingml/2006/table">
            <a:tbl>
              <a:tblPr firstRow="1" bandRow="1">
                <a:tableStyleId>{5C22544A-7EE6-4342-B048-85BDC9FD1C3A}</a:tableStyleId>
              </a:tblPr>
              <a:tblGrid>
                <a:gridCol w="2162182">
                  <a:extLst>
                    <a:ext uri="{9D8B030D-6E8A-4147-A177-3AD203B41FA5}">
                      <a16:colId xmlns:a16="http://schemas.microsoft.com/office/drawing/2014/main" val="3748713606"/>
                    </a:ext>
                  </a:extLst>
                </a:gridCol>
                <a:gridCol w="1279617">
                  <a:extLst>
                    <a:ext uri="{9D8B030D-6E8A-4147-A177-3AD203B41FA5}">
                      <a16:colId xmlns:a16="http://schemas.microsoft.com/office/drawing/2014/main" val="1854510460"/>
                    </a:ext>
                  </a:extLst>
                </a:gridCol>
                <a:gridCol w="1279617">
                  <a:extLst>
                    <a:ext uri="{9D8B030D-6E8A-4147-A177-3AD203B41FA5}">
                      <a16:colId xmlns:a16="http://schemas.microsoft.com/office/drawing/2014/main" val="1553517156"/>
                    </a:ext>
                  </a:extLst>
                </a:gridCol>
                <a:gridCol w="1587731">
                  <a:extLst>
                    <a:ext uri="{9D8B030D-6E8A-4147-A177-3AD203B41FA5}">
                      <a16:colId xmlns:a16="http://schemas.microsoft.com/office/drawing/2014/main" val="2742602692"/>
                    </a:ext>
                  </a:extLst>
                </a:gridCol>
                <a:gridCol w="1993329">
                  <a:extLst>
                    <a:ext uri="{9D8B030D-6E8A-4147-A177-3AD203B41FA5}">
                      <a16:colId xmlns:a16="http://schemas.microsoft.com/office/drawing/2014/main" val="478317105"/>
                    </a:ext>
                  </a:extLst>
                </a:gridCol>
                <a:gridCol w="1410173">
                  <a:extLst>
                    <a:ext uri="{9D8B030D-6E8A-4147-A177-3AD203B41FA5}">
                      <a16:colId xmlns:a16="http://schemas.microsoft.com/office/drawing/2014/main" val="3282976397"/>
                    </a:ext>
                  </a:extLst>
                </a:gridCol>
              </a:tblGrid>
              <a:tr h="857646">
                <a:tc>
                  <a:txBody>
                    <a:bodyPr/>
                    <a:lstStyle/>
                    <a:p>
                      <a:endParaRPr lang="en-US" sz="2300"/>
                    </a:p>
                  </a:txBody>
                  <a:tcPr marL="115664" marR="115664" marT="57832" marB="57832"/>
                </a:tc>
                <a:tc>
                  <a:txBody>
                    <a:bodyPr/>
                    <a:lstStyle/>
                    <a:p>
                      <a:r>
                        <a:rPr lang="en-US" sz="2300"/>
                        <a:t>ACC</a:t>
                      </a:r>
                    </a:p>
                  </a:txBody>
                  <a:tcPr marL="115664" marR="115664" marT="57832" marB="57832"/>
                </a:tc>
                <a:tc>
                  <a:txBody>
                    <a:bodyPr/>
                    <a:lstStyle/>
                    <a:p>
                      <a:r>
                        <a:rPr lang="en-US" sz="2300"/>
                        <a:t>Recall</a:t>
                      </a:r>
                    </a:p>
                  </a:txBody>
                  <a:tcPr marL="115664" marR="115664" marT="57832" marB="57832"/>
                </a:tc>
                <a:tc>
                  <a:txBody>
                    <a:bodyPr/>
                    <a:lstStyle/>
                    <a:p>
                      <a:r>
                        <a:rPr lang="en-US" sz="2300"/>
                        <a:t>Precision</a:t>
                      </a:r>
                    </a:p>
                  </a:txBody>
                  <a:tcPr marL="115664" marR="115664" marT="57832" marB="57832"/>
                </a:tc>
                <a:tc>
                  <a:txBody>
                    <a:bodyPr/>
                    <a:lstStyle/>
                    <a:p>
                      <a:pPr lvl="0">
                        <a:buNone/>
                      </a:pPr>
                      <a:r>
                        <a:rPr lang="en-US" sz="2300"/>
                        <a:t>Jaccard non-spoilers</a:t>
                      </a:r>
                    </a:p>
                  </a:txBody>
                  <a:tcPr marL="115664" marR="115664" marT="57832" marB="57832"/>
                </a:tc>
                <a:tc>
                  <a:txBody>
                    <a:bodyPr/>
                    <a:lstStyle/>
                    <a:p>
                      <a:pPr lvl="0">
                        <a:buNone/>
                      </a:pPr>
                      <a:r>
                        <a:rPr lang="en-US" sz="2300"/>
                        <a:t>Jaccard spoilers</a:t>
                      </a:r>
                    </a:p>
                  </a:txBody>
                  <a:tcPr marL="115664" marR="115664" marT="57832" marB="57832"/>
                </a:tc>
                <a:extLst>
                  <a:ext uri="{0D108BD9-81ED-4DB2-BD59-A6C34878D82A}">
                    <a16:rowId xmlns:a16="http://schemas.microsoft.com/office/drawing/2014/main" val="3909246232"/>
                  </a:ext>
                </a:extLst>
              </a:tr>
              <a:tr h="857646">
                <a:tc>
                  <a:txBody>
                    <a:bodyPr/>
                    <a:lstStyle/>
                    <a:p>
                      <a:pPr lvl="0">
                        <a:buNone/>
                      </a:pPr>
                      <a:r>
                        <a:rPr lang="en-US" sz="2300" b="0" i="0" u="none" strike="noStrike" noProof="0" err="1">
                          <a:latin typeface="Tenorite"/>
                        </a:rPr>
                        <a:t>DistilBERT</a:t>
                      </a:r>
                      <a:r>
                        <a:rPr lang="en-US" sz="2300" b="0" i="0" u="none" strike="noStrike" noProof="0">
                          <a:latin typeface="Tenorite"/>
                        </a:rPr>
                        <a:t> uncased</a:t>
                      </a:r>
                    </a:p>
                  </a:txBody>
                  <a:tcPr marL="115664" marR="115664" marT="57832" marB="57832"/>
                </a:tc>
                <a:tc>
                  <a:txBody>
                    <a:bodyPr/>
                    <a:lstStyle/>
                    <a:p>
                      <a:pPr lvl="0">
                        <a:buNone/>
                      </a:pPr>
                      <a:r>
                        <a:rPr lang="en-US" sz="2300" b="0" i="0" u="none" strike="noStrike" noProof="0">
                          <a:latin typeface="Tenorite"/>
                        </a:rPr>
                        <a:t>0.7055</a:t>
                      </a:r>
                      <a:endParaRPr lang="en-US"/>
                    </a:p>
                  </a:txBody>
                  <a:tcPr marL="115664" marR="115664" marT="57832" marB="57832"/>
                </a:tc>
                <a:tc>
                  <a:txBody>
                    <a:bodyPr/>
                    <a:lstStyle/>
                    <a:p>
                      <a:pPr lvl="0">
                        <a:buNone/>
                      </a:pPr>
                      <a:r>
                        <a:rPr lang="en-US" sz="2300" b="0" i="0" u="none" strike="noStrike" noProof="0">
                          <a:latin typeface="Tenorite"/>
                        </a:rPr>
                        <a:t>0.4938</a:t>
                      </a:r>
                      <a:endParaRPr lang="en-US"/>
                    </a:p>
                  </a:txBody>
                  <a:tcPr marL="115664" marR="115664" marT="57832" marB="57832"/>
                </a:tc>
                <a:tc>
                  <a:txBody>
                    <a:bodyPr/>
                    <a:lstStyle/>
                    <a:p>
                      <a:pPr lvl="0">
                        <a:buNone/>
                      </a:pPr>
                      <a:r>
                        <a:rPr lang="en-US" sz="2300" b="0" i="0" u="none" strike="noStrike" noProof="0"/>
                        <a:t>0.7911</a:t>
                      </a:r>
                      <a:endParaRPr lang="en-US"/>
                    </a:p>
                  </a:txBody>
                  <a:tcPr marL="115664" marR="115664" marT="57832" marB="57832"/>
                </a:tc>
                <a:tc>
                  <a:txBody>
                    <a:bodyPr/>
                    <a:lstStyle/>
                    <a:p>
                      <a:pPr lvl="0">
                        <a:buNone/>
                      </a:pPr>
                      <a:r>
                        <a:rPr lang="en-US" sz="2300" b="0" i="0" u="none" strike="noStrike" noProof="0"/>
                        <a:t>0.6183</a:t>
                      </a:r>
                      <a:endParaRPr lang="en-US"/>
                    </a:p>
                  </a:txBody>
                  <a:tcPr marL="115664" marR="115664" marT="57832" marB="57832"/>
                </a:tc>
                <a:tc>
                  <a:txBody>
                    <a:bodyPr/>
                    <a:lstStyle/>
                    <a:p>
                      <a:pPr lvl="0">
                        <a:buNone/>
                      </a:pPr>
                      <a:r>
                        <a:rPr lang="en-US" sz="2300" b="0" i="0" u="none" strike="noStrike" noProof="0"/>
                        <a:t>0.4369</a:t>
                      </a:r>
                      <a:endParaRPr lang="en-US"/>
                    </a:p>
                  </a:txBody>
                  <a:tcPr marL="115664" marR="115664" marT="57832" marB="57832"/>
                </a:tc>
                <a:extLst>
                  <a:ext uri="{0D108BD9-81ED-4DB2-BD59-A6C34878D82A}">
                    <a16:rowId xmlns:a16="http://schemas.microsoft.com/office/drawing/2014/main" val="2612140364"/>
                  </a:ext>
                </a:extLst>
              </a:tr>
              <a:tr h="857646">
                <a:tc>
                  <a:txBody>
                    <a:bodyPr/>
                    <a:lstStyle/>
                    <a:p>
                      <a:r>
                        <a:rPr lang="en-US" sz="2300" err="1"/>
                        <a:t>DistilBERT</a:t>
                      </a:r>
                      <a:r>
                        <a:rPr lang="en-US" sz="2300"/>
                        <a:t> cased</a:t>
                      </a:r>
                      <a:endParaRPr lang="en-US" sz="2300" err="1"/>
                    </a:p>
                  </a:txBody>
                  <a:tcPr marL="115664" marR="115664" marT="57832" marB="57832"/>
                </a:tc>
                <a:tc>
                  <a:txBody>
                    <a:bodyPr/>
                    <a:lstStyle/>
                    <a:p>
                      <a:pPr lvl="0">
                        <a:buNone/>
                      </a:pPr>
                      <a:r>
                        <a:rPr lang="en-US" sz="2300" b="0" i="0" u="none" strike="noStrike" noProof="0">
                          <a:latin typeface="Tenorite"/>
                        </a:rPr>
                        <a:t>0.7232</a:t>
                      </a:r>
                      <a:endParaRPr lang="en-US" sz="2000"/>
                    </a:p>
                  </a:txBody>
                  <a:tcPr marL="115664" marR="115664" marT="57832" marB="57832"/>
                </a:tc>
                <a:tc>
                  <a:txBody>
                    <a:bodyPr/>
                    <a:lstStyle/>
                    <a:p>
                      <a:pPr lvl="0">
                        <a:buNone/>
                      </a:pPr>
                      <a:r>
                        <a:rPr lang="en-US" sz="2300" b="0" i="0" u="none" strike="noStrike" noProof="0">
                          <a:latin typeface="Tenorite"/>
                        </a:rPr>
                        <a:t>0.5814</a:t>
                      </a:r>
                      <a:endParaRPr lang="en-US" sz="2000"/>
                    </a:p>
                  </a:txBody>
                  <a:tcPr marL="115664" marR="115664" marT="57832" marB="57832"/>
                </a:tc>
                <a:tc>
                  <a:txBody>
                    <a:bodyPr/>
                    <a:lstStyle/>
                    <a:p>
                      <a:pPr lvl="0">
                        <a:buNone/>
                      </a:pPr>
                      <a:r>
                        <a:rPr lang="en-US" sz="2300" b="0" i="0" u="none" strike="noStrike" noProof="0">
                          <a:latin typeface="Tenorite"/>
                        </a:rPr>
                        <a:t>0.7640</a:t>
                      </a:r>
                      <a:endParaRPr lang="en-US" sz="2000"/>
                    </a:p>
                  </a:txBody>
                  <a:tcPr marL="115664" marR="115664" marT="57832" marB="57832"/>
                </a:tc>
                <a:tc>
                  <a:txBody>
                    <a:bodyPr/>
                    <a:lstStyle/>
                    <a:p>
                      <a:pPr lvl="0">
                        <a:buNone/>
                      </a:pPr>
                      <a:r>
                        <a:rPr lang="en-US" sz="2300" b="0" i="0" u="none" strike="noStrike" noProof="0">
                          <a:latin typeface="Tenorite"/>
                        </a:rPr>
                        <a:t>0.6214</a:t>
                      </a:r>
                      <a:endParaRPr lang="en-US" sz="2000"/>
                    </a:p>
                  </a:txBody>
                  <a:tcPr marL="115664" marR="115664" marT="57832" marB="57832"/>
                </a:tc>
                <a:tc>
                  <a:txBody>
                    <a:bodyPr/>
                    <a:lstStyle/>
                    <a:p>
                      <a:pPr lvl="0">
                        <a:buNone/>
                      </a:pPr>
                      <a:r>
                        <a:rPr lang="en-US" sz="2300" b="0" i="0" u="none" strike="noStrike" noProof="0">
                          <a:latin typeface="Tenorite"/>
                        </a:rPr>
                        <a:t>0.4929</a:t>
                      </a:r>
                      <a:endParaRPr lang="en-US" sz="2000"/>
                    </a:p>
                  </a:txBody>
                  <a:tcPr marL="115664" marR="115664" marT="57832" marB="57832"/>
                </a:tc>
                <a:extLst>
                  <a:ext uri="{0D108BD9-81ED-4DB2-BD59-A6C34878D82A}">
                    <a16:rowId xmlns:a16="http://schemas.microsoft.com/office/drawing/2014/main" val="1112376940"/>
                  </a:ext>
                </a:extLst>
              </a:tr>
              <a:tr h="506709">
                <a:tc>
                  <a:txBody>
                    <a:bodyPr/>
                    <a:lstStyle/>
                    <a:p>
                      <a:pPr lvl="0">
                        <a:buNone/>
                      </a:pPr>
                      <a:r>
                        <a:rPr lang="en-US" sz="2300" b="0" i="0" u="none" strike="noStrike" noProof="0">
                          <a:latin typeface="Tenorite"/>
                        </a:rPr>
                        <a:t>BERT uncased</a:t>
                      </a:r>
                    </a:p>
                  </a:txBody>
                  <a:tcPr marL="115664" marR="115664" marT="57832" marB="57832"/>
                </a:tc>
                <a:tc>
                  <a:txBody>
                    <a:bodyPr/>
                    <a:lstStyle/>
                    <a:p>
                      <a:pPr lvl="0">
                        <a:buNone/>
                      </a:pPr>
                      <a:r>
                        <a:rPr lang="en-US" sz="2300" b="0" i="0" u="none" strike="noStrike" noProof="0"/>
                        <a:t>0.7120</a:t>
                      </a:r>
                      <a:endParaRPr lang="en-US"/>
                    </a:p>
                  </a:txBody>
                  <a:tcPr marL="115664" marR="115664" marT="57832" marB="57832"/>
                </a:tc>
                <a:tc>
                  <a:txBody>
                    <a:bodyPr/>
                    <a:lstStyle/>
                    <a:p>
                      <a:pPr lvl="0">
                        <a:buNone/>
                      </a:pPr>
                      <a:r>
                        <a:rPr lang="en-US" sz="2300" b="0" i="0" u="none" strike="noStrike" noProof="0"/>
                        <a:t>0.5024</a:t>
                      </a:r>
                      <a:endParaRPr lang="en-US"/>
                    </a:p>
                  </a:txBody>
                  <a:tcPr marL="115664" marR="115664" marT="57832" marB="57832"/>
                </a:tc>
                <a:tc>
                  <a:txBody>
                    <a:bodyPr/>
                    <a:lstStyle/>
                    <a:p>
                      <a:pPr lvl="0">
                        <a:buNone/>
                      </a:pPr>
                      <a:r>
                        <a:rPr lang="en-US" sz="2300" b="0" i="0" u="none" strike="noStrike" noProof="0"/>
                        <a:t>0.8009</a:t>
                      </a:r>
                      <a:endParaRPr lang="en-US"/>
                    </a:p>
                  </a:txBody>
                  <a:tcPr marL="115664" marR="115664" marT="57832" marB="57832"/>
                </a:tc>
                <a:tc>
                  <a:txBody>
                    <a:bodyPr/>
                    <a:lstStyle/>
                    <a:p>
                      <a:pPr lvl="0">
                        <a:buNone/>
                      </a:pPr>
                      <a:r>
                        <a:rPr lang="en-US" sz="2300" b="0" i="0" u="none" strike="noStrike" noProof="0"/>
                        <a:t>0.6248</a:t>
                      </a:r>
                      <a:endParaRPr lang="en-US"/>
                    </a:p>
                  </a:txBody>
                  <a:tcPr marL="115664" marR="115664" marT="57832" marB="57832"/>
                </a:tc>
                <a:tc>
                  <a:txBody>
                    <a:bodyPr/>
                    <a:lstStyle/>
                    <a:p>
                      <a:pPr lvl="0">
                        <a:buNone/>
                      </a:pPr>
                      <a:r>
                        <a:rPr lang="en-US" sz="2300" b="0" i="0" u="none" strike="noStrike" noProof="0"/>
                        <a:t>0.4466</a:t>
                      </a:r>
                      <a:endParaRPr lang="en-US"/>
                    </a:p>
                  </a:txBody>
                  <a:tcPr marL="115664" marR="115664" marT="57832" marB="57832"/>
                </a:tc>
                <a:extLst>
                  <a:ext uri="{0D108BD9-81ED-4DB2-BD59-A6C34878D82A}">
                    <a16:rowId xmlns:a16="http://schemas.microsoft.com/office/drawing/2014/main" val="3696248191"/>
                  </a:ext>
                </a:extLst>
              </a:tr>
              <a:tr h="506709">
                <a:tc>
                  <a:txBody>
                    <a:bodyPr/>
                    <a:lstStyle/>
                    <a:p>
                      <a:pPr lvl="0">
                        <a:buNone/>
                      </a:pPr>
                      <a:r>
                        <a:rPr lang="en-US" sz="2300" b="0" i="0" u="none" strike="noStrike" noProof="0">
                          <a:latin typeface="Tenorite"/>
                        </a:rPr>
                        <a:t>BERT cased</a:t>
                      </a:r>
                    </a:p>
                  </a:txBody>
                  <a:tcPr marL="115664" marR="115664" marT="57832" marB="57832"/>
                </a:tc>
                <a:tc>
                  <a:txBody>
                    <a:bodyPr/>
                    <a:lstStyle/>
                    <a:p>
                      <a:pPr lvl="0">
                        <a:buNone/>
                      </a:pPr>
                      <a:r>
                        <a:rPr lang="en-US" sz="2300" b="0" i="0" u="none" strike="noStrike" noProof="0"/>
                        <a:t>0.7205</a:t>
                      </a:r>
                      <a:endParaRPr lang="en-US"/>
                    </a:p>
                  </a:txBody>
                  <a:tcPr marL="115664" marR="115664" marT="57832" marB="57832"/>
                </a:tc>
                <a:tc>
                  <a:txBody>
                    <a:bodyPr/>
                    <a:lstStyle/>
                    <a:p>
                      <a:pPr lvl="0">
                        <a:buNone/>
                      </a:pPr>
                      <a:r>
                        <a:rPr lang="en-US" sz="2300" b="0" i="0" u="none" strike="noStrike" noProof="0"/>
                        <a:t>0.5374</a:t>
                      </a:r>
                      <a:endParaRPr lang="en-US"/>
                    </a:p>
                  </a:txBody>
                  <a:tcPr marL="115664" marR="115664" marT="57832" marB="57832"/>
                </a:tc>
                <a:tc>
                  <a:txBody>
                    <a:bodyPr/>
                    <a:lstStyle/>
                    <a:p>
                      <a:pPr lvl="0">
                        <a:buNone/>
                      </a:pPr>
                      <a:r>
                        <a:rPr lang="en-US" sz="2300" b="0" i="0" u="none" strike="noStrike" noProof="0"/>
                        <a:t>0.7915</a:t>
                      </a:r>
                      <a:endParaRPr lang="en-US"/>
                    </a:p>
                  </a:txBody>
                  <a:tcPr marL="115664" marR="115664" marT="57832" marB="57832"/>
                </a:tc>
                <a:tc>
                  <a:txBody>
                    <a:bodyPr/>
                    <a:lstStyle/>
                    <a:p>
                      <a:pPr lvl="0">
                        <a:buNone/>
                      </a:pPr>
                      <a:r>
                        <a:rPr lang="en-US" sz="2300" b="0" i="0" u="none" strike="noStrike" noProof="0"/>
                        <a:t>0.6280</a:t>
                      </a:r>
                      <a:endParaRPr lang="en-US"/>
                    </a:p>
                  </a:txBody>
                  <a:tcPr marL="115664" marR="115664" marT="57832" marB="57832"/>
                </a:tc>
                <a:tc>
                  <a:txBody>
                    <a:bodyPr/>
                    <a:lstStyle/>
                    <a:p>
                      <a:pPr lvl="0">
                        <a:buNone/>
                      </a:pPr>
                      <a:r>
                        <a:rPr lang="en-US" sz="2300" b="0" i="0" u="none" strike="noStrike" noProof="0"/>
                        <a:t>0.4708</a:t>
                      </a:r>
                      <a:endParaRPr lang="en-US"/>
                    </a:p>
                  </a:txBody>
                  <a:tcPr marL="115664" marR="115664" marT="57832" marB="57832"/>
                </a:tc>
                <a:extLst>
                  <a:ext uri="{0D108BD9-81ED-4DB2-BD59-A6C34878D82A}">
                    <a16:rowId xmlns:a16="http://schemas.microsoft.com/office/drawing/2014/main" val="1814606753"/>
                  </a:ext>
                </a:extLst>
              </a:tr>
            </a:tbl>
          </a:graphicData>
        </a:graphic>
      </p:graphicFrame>
    </p:spTree>
    <p:extLst>
      <p:ext uri="{BB962C8B-B14F-4D97-AF65-F5344CB8AC3E}">
        <p14:creationId xmlns:p14="http://schemas.microsoft.com/office/powerpoint/2010/main" val="203953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a:xfrm>
            <a:off x="900298" y="381000"/>
            <a:ext cx="10046377" cy="1335459"/>
          </a:xfrm>
        </p:spPr>
        <p:txBody>
          <a:bodyPr/>
          <a:lstStyle/>
          <a:p>
            <a:r>
              <a:rPr lang="en-US">
                <a:ea typeface="+mj-lt"/>
                <a:cs typeface="+mj-lt"/>
              </a:rPr>
              <a:t>Conclusions</a:t>
            </a:r>
            <a:endParaRPr lang="en-US"/>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12</a:t>
            </a:fld>
            <a:endParaRPr lang="en-US"/>
          </a:p>
        </p:txBody>
      </p:sp>
      <p:sp>
        <p:nvSpPr>
          <p:cNvPr id="26" name="Content Placeholder 2">
            <a:extLst>
              <a:ext uri="{FF2B5EF4-FFF2-40B4-BE49-F238E27FC236}">
                <a16:creationId xmlns:a16="http://schemas.microsoft.com/office/drawing/2014/main" id="{866F249D-FEBA-463A-4416-F4F4C4FCA5D8}"/>
              </a:ext>
            </a:extLst>
          </p:cNvPr>
          <p:cNvSpPr>
            <a:spLocks noGrp="1"/>
          </p:cNvSpPr>
          <p:nvPr>
            <p:ph idx="1"/>
          </p:nvPr>
        </p:nvSpPr>
        <p:spPr>
          <a:xfrm>
            <a:off x="1167493" y="2017467"/>
            <a:ext cx="9779182" cy="3366815"/>
          </a:xfrm>
        </p:spPr>
        <p:txBody>
          <a:bodyPr vert="horz" lIns="91440" tIns="45720" rIns="91440" bIns="45720" rtlCol="0" anchor="t">
            <a:noAutofit/>
          </a:bodyPr>
          <a:lstStyle/>
          <a:p>
            <a:pPr marL="342900" indent="-342900">
              <a:buChar char="•"/>
            </a:pPr>
            <a:r>
              <a:rPr lang="en-US" sz="2400">
                <a:ea typeface="+mn-lt"/>
                <a:cs typeface="+mn-lt"/>
              </a:rPr>
              <a:t>Attention -&gt; Recall decreases, Precision increases</a:t>
            </a:r>
          </a:p>
          <a:p>
            <a:pPr marL="342900" indent="-342900">
              <a:buChar char="•"/>
            </a:pPr>
            <a:r>
              <a:rPr lang="en-US" sz="2400"/>
              <a:t>Case sensitive tokens -&gt; Recall increases, Precision decreases</a:t>
            </a:r>
          </a:p>
          <a:p>
            <a:pPr marL="342900" indent="-342900">
              <a:buChar char="•"/>
            </a:pPr>
            <a:r>
              <a:rPr lang="en-US" sz="2400">
                <a:ea typeface="+mn-lt"/>
                <a:cs typeface="+mn-lt"/>
              </a:rPr>
              <a:t>The difference in performance between </a:t>
            </a:r>
            <a:r>
              <a:rPr lang="en-US" sz="2400" err="1">
                <a:ea typeface="+mn-lt"/>
                <a:cs typeface="+mn-lt"/>
              </a:rPr>
              <a:t>DistilBERT</a:t>
            </a:r>
            <a:r>
              <a:rPr lang="en-US" sz="2400">
                <a:ea typeface="+mn-lt"/>
                <a:cs typeface="+mn-lt"/>
              </a:rPr>
              <a:t> and BERT can be examined more closely</a:t>
            </a:r>
          </a:p>
          <a:p>
            <a:pPr marL="342900" indent="-342900">
              <a:buChar char="•"/>
            </a:pPr>
            <a:endParaRPr lang="en-US" sz="2400"/>
          </a:p>
          <a:p>
            <a:endParaRPr lang="en-US" sz="2400"/>
          </a:p>
          <a:p>
            <a:endParaRPr lang="en-US" sz="2400" b="1"/>
          </a:p>
          <a:p>
            <a:endParaRPr lang="en-US" sz="2400"/>
          </a:p>
        </p:txBody>
      </p:sp>
    </p:spTree>
    <p:extLst>
      <p:ext uri="{BB962C8B-B14F-4D97-AF65-F5344CB8AC3E}">
        <p14:creationId xmlns:p14="http://schemas.microsoft.com/office/powerpoint/2010/main" val="391574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1F3-5735-42F3-F93E-A455629E0CFE}"/>
              </a:ext>
            </a:extLst>
          </p:cNvPr>
          <p:cNvSpPr>
            <a:spLocks noGrp="1"/>
          </p:cNvSpPr>
          <p:nvPr>
            <p:ph type="title"/>
          </p:nvPr>
        </p:nvSpPr>
        <p:spPr/>
        <p:txBody>
          <a:bodyPr/>
          <a:lstStyle/>
          <a:p>
            <a:r>
              <a:rPr lang="en-US"/>
              <a:t>Warning: spoilers ahead.</a:t>
            </a:r>
          </a:p>
        </p:txBody>
      </p:sp>
      <p:sp>
        <p:nvSpPr>
          <p:cNvPr id="3" name="Content Placeholder 2">
            <a:extLst>
              <a:ext uri="{FF2B5EF4-FFF2-40B4-BE49-F238E27FC236}">
                <a16:creationId xmlns:a16="http://schemas.microsoft.com/office/drawing/2014/main" id="{B751FB39-1F3F-2AE4-9467-5D54B84444D6}"/>
              </a:ext>
            </a:extLst>
          </p:cNvPr>
          <p:cNvSpPr>
            <a:spLocks noGrp="1"/>
          </p:cNvSpPr>
          <p:nvPr>
            <p:ph idx="1"/>
          </p:nvPr>
        </p:nvSpPr>
        <p:spPr/>
        <p:txBody>
          <a:bodyPr vert="horz" lIns="91440" tIns="45720" rIns="91440" bIns="45720" rtlCol="0" anchor="t">
            <a:noAutofit/>
          </a:bodyPr>
          <a:lstStyle/>
          <a:p>
            <a:r>
              <a:rPr lang="en-US"/>
              <a:t>We would like to present our results in comparison to ground truth and to </a:t>
            </a:r>
            <a:r>
              <a:rPr lang="en-US" err="1"/>
              <a:t>ChatGPT</a:t>
            </a:r>
            <a:r>
              <a:rPr lang="en-US"/>
              <a:t> output.</a:t>
            </a:r>
          </a:p>
          <a:p>
            <a:endParaRPr lang="en-US"/>
          </a:p>
          <a:p>
            <a:endParaRPr lang="en-US"/>
          </a:p>
          <a:p>
            <a:endParaRPr lang="en-US"/>
          </a:p>
          <a:p>
            <a:endParaRPr lang="en-US"/>
          </a:p>
          <a:p>
            <a:r>
              <a:rPr lang="en-US"/>
              <a:t>Spoilers: Star Wars, Harry Potter, Spider-Man</a:t>
            </a:r>
          </a:p>
        </p:txBody>
      </p:sp>
      <p:sp>
        <p:nvSpPr>
          <p:cNvPr id="5" name="Slide Number Placeholder 4">
            <a:extLst>
              <a:ext uri="{FF2B5EF4-FFF2-40B4-BE49-F238E27FC236}">
                <a16:creationId xmlns:a16="http://schemas.microsoft.com/office/drawing/2014/main" id="{25CF0D4B-94E7-DED9-ECDF-E8E9E382E109}"/>
              </a:ext>
            </a:extLst>
          </p:cNvPr>
          <p:cNvSpPr>
            <a:spLocks noGrp="1"/>
          </p:cNvSpPr>
          <p:nvPr>
            <p:ph type="sldNum" sz="quarter" idx="4"/>
          </p:nvPr>
        </p:nvSpPr>
        <p:spPr/>
        <p:txBody>
          <a:bodyPr/>
          <a:lstStyle/>
          <a:p>
            <a:fld id="{294A09A9-5501-47C1-A89A-A340965A2BE2}" type="slidenum">
              <a:rPr lang="en-US" smtClean="0"/>
              <a:pPr/>
              <a:t>13</a:t>
            </a:fld>
            <a:endParaRPr lang="en-US"/>
          </a:p>
        </p:txBody>
      </p:sp>
    </p:spTree>
    <p:extLst>
      <p:ext uri="{BB962C8B-B14F-4D97-AF65-F5344CB8AC3E}">
        <p14:creationId xmlns:p14="http://schemas.microsoft.com/office/powerpoint/2010/main" val="70989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EC60-FC6C-8F9D-BEAD-09C6CBB101F6}"/>
              </a:ext>
            </a:extLst>
          </p:cNvPr>
          <p:cNvSpPr>
            <a:spLocks noGrp="1"/>
          </p:cNvSpPr>
          <p:nvPr>
            <p:ph type="title"/>
          </p:nvPr>
        </p:nvSpPr>
        <p:spPr/>
        <p:txBody>
          <a:bodyPr/>
          <a:lstStyle/>
          <a:p>
            <a:r>
              <a:rPr lang="en-US" sz="2400" b="0">
                <a:latin typeface="Consolas"/>
              </a:rPr>
              <a:t>Mila is quite interested in human society though she still prefers dolphins this starts to change as she regresses and she starts thinking more negative thoughts about humans</a:t>
            </a:r>
            <a:endParaRPr lang="en-US" sz="2400"/>
          </a:p>
        </p:txBody>
      </p:sp>
      <p:sp>
        <p:nvSpPr>
          <p:cNvPr id="5" name="Slide Number Placeholder 4">
            <a:extLst>
              <a:ext uri="{FF2B5EF4-FFF2-40B4-BE49-F238E27FC236}">
                <a16:creationId xmlns:a16="http://schemas.microsoft.com/office/drawing/2014/main" id="{78539B86-73AF-BD3D-2F17-8870DE32C719}"/>
              </a:ext>
            </a:extLst>
          </p:cNvPr>
          <p:cNvSpPr>
            <a:spLocks noGrp="1"/>
          </p:cNvSpPr>
          <p:nvPr>
            <p:ph type="sldNum" sz="quarter" idx="4"/>
          </p:nvPr>
        </p:nvSpPr>
        <p:spPr/>
        <p:txBody>
          <a:bodyPr/>
          <a:lstStyle/>
          <a:p>
            <a:fld id="{294A09A9-5501-47C1-A89A-A340965A2BE2}" type="slidenum">
              <a:rPr lang="en-US" smtClean="0"/>
              <a:pPr/>
              <a:t>14</a:t>
            </a:fld>
            <a:endParaRPr lang="en-US"/>
          </a:p>
        </p:txBody>
      </p:sp>
      <p:graphicFrame>
        <p:nvGraphicFramePr>
          <p:cNvPr id="8" name="Table 8">
            <a:extLst>
              <a:ext uri="{FF2B5EF4-FFF2-40B4-BE49-F238E27FC236}">
                <a16:creationId xmlns:a16="http://schemas.microsoft.com/office/drawing/2014/main" id="{6FE2FF2F-8C99-2D39-F7FC-9071159EE7DF}"/>
              </a:ext>
            </a:extLst>
          </p:cNvPr>
          <p:cNvGraphicFramePr>
            <a:graphicFrameLocks noGrp="1"/>
          </p:cNvGraphicFramePr>
          <p:nvPr>
            <p:extLst>
              <p:ext uri="{D42A27DB-BD31-4B8C-83A1-F6EECF244321}">
                <p14:modId xmlns:p14="http://schemas.microsoft.com/office/powerpoint/2010/main" val="2364688012"/>
              </p:ext>
            </p:extLst>
          </p:nvPr>
        </p:nvGraphicFramePr>
        <p:xfrm>
          <a:off x="2026057" y="2246376"/>
          <a:ext cx="8168639" cy="4113816"/>
        </p:xfrm>
        <a:graphic>
          <a:graphicData uri="http://schemas.openxmlformats.org/drawingml/2006/table">
            <a:tbl>
              <a:tblPr firstRow="1" bandRow="1">
                <a:tableStyleId>{5C22544A-7EE6-4342-B048-85BDC9FD1C3A}</a:tableStyleId>
              </a:tblPr>
              <a:tblGrid>
                <a:gridCol w="1563584">
                  <a:extLst>
                    <a:ext uri="{9D8B030D-6E8A-4147-A177-3AD203B41FA5}">
                      <a16:colId xmlns:a16="http://schemas.microsoft.com/office/drawing/2014/main" val="3266376245"/>
                    </a:ext>
                  </a:extLst>
                </a:gridCol>
                <a:gridCol w="6605055">
                  <a:extLst>
                    <a:ext uri="{9D8B030D-6E8A-4147-A177-3AD203B41FA5}">
                      <a16:colId xmlns:a16="http://schemas.microsoft.com/office/drawing/2014/main" val="2747505956"/>
                    </a:ext>
                  </a:extLst>
                </a:gridCol>
              </a:tblGrid>
              <a:tr h="1028454">
                <a:tc>
                  <a:txBody>
                    <a:bodyPr/>
                    <a:lstStyle/>
                    <a:p>
                      <a:pPr marL="0" indent="0" algn="ctr">
                        <a:buNone/>
                      </a:pPr>
                      <a:r>
                        <a:rPr lang="en-US">
                          <a:latin typeface="Tenorite"/>
                        </a:rPr>
                        <a:t>Source</a:t>
                      </a:r>
                    </a:p>
                  </a:txBody>
                  <a:tcPr anchor="ctr"/>
                </a:tc>
                <a:tc>
                  <a:txBody>
                    <a:bodyPr/>
                    <a:lstStyle/>
                    <a:p>
                      <a:pPr marL="0" lvl="0" indent="0" algn="ctr">
                        <a:buNone/>
                      </a:pPr>
                      <a:r>
                        <a:rPr lang="en-US">
                          <a:latin typeface="Tenorite"/>
                        </a:rPr>
                        <a:t>Selected words as a spoilers</a:t>
                      </a:r>
                    </a:p>
                  </a:txBody>
                  <a:tcPr anchor="ctr"/>
                </a:tc>
                <a:extLst>
                  <a:ext uri="{0D108BD9-81ED-4DB2-BD59-A6C34878D82A}">
                    <a16:rowId xmlns:a16="http://schemas.microsoft.com/office/drawing/2014/main" val="4164459165"/>
                  </a:ext>
                </a:extLst>
              </a:tr>
              <a:tr h="1028454">
                <a:tc>
                  <a:txBody>
                    <a:bodyPr/>
                    <a:lstStyle/>
                    <a:p>
                      <a:pPr marL="0" indent="0" algn="ctr">
                        <a:buNone/>
                      </a:pPr>
                      <a:r>
                        <a:rPr lang="en-US">
                          <a:latin typeface="Tenorite"/>
                        </a:rPr>
                        <a:t>Ground Truth</a:t>
                      </a:r>
                    </a:p>
                  </a:txBody>
                  <a:tcPr anchor="ctr"/>
                </a:tc>
                <a:tc>
                  <a:txBody>
                    <a:bodyPr/>
                    <a:lstStyle/>
                    <a:p>
                      <a:pPr marL="0" lvl="0" indent="0" algn="ctr">
                        <a:buNone/>
                      </a:pPr>
                      <a:r>
                        <a:rPr lang="en-US" sz="1800" b="0" i="0" u="none" strike="noStrike" noProof="0">
                          <a:latin typeface="Tenorite"/>
                        </a:rPr>
                        <a:t>this starts to change as she regresses and she starts thinking more negative thoughts about human</a:t>
                      </a:r>
                      <a:endParaRPr lang="en-US">
                        <a:latin typeface="Tenorite"/>
                      </a:endParaRPr>
                    </a:p>
                  </a:txBody>
                  <a:tcPr anchor="ctr"/>
                </a:tc>
                <a:extLst>
                  <a:ext uri="{0D108BD9-81ED-4DB2-BD59-A6C34878D82A}">
                    <a16:rowId xmlns:a16="http://schemas.microsoft.com/office/drawing/2014/main" val="982436048"/>
                  </a:ext>
                </a:extLst>
              </a:tr>
              <a:tr h="1028454">
                <a:tc>
                  <a:txBody>
                    <a:bodyPr/>
                    <a:lstStyle/>
                    <a:p>
                      <a:pPr marL="0" indent="0" algn="ctr">
                        <a:buNone/>
                      </a:pPr>
                      <a:r>
                        <a:rPr lang="en-US">
                          <a:latin typeface="Tenorite"/>
                        </a:rPr>
                        <a:t>Attention LSTM</a:t>
                      </a:r>
                    </a:p>
                  </a:txBody>
                  <a:tcPr anchor="ctr"/>
                </a:tc>
                <a:tc>
                  <a:txBody>
                    <a:bodyPr/>
                    <a:lstStyle/>
                    <a:p>
                      <a:pPr marL="0" lvl="0" indent="0" algn="ctr">
                        <a:buNone/>
                      </a:pPr>
                      <a:r>
                        <a:rPr lang="en-US" sz="1800" b="0" i="0" u="none" strike="noStrike" noProof="0">
                          <a:latin typeface="Tenorite"/>
                        </a:rPr>
                        <a:t>she regresses and she starts thinking more negative thoughts about humans</a:t>
                      </a:r>
                      <a:endParaRPr lang="en-US">
                        <a:latin typeface="Tenorite"/>
                      </a:endParaRPr>
                    </a:p>
                  </a:txBody>
                  <a:tcPr anchor="ctr"/>
                </a:tc>
                <a:extLst>
                  <a:ext uri="{0D108BD9-81ED-4DB2-BD59-A6C34878D82A}">
                    <a16:rowId xmlns:a16="http://schemas.microsoft.com/office/drawing/2014/main" val="3437373006"/>
                  </a:ext>
                </a:extLst>
              </a:tr>
              <a:tr h="1028454">
                <a:tc>
                  <a:txBody>
                    <a:bodyPr/>
                    <a:lstStyle/>
                    <a:p>
                      <a:pPr marL="0" indent="0" algn="ctr">
                        <a:buNone/>
                      </a:pPr>
                      <a:r>
                        <a:rPr lang="en-US" err="1">
                          <a:latin typeface="Tenorite"/>
                        </a:rPr>
                        <a:t>ChatGPT</a:t>
                      </a:r>
                    </a:p>
                  </a:txBody>
                  <a:tcPr anchor="ctr"/>
                </a:tc>
                <a:tc>
                  <a:txBody>
                    <a:bodyPr/>
                    <a:lstStyle/>
                    <a:p>
                      <a:pPr marL="0" lvl="0" indent="0" algn="ctr">
                        <a:buNone/>
                      </a:pPr>
                      <a:r>
                        <a:rPr lang="en-US" sz="1800" b="0" i="0" u="none" strike="noStrike" noProof="0">
                          <a:latin typeface="Tenorite"/>
                        </a:rPr>
                        <a:t>"Mila starts thinking more negative thoughts about humans."</a:t>
                      </a:r>
                      <a:endParaRPr lang="en-US">
                        <a:latin typeface="Tenorite"/>
                      </a:endParaRPr>
                    </a:p>
                  </a:txBody>
                  <a:tcPr anchor="ctr"/>
                </a:tc>
                <a:extLst>
                  <a:ext uri="{0D108BD9-81ED-4DB2-BD59-A6C34878D82A}">
                    <a16:rowId xmlns:a16="http://schemas.microsoft.com/office/drawing/2014/main" val="143534069"/>
                  </a:ext>
                </a:extLst>
              </a:tr>
            </a:tbl>
          </a:graphicData>
        </a:graphic>
      </p:graphicFrame>
    </p:spTree>
    <p:extLst>
      <p:ext uri="{BB962C8B-B14F-4D97-AF65-F5344CB8AC3E}">
        <p14:creationId xmlns:p14="http://schemas.microsoft.com/office/powerpoint/2010/main" val="4715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EC60-FC6C-8F9D-BEAD-09C6CBB101F6}"/>
              </a:ext>
            </a:extLst>
          </p:cNvPr>
          <p:cNvSpPr>
            <a:spLocks noGrp="1"/>
          </p:cNvSpPr>
          <p:nvPr>
            <p:ph type="title"/>
          </p:nvPr>
        </p:nvSpPr>
        <p:spPr>
          <a:xfrm>
            <a:off x="1800096" y="122208"/>
            <a:ext cx="9779183" cy="1325563"/>
          </a:xfrm>
        </p:spPr>
        <p:txBody>
          <a:bodyPr/>
          <a:lstStyle/>
          <a:p>
            <a:r>
              <a:rPr lang="en-US" sz="2400" b="0">
                <a:latin typeface="Consolas"/>
              </a:rPr>
              <a:t>Lord Vater is a father of Luke Skywalker</a:t>
            </a:r>
          </a:p>
        </p:txBody>
      </p:sp>
      <p:sp>
        <p:nvSpPr>
          <p:cNvPr id="5" name="Slide Number Placeholder 4">
            <a:extLst>
              <a:ext uri="{FF2B5EF4-FFF2-40B4-BE49-F238E27FC236}">
                <a16:creationId xmlns:a16="http://schemas.microsoft.com/office/drawing/2014/main" id="{78539B86-73AF-BD3D-2F17-8870DE32C719}"/>
              </a:ext>
            </a:extLst>
          </p:cNvPr>
          <p:cNvSpPr>
            <a:spLocks noGrp="1"/>
          </p:cNvSpPr>
          <p:nvPr>
            <p:ph type="sldNum" sz="quarter" idx="4"/>
          </p:nvPr>
        </p:nvSpPr>
        <p:spPr/>
        <p:txBody>
          <a:bodyPr/>
          <a:lstStyle/>
          <a:p>
            <a:fld id="{294A09A9-5501-47C1-A89A-A340965A2BE2}" type="slidenum">
              <a:rPr lang="en-US" smtClean="0"/>
              <a:pPr/>
              <a:t>15</a:t>
            </a:fld>
            <a:endParaRPr lang="en-US"/>
          </a:p>
        </p:txBody>
      </p:sp>
      <p:graphicFrame>
        <p:nvGraphicFramePr>
          <p:cNvPr id="8" name="Table 8">
            <a:extLst>
              <a:ext uri="{FF2B5EF4-FFF2-40B4-BE49-F238E27FC236}">
                <a16:creationId xmlns:a16="http://schemas.microsoft.com/office/drawing/2014/main" id="{6FE2FF2F-8C99-2D39-F7FC-9071159EE7DF}"/>
              </a:ext>
            </a:extLst>
          </p:cNvPr>
          <p:cNvGraphicFramePr>
            <a:graphicFrameLocks noGrp="1"/>
          </p:cNvGraphicFramePr>
          <p:nvPr>
            <p:extLst>
              <p:ext uri="{D42A27DB-BD31-4B8C-83A1-F6EECF244321}">
                <p14:modId xmlns:p14="http://schemas.microsoft.com/office/powerpoint/2010/main" val="370685035"/>
              </p:ext>
            </p:extLst>
          </p:nvPr>
        </p:nvGraphicFramePr>
        <p:xfrm>
          <a:off x="1968548" y="2001961"/>
          <a:ext cx="8168639" cy="3085362"/>
        </p:xfrm>
        <a:graphic>
          <a:graphicData uri="http://schemas.openxmlformats.org/drawingml/2006/table">
            <a:tbl>
              <a:tblPr firstRow="1" bandRow="1">
                <a:tableStyleId>{5C22544A-7EE6-4342-B048-85BDC9FD1C3A}</a:tableStyleId>
              </a:tblPr>
              <a:tblGrid>
                <a:gridCol w="1563584">
                  <a:extLst>
                    <a:ext uri="{9D8B030D-6E8A-4147-A177-3AD203B41FA5}">
                      <a16:colId xmlns:a16="http://schemas.microsoft.com/office/drawing/2014/main" val="3266376245"/>
                    </a:ext>
                  </a:extLst>
                </a:gridCol>
                <a:gridCol w="6605055">
                  <a:extLst>
                    <a:ext uri="{9D8B030D-6E8A-4147-A177-3AD203B41FA5}">
                      <a16:colId xmlns:a16="http://schemas.microsoft.com/office/drawing/2014/main" val="2747505956"/>
                    </a:ext>
                  </a:extLst>
                </a:gridCol>
              </a:tblGrid>
              <a:tr h="1028454">
                <a:tc>
                  <a:txBody>
                    <a:bodyPr/>
                    <a:lstStyle/>
                    <a:p>
                      <a:pPr algn="ctr"/>
                      <a:r>
                        <a:rPr lang="en-US"/>
                        <a:t>Source</a:t>
                      </a:r>
                    </a:p>
                  </a:txBody>
                  <a:tcPr anchor="ctr"/>
                </a:tc>
                <a:tc>
                  <a:txBody>
                    <a:bodyPr/>
                    <a:lstStyle/>
                    <a:p>
                      <a:pPr lvl="0" algn="ctr">
                        <a:buNone/>
                      </a:pPr>
                      <a:r>
                        <a:rPr lang="en-US"/>
                        <a:t>Selected words as a spoilers</a:t>
                      </a:r>
                    </a:p>
                  </a:txBody>
                  <a:tcPr anchor="ctr"/>
                </a:tc>
                <a:extLst>
                  <a:ext uri="{0D108BD9-81ED-4DB2-BD59-A6C34878D82A}">
                    <a16:rowId xmlns:a16="http://schemas.microsoft.com/office/drawing/2014/main" val="4164459165"/>
                  </a:ext>
                </a:extLst>
              </a:tr>
              <a:tr h="1028454">
                <a:tc>
                  <a:txBody>
                    <a:bodyPr/>
                    <a:lstStyle/>
                    <a:p>
                      <a:pPr algn="ctr"/>
                      <a:r>
                        <a:rPr lang="en-US"/>
                        <a:t>Attention LSTM</a:t>
                      </a:r>
                    </a:p>
                  </a:txBody>
                  <a:tcPr anchor="ctr"/>
                </a:tc>
                <a:tc>
                  <a:txBody>
                    <a:bodyPr/>
                    <a:lstStyle/>
                    <a:p>
                      <a:pPr lvl="0" algn="ctr">
                        <a:buNone/>
                      </a:pPr>
                      <a:r>
                        <a:rPr lang="en-US" sz="1800" b="0" i="0" u="none" strike="noStrike" noProof="0"/>
                        <a:t>Lord Vater is a father of Luke Skywalker</a:t>
                      </a:r>
                      <a:endParaRPr lang="en-US"/>
                    </a:p>
                  </a:txBody>
                  <a:tcPr anchor="ctr"/>
                </a:tc>
                <a:extLst>
                  <a:ext uri="{0D108BD9-81ED-4DB2-BD59-A6C34878D82A}">
                    <a16:rowId xmlns:a16="http://schemas.microsoft.com/office/drawing/2014/main" val="3437373006"/>
                  </a:ext>
                </a:extLst>
              </a:tr>
              <a:tr h="1028454">
                <a:tc>
                  <a:txBody>
                    <a:bodyPr/>
                    <a:lstStyle/>
                    <a:p>
                      <a:pPr algn="ctr"/>
                      <a:r>
                        <a:rPr lang="en-US" err="1"/>
                        <a:t>ChatGPT</a:t>
                      </a:r>
                    </a:p>
                  </a:txBody>
                  <a:tcPr anchor="ctr"/>
                </a:tc>
                <a:tc>
                  <a:txBody>
                    <a:bodyPr/>
                    <a:lstStyle/>
                    <a:p>
                      <a:pPr lvl="0" algn="ctr">
                        <a:buNone/>
                      </a:pPr>
                      <a:r>
                        <a:rPr lang="en-US" sz="1800" b="0" i="0" u="none" strike="noStrike" noProof="0"/>
                        <a:t>Lord Vater is the father of Luke Skywalker</a:t>
                      </a:r>
                      <a:endParaRPr lang="en-US"/>
                    </a:p>
                  </a:txBody>
                  <a:tcPr anchor="ctr"/>
                </a:tc>
                <a:extLst>
                  <a:ext uri="{0D108BD9-81ED-4DB2-BD59-A6C34878D82A}">
                    <a16:rowId xmlns:a16="http://schemas.microsoft.com/office/drawing/2014/main" val="143534069"/>
                  </a:ext>
                </a:extLst>
              </a:tr>
            </a:tbl>
          </a:graphicData>
        </a:graphic>
      </p:graphicFrame>
    </p:spTree>
    <p:extLst>
      <p:ext uri="{BB962C8B-B14F-4D97-AF65-F5344CB8AC3E}">
        <p14:creationId xmlns:p14="http://schemas.microsoft.com/office/powerpoint/2010/main" val="57195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EC60-FC6C-8F9D-BEAD-09C6CBB101F6}"/>
              </a:ext>
            </a:extLst>
          </p:cNvPr>
          <p:cNvSpPr>
            <a:spLocks noGrp="1"/>
          </p:cNvSpPr>
          <p:nvPr>
            <p:ph type="title"/>
          </p:nvPr>
        </p:nvSpPr>
        <p:spPr>
          <a:xfrm>
            <a:off x="966209" y="237227"/>
            <a:ext cx="9779183" cy="1325563"/>
          </a:xfrm>
        </p:spPr>
        <p:txBody>
          <a:bodyPr/>
          <a:lstStyle/>
          <a:p>
            <a:r>
              <a:rPr lang="en-US" sz="2400" b="0">
                <a:latin typeface="Consolas"/>
                <a:ea typeface="+mj-lt"/>
                <a:cs typeface="+mj-lt"/>
              </a:rPr>
              <a:t>Peter Parker is a Spider man, he fight with villains dressed as a superhero.</a:t>
            </a:r>
            <a:endParaRPr lang="en-US">
              <a:latin typeface="Consolas"/>
            </a:endParaRPr>
          </a:p>
        </p:txBody>
      </p:sp>
      <p:sp>
        <p:nvSpPr>
          <p:cNvPr id="5" name="Slide Number Placeholder 4">
            <a:extLst>
              <a:ext uri="{FF2B5EF4-FFF2-40B4-BE49-F238E27FC236}">
                <a16:creationId xmlns:a16="http://schemas.microsoft.com/office/drawing/2014/main" id="{78539B86-73AF-BD3D-2F17-8870DE32C719}"/>
              </a:ext>
            </a:extLst>
          </p:cNvPr>
          <p:cNvSpPr>
            <a:spLocks noGrp="1"/>
          </p:cNvSpPr>
          <p:nvPr>
            <p:ph type="sldNum" sz="quarter" idx="4"/>
          </p:nvPr>
        </p:nvSpPr>
        <p:spPr/>
        <p:txBody>
          <a:bodyPr/>
          <a:lstStyle/>
          <a:p>
            <a:fld id="{294A09A9-5501-47C1-A89A-A340965A2BE2}" type="slidenum">
              <a:rPr lang="en-US" smtClean="0"/>
              <a:pPr/>
              <a:t>16</a:t>
            </a:fld>
            <a:endParaRPr lang="en-US"/>
          </a:p>
        </p:txBody>
      </p:sp>
      <p:graphicFrame>
        <p:nvGraphicFramePr>
          <p:cNvPr id="8" name="Table 8">
            <a:extLst>
              <a:ext uri="{FF2B5EF4-FFF2-40B4-BE49-F238E27FC236}">
                <a16:creationId xmlns:a16="http://schemas.microsoft.com/office/drawing/2014/main" id="{6FE2FF2F-8C99-2D39-F7FC-9071159EE7DF}"/>
              </a:ext>
            </a:extLst>
          </p:cNvPr>
          <p:cNvGraphicFramePr>
            <a:graphicFrameLocks noGrp="1"/>
          </p:cNvGraphicFramePr>
          <p:nvPr>
            <p:extLst>
              <p:ext uri="{D42A27DB-BD31-4B8C-83A1-F6EECF244321}">
                <p14:modId xmlns:p14="http://schemas.microsoft.com/office/powerpoint/2010/main" val="732166371"/>
              </p:ext>
            </p:extLst>
          </p:nvPr>
        </p:nvGraphicFramePr>
        <p:xfrm>
          <a:off x="1968548" y="2001961"/>
          <a:ext cx="8168639" cy="3085362"/>
        </p:xfrm>
        <a:graphic>
          <a:graphicData uri="http://schemas.openxmlformats.org/drawingml/2006/table">
            <a:tbl>
              <a:tblPr firstRow="1" bandRow="1">
                <a:tableStyleId>{5C22544A-7EE6-4342-B048-85BDC9FD1C3A}</a:tableStyleId>
              </a:tblPr>
              <a:tblGrid>
                <a:gridCol w="1563584">
                  <a:extLst>
                    <a:ext uri="{9D8B030D-6E8A-4147-A177-3AD203B41FA5}">
                      <a16:colId xmlns:a16="http://schemas.microsoft.com/office/drawing/2014/main" val="3266376245"/>
                    </a:ext>
                  </a:extLst>
                </a:gridCol>
                <a:gridCol w="6605055">
                  <a:extLst>
                    <a:ext uri="{9D8B030D-6E8A-4147-A177-3AD203B41FA5}">
                      <a16:colId xmlns:a16="http://schemas.microsoft.com/office/drawing/2014/main" val="2747505956"/>
                    </a:ext>
                  </a:extLst>
                </a:gridCol>
              </a:tblGrid>
              <a:tr h="1028454">
                <a:tc>
                  <a:txBody>
                    <a:bodyPr/>
                    <a:lstStyle/>
                    <a:p>
                      <a:pPr algn="ctr"/>
                      <a:r>
                        <a:rPr lang="en-US"/>
                        <a:t>Source</a:t>
                      </a:r>
                    </a:p>
                  </a:txBody>
                  <a:tcPr anchor="ctr"/>
                </a:tc>
                <a:tc>
                  <a:txBody>
                    <a:bodyPr/>
                    <a:lstStyle/>
                    <a:p>
                      <a:pPr lvl="0" algn="ctr">
                        <a:buNone/>
                      </a:pPr>
                      <a:r>
                        <a:rPr lang="en-US"/>
                        <a:t>Selected words as a spoilers</a:t>
                      </a:r>
                    </a:p>
                  </a:txBody>
                  <a:tcPr anchor="ctr"/>
                </a:tc>
                <a:extLst>
                  <a:ext uri="{0D108BD9-81ED-4DB2-BD59-A6C34878D82A}">
                    <a16:rowId xmlns:a16="http://schemas.microsoft.com/office/drawing/2014/main" val="4164459165"/>
                  </a:ext>
                </a:extLst>
              </a:tr>
              <a:tr h="1028454">
                <a:tc>
                  <a:txBody>
                    <a:bodyPr/>
                    <a:lstStyle/>
                    <a:p>
                      <a:pPr algn="ctr"/>
                      <a:r>
                        <a:rPr lang="en-US"/>
                        <a:t>Attention LSTM</a:t>
                      </a:r>
                    </a:p>
                  </a:txBody>
                  <a:tcPr anchor="ctr"/>
                </a:tc>
                <a:tc>
                  <a:txBody>
                    <a:bodyPr/>
                    <a:lstStyle/>
                    <a:p>
                      <a:pPr lvl="0" algn="ctr">
                        <a:buNone/>
                      </a:pPr>
                      <a:r>
                        <a:rPr lang="en-US" sz="1800" b="0" i="0" u="none" strike="noStrike" noProof="0"/>
                        <a:t>Peter Parker is a Spider man</a:t>
                      </a:r>
                      <a:endParaRPr lang="en-US" sz="1800" b="0" i="0" u="none" strike="noStrike" noProof="0">
                        <a:latin typeface="Tenorite"/>
                      </a:endParaRPr>
                    </a:p>
                  </a:txBody>
                  <a:tcPr anchor="ctr"/>
                </a:tc>
                <a:extLst>
                  <a:ext uri="{0D108BD9-81ED-4DB2-BD59-A6C34878D82A}">
                    <a16:rowId xmlns:a16="http://schemas.microsoft.com/office/drawing/2014/main" val="3437373006"/>
                  </a:ext>
                </a:extLst>
              </a:tr>
              <a:tr h="1028454">
                <a:tc>
                  <a:txBody>
                    <a:bodyPr/>
                    <a:lstStyle/>
                    <a:p>
                      <a:pPr algn="ctr"/>
                      <a:r>
                        <a:rPr lang="en-US" err="1"/>
                        <a:t>ChatGPT</a:t>
                      </a:r>
                    </a:p>
                  </a:txBody>
                  <a:tcPr anchor="ctr"/>
                </a:tc>
                <a:tc>
                  <a:txBody>
                    <a:bodyPr/>
                    <a:lstStyle/>
                    <a:p>
                      <a:pPr lvl="0" algn="ctr">
                        <a:buNone/>
                      </a:pPr>
                      <a:r>
                        <a:rPr lang="en-US" sz="1800" b="0" i="0" u="none" strike="noStrike" noProof="0"/>
                        <a:t>No spoilers detected</a:t>
                      </a:r>
                      <a:endParaRPr lang="en-US"/>
                    </a:p>
                  </a:txBody>
                  <a:tcPr anchor="ctr"/>
                </a:tc>
                <a:extLst>
                  <a:ext uri="{0D108BD9-81ED-4DB2-BD59-A6C34878D82A}">
                    <a16:rowId xmlns:a16="http://schemas.microsoft.com/office/drawing/2014/main" val="143534069"/>
                  </a:ext>
                </a:extLst>
              </a:tr>
            </a:tbl>
          </a:graphicData>
        </a:graphic>
      </p:graphicFrame>
    </p:spTree>
    <p:extLst>
      <p:ext uri="{BB962C8B-B14F-4D97-AF65-F5344CB8AC3E}">
        <p14:creationId xmlns:p14="http://schemas.microsoft.com/office/powerpoint/2010/main" val="316013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EC60-FC6C-8F9D-BEAD-09C6CBB101F6}"/>
              </a:ext>
            </a:extLst>
          </p:cNvPr>
          <p:cNvSpPr>
            <a:spLocks noGrp="1"/>
          </p:cNvSpPr>
          <p:nvPr>
            <p:ph type="title"/>
          </p:nvPr>
        </p:nvSpPr>
        <p:spPr>
          <a:xfrm>
            <a:off x="966209" y="237227"/>
            <a:ext cx="9779183" cy="1325563"/>
          </a:xfrm>
        </p:spPr>
        <p:txBody>
          <a:bodyPr/>
          <a:lstStyle/>
          <a:p>
            <a:r>
              <a:rPr lang="en-US" sz="2400" b="0">
                <a:latin typeface="Consolas"/>
                <a:ea typeface="+mj-lt"/>
                <a:cs typeface="+mj-lt"/>
              </a:rPr>
              <a:t>Harry Potter is a young wizard in the </a:t>
            </a:r>
            <a:r>
              <a:rPr lang="en-US" sz="2400" b="0" err="1">
                <a:latin typeface="Consolas"/>
                <a:ea typeface="+mj-lt"/>
                <a:cs typeface="+mj-lt"/>
              </a:rPr>
              <a:t>Hogward</a:t>
            </a:r>
            <a:r>
              <a:rPr lang="en-US" sz="2400" b="0">
                <a:latin typeface="Consolas"/>
                <a:ea typeface="+mj-lt"/>
                <a:cs typeface="+mj-lt"/>
              </a:rPr>
              <a:t> school of witchcraft. Unfortunately for him he is a horcrux.</a:t>
            </a:r>
            <a:endParaRPr lang="en-US" sz="2400">
              <a:latin typeface="Consolas"/>
            </a:endParaRPr>
          </a:p>
        </p:txBody>
      </p:sp>
      <p:sp>
        <p:nvSpPr>
          <p:cNvPr id="5" name="Slide Number Placeholder 4">
            <a:extLst>
              <a:ext uri="{FF2B5EF4-FFF2-40B4-BE49-F238E27FC236}">
                <a16:creationId xmlns:a16="http://schemas.microsoft.com/office/drawing/2014/main" id="{78539B86-73AF-BD3D-2F17-8870DE32C719}"/>
              </a:ext>
            </a:extLst>
          </p:cNvPr>
          <p:cNvSpPr>
            <a:spLocks noGrp="1"/>
          </p:cNvSpPr>
          <p:nvPr>
            <p:ph type="sldNum" sz="quarter" idx="4"/>
          </p:nvPr>
        </p:nvSpPr>
        <p:spPr/>
        <p:txBody>
          <a:bodyPr/>
          <a:lstStyle/>
          <a:p>
            <a:fld id="{294A09A9-5501-47C1-A89A-A340965A2BE2}" type="slidenum">
              <a:rPr lang="en-US" smtClean="0"/>
              <a:pPr/>
              <a:t>17</a:t>
            </a:fld>
            <a:endParaRPr lang="en-US"/>
          </a:p>
        </p:txBody>
      </p:sp>
      <p:graphicFrame>
        <p:nvGraphicFramePr>
          <p:cNvPr id="8" name="Table 8">
            <a:extLst>
              <a:ext uri="{FF2B5EF4-FFF2-40B4-BE49-F238E27FC236}">
                <a16:creationId xmlns:a16="http://schemas.microsoft.com/office/drawing/2014/main" id="{6FE2FF2F-8C99-2D39-F7FC-9071159EE7DF}"/>
              </a:ext>
            </a:extLst>
          </p:cNvPr>
          <p:cNvGraphicFramePr>
            <a:graphicFrameLocks noGrp="1"/>
          </p:cNvGraphicFramePr>
          <p:nvPr>
            <p:extLst>
              <p:ext uri="{D42A27DB-BD31-4B8C-83A1-F6EECF244321}">
                <p14:modId xmlns:p14="http://schemas.microsoft.com/office/powerpoint/2010/main" val="953567980"/>
              </p:ext>
            </p:extLst>
          </p:nvPr>
        </p:nvGraphicFramePr>
        <p:xfrm>
          <a:off x="1968548" y="2001961"/>
          <a:ext cx="8168639" cy="3085362"/>
        </p:xfrm>
        <a:graphic>
          <a:graphicData uri="http://schemas.openxmlformats.org/drawingml/2006/table">
            <a:tbl>
              <a:tblPr firstRow="1" bandRow="1">
                <a:tableStyleId>{5C22544A-7EE6-4342-B048-85BDC9FD1C3A}</a:tableStyleId>
              </a:tblPr>
              <a:tblGrid>
                <a:gridCol w="1563584">
                  <a:extLst>
                    <a:ext uri="{9D8B030D-6E8A-4147-A177-3AD203B41FA5}">
                      <a16:colId xmlns:a16="http://schemas.microsoft.com/office/drawing/2014/main" val="3266376245"/>
                    </a:ext>
                  </a:extLst>
                </a:gridCol>
                <a:gridCol w="6605055">
                  <a:extLst>
                    <a:ext uri="{9D8B030D-6E8A-4147-A177-3AD203B41FA5}">
                      <a16:colId xmlns:a16="http://schemas.microsoft.com/office/drawing/2014/main" val="2747505956"/>
                    </a:ext>
                  </a:extLst>
                </a:gridCol>
              </a:tblGrid>
              <a:tr h="1028454">
                <a:tc>
                  <a:txBody>
                    <a:bodyPr/>
                    <a:lstStyle/>
                    <a:p>
                      <a:pPr algn="ctr"/>
                      <a:r>
                        <a:rPr lang="en-US"/>
                        <a:t>Source</a:t>
                      </a:r>
                    </a:p>
                  </a:txBody>
                  <a:tcPr anchor="ctr"/>
                </a:tc>
                <a:tc>
                  <a:txBody>
                    <a:bodyPr/>
                    <a:lstStyle/>
                    <a:p>
                      <a:pPr lvl="0" algn="ctr">
                        <a:buNone/>
                      </a:pPr>
                      <a:r>
                        <a:rPr lang="en-US"/>
                        <a:t>Selected words as a spoilers</a:t>
                      </a:r>
                    </a:p>
                  </a:txBody>
                  <a:tcPr anchor="ctr"/>
                </a:tc>
                <a:extLst>
                  <a:ext uri="{0D108BD9-81ED-4DB2-BD59-A6C34878D82A}">
                    <a16:rowId xmlns:a16="http://schemas.microsoft.com/office/drawing/2014/main" val="4164459165"/>
                  </a:ext>
                </a:extLst>
              </a:tr>
              <a:tr h="1028454">
                <a:tc>
                  <a:txBody>
                    <a:bodyPr/>
                    <a:lstStyle/>
                    <a:p>
                      <a:pPr algn="ctr"/>
                      <a:r>
                        <a:rPr lang="en-US"/>
                        <a:t>Attention LSTM</a:t>
                      </a:r>
                    </a:p>
                  </a:txBody>
                  <a:tcPr anchor="ctr"/>
                </a:tc>
                <a:tc>
                  <a:txBody>
                    <a:bodyPr/>
                    <a:lstStyle/>
                    <a:p>
                      <a:pPr marL="0" marR="0" lvl="0" indent="0" algn="ctr">
                        <a:lnSpc>
                          <a:spcPct val="90000"/>
                        </a:lnSpc>
                        <a:spcBef>
                          <a:spcPct val="0"/>
                        </a:spcBef>
                        <a:spcAft>
                          <a:spcPts val="0"/>
                        </a:spcAft>
                        <a:buNone/>
                      </a:pPr>
                      <a:r>
                        <a:rPr lang="en-US" sz="1800" b="0" i="0" u="none" strike="noStrike" noProof="0"/>
                        <a:t>him he is a horcrux</a:t>
                      </a:r>
                    </a:p>
                    <a:p>
                      <a:pPr lvl="0" algn="ctr">
                        <a:buNone/>
                      </a:pPr>
                      <a:endParaRPr lang="en-US" sz="1800" b="0" i="0" u="none" strike="noStrike" noProof="0">
                        <a:latin typeface="Tenorite"/>
                      </a:endParaRPr>
                    </a:p>
                  </a:txBody>
                  <a:tcPr anchor="ctr"/>
                </a:tc>
                <a:extLst>
                  <a:ext uri="{0D108BD9-81ED-4DB2-BD59-A6C34878D82A}">
                    <a16:rowId xmlns:a16="http://schemas.microsoft.com/office/drawing/2014/main" val="3437373006"/>
                  </a:ext>
                </a:extLst>
              </a:tr>
              <a:tr h="1028454">
                <a:tc>
                  <a:txBody>
                    <a:bodyPr/>
                    <a:lstStyle/>
                    <a:p>
                      <a:pPr algn="ctr"/>
                      <a:r>
                        <a:rPr lang="en-US" err="1"/>
                        <a:t>ChatGPT</a:t>
                      </a:r>
                    </a:p>
                  </a:txBody>
                  <a:tcPr anchor="ctr"/>
                </a:tc>
                <a:tc>
                  <a:txBody>
                    <a:bodyPr/>
                    <a:lstStyle/>
                    <a:p>
                      <a:pPr lvl="0" algn="ctr">
                        <a:buNone/>
                      </a:pPr>
                      <a:r>
                        <a:rPr lang="en-US" sz="1800" b="0" i="0" u="none" strike="noStrike" noProof="0">
                          <a:latin typeface="Tenorite"/>
                        </a:rPr>
                        <a:t>Harry Potter is a horcrux</a:t>
                      </a:r>
                      <a:endParaRPr lang="en-US"/>
                    </a:p>
                  </a:txBody>
                  <a:tcPr anchor="ctr"/>
                </a:tc>
                <a:extLst>
                  <a:ext uri="{0D108BD9-81ED-4DB2-BD59-A6C34878D82A}">
                    <a16:rowId xmlns:a16="http://schemas.microsoft.com/office/drawing/2014/main" val="143534069"/>
                  </a:ext>
                </a:extLst>
              </a:tr>
            </a:tbl>
          </a:graphicData>
        </a:graphic>
      </p:graphicFrame>
    </p:spTree>
    <p:extLst>
      <p:ext uri="{BB962C8B-B14F-4D97-AF65-F5344CB8AC3E}">
        <p14:creationId xmlns:p14="http://schemas.microsoft.com/office/powerpoint/2010/main" val="48626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3EBD6E0F-071A-13BD-57D2-7B009525575E}"/>
              </a:ext>
            </a:extLst>
          </p:cNvPr>
          <p:cNvSpPr>
            <a:spLocks noGrp="1"/>
          </p:cNvSpPr>
          <p:nvPr>
            <p:ph idx="1"/>
          </p:nvPr>
        </p:nvSpPr>
        <p:spPr>
          <a:xfrm>
            <a:off x="751855" y="1964648"/>
            <a:ext cx="10617896" cy="3006742"/>
          </a:xfrm>
        </p:spPr>
        <p:txBody>
          <a:bodyPr vert="horz" lIns="91440" tIns="45720" rIns="91440" bIns="45720" rtlCol="0" anchor="t">
            <a:noAutofit/>
          </a:bodyPr>
          <a:lstStyle/>
          <a:p>
            <a:r>
              <a:rPr lang="en-US" sz="2800">
                <a:ea typeface="+mn-lt"/>
                <a:cs typeface="+mn-lt"/>
              </a:rPr>
              <a:t>PROBLEMS:</a:t>
            </a:r>
          </a:p>
          <a:p>
            <a:pPr marL="514350" indent="-514350">
              <a:buAutoNum type="arabicPeriod"/>
            </a:pPr>
            <a:r>
              <a:rPr lang="en-US" sz="2800">
                <a:ea typeface="+mn-lt"/>
                <a:cs typeface="+mn-lt"/>
              </a:rPr>
              <a:t>Lack of properly annotated datasets.</a:t>
            </a:r>
            <a:endParaRPr lang="en-US">
              <a:ea typeface="+mn-lt"/>
              <a:cs typeface="+mn-lt"/>
            </a:endParaRPr>
          </a:p>
          <a:p>
            <a:pPr marL="514350" indent="-514350">
              <a:buAutoNum type="arabicPeriod"/>
            </a:pPr>
            <a:r>
              <a:rPr lang="en-US" sz="2800"/>
              <a:t>No reference scores (yet).</a:t>
            </a:r>
          </a:p>
          <a:p>
            <a:endParaRPr lang="en-US" sz="2800"/>
          </a:p>
          <a:p>
            <a:r>
              <a:rPr lang="en-US" sz="2800"/>
              <a:t>FUTURE WORK:</a:t>
            </a:r>
          </a:p>
          <a:p>
            <a:pPr marL="514350" indent="-514350">
              <a:buAutoNum type="arabicPeriod"/>
            </a:pPr>
            <a:r>
              <a:rPr lang="en-US" sz="2800"/>
              <a:t>More extensive research on transformer-based architecture.</a:t>
            </a:r>
          </a:p>
          <a:p>
            <a:pPr marL="514350" indent="-514350">
              <a:buAutoNum type="arabicPeriod"/>
            </a:pPr>
            <a:r>
              <a:rPr lang="en-US" sz="2800"/>
              <a:t>NER-approach? (beginnings and endings of NE)</a:t>
            </a:r>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18</a:t>
            </a:fld>
            <a:endParaRPr lang="en-US"/>
          </a:p>
        </p:txBody>
      </p:sp>
    </p:spTree>
    <p:extLst>
      <p:ext uri="{BB962C8B-B14F-4D97-AF65-F5344CB8AC3E}">
        <p14:creationId xmlns:p14="http://schemas.microsoft.com/office/powerpoint/2010/main" val="2482708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514350" indent="-514350">
              <a:buAutoNum type="arabicPeriod"/>
            </a:pPr>
            <a:r>
              <a:rPr lang="en-US"/>
              <a:t>Problem outline</a:t>
            </a:r>
          </a:p>
          <a:p>
            <a:pPr marL="514350" indent="-514350">
              <a:buAutoNum type="arabicPeriod"/>
            </a:pPr>
            <a:r>
              <a:rPr lang="en-US"/>
              <a:t>Explanatory Data Analysis</a:t>
            </a:r>
          </a:p>
          <a:p>
            <a:pPr marL="514350" indent="-514350">
              <a:buAutoNum type="arabicPeriod"/>
            </a:pPr>
            <a:r>
              <a:rPr lang="en-US"/>
              <a:t>LSTM approach</a:t>
            </a:r>
          </a:p>
          <a:p>
            <a:pPr marL="514350" indent="-514350">
              <a:buAutoNum type="arabicPeriod"/>
            </a:pPr>
            <a:r>
              <a:rPr lang="en-US"/>
              <a:t>Transformers approach</a:t>
            </a:r>
          </a:p>
          <a:p>
            <a:pPr marL="514350" indent="-514350">
              <a:buAutoNum type="arabicPeriod"/>
            </a:pPr>
            <a:r>
              <a:rPr lang="en-US"/>
              <a:t>Summary</a:t>
            </a:r>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Motivation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Reminder:</a:t>
            </a:r>
          </a:p>
          <a:p>
            <a:r>
              <a:rPr lang="en-US"/>
              <a:t>In the previous stage, we taught model to classify reviews.</a:t>
            </a:r>
          </a:p>
          <a:p>
            <a:r>
              <a:rPr lang="en-US"/>
              <a:t>Then, we checked if the rationale agrees with annotators.</a:t>
            </a:r>
          </a:p>
          <a:p>
            <a:endParaRPr lang="en-US"/>
          </a:p>
          <a:p>
            <a:r>
              <a:rPr lang="en-US"/>
              <a:t>Can we teach the models do detect spoilers within reviews?</a:t>
            </a:r>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20347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D4FF-17EE-3F61-AE44-3AD10E661A0C}"/>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3919EA74-3EAF-1ED7-DB06-A623B41E1371}"/>
              </a:ext>
            </a:extLst>
          </p:cNvPr>
          <p:cNvSpPr>
            <a:spLocks noGrp="1"/>
          </p:cNvSpPr>
          <p:nvPr>
            <p:ph idx="1"/>
          </p:nvPr>
        </p:nvSpPr>
        <p:spPr/>
        <p:txBody>
          <a:bodyPr vert="horz" lIns="91440" tIns="45720" rIns="91440" bIns="45720" rtlCol="0" anchor="t">
            <a:noAutofit/>
          </a:bodyPr>
          <a:lstStyle/>
          <a:p>
            <a:pPr marL="457200" indent="-457200">
              <a:buChar char="•"/>
            </a:pPr>
            <a:r>
              <a:rPr lang="en-US">
                <a:ea typeface="+mn-lt"/>
                <a:cs typeface="+mn-lt"/>
              </a:rPr>
              <a:t>TV Tropes Books - 340k documents, 670k sentences, 110k spoiler sentences, </a:t>
            </a:r>
            <a:r>
              <a:rPr lang="en-US" u="sng">
                <a:ea typeface="+mn-lt"/>
                <a:cs typeface="+mn-lt"/>
              </a:rPr>
              <a:t>1:4 spoiler to non-spoiler reviews</a:t>
            </a:r>
            <a:br>
              <a:rPr lang="en-US" u="sng">
                <a:ea typeface="+mn-lt"/>
                <a:cs typeface="+mn-lt"/>
              </a:rPr>
            </a:br>
            <a:br>
              <a:rPr lang="en-US" u="sng">
                <a:ea typeface="+mn-lt"/>
                <a:cs typeface="+mn-lt"/>
              </a:rPr>
            </a:br>
            <a:r>
              <a:rPr lang="en-US">
                <a:ea typeface="+mn-lt"/>
                <a:cs typeface="+mn-lt"/>
              </a:rPr>
              <a:t>The only precisely annotated dataset available :(</a:t>
            </a:r>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345583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D4FF-17EE-3F61-AE44-3AD10E661A0C}"/>
              </a:ext>
            </a:extLst>
          </p:cNvPr>
          <p:cNvSpPr>
            <a:spLocks noGrp="1"/>
          </p:cNvSpPr>
          <p:nvPr>
            <p:ph type="title"/>
          </p:nvPr>
        </p:nvSpPr>
        <p:spPr/>
        <p:txBody>
          <a:bodyPr/>
          <a:lstStyle/>
          <a:p>
            <a:r>
              <a:rPr lang="en-US"/>
              <a:t>TV Tropes Books sample</a:t>
            </a:r>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p:txBody>
          <a:bodyPr/>
          <a:lstStyle/>
          <a:p>
            <a:fld id="{294A09A9-5501-47C1-A89A-A340965A2BE2}" type="slidenum">
              <a:rPr lang="en-US" smtClean="0"/>
              <a:pPr/>
              <a:t>5</a:t>
            </a:fld>
            <a:endParaRPr lang="en-US"/>
          </a:p>
        </p:txBody>
      </p:sp>
      <p:sp>
        <p:nvSpPr>
          <p:cNvPr id="7" name="Content Placeholder 6">
            <a:extLst>
              <a:ext uri="{FF2B5EF4-FFF2-40B4-BE49-F238E27FC236}">
                <a16:creationId xmlns:a16="http://schemas.microsoft.com/office/drawing/2014/main" id="{AA6E21E8-2B2C-A05B-B7BF-8DB715728CCF}"/>
              </a:ext>
            </a:extLst>
          </p:cNvPr>
          <p:cNvSpPr>
            <a:spLocks noGrp="1"/>
          </p:cNvSpPr>
          <p:nvPr>
            <p:ph idx="1"/>
          </p:nvPr>
        </p:nvSpPr>
        <p:spPr>
          <a:xfrm>
            <a:off x="1167493" y="2017467"/>
            <a:ext cx="10303675" cy="3366815"/>
          </a:xfrm>
        </p:spPr>
        <p:txBody>
          <a:bodyPr vert="horz" lIns="91440" tIns="45720" rIns="91440" bIns="45720" rtlCol="0" anchor="t">
            <a:noAutofit/>
          </a:bodyPr>
          <a:lstStyle/>
          <a:p>
            <a:r>
              <a:rPr lang="en-US" sz="2000">
                <a:ea typeface="+mn-lt"/>
                <a:cs typeface="+mn-lt"/>
              </a:rPr>
              <a:t>{</a:t>
            </a:r>
          </a:p>
          <a:p>
            <a:r>
              <a:rPr lang="en-US" sz="2000">
                <a:ea typeface="+mn-lt"/>
                <a:cs typeface="+mn-lt"/>
              </a:rPr>
              <a:t>'page': 'https://tvtropes.org/...',</a:t>
            </a:r>
            <a:endParaRPr lang="en-US" sz="2000"/>
          </a:p>
          <a:p>
            <a:r>
              <a:rPr lang="en-US" sz="2000">
                <a:ea typeface="+mn-lt"/>
                <a:cs typeface="+mn-lt"/>
              </a:rPr>
              <a:t>'trope': 'Kill the Cutie',</a:t>
            </a:r>
            <a:endParaRPr lang="en-US" sz="2000"/>
          </a:p>
          <a:p>
            <a:r>
              <a:rPr lang="en-US" sz="2000" b="1">
                <a:ea typeface="+mn-lt"/>
                <a:cs typeface="+mn-lt"/>
              </a:rPr>
              <a:t>'</a:t>
            </a:r>
            <a:r>
              <a:rPr lang="en-US" sz="2000" b="1" err="1">
                <a:ea typeface="+mn-lt"/>
                <a:cs typeface="+mn-lt"/>
              </a:rPr>
              <a:t>has_spoiler</a:t>
            </a:r>
            <a:r>
              <a:rPr lang="en-US" sz="2000" b="1">
                <a:ea typeface="+mn-lt"/>
                <a:cs typeface="+mn-lt"/>
              </a:rPr>
              <a:t>': True,</a:t>
            </a:r>
            <a:endParaRPr lang="en-US" sz="2000" b="1"/>
          </a:p>
          <a:p>
            <a:r>
              <a:rPr lang="en-US" sz="2000">
                <a:ea typeface="+mn-lt"/>
                <a:cs typeface="+mn-lt"/>
              </a:rPr>
              <a:t>'sentences': [[</a:t>
            </a:r>
            <a:r>
              <a:rPr lang="en-US" sz="2000" b="1">
                <a:ea typeface="+mn-lt"/>
                <a:cs typeface="+mn-lt"/>
              </a:rPr>
              <a:t>True</a:t>
            </a:r>
            <a:r>
              <a:rPr lang="en-US" sz="2000">
                <a:ea typeface="+mn-lt"/>
                <a:cs typeface="+mn-lt"/>
              </a:rPr>
              <a:t>, 'Walter, who was the ...', [[0, 89]]]]</a:t>
            </a:r>
          </a:p>
          <a:p>
            <a:r>
              <a:rPr lang="en-US" sz="2000">
                <a:ea typeface="+mn-lt"/>
                <a:cs typeface="+mn-lt"/>
              </a:rPr>
              <a:t>}</a:t>
            </a:r>
          </a:p>
          <a:p>
            <a:endParaRPr lang="en-US" sz="2000"/>
          </a:p>
          <a:p>
            <a:r>
              <a:rPr lang="en-US" sz="2000"/>
              <a:t>Based on the information provided, we annotated every word as a spoiler or non-spoiler.</a:t>
            </a:r>
          </a:p>
        </p:txBody>
      </p:sp>
    </p:spTree>
    <p:extLst>
      <p:ext uri="{BB962C8B-B14F-4D97-AF65-F5344CB8AC3E}">
        <p14:creationId xmlns:p14="http://schemas.microsoft.com/office/powerpoint/2010/main" val="391656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6</a:t>
            </a:fld>
            <a:endParaRPr lang="en-US">
              <a:solidFill>
                <a:schemeClr val="tx1">
                  <a:tint val="75000"/>
                </a:schemeClr>
              </a:solidFill>
            </a:endParaRPr>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48DA1055-88C0-174E-1AFC-C842A574FC71}"/>
              </a:ext>
            </a:extLst>
          </p:cNvPr>
          <p:cNvGraphicFramePr>
            <a:graphicFrameLocks noGrp="1"/>
          </p:cNvGraphicFramePr>
          <p:nvPr>
            <p:extLst>
              <p:ext uri="{D42A27DB-BD31-4B8C-83A1-F6EECF244321}">
                <p14:modId xmlns:p14="http://schemas.microsoft.com/office/powerpoint/2010/main" val="2634374468"/>
              </p:ext>
            </p:extLst>
          </p:nvPr>
        </p:nvGraphicFramePr>
        <p:xfrm>
          <a:off x="950147" y="1937925"/>
          <a:ext cx="10196540" cy="3045439"/>
        </p:xfrm>
        <a:graphic>
          <a:graphicData uri="http://schemas.openxmlformats.org/drawingml/2006/table">
            <a:tbl>
              <a:tblPr firstRow="1" bandRow="1">
                <a:tableStyleId>{5C22544A-7EE6-4342-B048-85BDC9FD1C3A}</a:tableStyleId>
              </a:tblPr>
              <a:tblGrid>
                <a:gridCol w="2549135">
                  <a:extLst>
                    <a:ext uri="{9D8B030D-6E8A-4147-A177-3AD203B41FA5}">
                      <a16:colId xmlns:a16="http://schemas.microsoft.com/office/drawing/2014/main" val="182848910"/>
                    </a:ext>
                  </a:extLst>
                </a:gridCol>
                <a:gridCol w="2549135">
                  <a:extLst>
                    <a:ext uri="{9D8B030D-6E8A-4147-A177-3AD203B41FA5}">
                      <a16:colId xmlns:a16="http://schemas.microsoft.com/office/drawing/2014/main" val="3971519311"/>
                    </a:ext>
                  </a:extLst>
                </a:gridCol>
                <a:gridCol w="2549135">
                  <a:extLst>
                    <a:ext uri="{9D8B030D-6E8A-4147-A177-3AD203B41FA5}">
                      <a16:colId xmlns:a16="http://schemas.microsoft.com/office/drawing/2014/main" val="3503137210"/>
                    </a:ext>
                  </a:extLst>
                </a:gridCol>
                <a:gridCol w="2549135">
                  <a:extLst>
                    <a:ext uri="{9D8B030D-6E8A-4147-A177-3AD203B41FA5}">
                      <a16:colId xmlns:a16="http://schemas.microsoft.com/office/drawing/2014/main" val="2408492770"/>
                    </a:ext>
                  </a:extLst>
                </a:gridCol>
              </a:tblGrid>
              <a:tr h="1270000">
                <a:tc>
                  <a:txBody>
                    <a:bodyPr/>
                    <a:lstStyle/>
                    <a:p>
                      <a:endParaRPr lang="en-US"/>
                    </a:p>
                  </a:txBody>
                  <a:tcPr/>
                </a:tc>
                <a:tc>
                  <a:txBody>
                    <a:bodyPr/>
                    <a:lstStyle/>
                    <a:p>
                      <a:r>
                        <a:rPr lang="en-US"/>
                        <a:t>Total spoilers and </a:t>
                      </a:r>
                      <a:br>
                        <a:rPr lang="en-US"/>
                      </a:br>
                      <a:r>
                        <a:rPr lang="en-US"/>
                        <a:t>non-spoiler in train set</a:t>
                      </a:r>
                    </a:p>
                  </a:txBody>
                  <a:tcPr/>
                </a:tc>
                <a:tc>
                  <a:txBody>
                    <a:bodyPr/>
                    <a:lstStyle/>
                    <a:p>
                      <a:r>
                        <a:rPr lang="en-US"/>
                        <a:t>Reviews consisting of mostly spoilers (&gt;50%)</a:t>
                      </a:r>
                    </a:p>
                  </a:txBody>
                  <a:tcPr/>
                </a:tc>
                <a:tc>
                  <a:txBody>
                    <a:bodyPr/>
                    <a:lstStyle/>
                    <a:p>
                      <a:r>
                        <a:rPr lang="en-US"/>
                        <a:t>Reviews with at least 1 spoiler</a:t>
                      </a:r>
                    </a:p>
                  </a:txBody>
                  <a:tcPr/>
                </a:tc>
                <a:extLst>
                  <a:ext uri="{0D108BD9-81ED-4DB2-BD59-A6C34878D82A}">
                    <a16:rowId xmlns:a16="http://schemas.microsoft.com/office/drawing/2014/main" val="245414076"/>
                  </a:ext>
                </a:extLst>
              </a:tr>
              <a:tr h="647124">
                <a:tc>
                  <a:txBody>
                    <a:bodyPr/>
                    <a:lstStyle/>
                    <a:p>
                      <a:r>
                        <a:rPr lang="en-US">
                          <a:solidFill>
                            <a:srgbClr val="FFFFFF"/>
                          </a:solidFill>
                        </a:rPr>
                        <a:t>True</a:t>
                      </a:r>
                      <a:br>
                        <a:rPr lang="en-US">
                          <a:solidFill>
                            <a:srgbClr val="FFFFFF"/>
                          </a:solidFill>
                        </a:rPr>
                      </a:br>
                      <a:r>
                        <a:rPr lang="en-US">
                          <a:solidFill>
                            <a:schemeClr val="bg1"/>
                          </a:solidFill>
                        </a:rPr>
                        <a:t>(Spoilers)</a:t>
                      </a:r>
                    </a:p>
                  </a:txBody>
                  <a:tcPr>
                    <a:solidFill>
                      <a:schemeClr val="accent1"/>
                    </a:solidFill>
                  </a:tcPr>
                </a:tc>
                <a:tc>
                  <a:txBody>
                    <a:bodyPr/>
                    <a:lstStyle/>
                    <a:p>
                      <a:r>
                        <a:rPr lang="en-US"/>
                        <a:t>1.38M</a:t>
                      </a:r>
                    </a:p>
                  </a:txBody>
                  <a:tcPr/>
                </a:tc>
                <a:tc>
                  <a:txBody>
                    <a:bodyPr/>
                    <a:lstStyle/>
                    <a:p>
                      <a:r>
                        <a:rPr lang="en-US"/>
                        <a:t>29011</a:t>
                      </a:r>
                    </a:p>
                  </a:txBody>
                  <a:tcPr/>
                </a:tc>
                <a:tc>
                  <a:txBody>
                    <a:bodyPr/>
                    <a:lstStyle/>
                    <a:p>
                      <a:r>
                        <a:rPr lang="en-US"/>
                        <a:t>59374</a:t>
                      </a:r>
                    </a:p>
                  </a:txBody>
                  <a:tcPr/>
                </a:tc>
                <a:extLst>
                  <a:ext uri="{0D108BD9-81ED-4DB2-BD59-A6C34878D82A}">
                    <a16:rowId xmlns:a16="http://schemas.microsoft.com/office/drawing/2014/main" val="1307149486"/>
                  </a:ext>
                </a:extLst>
              </a:tr>
              <a:tr h="1128315">
                <a:tc>
                  <a:txBody>
                    <a:bodyPr/>
                    <a:lstStyle/>
                    <a:p>
                      <a:r>
                        <a:rPr lang="en-US">
                          <a:solidFill>
                            <a:schemeClr val="bg1"/>
                          </a:solidFill>
                        </a:rPr>
                        <a:t>False</a:t>
                      </a:r>
                      <a:br>
                        <a:rPr lang="en-US">
                          <a:solidFill>
                            <a:srgbClr val="FFFFFF"/>
                          </a:solidFill>
                        </a:rPr>
                      </a:br>
                      <a:r>
                        <a:rPr lang="en-US">
                          <a:solidFill>
                            <a:schemeClr val="bg1"/>
                          </a:solidFill>
                        </a:rPr>
                        <a:t>(Non-spoilers)</a:t>
                      </a:r>
                    </a:p>
                  </a:txBody>
                  <a:tcPr>
                    <a:solidFill>
                      <a:schemeClr val="accent1"/>
                    </a:solidFill>
                  </a:tcPr>
                </a:tc>
                <a:tc>
                  <a:txBody>
                    <a:bodyPr/>
                    <a:lstStyle/>
                    <a:p>
                      <a:r>
                        <a:rPr lang="en-US"/>
                        <a:t>1.57M</a:t>
                      </a:r>
                    </a:p>
                  </a:txBody>
                  <a:tcPr/>
                </a:tc>
                <a:tc>
                  <a:txBody>
                    <a:bodyPr/>
                    <a:lstStyle/>
                    <a:p>
                      <a:r>
                        <a:rPr lang="en-US"/>
                        <a:t>30394</a:t>
                      </a:r>
                    </a:p>
                  </a:txBody>
                  <a:tcPr/>
                </a:tc>
                <a:tc>
                  <a:txBody>
                    <a:bodyPr/>
                    <a:lstStyle/>
                    <a:p>
                      <a:r>
                        <a:rPr lang="en-US"/>
                        <a:t>31</a:t>
                      </a:r>
                    </a:p>
                  </a:txBody>
                  <a:tcPr/>
                </a:tc>
                <a:extLst>
                  <a:ext uri="{0D108BD9-81ED-4DB2-BD59-A6C34878D82A}">
                    <a16:rowId xmlns:a16="http://schemas.microsoft.com/office/drawing/2014/main" val="802275578"/>
                  </a:ext>
                </a:extLst>
              </a:tr>
            </a:tbl>
          </a:graphicData>
        </a:graphic>
      </p:graphicFrame>
    </p:spTree>
    <p:extLst>
      <p:ext uri="{BB962C8B-B14F-4D97-AF65-F5344CB8AC3E}">
        <p14:creationId xmlns:p14="http://schemas.microsoft.com/office/powerpoint/2010/main" val="372324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6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6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7</a:t>
            </a:fld>
            <a:endParaRPr lang="en-US">
              <a:solidFill>
                <a:schemeClr val="tx1">
                  <a:tint val="75000"/>
                </a:schemeClr>
              </a:solidFill>
            </a:endParaRPr>
          </a:p>
        </p:txBody>
      </p:sp>
      <p:sp>
        <p:nvSpPr>
          <p:cNvPr id="76" name="Isosceles Triangle 7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A picture containing text&#10;&#10;Description automatically generated">
            <a:extLst>
              <a:ext uri="{FF2B5EF4-FFF2-40B4-BE49-F238E27FC236}">
                <a16:creationId xmlns:a16="http://schemas.microsoft.com/office/drawing/2014/main" id="{80C29C34-5461-0582-42E1-DFBEA6BB4820}"/>
              </a:ext>
            </a:extLst>
          </p:cNvPr>
          <p:cNvPicPr>
            <a:picLocks noChangeAspect="1"/>
          </p:cNvPicPr>
          <p:nvPr/>
        </p:nvPicPr>
        <p:blipFill>
          <a:blip r:embed="rId3"/>
          <a:stretch>
            <a:fillRect/>
          </a:stretch>
        </p:blipFill>
        <p:spPr>
          <a:xfrm>
            <a:off x="1508949" y="1486238"/>
            <a:ext cx="9635066" cy="4487595"/>
          </a:xfrm>
          <a:prstGeom prst="rect">
            <a:avLst/>
          </a:prstGeom>
          <a:ln>
            <a:noFill/>
          </a:ln>
        </p:spPr>
      </p:pic>
      <p:sp>
        <p:nvSpPr>
          <p:cNvPr id="78" name="Isosceles Triangle 7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90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a:xfrm>
            <a:off x="900298" y="381000"/>
            <a:ext cx="10046377" cy="1335459"/>
          </a:xfrm>
        </p:spPr>
        <p:txBody>
          <a:bodyPr/>
          <a:lstStyle/>
          <a:p>
            <a:r>
              <a:rPr lang="en-US">
                <a:ea typeface="+mj-lt"/>
                <a:cs typeface="+mj-lt"/>
              </a:rPr>
              <a:t>LSTM approach</a:t>
            </a:r>
            <a:endParaRPr lang="en-US"/>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8</a:t>
            </a:fld>
            <a:endParaRPr lang="en-US"/>
          </a:p>
        </p:txBody>
      </p:sp>
      <p:sp>
        <p:nvSpPr>
          <p:cNvPr id="26" name="Content Placeholder 2">
            <a:extLst>
              <a:ext uri="{FF2B5EF4-FFF2-40B4-BE49-F238E27FC236}">
                <a16:creationId xmlns:a16="http://schemas.microsoft.com/office/drawing/2014/main" id="{866F249D-FEBA-463A-4416-F4F4C4FCA5D8}"/>
              </a:ext>
            </a:extLst>
          </p:cNvPr>
          <p:cNvSpPr>
            <a:spLocks noGrp="1"/>
          </p:cNvSpPr>
          <p:nvPr>
            <p:ph idx="1"/>
          </p:nvPr>
        </p:nvSpPr>
        <p:spPr>
          <a:xfrm>
            <a:off x="1167493" y="2017467"/>
            <a:ext cx="9779182" cy="3366815"/>
          </a:xfrm>
        </p:spPr>
        <p:txBody>
          <a:bodyPr vert="horz" lIns="91440" tIns="45720" rIns="91440" bIns="45720" rtlCol="0" anchor="t">
            <a:noAutofit/>
          </a:bodyPr>
          <a:lstStyle/>
          <a:p>
            <a:r>
              <a:rPr lang="en-US">
                <a:ea typeface="+mn-lt"/>
                <a:cs typeface="+mn-lt"/>
              </a:rPr>
              <a:t>Token classification with dense classification head on the top of:</a:t>
            </a:r>
          </a:p>
          <a:p>
            <a:pPr marL="342900" indent="-342900">
              <a:buChar char="•"/>
            </a:pPr>
            <a:r>
              <a:rPr lang="en-US">
                <a:ea typeface="+mn-lt"/>
                <a:cs typeface="+mn-lt"/>
              </a:rPr>
              <a:t>Standard LSTM</a:t>
            </a:r>
          </a:p>
          <a:p>
            <a:pPr marL="342900" indent="-342900">
              <a:buChar char="•"/>
            </a:pPr>
            <a:r>
              <a:rPr lang="en-US">
                <a:ea typeface="+mn-lt"/>
                <a:cs typeface="+mn-lt"/>
              </a:rPr>
              <a:t>LSTM with attention layer</a:t>
            </a:r>
          </a:p>
          <a:p>
            <a:pPr marL="342900" indent="-342900">
              <a:buChar char="•"/>
            </a:pPr>
            <a:endParaRPr lang="en-US">
              <a:ea typeface="+mn-lt"/>
              <a:cs typeface="+mn-lt"/>
            </a:endParaRPr>
          </a:p>
          <a:p>
            <a:r>
              <a:rPr lang="en-US">
                <a:ea typeface="+mn-lt"/>
                <a:cs typeface="+mn-lt"/>
              </a:rPr>
              <a:t>Remarks:</a:t>
            </a:r>
            <a:endParaRPr lang="en-US" i="1">
              <a:ea typeface="+mn-lt"/>
              <a:cs typeface="+mn-lt"/>
            </a:endParaRPr>
          </a:p>
          <a:p>
            <a:pPr marL="342900" indent="-342900">
              <a:buChar char="•"/>
            </a:pPr>
            <a:r>
              <a:rPr lang="en-US">
                <a:ea typeface="+mn-lt"/>
                <a:cs typeface="+mn-lt"/>
              </a:rPr>
              <a:t>512 input tokens</a:t>
            </a:r>
            <a:endParaRPr lang="en-US" b="1">
              <a:ea typeface="+mn-lt"/>
              <a:cs typeface="+mn-lt"/>
            </a:endParaRPr>
          </a:p>
          <a:p>
            <a:pPr marL="342900" indent="-342900">
              <a:buChar char="•"/>
            </a:pPr>
            <a:r>
              <a:rPr lang="en-US" err="1">
                <a:ea typeface="+mn-lt"/>
                <a:cs typeface="+mn-lt"/>
              </a:rPr>
              <a:t>GloVe</a:t>
            </a:r>
            <a:r>
              <a:rPr lang="en-US">
                <a:ea typeface="+mn-lt"/>
                <a:cs typeface="+mn-lt"/>
              </a:rPr>
              <a:t> pretrained embeddings (case-insensitive)</a:t>
            </a:r>
          </a:p>
          <a:p>
            <a:pPr marL="342900" indent="-342900">
              <a:buChar char="•"/>
            </a:pPr>
            <a:r>
              <a:rPr lang="en-US" b="1"/>
              <a:t>Masked loss and metrics</a:t>
            </a:r>
          </a:p>
          <a:p>
            <a:endParaRPr lang="en-US"/>
          </a:p>
          <a:p>
            <a:pPr marL="342900" indent="-342900">
              <a:buChar char="•"/>
            </a:pPr>
            <a:endParaRPr lang="en-US"/>
          </a:p>
          <a:p>
            <a:endParaRPr lang="en-US"/>
          </a:p>
          <a:p>
            <a:endParaRPr lang="en-US" b="1"/>
          </a:p>
          <a:p>
            <a:endParaRPr lang="en-US"/>
          </a:p>
        </p:txBody>
      </p:sp>
    </p:spTree>
    <p:extLst>
      <p:ext uri="{BB962C8B-B14F-4D97-AF65-F5344CB8AC3E}">
        <p14:creationId xmlns:p14="http://schemas.microsoft.com/office/powerpoint/2010/main" val="398554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a:solidFill>
                  <a:schemeClr val="tx1"/>
                </a:solidFill>
                <a:latin typeface="+mj-lt"/>
                <a:ea typeface="+mj-ea"/>
                <a:cs typeface="+mj-cs"/>
              </a:rPr>
              <a:t>Results – TV Tropes Books test set</a:t>
            </a:r>
          </a:p>
        </p:txBody>
      </p:sp>
      <p:sp>
        <p:nvSpPr>
          <p:cNvPr id="8" name="Content Placeholder 7">
            <a:extLst>
              <a:ext uri="{FF2B5EF4-FFF2-40B4-BE49-F238E27FC236}">
                <a16:creationId xmlns:a16="http://schemas.microsoft.com/office/drawing/2014/main" id="{B80DBD74-A7B4-6232-AD4E-133BE8EAC3C7}"/>
              </a:ext>
            </a:extLst>
          </p:cNvPr>
          <p:cNvSpPr>
            <a:spLocks noGrp="1"/>
          </p:cNvSpPr>
          <p:nvPr>
            <p:ph idx="13"/>
          </p:nvPr>
        </p:nvSpPr>
        <p:spPr>
          <a:xfrm>
            <a:off x="638881" y="1809541"/>
            <a:ext cx="10909643" cy="687406"/>
          </a:xfrm>
        </p:spPr>
        <p:txBody>
          <a:bodyPr vert="horz" lIns="91440" tIns="45720" rIns="91440" bIns="45720" rtlCol="0" anchor="ctr">
            <a:normAutofit/>
          </a:bodyPr>
          <a:lstStyle/>
          <a:p>
            <a:pPr algn="ctr"/>
            <a:r>
              <a:rPr lang="en-US" sz="2400" kern="1200">
                <a:solidFill>
                  <a:schemeClr val="tx1"/>
                </a:solidFill>
                <a:latin typeface="+mn-lt"/>
                <a:ea typeface="+mn-ea"/>
                <a:cs typeface="+mn-cs"/>
              </a:rPr>
              <a:t>TV Tropes Books test set</a:t>
            </a:r>
          </a:p>
        </p:txBody>
      </p:sp>
      <p:sp>
        <p:nvSpPr>
          <p:cNvPr id="2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9</a:t>
            </a:fld>
            <a:endParaRPr lang="en-US">
              <a:solidFill>
                <a:schemeClr val="tx1">
                  <a:tint val="75000"/>
                </a:schemeClr>
              </a:solidFill>
            </a:endParaRPr>
          </a:p>
        </p:txBody>
      </p:sp>
      <p:graphicFrame>
        <p:nvGraphicFramePr>
          <p:cNvPr id="13" name="Table 10">
            <a:extLst>
              <a:ext uri="{FF2B5EF4-FFF2-40B4-BE49-F238E27FC236}">
                <a16:creationId xmlns:a16="http://schemas.microsoft.com/office/drawing/2014/main" id="{55DCC59D-6AB6-0001-2A20-90D73D9378EC}"/>
              </a:ext>
            </a:extLst>
          </p:cNvPr>
          <p:cNvGraphicFramePr>
            <a:graphicFrameLocks/>
          </p:cNvGraphicFramePr>
          <p:nvPr>
            <p:extLst>
              <p:ext uri="{D42A27DB-BD31-4B8C-83A1-F6EECF244321}">
                <p14:modId xmlns:p14="http://schemas.microsoft.com/office/powerpoint/2010/main" val="14409468"/>
              </p:ext>
            </p:extLst>
          </p:nvPr>
        </p:nvGraphicFramePr>
        <p:xfrm>
          <a:off x="1238153" y="2633472"/>
          <a:ext cx="9712648" cy="2572938"/>
        </p:xfrm>
        <a:graphic>
          <a:graphicData uri="http://schemas.openxmlformats.org/drawingml/2006/table">
            <a:tbl>
              <a:tblPr firstRow="1" bandRow="1">
                <a:tableStyleId>{5C22544A-7EE6-4342-B048-85BDC9FD1C3A}</a:tableStyleId>
              </a:tblPr>
              <a:tblGrid>
                <a:gridCol w="2162181">
                  <a:extLst>
                    <a:ext uri="{9D8B030D-6E8A-4147-A177-3AD203B41FA5}">
                      <a16:colId xmlns:a16="http://schemas.microsoft.com/office/drawing/2014/main" val="3748713606"/>
                    </a:ext>
                  </a:extLst>
                </a:gridCol>
                <a:gridCol w="1279617">
                  <a:extLst>
                    <a:ext uri="{9D8B030D-6E8A-4147-A177-3AD203B41FA5}">
                      <a16:colId xmlns:a16="http://schemas.microsoft.com/office/drawing/2014/main" val="1854510460"/>
                    </a:ext>
                  </a:extLst>
                </a:gridCol>
                <a:gridCol w="1279617">
                  <a:extLst>
                    <a:ext uri="{9D8B030D-6E8A-4147-A177-3AD203B41FA5}">
                      <a16:colId xmlns:a16="http://schemas.microsoft.com/office/drawing/2014/main" val="1553517156"/>
                    </a:ext>
                  </a:extLst>
                </a:gridCol>
                <a:gridCol w="1587731">
                  <a:extLst>
                    <a:ext uri="{9D8B030D-6E8A-4147-A177-3AD203B41FA5}">
                      <a16:colId xmlns:a16="http://schemas.microsoft.com/office/drawing/2014/main" val="2742602692"/>
                    </a:ext>
                  </a:extLst>
                </a:gridCol>
                <a:gridCol w="1993329">
                  <a:extLst>
                    <a:ext uri="{9D8B030D-6E8A-4147-A177-3AD203B41FA5}">
                      <a16:colId xmlns:a16="http://schemas.microsoft.com/office/drawing/2014/main" val="478317105"/>
                    </a:ext>
                  </a:extLst>
                </a:gridCol>
                <a:gridCol w="1410173">
                  <a:extLst>
                    <a:ext uri="{9D8B030D-6E8A-4147-A177-3AD203B41FA5}">
                      <a16:colId xmlns:a16="http://schemas.microsoft.com/office/drawing/2014/main" val="3282976397"/>
                    </a:ext>
                  </a:extLst>
                </a:gridCol>
              </a:tblGrid>
              <a:tr h="857646">
                <a:tc>
                  <a:txBody>
                    <a:bodyPr/>
                    <a:lstStyle/>
                    <a:p>
                      <a:endParaRPr lang="en-US" sz="2300"/>
                    </a:p>
                  </a:txBody>
                  <a:tcPr marL="115664" marR="115664" marT="57832" marB="57832"/>
                </a:tc>
                <a:tc>
                  <a:txBody>
                    <a:bodyPr/>
                    <a:lstStyle/>
                    <a:p>
                      <a:r>
                        <a:rPr lang="en-US" sz="2300"/>
                        <a:t>ACC</a:t>
                      </a:r>
                    </a:p>
                  </a:txBody>
                  <a:tcPr marL="115664" marR="115664" marT="57832" marB="57832"/>
                </a:tc>
                <a:tc>
                  <a:txBody>
                    <a:bodyPr/>
                    <a:lstStyle/>
                    <a:p>
                      <a:r>
                        <a:rPr lang="en-US" sz="2300"/>
                        <a:t>Recall</a:t>
                      </a:r>
                    </a:p>
                  </a:txBody>
                  <a:tcPr marL="115664" marR="115664" marT="57832" marB="57832"/>
                </a:tc>
                <a:tc>
                  <a:txBody>
                    <a:bodyPr/>
                    <a:lstStyle/>
                    <a:p>
                      <a:r>
                        <a:rPr lang="en-US" sz="2300"/>
                        <a:t>Precision</a:t>
                      </a:r>
                    </a:p>
                  </a:txBody>
                  <a:tcPr marL="115664" marR="115664" marT="57832" marB="57832"/>
                </a:tc>
                <a:tc>
                  <a:txBody>
                    <a:bodyPr/>
                    <a:lstStyle/>
                    <a:p>
                      <a:pPr lvl="0">
                        <a:buNone/>
                      </a:pPr>
                      <a:r>
                        <a:rPr lang="en-US" sz="2300"/>
                        <a:t>Jaccard non-spoilers</a:t>
                      </a:r>
                    </a:p>
                  </a:txBody>
                  <a:tcPr marL="115664" marR="115664" marT="57832" marB="57832"/>
                </a:tc>
                <a:tc>
                  <a:txBody>
                    <a:bodyPr/>
                    <a:lstStyle/>
                    <a:p>
                      <a:pPr lvl="0">
                        <a:buNone/>
                      </a:pPr>
                      <a:r>
                        <a:rPr lang="en-US" sz="2300"/>
                        <a:t>Jaccard spoilers</a:t>
                      </a:r>
                    </a:p>
                  </a:txBody>
                  <a:tcPr marL="115664" marR="115664" marT="57832" marB="57832"/>
                </a:tc>
                <a:extLst>
                  <a:ext uri="{0D108BD9-81ED-4DB2-BD59-A6C34878D82A}">
                    <a16:rowId xmlns:a16="http://schemas.microsoft.com/office/drawing/2014/main" val="3909246232"/>
                  </a:ext>
                </a:extLst>
              </a:tr>
              <a:tr h="857646">
                <a:tc>
                  <a:txBody>
                    <a:bodyPr/>
                    <a:lstStyle/>
                    <a:p>
                      <a:pPr lvl="0">
                        <a:buNone/>
                      </a:pPr>
                      <a:r>
                        <a:rPr lang="en-US" sz="2300" b="0" i="0" u="none" strike="noStrike" noProof="0">
                          <a:latin typeface="Tenorite"/>
                        </a:rPr>
                        <a:t>LSTM vanilla</a:t>
                      </a:r>
                    </a:p>
                  </a:txBody>
                  <a:tcPr marL="115664" marR="115664" marT="57832" marB="57832"/>
                </a:tc>
                <a:tc>
                  <a:txBody>
                    <a:bodyPr/>
                    <a:lstStyle/>
                    <a:p>
                      <a:pPr lvl="0">
                        <a:buNone/>
                      </a:pPr>
                      <a:r>
                        <a:rPr lang="en-US" sz="2300" b="0" i="0" u="none" strike="noStrike" noProof="0">
                          <a:latin typeface="Tenorite"/>
                        </a:rPr>
                        <a:t>0.6976</a:t>
                      </a:r>
                      <a:endParaRPr lang="en-US"/>
                    </a:p>
                  </a:txBody>
                  <a:tcPr marL="115664" marR="115664" marT="57832" marB="57832"/>
                </a:tc>
                <a:tc>
                  <a:txBody>
                    <a:bodyPr/>
                    <a:lstStyle/>
                    <a:p>
                      <a:pPr lvl="0">
                        <a:buNone/>
                      </a:pPr>
                      <a:r>
                        <a:rPr lang="en-US" sz="2300" b="0" i="0" u="none" strike="noStrike" noProof="0">
                          <a:latin typeface="Tenorite"/>
                        </a:rPr>
                        <a:t>0.7402</a:t>
                      </a:r>
                      <a:endParaRPr lang="en-US"/>
                    </a:p>
                  </a:txBody>
                  <a:tcPr marL="115664" marR="115664" marT="57832" marB="57832"/>
                </a:tc>
                <a:tc>
                  <a:txBody>
                    <a:bodyPr/>
                    <a:lstStyle/>
                    <a:p>
                      <a:pPr lvl="0">
                        <a:buNone/>
                      </a:pPr>
                      <a:r>
                        <a:rPr lang="en-US" sz="2300" b="0" i="0" u="none" strike="noStrike" noProof="0"/>
                        <a:t>0.6478</a:t>
                      </a:r>
                      <a:endParaRPr lang="en-US"/>
                    </a:p>
                  </a:txBody>
                  <a:tcPr marL="115664" marR="115664" marT="57832" marB="57832"/>
                </a:tc>
                <a:tc>
                  <a:txBody>
                    <a:bodyPr/>
                    <a:lstStyle/>
                    <a:p>
                      <a:pPr lvl="0">
                        <a:buNone/>
                      </a:pPr>
                      <a:r>
                        <a:rPr lang="en-US" sz="2300" b="0" i="0" u="none" strike="noStrike" noProof="0"/>
                        <a:t>0.5432</a:t>
                      </a:r>
                      <a:endParaRPr lang="en-US"/>
                    </a:p>
                  </a:txBody>
                  <a:tcPr marL="115664" marR="115664" marT="57832" marB="57832"/>
                </a:tc>
                <a:tc>
                  <a:txBody>
                    <a:bodyPr/>
                    <a:lstStyle/>
                    <a:p>
                      <a:pPr lvl="0">
                        <a:buNone/>
                      </a:pPr>
                      <a:r>
                        <a:rPr lang="en-US" sz="2300" b="0" i="0" u="none" strike="noStrike" noProof="0"/>
                        <a:t>0.5278</a:t>
                      </a:r>
                      <a:r>
                        <a:rPr lang="en-US" sz="2300" b="0" i="0" u="none" strike="noStrike" noProof="0">
                          <a:latin typeface="Tenorite"/>
                        </a:rPr>
                        <a:t> </a:t>
                      </a:r>
                      <a:endParaRPr lang="en-US"/>
                    </a:p>
                  </a:txBody>
                  <a:tcPr marL="115664" marR="115664" marT="57832" marB="57832"/>
                </a:tc>
                <a:extLst>
                  <a:ext uri="{0D108BD9-81ED-4DB2-BD59-A6C34878D82A}">
                    <a16:rowId xmlns:a16="http://schemas.microsoft.com/office/drawing/2014/main" val="2612140364"/>
                  </a:ext>
                </a:extLst>
              </a:tr>
              <a:tr h="857646">
                <a:tc>
                  <a:txBody>
                    <a:bodyPr/>
                    <a:lstStyle/>
                    <a:p>
                      <a:r>
                        <a:rPr lang="en-US" sz="2300"/>
                        <a:t>LSTM + Attention layer</a:t>
                      </a:r>
                      <a:endParaRPr lang="en-US" sz="2300" err="1"/>
                    </a:p>
                  </a:txBody>
                  <a:tcPr marL="115664" marR="115664" marT="57832" marB="57832"/>
                </a:tc>
                <a:tc>
                  <a:txBody>
                    <a:bodyPr/>
                    <a:lstStyle/>
                    <a:p>
                      <a:pPr lvl="0">
                        <a:buNone/>
                      </a:pPr>
                      <a:r>
                        <a:rPr lang="en-US" sz="2300" b="0" i="0" u="none" strike="noStrike" noProof="0">
                          <a:latin typeface="Tenorite"/>
                        </a:rPr>
                        <a:t>0.7048</a:t>
                      </a:r>
                      <a:endParaRPr lang="en-US" sz="2300" b="0" i="0" u="none" strike="noStrike" noProof="0"/>
                    </a:p>
                  </a:txBody>
                  <a:tcPr marL="115664" marR="115664" marT="57832" marB="57832"/>
                </a:tc>
                <a:tc>
                  <a:txBody>
                    <a:bodyPr/>
                    <a:lstStyle/>
                    <a:p>
                      <a:pPr lvl="0">
                        <a:buNone/>
                      </a:pPr>
                      <a:r>
                        <a:rPr lang="en-US" sz="2300" b="0" i="0" u="none" strike="noStrike" noProof="0"/>
                        <a:t>0.6526</a:t>
                      </a:r>
                      <a:endParaRPr lang="en-US"/>
                    </a:p>
                  </a:txBody>
                  <a:tcPr marL="115664" marR="115664" marT="57832" marB="57832"/>
                </a:tc>
                <a:tc>
                  <a:txBody>
                    <a:bodyPr/>
                    <a:lstStyle/>
                    <a:p>
                      <a:pPr lvl="0">
                        <a:buNone/>
                      </a:pPr>
                      <a:r>
                        <a:rPr lang="en-US" sz="2300" b="0" i="0" u="none" strike="noStrike" noProof="0">
                          <a:latin typeface="Tenorite"/>
                        </a:rPr>
                        <a:t>0.6857</a:t>
                      </a:r>
                      <a:endParaRPr lang="en-US"/>
                    </a:p>
                  </a:txBody>
                  <a:tcPr marL="115664" marR="115664" marT="57832" marB="57832"/>
                </a:tc>
                <a:tc>
                  <a:txBody>
                    <a:bodyPr/>
                    <a:lstStyle/>
                    <a:p>
                      <a:pPr lvl="0">
                        <a:buNone/>
                      </a:pPr>
                      <a:r>
                        <a:rPr lang="en-US" sz="2300" b="0" i="0" u="none" strike="noStrike" noProof="0">
                          <a:latin typeface="Tenorite"/>
                        </a:rPr>
                        <a:t>0.5794</a:t>
                      </a:r>
                      <a:r>
                        <a:rPr lang="en-US" sz="2300" b="0" i="0" u="none" strike="noStrike" noProof="0"/>
                        <a:t> </a:t>
                      </a:r>
                      <a:endParaRPr lang="en-US"/>
                    </a:p>
                  </a:txBody>
                  <a:tcPr marL="115664" marR="115664" marT="57832" marB="57832"/>
                </a:tc>
                <a:tc>
                  <a:txBody>
                    <a:bodyPr/>
                    <a:lstStyle/>
                    <a:p>
                      <a:pPr lvl="0">
                        <a:buNone/>
                      </a:pPr>
                      <a:r>
                        <a:rPr lang="en-US" sz="2300" b="0" i="0" u="none" strike="noStrike" noProof="0">
                          <a:latin typeface="Tenorite"/>
                        </a:rPr>
                        <a:t>0.5024</a:t>
                      </a:r>
                      <a:endParaRPr lang="en-US"/>
                    </a:p>
                  </a:txBody>
                  <a:tcPr marL="115664" marR="115664" marT="57832" marB="57832"/>
                </a:tc>
                <a:extLst>
                  <a:ext uri="{0D108BD9-81ED-4DB2-BD59-A6C34878D82A}">
                    <a16:rowId xmlns:a16="http://schemas.microsoft.com/office/drawing/2014/main" val="1112376940"/>
                  </a:ext>
                </a:extLst>
              </a:tr>
            </a:tbl>
          </a:graphicData>
        </a:graphic>
      </p:graphicFrame>
    </p:spTree>
    <p:extLst>
      <p:ext uri="{BB962C8B-B14F-4D97-AF65-F5344CB8AC3E}">
        <p14:creationId xmlns:p14="http://schemas.microsoft.com/office/powerpoint/2010/main" val="110184582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Application>Microsoft Office PowerPoint</Application>
  <PresentationFormat>Widescreen</PresentationFormat>
  <Slides>19</Slides>
  <Notes>10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Spoilers detection and extraction</vt:lpstr>
      <vt:lpstr>Agenda</vt:lpstr>
      <vt:lpstr>Motivation</vt:lpstr>
      <vt:lpstr>Dataset</vt:lpstr>
      <vt:lpstr>TV Tropes Books sample</vt:lpstr>
      <vt:lpstr>PowerPoint Presentation</vt:lpstr>
      <vt:lpstr>PowerPoint Presentation</vt:lpstr>
      <vt:lpstr>LSTM approach</vt:lpstr>
      <vt:lpstr>Results – TV Tropes Books test set</vt:lpstr>
      <vt:lpstr>Transformers approach</vt:lpstr>
      <vt:lpstr>Results – TV Tropes Books test set</vt:lpstr>
      <vt:lpstr>Conclusions</vt:lpstr>
      <vt:lpstr>Warning: spoilers ahead.</vt:lpstr>
      <vt:lpstr>Mila is quite interested in human society though she still prefers dolphins this starts to change as she regresses and she starts thinking more negative thoughts about humans</vt:lpstr>
      <vt:lpstr>Lord Vater is a father of Luke Skywalker</vt:lpstr>
      <vt:lpstr>Peter Parker is a Spider man, he fight with villains dressed as a superhero.</vt:lpstr>
      <vt:lpstr>Harry Potter is a young wizard in the Hogward school of witchcraft. Unfortunately for him he is a horcrux.</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cp:revision>
  <dcterms:created xsi:type="dcterms:W3CDTF">2022-11-08T14:41:55Z</dcterms:created>
  <dcterms:modified xsi:type="dcterms:W3CDTF">2023-01-24T14:00:16Z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