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80" r:id="rId7"/>
    <p:sldId id="292" r:id="rId8"/>
    <p:sldId id="313" r:id="rId9"/>
    <p:sldId id="293" r:id="rId10"/>
    <p:sldId id="286" r:id="rId11"/>
    <p:sldId id="294" r:id="rId12"/>
    <p:sldId id="300" r:id="rId13"/>
    <p:sldId id="307" r:id="rId14"/>
    <p:sldId id="304" r:id="rId15"/>
    <p:sldId id="308" r:id="rId16"/>
    <p:sldId id="296" r:id="rId17"/>
    <p:sldId id="302" r:id="rId18"/>
    <p:sldId id="310" r:id="rId19"/>
    <p:sldId id="312" r:id="rId20"/>
    <p:sldId id="303" r:id="rId21"/>
    <p:sldId id="31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CF8E2-2B56-622E-2BCD-3558B85A5607}" v="17" dt="2022-12-20T15:10:14.333"/>
    <p1510:client id="{C918D451-6BD3-4490-9ECE-2C40DCDBC5C4}" v="1" dt="2022-12-14T15:21:58.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143240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a:p>
        </p:txBody>
      </p:sp>
    </p:spTree>
    <p:extLst>
      <p:ext uri="{BB962C8B-B14F-4D97-AF65-F5344CB8AC3E}">
        <p14:creationId xmlns:p14="http://schemas.microsoft.com/office/powerpoint/2010/main" val="205352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1756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274539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38578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359843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359843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425720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94305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157290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12/20/2022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12/20/2022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12/20/2022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12/20/2022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12/20/2022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12/20/2022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a:t>Spoilers detection and extraction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10176647" cy="806675"/>
          </a:xfrm>
        </p:spPr>
        <p:txBody>
          <a:bodyPr vert="horz" lIns="91440" tIns="45720" rIns="91440" bIns="45720" rtlCol="0" anchor="t">
            <a:noAutofit/>
          </a:bodyPr>
          <a:lstStyle/>
          <a:p>
            <a:r>
              <a:rPr lang="en-US"/>
              <a:t>Mateusz Kierznowski, Łukasz Pancer, Paweł </a:t>
            </a:r>
            <a:r>
              <a:rPr lang="en-US" err="1"/>
              <a:t>Wesołowski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D4FF-17EE-3F61-AE44-3AD10E661A0C}"/>
              </a:ext>
            </a:extLst>
          </p:cNvPr>
          <p:cNvSpPr>
            <a:spLocks noGrp="1"/>
          </p:cNvSpPr>
          <p:nvPr>
            <p:ph type="title"/>
          </p:nvPr>
        </p:nvSpPr>
        <p:spPr/>
        <p:txBody>
          <a:bodyPr/>
          <a:lstStyle/>
          <a:p>
            <a:r>
              <a:rPr lang="en-US">
                <a:ea typeface="+mj-lt"/>
                <a:cs typeface="+mj-lt"/>
              </a:rPr>
              <a:t>What about time?</a:t>
            </a:r>
            <a:endParaRPr lang="en-US"/>
          </a:p>
        </p:txBody>
      </p:sp>
      <p:sp>
        <p:nvSpPr>
          <p:cNvPr id="3" name="Content Placeholder 2">
            <a:extLst>
              <a:ext uri="{FF2B5EF4-FFF2-40B4-BE49-F238E27FC236}">
                <a16:creationId xmlns:a16="http://schemas.microsoft.com/office/drawing/2014/main" id="{3919EA74-3EAF-1ED7-DB06-A623B41E1371}"/>
              </a:ext>
            </a:extLst>
          </p:cNvPr>
          <p:cNvSpPr>
            <a:spLocks noGrp="1"/>
          </p:cNvSpPr>
          <p:nvPr>
            <p:ph idx="1"/>
          </p:nvPr>
        </p:nvSpPr>
        <p:spPr/>
        <p:txBody>
          <a:bodyPr vert="horz" lIns="91440" tIns="45720" rIns="91440" bIns="45720" rtlCol="0" anchor="t">
            <a:noAutofit/>
          </a:bodyPr>
          <a:lstStyle/>
          <a:p>
            <a:r>
              <a:rPr lang="en-US"/>
              <a:t>In all cases, </a:t>
            </a:r>
            <a:r>
              <a:rPr lang="en-US" err="1"/>
              <a:t>DistilBERT</a:t>
            </a:r>
            <a:r>
              <a:rPr lang="en-US"/>
              <a:t> was trained about </a:t>
            </a:r>
            <a:r>
              <a:rPr lang="en-US" b="1"/>
              <a:t>2x faster </a:t>
            </a:r>
            <a:r>
              <a:rPr lang="en-US"/>
              <a:t>than the BERT-base.</a:t>
            </a:r>
            <a:endParaRPr lang="en-US" b="1"/>
          </a:p>
          <a:p>
            <a:r>
              <a:rPr lang="en-US"/>
              <a:t>In all cases, </a:t>
            </a:r>
            <a:r>
              <a:rPr lang="en-US" err="1"/>
              <a:t>DistilBERT</a:t>
            </a:r>
            <a:r>
              <a:rPr lang="en-US"/>
              <a:t> inferred about </a:t>
            </a:r>
            <a:r>
              <a:rPr lang="en-US" b="1"/>
              <a:t>2.1x faster</a:t>
            </a:r>
            <a:r>
              <a:rPr lang="en-US"/>
              <a:t> than the BERT-base.</a:t>
            </a:r>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23789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6F43-F9A5-6CC1-CC11-75968B76D826}"/>
              </a:ext>
            </a:extLst>
          </p:cNvPr>
          <p:cNvSpPr>
            <a:spLocks noGrp="1"/>
          </p:cNvSpPr>
          <p:nvPr>
            <p:ph type="title"/>
          </p:nvPr>
        </p:nvSpPr>
        <p:spPr/>
        <p:txBody>
          <a:bodyPr/>
          <a:lstStyle/>
          <a:p>
            <a:r>
              <a:rPr lang="en-US"/>
              <a:t>Reusing weights from IMDB experiment</a:t>
            </a:r>
          </a:p>
        </p:txBody>
      </p:sp>
      <p:sp>
        <p:nvSpPr>
          <p:cNvPr id="3" name="Content Placeholder 2">
            <a:extLst>
              <a:ext uri="{FF2B5EF4-FFF2-40B4-BE49-F238E27FC236}">
                <a16:creationId xmlns:a16="http://schemas.microsoft.com/office/drawing/2014/main" id="{0B8AFC5F-67A5-4905-E559-58217CCB5DA0}"/>
              </a:ext>
            </a:extLst>
          </p:cNvPr>
          <p:cNvSpPr>
            <a:spLocks noGrp="1"/>
          </p:cNvSpPr>
          <p:nvPr>
            <p:ph idx="1"/>
          </p:nvPr>
        </p:nvSpPr>
        <p:spPr>
          <a:xfrm>
            <a:off x="825386" y="2534602"/>
            <a:ext cx="10078019" cy="4059733"/>
          </a:xfrm>
        </p:spPr>
        <p:txBody>
          <a:bodyPr vert="horz" lIns="91440" tIns="45720" rIns="91440" bIns="45720" rtlCol="0" anchor="t">
            <a:noAutofit/>
          </a:bodyPr>
          <a:lstStyle/>
          <a:p>
            <a:pPr marL="342900" indent="-342900">
              <a:buChar char="•"/>
            </a:pPr>
            <a:r>
              <a:rPr lang="en-US" sz="3200"/>
              <a:t>The BERT layers were frozen, only the parameters of the last dense layer remained trainable</a:t>
            </a:r>
          </a:p>
          <a:p>
            <a:pPr marL="342900" indent="-342900">
              <a:buChar char="•"/>
            </a:pPr>
            <a:r>
              <a:rPr lang="en-US" sz="3200"/>
              <a:t>Trained for an additional epoch for new datasets</a:t>
            </a:r>
          </a:p>
          <a:p>
            <a:pPr marL="342900" indent="-342900">
              <a:buChar char="•"/>
            </a:pPr>
            <a:r>
              <a:rPr lang="en-US" sz="3200"/>
              <a:t>Learning rates from 0.002 to 0.00002 tested</a:t>
            </a:r>
          </a:p>
        </p:txBody>
      </p:sp>
      <p:sp>
        <p:nvSpPr>
          <p:cNvPr id="10" name="Slide Number Placeholder 9">
            <a:extLst>
              <a:ext uri="{FF2B5EF4-FFF2-40B4-BE49-F238E27FC236}">
                <a16:creationId xmlns:a16="http://schemas.microsoft.com/office/drawing/2014/main" id="{41907295-E8AE-4EF5-9EC8-FE0661FF19B4}"/>
              </a:ext>
            </a:extLst>
          </p:cNvPr>
          <p:cNvSpPr>
            <a:spLocks noGrp="1"/>
          </p:cNvSpPr>
          <p:nvPr>
            <p:ph type="sldNum" sz="quarter" idx="4"/>
          </p:nvPr>
        </p:nvSpPr>
        <p:spPr>
          <a:xfrm>
            <a:off x="9031842" y="6341973"/>
            <a:ext cx="2074666" cy="451389"/>
          </a:xfrm>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347932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3EBD6E0F-071A-13BD-57D2-7B009525575E}"/>
              </a:ext>
            </a:extLst>
          </p:cNvPr>
          <p:cNvSpPr>
            <a:spLocks noGrp="1"/>
          </p:cNvSpPr>
          <p:nvPr>
            <p:ph idx="1"/>
          </p:nvPr>
        </p:nvSpPr>
        <p:spPr>
          <a:xfrm>
            <a:off x="751855" y="1964648"/>
            <a:ext cx="4250962" cy="3006742"/>
          </a:xfrm>
        </p:spPr>
        <p:txBody>
          <a:bodyPr vert="horz" lIns="91440" tIns="45720" rIns="91440" bIns="45720" rtlCol="0" anchor="t">
            <a:noAutofit/>
          </a:bodyPr>
          <a:lstStyle/>
          <a:p>
            <a:r>
              <a:rPr lang="en-US" sz="2800">
                <a:ea typeface="+mn-lt"/>
                <a:cs typeface="+mn-lt"/>
              </a:rPr>
              <a:t>TV Tropes Books test set</a:t>
            </a:r>
            <a:endParaRPr lang="en-US"/>
          </a:p>
        </p:txBody>
      </p:sp>
      <p:graphicFrame>
        <p:nvGraphicFramePr>
          <p:cNvPr id="4" name="Table 10">
            <a:extLst>
              <a:ext uri="{FF2B5EF4-FFF2-40B4-BE49-F238E27FC236}">
                <a16:creationId xmlns:a16="http://schemas.microsoft.com/office/drawing/2014/main" id="{E6066B5D-716F-B92D-6F91-CD670CD415F5}"/>
              </a:ext>
            </a:extLst>
          </p:cNvPr>
          <p:cNvGraphicFramePr>
            <a:graphicFrameLocks noGrp="1"/>
          </p:cNvGraphicFramePr>
          <p:nvPr>
            <p:ph idx="11"/>
            <p:extLst>
              <p:ext uri="{D42A27DB-BD31-4B8C-83A1-F6EECF244321}">
                <p14:modId xmlns:p14="http://schemas.microsoft.com/office/powerpoint/2010/main" val="3009431739"/>
              </p:ext>
            </p:extLst>
          </p:nvPr>
        </p:nvGraphicFramePr>
        <p:xfrm>
          <a:off x="751177" y="2770373"/>
          <a:ext cx="4875536" cy="1483359"/>
        </p:xfrm>
        <a:graphic>
          <a:graphicData uri="http://schemas.openxmlformats.org/drawingml/2006/table">
            <a:tbl>
              <a:tblPr firstRow="1" bandRow="1">
                <a:tableStyleId>{5C22544A-7EE6-4342-B048-85BDC9FD1C3A}</a:tableStyleId>
              </a:tblPr>
              <a:tblGrid>
                <a:gridCol w="1604741">
                  <a:extLst>
                    <a:ext uri="{9D8B030D-6E8A-4147-A177-3AD203B41FA5}">
                      <a16:colId xmlns:a16="http://schemas.microsoft.com/office/drawing/2014/main" val="3748713606"/>
                    </a:ext>
                  </a:extLst>
                </a:gridCol>
                <a:gridCol w="958806">
                  <a:extLst>
                    <a:ext uri="{9D8B030D-6E8A-4147-A177-3AD203B41FA5}">
                      <a16:colId xmlns:a16="http://schemas.microsoft.com/office/drawing/2014/main" val="1854510460"/>
                    </a:ext>
                  </a:extLst>
                </a:gridCol>
                <a:gridCol w="1160662">
                  <a:extLst>
                    <a:ext uri="{9D8B030D-6E8A-4147-A177-3AD203B41FA5}">
                      <a16:colId xmlns:a16="http://schemas.microsoft.com/office/drawing/2014/main" val="1553517156"/>
                    </a:ext>
                  </a:extLst>
                </a:gridCol>
                <a:gridCol w="1151327">
                  <a:extLst>
                    <a:ext uri="{9D8B030D-6E8A-4147-A177-3AD203B41FA5}">
                      <a16:colId xmlns:a16="http://schemas.microsoft.com/office/drawing/2014/main" val="2742602692"/>
                    </a:ext>
                  </a:extLst>
                </a:gridCol>
              </a:tblGrid>
              <a:tr h="370840">
                <a:tc>
                  <a:txBody>
                    <a:bodyPr/>
                    <a:lstStyle/>
                    <a:p>
                      <a:r>
                        <a:rPr lang="en-US"/>
                        <a:t>Learning Rate</a:t>
                      </a:r>
                    </a:p>
                  </a:txBody>
                  <a:tcPr/>
                </a:tc>
                <a:tc>
                  <a:txBody>
                    <a:bodyPr/>
                    <a:lstStyle/>
                    <a:p>
                      <a:r>
                        <a:rPr lang="en-US"/>
                        <a:t>ACC</a:t>
                      </a:r>
                    </a:p>
                  </a:txBody>
                  <a:tcPr/>
                </a:tc>
                <a:tc>
                  <a:txBody>
                    <a:bodyPr/>
                    <a:lstStyle/>
                    <a:p>
                      <a:r>
                        <a:rPr lang="en-US"/>
                        <a:t>ROC AUC</a:t>
                      </a:r>
                    </a:p>
                  </a:txBody>
                  <a:tcPr/>
                </a:tc>
                <a:tc>
                  <a:txBody>
                    <a:bodyPr/>
                    <a:lstStyle/>
                    <a:p>
                      <a:r>
                        <a:rPr lang="en-US"/>
                        <a:t>F1</a:t>
                      </a:r>
                    </a:p>
                  </a:txBody>
                  <a:tcPr/>
                </a:tc>
                <a:extLst>
                  <a:ext uri="{0D108BD9-81ED-4DB2-BD59-A6C34878D82A}">
                    <a16:rowId xmlns:a16="http://schemas.microsoft.com/office/drawing/2014/main" val="3909246232"/>
                  </a:ext>
                </a:extLst>
              </a:tr>
              <a:tr h="370839">
                <a:tc>
                  <a:txBody>
                    <a:bodyPr/>
                    <a:lstStyle/>
                    <a:p>
                      <a:pPr lvl="0">
                        <a:buNone/>
                      </a:pPr>
                      <a:r>
                        <a:rPr lang="en-US"/>
                        <a:t>No finetuning</a:t>
                      </a:r>
                    </a:p>
                  </a:txBody>
                  <a:tcPr/>
                </a:tc>
                <a:tc>
                  <a:txBody>
                    <a:bodyPr/>
                    <a:lstStyle/>
                    <a:p>
                      <a:pPr lvl="0">
                        <a:buNone/>
                      </a:pPr>
                      <a:r>
                        <a:rPr lang="en-US" sz="1800" b="0" i="0" u="none" strike="noStrike" noProof="0">
                          <a:latin typeface="Tenorite"/>
                        </a:rPr>
                        <a:t>0.6256</a:t>
                      </a:r>
                    </a:p>
                  </a:txBody>
                  <a:tcPr/>
                </a:tc>
                <a:tc>
                  <a:txBody>
                    <a:bodyPr/>
                    <a:lstStyle/>
                    <a:p>
                      <a:pPr lvl="0">
                        <a:buNone/>
                      </a:pPr>
                      <a:r>
                        <a:rPr lang="en-US" sz="1800" b="0" i="0" u="none" strike="noStrike" noProof="0">
                          <a:latin typeface="Tenorite"/>
                        </a:rPr>
                        <a:t>0.7581</a:t>
                      </a:r>
                    </a:p>
                  </a:txBody>
                  <a:tcPr/>
                </a:tc>
                <a:tc>
                  <a:txBody>
                    <a:bodyPr/>
                    <a:lstStyle/>
                    <a:p>
                      <a:pPr lvl="0">
                        <a:buNone/>
                      </a:pPr>
                      <a:r>
                        <a:rPr lang="en-US" sz="1800" b="0" i="0" u="none" strike="noStrike" noProof="0">
                          <a:latin typeface="Tenorite"/>
                        </a:rPr>
                        <a:t>0.47</a:t>
                      </a:r>
                    </a:p>
                  </a:txBody>
                  <a:tcPr/>
                </a:tc>
                <a:extLst>
                  <a:ext uri="{0D108BD9-81ED-4DB2-BD59-A6C34878D82A}">
                    <a16:rowId xmlns:a16="http://schemas.microsoft.com/office/drawing/2014/main" val="989672756"/>
                  </a:ext>
                </a:extLst>
              </a:tr>
              <a:tr h="370840">
                <a:tc>
                  <a:txBody>
                    <a:bodyPr/>
                    <a:lstStyle/>
                    <a:p>
                      <a:pPr lvl="0">
                        <a:buNone/>
                      </a:pPr>
                      <a:r>
                        <a:rPr lang="en-US"/>
                        <a:t>0.0002</a:t>
                      </a:r>
                    </a:p>
                  </a:txBody>
                  <a:tcPr/>
                </a:tc>
                <a:tc>
                  <a:txBody>
                    <a:bodyPr/>
                    <a:lstStyle/>
                    <a:p>
                      <a:pPr lvl="0">
                        <a:buNone/>
                      </a:pPr>
                      <a:r>
                        <a:rPr lang="en-US" sz="1800" b="0" i="0" u="none" strike="noStrike" noProof="0">
                          <a:latin typeface="Tenorite"/>
                        </a:rPr>
                        <a:t>0.6256</a:t>
                      </a:r>
                      <a:endParaRPr lang="en-US"/>
                    </a:p>
                  </a:txBody>
                  <a:tcPr/>
                </a:tc>
                <a:tc>
                  <a:txBody>
                    <a:bodyPr/>
                    <a:lstStyle/>
                    <a:p>
                      <a:r>
                        <a:rPr lang="en-US"/>
                        <a:t>0.</a:t>
                      </a:r>
                      <a:r>
                        <a:rPr lang="en-US" sz="1800" b="0" i="0" u="none" strike="noStrike" noProof="0">
                          <a:latin typeface="Tenorite"/>
                        </a:rPr>
                        <a:t>7581</a:t>
                      </a:r>
                      <a:endParaRPr lang="en-US"/>
                    </a:p>
                  </a:txBody>
                  <a:tcPr/>
                </a:tc>
                <a:tc>
                  <a:txBody>
                    <a:bodyPr/>
                    <a:lstStyle/>
                    <a:p>
                      <a:pPr lvl="0">
                        <a:buNone/>
                      </a:pPr>
                      <a:r>
                        <a:rPr lang="en-US" sz="1800" b="0" i="0" u="none" strike="noStrike" noProof="0">
                          <a:latin typeface="Tenorite"/>
                        </a:rPr>
                        <a:t>0.47</a:t>
                      </a:r>
                      <a:endParaRPr lang="en-US"/>
                    </a:p>
                  </a:txBody>
                  <a:tcPr/>
                </a:tc>
                <a:extLst>
                  <a:ext uri="{0D108BD9-81ED-4DB2-BD59-A6C34878D82A}">
                    <a16:rowId xmlns:a16="http://schemas.microsoft.com/office/drawing/2014/main" val="2612140364"/>
                  </a:ext>
                </a:extLst>
              </a:tr>
              <a:tr h="370840">
                <a:tc>
                  <a:txBody>
                    <a:bodyPr/>
                    <a:lstStyle/>
                    <a:p>
                      <a:r>
                        <a:rPr lang="en-US"/>
                        <a:t>0.02</a:t>
                      </a:r>
                      <a:endParaRPr lang="en-US" err="1"/>
                    </a:p>
                  </a:txBody>
                  <a:tcPr/>
                </a:tc>
                <a:tc>
                  <a:txBody>
                    <a:bodyPr/>
                    <a:lstStyle/>
                    <a:p>
                      <a:pPr lvl="0">
                        <a:buNone/>
                      </a:pPr>
                      <a:r>
                        <a:rPr lang="en-US" sz="1800" b="0" i="0" u="none" strike="noStrike" noProof="0">
                          <a:latin typeface="Tenorite"/>
                        </a:rPr>
                        <a:t>0.6333</a:t>
                      </a:r>
                    </a:p>
                  </a:txBody>
                  <a:tcPr/>
                </a:tc>
                <a:tc>
                  <a:txBody>
                    <a:bodyPr/>
                    <a:lstStyle/>
                    <a:p>
                      <a:pPr lvl="0">
                        <a:buNone/>
                      </a:pPr>
                      <a:r>
                        <a:rPr lang="en-US" sz="1800" b="0" i="0" u="none" strike="noStrike" noProof="0">
                          <a:latin typeface="Tenorite"/>
                        </a:rPr>
                        <a:t>0.7672</a:t>
                      </a:r>
                      <a:endParaRPr lang="en-US"/>
                    </a:p>
                  </a:txBody>
                  <a:tcPr/>
                </a:tc>
                <a:tc>
                  <a:txBody>
                    <a:bodyPr/>
                    <a:lstStyle/>
                    <a:p>
                      <a:pPr lvl="0">
                        <a:buNone/>
                      </a:pPr>
                      <a:r>
                        <a:rPr lang="en-US" sz="1800" b="0" i="0" u="none" strike="noStrike" noProof="0">
                          <a:latin typeface="Tenorite"/>
                        </a:rPr>
                        <a:t>0.49</a:t>
                      </a:r>
                    </a:p>
                  </a:txBody>
                  <a:tcPr/>
                </a:tc>
                <a:extLst>
                  <a:ext uri="{0D108BD9-81ED-4DB2-BD59-A6C34878D82A}">
                    <a16:rowId xmlns:a16="http://schemas.microsoft.com/office/drawing/2014/main" val="1112376940"/>
                  </a:ext>
                </a:extLst>
              </a:tr>
            </a:tbl>
          </a:graphicData>
        </a:graphic>
      </p:graphicFrame>
      <p:sp>
        <p:nvSpPr>
          <p:cNvPr id="8" name="Content Placeholder 7">
            <a:extLst>
              <a:ext uri="{FF2B5EF4-FFF2-40B4-BE49-F238E27FC236}">
                <a16:creationId xmlns:a16="http://schemas.microsoft.com/office/drawing/2014/main" id="{B80DBD74-A7B4-6232-AD4E-133BE8EAC3C7}"/>
              </a:ext>
            </a:extLst>
          </p:cNvPr>
          <p:cNvSpPr>
            <a:spLocks noGrp="1"/>
          </p:cNvSpPr>
          <p:nvPr>
            <p:ph idx="13"/>
          </p:nvPr>
        </p:nvSpPr>
        <p:spPr>
          <a:xfrm>
            <a:off x="5839192" y="1964648"/>
            <a:ext cx="5040168" cy="3006742"/>
          </a:xfrm>
        </p:spPr>
        <p:txBody>
          <a:bodyPr vert="horz" lIns="91440" tIns="45720" rIns="91440" bIns="45720" rtlCol="0" anchor="t">
            <a:noAutofit/>
          </a:bodyPr>
          <a:lstStyle/>
          <a:p>
            <a:r>
              <a:rPr lang="en-US" sz="2800">
                <a:ea typeface="+mn-lt"/>
                <a:cs typeface="+mn-lt"/>
              </a:rPr>
              <a:t>Goodreads balanced test set</a:t>
            </a:r>
            <a:endParaRPr lang="en-US">
              <a:ea typeface="+mn-lt"/>
              <a:cs typeface="+mn-lt"/>
            </a:endParaRPr>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12</a:t>
            </a:fld>
            <a:endParaRPr lang="en-US"/>
          </a:p>
        </p:txBody>
      </p:sp>
      <p:graphicFrame>
        <p:nvGraphicFramePr>
          <p:cNvPr id="13" name="Table 10">
            <a:extLst>
              <a:ext uri="{FF2B5EF4-FFF2-40B4-BE49-F238E27FC236}">
                <a16:creationId xmlns:a16="http://schemas.microsoft.com/office/drawing/2014/main" id="{55DCC59D-6AB6-0001-2A20-90D73D9378EC}"/>
              </a:ext>
            </a:extLst>
          </p:cNvPr>
          <p:cNvGraphicFramePr>
            <a:graphicFrameLocks/>
          </p:cNvGraphicFramePr>
          <p:nvPr>
            <p:extLst>
              <p:ext uri="{D42A27DB-BD31-4B8C-83A1-F6EECF244321}">
                <p14:modId xmlns:p14="http://schemas.microsoft.com/office/powerpoint/2010/main" val="3107582781"/>
              </p:ext>
            </p:extLst>
          </p:nvPr>
        </p:nvGraphicFramePr>
        <p:xfrm>
          <a:off x="5828804" y="2761013"/>
          <a:ext cx="5795921" cy="1849513"/>
        </p:xfrm>
        <a:graphic>
          <a:graphicData uri="http://schemas.openxmlformats.org/drawingml/2006/table">
            <a:tbl>
              <a:tblPr firstRow="1" bandRow="1">
                <a:tableStyleId>{5C22544A-7EE6-4342-B048-85BDC9FD1C3A}</a:tableStyleId>
              </a:tblPr>
              <a:tblGrid>
                <a:gridCol w="1705668">
                  <a:extLst>
                    <a:ext uri="{9D8B030D-6E8A-4147-A177-3AD203B41FA5}">
                      <a16:colId xmlns:a16="http://schemas.microsoft.com/office/drawing/2014/main" val="3748713606"/>
                    </a:ext>
                  </a:extLst>
                </a:gridCol>
                <a:gridCol w="1192293">
                  <a:extLst>
                    <a:ext uri="{9D8B030D-6E8A-4147-A177-3AD203B41FA5}">
                      <a16:colId xmlns:a16="http://schemas.microsoft.com/office/drawing/2014/main" val="1854510460"/>
                    </a:ext>
                  </a:extLst>
                </a:gridCol>
                <a:gridCol w="1448980">
                  <a:extLst>
                    <a:ext uri="{9D8B030D-6E8A-4147-A177-3AD203B41FA5}">
                      <a16:colId xmlns:a16="http://schemas.microsoft.com/office/drawing/2014/main" val="1553517156"/>
                    </a:ext>
                  </a:extLst>
                </a:gridCol>
                <a:gridCol w="1448980">
                  <a:extLst>
                    <a:ext uri="{9D8B030D-6E8A-4147-A177-3AD203B41FA5}">
                      <a16:colId xmlns:a16="http://schemas.microsoft.com/office/drawing/2014/main" val="2742602692"/>
                    </a:ext>
                  </a:extLst>
                </a:gridCol>
              </a:tblGrid>
              <a:tr h="366155">
                <a:tc>
                  <a:txBody>
                    <a:bodyPr/>
                    <a:lstStyle/>
                    <a:p>
                      <a:r>
                        <a:rPr lang="en-US"/>
                        <a:t>Learning Rate</a:t>
                      </a:r>
                    </a:p>
                  </a:txBody>
                  <a:tcPr/>
                </a:tc>
                <a:tc>
                  <a:txBody>
                    <a:bodyPr/>
                    <a:lstStyle/>
                    <a:p>
                      <a:r>
                        <a:rPr lang="en-US"/>
                        <a:t>ACC</a:t>
                      </a:r>
                    </a:p>
                  </a:txBody>
                  <a:tcPr/>
                </a:tc>
                <a:tc>
                  <a:txBody>
                    <a:bodyPr/>
                    <a:lstStyle/>
                    <a:p>
                      <a:r>
                        <a:rPr lang="en-US"/>
                        <a:t>ROC AUC</a:t>
                      </a:r>
                    </a:p>
                  </a:txBody>
                  <a:tcPr/>
                </a:tc>
                <a:tc>
                  <a:txBody>
                    <a:bodyPr/>
                    <a:lstStyle/>
                    <a:p>
                      <a:r>
                        <a:rPr lang="en-US"/>
                        <a:t>F1</a:t>
                      </a:r>
                    </a:p>
                  </a:txBody>
                  <a:tcPr/>
                </a:tc>
                <a:extLst>
                  <a:ext uri="{0D108BD9-81ED-4DB2-BD59-A6C34878D82A}">
                    <a16:rowId xmlns:a16="http://schemas.microsoft.com/office/drawing/2014/main" val="3909246232"/>
                  </a:ext>
                </a:extLst>
              </a:tr>
              <a:tr h="370839">
                <a:tc>
                  <a:txBody>
                    <a:bodyPr/>
                    <a:lstStyle/>
                    <a:p>
                      <a:pPr lvl="0">
                        <a:buNone/>
                      </a:pPr>
                      <a:r>
                        <a:rPr lang="en-US"/>
                        <a:t>No finetuning</a:t>
                      </a:r>
                    </a:p>
                  </a:txBody>
                  <a:tcPr/>
                </a:tc>
                <a:tc>
                  <a:txBody>
                    <a:bodyPr/>
                    <a:lstStyle/>
                    <a:p>
                      <a:pPr lvl="0">
                        <a:buNone/>
                      </a:pPr>
                      <a:r>
                        <a:rPr lang="en-US" sz="1800" b="0" i="0" u="none" strike="noStrike" noProof="0">
                          <a:latin typeface="Tenorite"/>
                        </a:rPr>
                        <a:t>0.7623</a:t>
                      </a:r>
                    </a:p>
                  </a:txBody>
                  <a:tcPr/>
                </a:tc>
                <a:tc>
                  <a:txBody>
                    <a:bodyPr/>
                    <a:lstStyle/>
                    <a:p>
                      <a:pPr lvl="0" algn="l">
                        <a:lnSpc>
                          <a:spcPct val="100000"/>
                        </a:lnSpc>
                        <a:spcBef>
                          <a:spcPts val="0"/>
                        </a:spcBef>
                        <a:spcAft>
                          <a:spcPts val="0"/>
                        </a:spcAft>
                        <a:buNone/>
                      </a:pPr>
                      <a:r>
                        <a:rPr lang="en-US" sz="1800" b="0" i="0" u="none" strike="noStrike" noProof="0"/>
                        <a:t>0.8442</a:t>
                      </a:r>
                    </a:p>
                  </a:txBody>
                  <a:tcPr/>
                </a:tc>
                <a:tc>
                  <a:txBody>
                    <a:bodyPr/>
                    <a:lstStyle/>
                    <a:p>
                      <a:pPr lvl="0">
                        <a:buNone/>
                      </a:pPr>
                      <a:r>
                        <a:rPr lang="en-US" sz="1800" b="0" i="0" u="none" strike="noStrike" noProof="0"/>
                        <a:t>0.79</a:t>
                      </a:r>
                    </a:p>
                  </a:txBody>
                  <a:tcPr/>
                </a:tc>
                <a:extLst>
                  <a:ext uri="{0D108BD9-81ED-4DB2-BD59-A6C34878D82A}">
                    <a16:rowId xmlns:a16="http://schemas.microsoft.com/office/drawing/2014/main" val="562343929"/>
                  </a:ext>
                </a:extLst>
              </a:tr>
              <a:tr h="370840">
                <a:tc>
                  <a:txBody>
                    <a:bodyPr/>
                    <a:lstStyle/>
                    <a:p>
                      <a:pPr lvl="0">
                        <a:buNone/>
                      </a:pPr>
                      <a:r>
                        <a:rPr lang="en-US"/>
                        <a:t>0.0002</a:t>
                      </a:r>
                    </a:p>
                  </a:txBody>
                  <a:tcPr/>
                </a:tc>
                <a:tc>
                  <a:txBody>
                    <a:bodyPr/>
                    <a:lstStyle/>
                    <a:p>
                      <a:pPr lvl="0">
                        <a:buNone/>
                      </a:pPr>
                      <a:r>
                        <a:rPr lang="en-US" sz="1800" b="0" i="0" u="none" strike="noStrike" noProof="0">
                          <a:latin typeface="Tenorite"/>
                        </a:rPr>
                        <a:t>0.7622</a:t>
                      </a:r>
                      <a:endParaRPr lang="en-US"/>
                    </a:p>
                  </a:txBody>
                  <a:tcPr/>
                </a:tc>
                <a:tc>
                  <a:txBody>
                    <a:bodyPr/>
                    <a:lstStyle/>
                    <a:p>
                      <a:r>
                        <a:rPr lang="en-US"/>
                        <a:t>0.</a:t>
                      </a:r>
                      <a:r>
                        <a:rPr lang="en-US" sz="1800" b="0" i="0" u="none" strike="noStrike" noProof="0">
                          <a:latin typeface="Tenorite"/>
                        </a:rPr>
                        <a:t>8442</a:t>
                      </a:r>
                      <a:endParaRPr lang="en-US"/>
                    </a:p>
                  </a:txBody>
                  <a:tcPr/>
                </a:tc>
                <a:tc>
                  <a:txBody>
                    <a:bodyPr/>
                    <a:lstStyle/>
                    <a:p>
                      <a:pPr lvl="0">
                        <a:buNone/>
                      </a:pPr>
                      <a:r>
                        <a:rPr lang="en-US" sz="1800" b="0" i="0" u="none" strike="noStrike" noProof="0"/>
                        <a:t>0.79</a:t>
                      </a:r>
                    </a:p>
                  </a:txBody>
                  <a:tcPr/>
                </a:tc>
                <a:extLst>
                  <a:ext uri="{0D108BD9-81ED-4DB2-BD59-A6C34878D82A}">
                    <a16:rowId xmlns:a16="http://schemas.microsoft.com/office/drawing/2014/main" val="2612140364"/>
                  </a:ext>
                </a:extLst>
              </a:tr>
              <a:tr h="370840">
                <a:tc>
                  <a:txBody>
                    <a:bodyPr/>
                    <a:lstStyle/>
                    <a:p>
                      <a:pPr lvl="0">
                        <a:buNone/>
                      </a:pPr>
                      <a:r>
                        <a:rPr lang="en-US"/>
                        <a:t>0.002</a:t>
                      </a:r>
                    </a:p>
                  </a:txBody>
                  <a:tcPr/>
                </a:tc>
                <a:tc>
                  <a:txBody>
                    <a:bodyPr/>
                    <a:lstStyle/>
                    <a:p>
                      <a:pPr lvl="0">
                        <a:buNone/>
                      </a:pPr>
                      <a:r>
                        <a:rPr lang="en-US" sz="1800" b="0" i="0" u="none" strike="noStrike" noProof="0">
                          <a:latin typeface="Tenorite"/>
                        </a:rPr>
                        <a:t>0.7748</a:t>
                      </a:r>
                      <a:endParaRPr lang="en-US"/>
                    </a:p>
                  </a:txBody>
                  <a:tcPr/>
                </a:tc>
                <a:tc>
                  <a:txBody>
                    <a:bodyPr/>
                    <a:lstStyle/>
                    <a:p>
                      <a:pPr lvl="0">
                        <a:buNone/>
                      </a:pPr>
                      <a:r>
                        <a:rPr lang="en-US" sz="1800" b="0" i="0" u="none" strike="noStrike" noProof="0">
                          <a:latin typeface="Tenorite"/>
                        </a:rPr>
                        <a:t>0.8550</a:t>
                      </a:r>
                    </a:p>
                  </a:txBody>
                  <a:tcPr/>
                </a:tc>
                <a:tc>
                  <a:txBody>
                    <a:bodyPr/>
                    <a:lstStyle/>
                    <a:p>
                      <a:pPr lvl="0">
                        <a:buNone/>
                      </a:pPr>
                      <a:r>
                        <a:rPr lang="en-US" sz="1800" b="0" i="0" u="none" strike="noStrike" noProof="0">
                          <a:latin typeface="Tenorite"/>
                        </a:rPr>
                        <a:t>0.78</a:t>
                      </a:r>
                      <a:endParaRPr lang="en-US"/>
                    </a:p>
                  </a:txBody>
                  <a:tcPr/>
                </a:tc>
                <a:extLst>
                  <a:ext uri="{0D108BD9-81ED-4DB2-BD59-A6C34878D82A}">
                    <a16:rowId xmlns:a16="http://schemas.microsoft.com/office/drawing/2014/main" val="1112376940"/>
                  </a:ext>
                </a:extLst>
              </a:tr>
              <a:tr h="370839">
                <a:tc>
                  <a:txBody>
                    <a:bodyPr/>
                    <a:lstStyle/>
                    <a:p>
                      <a:pPr lvl="0">
                        <a:buNone/>
                      </a:pPr>
                      <a:r>
                        <a:rPr lang="en-US" sz="1800" b="0" i="0" u="none" strike="noStrike" noProof="0">
                          <a:latin typeface="Tenorite"/>
                        </a:rPr>
                        <a:t>0.02</a:t>
                      </a:r>
                    </a:p>
                  </a:txBody>
                  <a:tcPr/>
                </a:tc>
                <a:tc>
                  <a:txBody>
                    <a:bodyPr/>
                    <a:lstStyle/>
                    <a:p>
                      <a:pPr lvl="0">
                        <a:buNone/>
                      </a:pPr>
                      <a:r>
                        <a:rPr lang="en-US" sz="1800" b="0" i="0" u="none" strike="noStrike" noProof="0">
                          <a:latin typeface="Tenorite"/>
                        </a:rPr>
                        <a:t>0.7772</a:t>
                      </a:r>
                    </a:p>
                  </a:txBody>
                  <a:tcPr/>
                </a:tc>
                <a:tc>
                  <a:txBody>
                    <a:bodyPr/>
                    <a:lstStyle/>
                    <a:p>
                      <a:pPr lvl="0">
                        <a:buNone/>
                      </a:pPr>
                      <a:r>
                        <a:rPr lang="en-US" sz="1800" b="0" i="0" u="none" strike="noStrike" noProof="0"/>
                        <a:t>0.8619</a:t>
                      </a:r>
                      <a:endParaRPr lang="en-US"/>
                    </a:p>
                  </a:txBody>
                  <a:tcPr/>
                </a:tc>
                <a:tc>
                  <a:txBody>
                    <a:bodyPr/>
                    <a:lstStyle/>
                    <a:p>
                      <a:pPr lvl="0">
                        <a:buNone/>
                      </a:pPr>
                      <a:r>
                        <a:rPr lang="en-US" sz="1800" b="0" i="0" u="none" strike="noStrike" noProof="0">
                          <a:latin typeface="Tenorite"/>
                        </a:rPr>
                        <a:t>0.78</a:t>
                      </a:r>
                    </a:p>
                  </a:txBody>
                  <a:tcPr/>
                </a:tc>
                <a:extLst>
                  <a:ext uri="{0D108BD9-81ED-4DB2-BD59-A6C34878D82A}">
                    <a16:rowId xmlns:a16="http://schemas.microsoft.com/office/drawing/2014/main" val="3696248191"/>
                  </a:ext>
                </a:extLst>
              </a:tr>
            </a:tbl>
          </a:graphicData>
        </a:graphic>
      </p:graphicFrame>
      <p:graphicFrame>
        <p:nvGraphicFramePr>
          <p:cNvPr id="6" name="Table 10">
            <a:extLst>
              <a:ext uri="{FF2B5EF4-FFF2-40B4-BE49-F238E27FC236}">
                <a16:creationId xmlns:a16="http://schemas.microsoft.com/office/drawing/2014/main" id="{FEAF5913-E5B0-6F52-091F-8D3825BCE462}"/>
              </a:ext>
            </a:extLst>
          </p:cNvPr>
          <p:cNvGraphicFramePr>
            <a:graphicFrameLocks/>
          </p:cNvGraphicFramePr>
          <p:nvPr>
            <p:extLst>
              <p:ext uri="{D42A27DB-BD31-4B8C-83A1-F6EECF244321}">
                <p14:modId xmlns:p14="http://schemas.microsoft.com/office/powerpoint/2010/main" val="1783985699"/>
              </p:ext>
            </p:extLst>
          </p:nvPr>
        </p:nvGraphicFramePr>
        <p:xfrm>
          <a:off x="5827878" y="4808970"/>
          <a:ext cx="5785999" cy="370840"/>
        </p:xfrm>
        <a:graphic>
          <a:graphicData uri="http://schemas.openxmlformats.org/drawingml/2006/table">
            <a:tbl>
              <a:tblPr bandRow="1">
                <a:tableStyleId>{5C22544A-7EE6-4342-B048-85BDC9FD1C3A}</a:tableStyleId>
              </a:tblPr>
              <a:tblGrid>
                <a:gridCol w="1692233">
                  <a:extLst>
                    <a:ext uri="{9D8B030D-6E8A-4147-A177-3AD203B41FA5}">
                      <a16:colId xmlns:a16="http://schemas.microsoft.com/office/drawing/2014/main" val="3748713606"/>
                    </a:ext>
                  </a:extLst>
                </a:gridCol>
                <a:gridCol w="1200766">
                  <a:extLst>
                    <a:ext uri="{9D8B030D-6E8A-4147-A177-3AD203B41FA5}">
                      <a16:colId xmlns:a16="http://schemas.microsoft.com/office/drawing/2014/main" val="1854510460"/>
                    </a:ext>
                  </a:extLst>
                </a:gridCol>
                <a:gridCol w="1446500">
                  <a:extLst>
                    <a:ext uri="{9D8B030D-6E8A-4147-A177-3AD203B41FA5}">
                      <a16:colId xmlns:a16="http://schemas.microsoft.com/office/drawing/2014/main" val="1553517156"/>
                    </a:ext>
                  </a:extLst>
                </a:gridCol>
                <a:gridCol w="1446500">
                  <a:extLst>
                    <a:ext uri="{9D8B030D-6E8A-4147-A177-3AD203B41FA5}">
                      <a16:colId xmlns:a16="http://schemas.microsoft.com/office/drawing/2014/main" val="2742602692"/>
                    </a:ext>
                  </a:extLst>
                </a:gridCol>
              </a:tblGrid>
              <a:tr h="370840">
                <a:tc>
                  <a:txBody>
                    <a:bodyPr/>
                    <a:lstStyle/>
                    <a:p>
                      <a:r>
                        <a:rPr lang="en-US" sz="1600"/>
                        <a:t>Previous model</a:t>
                      </a:r>
                    </a:p>
                  </a:txBody>
                  <a:tcPr/>
                </a:tc>
                <a:tc>
                  <a:txBody>
                    <a:bodyPr/>
                    <a:lstStyle/>
                    <a:p>
                      <a:pPr lvl="0">
                        <a:buNone/>
                      </a:pPr>
                      <a:r>
                        <a:rPr lang="en-US" sz="1800" b="0" i="0" u="none" strike="noStrike" noProof="0">
                          <a:latin typeface="Tenorite"/>
                        </a:rPr>
                        <a:t>0.8196</a:t>
                      </a:r>
                      <a:endParaRPr lang="en-US"/>
                    </a:p>
                  </a:txBody>
                  <a:tcPr/>
                </a:tc>
                <a:tc>
                  <a:txBody>
                    <a:bodyPr/>
                    <a:lstStyle/>
                    <a:p>
                      <a:r>
                        <a:rPr lang="en-US"/>
                        <a:t>0.</a:t>
                      </a:r>
                      <a:r>
                        <a:rPr lang="en-US" sz="1800" b="0" i="0" u="none" strike="noStrike" noProof="0">
                          <a:latin typeface="Tenorite"/>
                        </a:rPr>
                        <a:t>9037</a:t>
                      </a:r>
                      <a:endParaRPr lang="en-US"/>
                    </a:p>
                  </a:txBody>
                  <a:tcPr/>
                </a:tc>
                <a:tc>
                  <a:txBody>
                    <a:bodyPr/>
                    <a:lstStyle/>
                    <a:p>
                      <a:pPr lvl="0">
                        <a:buNone/>
                      </a:pPr>
                      <a:r>
                        <a:rPr lang="en-US" sz="1800" b="0" i="0" u="none" strike="noStrike" noProof="0">
                          <a:latin typeface="Tenorite"/>
                        </a:rPr>
                        <a:t>0.8171</a:t>
                      </a:r>
                      <a:endParaRPr lang="en-US"/>
                    </a:p>
                  </a:txBody>
                  <a:tcPr/>
                </a:tc>
                <a:extLst>
                  <a:ext uri="{0D108BD9-81ED-4DB2-BD59-A6C34878D82A}">
                    <a16:rowId xmlns:a16="http://schemas.microsoft.com/office/drawing/2014/main" val="2612140364"/>
                  </a:ext>
                </a:extLst>
              </a:tr>
            </a:tbl>
          </a:graphicData>
        </a:graphic>
      </p:graphicFrame>
      <p:graphicFrame>
        <p:nvGraphicFramePr>
          <p:cNvPr id="9" name="Table 10">
            <a:extLst>
              <a:ext uri="{FF2B5EF4-FFF2-40B4-BE49-F238E27FC236}">
                <a16:creationId xmlns:a16="http://schemas.microsoft.com/office/drawing/2014/main" id="{284B42AD-483C-D8C9-C528-5D29BAA9F8B5}"/>
              </a:ext>
            </a:extLst>
          </p:cNvPr>
          <p:cNvGraphicFramePr>
            <a:graphicFrameLocks/>
          </p:cNvGraphicFramePr>
          <p:nvPr>
            <p:extLst>
              <p:ext uri="{D42A27DB-BD31-4B8C-83A1-F6EECF244321}">
                <p14:modId xmlns:p14="http://schemas.microsoft.com/office/powerpoint/2010/main" val="1372205551"/>
              </p:ext>
            </p:extLst>
          </p:nvPr>
        </p:nvGraphicFramePr>
        <p:xfrm>
          <a:off x="742207" y="4819402"/>
          <a:ext cx="4874204" cy="370840"/>
        </p:xfrm>
        <a:graphic>
          <a:graphicData uri="http://schemas.openxmlformats.org/drawingml/2006/table">
            <a:tbl>
              <a:tblPr bandRow="1">
                <a:tableStyleId>{5C22544A-7EE6-4342-B048-85BDC9FD1C3A}</a:tableStyleId>
              </a:tblPr>
              <a:tblGrid>
                <a:gridCol w="1652649">
                  <a:extLst>
                    <a:ext uri="{9D8B030D-6E8A-4147-A177-3AD203B41FA5}">
                      <a16:colId xmlns:a16="http://schemas.microsoft.com/office/drawing/2014/main" val="3748713606"/>
                    </a:ext>
                  </a:extLst>
                </a:gridCol>
                <a:gridCol w="940128">
                  <a:extLst>
                    <a:ext uri="{9D8B030D-6E8A-4147-A177-3AD203B41FA5}">
                      <a16:colId xmlns:a16="http://schemas.microsoft.com/office/drawing/2014/main" val="1854510460"/>
                    </a:ext>
                  </a:extLst>
                </a:gridCol>
                <a:gridCol w="1118259">
                  <a:extLst>
                    <a:ext uri="{9D8B030D-6E8A-4147-A177-3AD203B41FA5}">
                      <a16:colId xmlns:a16="http://schemas.microsoft.com/office/drawing/2014/main" val="1553517156"/>
                    </a:ext>
                  </a:extLst>
                </a:gridCol>
                <a:gridCol w="1163168">
                  <a:extLst>
                    <a:ext uri="{9D8B030D-6E8A-4147-A177-3AD203B41FA5}">
                      <a16:colId xmlns:a16="http://schemas.microsoft.com/office/drawing/2014/main" val="2742602692"/>
                    </a:ext>
                  </a:extLst>
                </a:gridCol>
              </a:tblGrid>
              <a:tr h="370840">
                <a:tc>
                  <a:txBody>
                    <a:bodyPr/>
                    <a:lstStyle/>
                    <a:p>
                      <a:r>
                        <a:rPr lang="en-US" sz="1600"/>
                        <a:t>Previous model</a:t>
                      </a:r>
                    </a:p>
                  </a:txBody>
                  <a:tcPr/>
                </a:tc>
                <a:tc>
                  <a:txBody>
                    <a:bodyPr/>
                    <a:lstStyle/>
                    <a:p>
                      <a:pPr lvl="0">
                        <a:buNone/>
                      </a:pPr>
                      <a:r>
                        <a:rPr lang="en-US" sz="1800" b="0" i="0" u="none" strike="noStrike" noProof="0"/>
                        <a:t>0.8507</a:t>
                      </a:r>
                      <a:endParaRPr lang="en-US"/>
                    </a:p>
                  </a:txBody>
                  <a:tcPr/>
                </a:tc>
                <a:tc>
                  <a:txBody>
                    <a:bodyPr/>
                    <a:lstStyle/>
                    <a:p>
                      <a:pPr lvl="0">
                        <a:buNone/>
                      </a:pPr>
                      <a:r>
                        <a:rPr lang="en-US" sz="1800" b="0" i="0" u="none" strike="noStrike" noProof="0"/>
                        <a:t>0.8750</a:t>
                      </a:r>
                      <a:endParaRPr lang="en-US"/>
                    </a:p>
                  </a:txBody>
                  <a:tcPr/>
                </a:tc>
                <a:tc>
                  <a:txBody>
                    <a:bodyPr/>
                    <a:lstStyle/>
                    <a:p>
                      <a:pPr lvl="0">
                        <a:buNone/>
                      </a:pPr>
                      <a:r>
                        <a:rPr lang="en-US" sz="1800" b="0" i="0" u="none" strike="noStrike" noProof="0">
                          <a:latin typeface="Tenorite"/>
                        </a:rPr>
                        <a:t>0.6166</a:t>
                      </a:r>
                      <a:endParaRPr lang="en-US"/>
                    </a:p>
                  </a:txBody>
                  <a:tcPr/>
                </a:tc>
                <a:extLst>
                  <a:ext uri="{0D108BD9-81ED-4DB2-BD59-A6C34878D82A}">
                    <a16:rowId xmlns:a16="http://schemas.microsoft.com/office/drawing/2014/main" val="2612140364"/>
                  </a:ext>
                </a:extLst>
              </a:tr>
            </a:tbl>
          </a:graphicData>
        </a:graphic>
      </p:graphicFrame>
    </p:spTree>
    <p:extLst>
      <p:ext uri="{BB962C8B-B14F-4D97-AF65-F5344CB8AC3E}">
        <p14:creationId xmlns:p14="http://schemas.microsoft.com/office/powerpoint/2010/main" val="5630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C644-1748-EC8A-9B1C-56767BE3CA17}"/>
              </a:ext>
            </a:extLst>
          </p:cNvPr>
          <p:cNvSpPr>
            <a:spLocks noGrp="1"/>
          </p:cNvSpPr>
          <p:nvPr>
            <p:ph type="title"/>
          </p:nvPr>
        </p:nvSpPr>
        <p:spPr/>
        <p:txBody>
          <a:bodyPr/>
          <a:lstStyle/>
          <a:p>
            <a:r>
              <a:rPr lang="en-US"/>
              <a:t>XAI – metrics with LIME</a:t>
            </a:r>
          </a:p>
        </p:txBody>
      </p:sp>
      <p:sp>
        <p:nvSpPr>
          <p:cNvPr id="3" name="Content Placeholder 2">
            <a:extLst>
              <a:ext uri="{FF2B5EF4-FFF2-40B4-BE49-F238E27FC236}">
                <a16:creationId xmlns:a16="http://schemas.microsoft.com/office/drawing/2014/main" id="{1A12620A-6FF3-B2AA-2D98-9B00D958C511}"/>
              </a:ext>
            </a:extLst>
          </p:cNvPr>
          <p:cNvSpPr>
            <a:spLocks noGrp="1"/>
          </p:cNvSpPr>
          <p:nvPr>
            <p:ph idx="1"/>
          </p:nvPr>
        </p:nvSpPr>
        <p:spPr>
          <a:xfrm>
            <a:off x="1167493" y="2528203"/>
            <a:ext cx="4663440" cy="3504348"/>
          </a:xfrm>
        </p:spPr>
        <p:txBody>
          <a:bodyPr vert="horz" lIns="91440" tIns="45720" rIns="91440" bIns="45720" rtlCol="0" anchor="t">
            <a:noAutofit/>
          </a:bodyPr>
          <a:lstStyle/>
          <a:p>
            <a:r>
              <a:rPr lang="en-US">
                <a:ea typeface="+mn-lt"/>
                <a:cs typeface="+mn-lt"/>
              </a:rPr>
              <a:t>We introduced sentence-based statistics, which is based on LIME. We sum up LIME within a sentence such that we choose sentences with the highest score. </a:t>
            </a:r>
            <a:endParaRPr lang="en-US"/>
          </a:p>
          <a:p>
            <a:r>
              <a:rPr lang="en-US">
                <a:ea typeface="+mn-lt"/>
                <a:cs typeface="+mn-lt"/>
              </a:rPr>
              <a:t>Furthermore, we compute: </a:t>
            </a:r>
            <a:endParaRPr lang="en-US"/>
          </a:p>
          <a:p>
            <a:pPr marL="285750" indent="-285750">
              <a:buFont typeface="Arial"/>
              <a:buChar char="•"/>
            </a:pPr>
            <a:r>
              <a:rPr lang="en-US">
                <a:ea typeface="+mn-lt"/>
                <a:cs typeface="+mn-lt"/>
              </a:rPr>
              <a:t>Mean of positive prediction </a:t>
            </a:r>
            <a:endParaRPr lang="en-US"/>
          </a:p>
          <a:p>
            <a:pPr marL="285750" indent="-285750">
              <a:buFont typeface="Arial"/>
              <a:buChar char="•"/>
            </a:pPr>
            <a:r>
              <a:rPr lang="en-US">
                <a:ea typeface="+mn-lt"/>
                <a:cs typeface="+mn-lt"/>
              </a:rPr>
              <a:t>Sum of at least one positive prediction (If at least one of chosen sentences is marked to contain spoilers) </a:t>
            </a:r>
            <a:endParaRPr lang="en-US"/>
          </a:p>
        </p:txBody>
      </p:sp>
      <p:sp>
        <p:nvSpPr>
          <p:cNvPr id="5" name="Slide Number Placeholder 4">
            <a:extLst>
              <a:ext uri="{FF2B5EF4-FFF2-40B4-BE49-F238E27FC236}">
                <a16:creationId xmlns:a16="http://schemas.microsoft.com/office/drawing/2014/main" id="{7760E98A-5BC2-FF0A-B09B-F8E7EF55E6FF}"/>
              </a:ext>
            </a:extLst>
          </p:cNvPr>
          <p:cNvSpPr>
            <a:spLocks noGrp="1"/>
          </p:cNvSpPr>
          <p:nvPr>
            <p:ph type="sldNum" sz="quarter" idx="4"/>
          </p:nvPr>
        </p:nvSpPr>
        <p:spPr/>
        <p:txBody>
          <a:bodyPr/>
          <a:lstStyle/>
          <a:p>
            <a:fld id="{294A09A9-5501-47C1-A89A-A340965A2BE2}" type="slidenum">
              <a:rPr lang="en-US" smtClean="0"/>
              <a:pPr/>
              <a:t>13</a:t>
            </a:fld>
            <a:endParaRPr lang="en-US"/>
          </a:p>
        </p:txBody>
      </p:sp>
      <p:sp>
        <p:nvSpPr>
          <p:cNvPr id="6" name="Content Placeholder 5">
            <a:extLst>
              <a:ext uri="{FF2B5EF4-FFF2-40B4-BE49-F238E27FC236}">
                <a16:creationId xmlns:a16="http://schemas.microsoft.com/office/drawing/2014/main" id="{E484E0C3-7081-8A00-33A2-D88DEDD9EF98}"/>
              </a:ext>
            </a:extLst>
          </p:cNvPr>
          <p:cNvSpPr>
            <a:spLocks noGrp="1"/>
          </p:cNvSpPr>
          <p:nvPr>
            <p:ph idx="10"/>
          </p:nvPr>
        </p:nvSpPr>
        <p:spPr/>
        <p:txBody>
          <a:bodyPr vert="horz" lIns="91440" tIns="45720" rIns="91440" bIns="45720" rtlCol="0" anchor="t">
            <a:noAutofit/>
          </a:bodyPr>
          <a:lstStyle/>
          <a:p>
            <a:r>
              <a:rPr lang="en-US">
                <a:ea typeface="+mn-lt"/>
                <a:cs typeface="+mn-lt"/>
              </a:rPr>
              <a:t>. Additionally, we compute word-based statistics by comparing sets of words LIME consisting of spoilers and Spoilers For every document, we choose 10 words with the highest LIME value. Afterward, we investigate: </a:t>
            </a:r>
            <a:endParaRPr lang="en-US"/>
          </a:p>
          <a:p>
            <a:pPr marL="285750" indent="-285750">
              <a:buFont typeface="Arial"/>
              <a:buChar char="•"/>
            </a:pPr>
            <a:r>
              <a:rPr lang="en-US">
                <a:ea typeface="+mn-lt"/>
                <a:cs typeface="+mn-lt"/>
              </a:rPr>
              <a:t>If in 10/5/1 words, there is at least one spoiler</a:t>
            </a:r>
          </a:p>
          <a:p>
            <a:endParaRPr lang="en-US"/>
          </a:p>
          <a:p>
            <a:pPr marL="342900" indent="-342900">
              <a:buChar char="•"/>
            </a:pPr>
            <a:endParaRPr lang="en-US"/>
          </a:p>
          <a:p>
            <a:pPr marL="342900" indent="-342900">
              <a:buChar char="•"/>
            </a:pPr>
            <a:endParaRPr lang="en-US"/>
          </a:p>
          <a:p>
            <a:endParaRPr lang="en-US"/>
          </a:p>
        </p:txBody>
      </p:sp>
      <p:sp>
        <p:nvSpPr>
          <p:cNvPr id="7" name="Content Placeholder 6">
            <a:extLst>
              <a:ext uri="{FF2B5EF4-FFF2-40B4-BE49-F238E27FC236}">
                <a16:creationId xmlns:a16="http://schemas.microsoft.com/office/drawing/2014/main" id="{2A3A3042-E824-4C13-51F7-331C0B19CD04}"/>
              </a:ext>
            </a:extLst>
          </p:cNvPr>
          <p:cNvSpPr>
            <a:spLocks noGrp="1"/>
          </p:cNvSpPr>
          <p:nvPr>
            <p:ph idx="11"/>
          </p:nvPr>
        </p:nvSpPr>
        <p:spPr>
          <a:xfrm>
            <a:off x="1125163" y="1856126"/>
            <a:ext cx="4663440" cy="522514"/>
          </a:xfrm>
        </p:spPr>
        <p:txBody>
          <a:bodyPr vert="horz" lIns="91440" tIns="45720" rIns="91440" bIns="45720" rtlCol="0" anchor="t">
            <a:noAutofit/>
          </a:bodyPr>
          <a:lstStyle/>
          <a:p>
            <a:r>
              <a:rPr lang="en-US"/>
              <a:t>Sentence Based</a:t>
            </a:r>
          </a:p>
        </p:txBody>
      </p:sp>
      <p:sp>
        <p:nvSpPr>
          <p:cNvPr id="8" name="Content Placeholder 7">
            <a:extLst>
              <a:ext uri="{FF2B5EF4-FFF2-40B4-BE49-F238E27FC236}">
                <a16:creationId xmlns:a16="http://schemas.microsoft.com/office/drawing/2014/main" id="{790D930D-56AB-6C63-CC25-B68D71564110}"/>
              </a:ext>
            </a:extLst>
          </p:cNvPr>
          <p:cNvSpPr>
            <a:spLocks noGrp="1"/>
          </p:cNvSpPr>
          <p:nvPr>
            <p:ph idx="12"/>
          </p:nvPr>
        </p:nvSpPr>
        <p:spPr/>
        <p:txBody>
          <a:bodyPr vert="horz" lIns="91440" tIns="45720" rIns="91440" bIns="45720" rtlCol="0" anchor="t">
            <a:noAutofit/>
          </a:bodyPr>
          <a:lstStyle/>
          <a:p>
            <a:r>
              <a:rPr lang="en-US"/>
              <a:t>Word Based</a:t>
            </a:r>
          </a:p>
        </p:txBody>
      </p:sp>
    </p:spTree>
    <p:extLst>
      <p:ext uri="{BB962C8B-B14F-4D97-AF65-F5344CB8AC3E}">
        <p14:creationId xmlns:p14="http://schemas.microsoft.com/office/powerpoint/2010/main" val="193413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0115-FF39-1AAA-C617-1613E66B5391}"/>
              </a:ext>
            </a:extLst>
          </p:cNvPr>
          <p:cNvSpPr>
            <a:spLocks noGrp="1"/>
          </p:cNvSpPr>
          <p:nvPr>
            <p:ph type="title"/>
          </p:nvPr>
        </p:nvSpPr>
        <p:spPr>
          <a:xfrm>
            <a:off x="1368775" y="-136585"/>
            <a:ext cx="9779183" cy="1325563"/>
          </a:xfrm>
        </p:spPr>
        <p:txBody>
          <a:bodyPr/>
          <a:lstStyle/>
          <a:p>
            <a:r>
              <a:rPr lang="en-US"/>
              <a:t>LIME Distil BERT</a:t>
            </a:r>
          </a:p>
        </p:txBody>
      </p:sp>
      <p:sp>
        <p:nvSpPr>
          <p:cNvPr id="5" name="Slide Number Placeholder 4">
            <a:extLst>
              <a:ext uri="{FF2B5EF4-FFF2-40B4-BE49-F238E27FC236}">
                <a16:creationId xmlns:a16="http://schemas.microsoft.com/office/drawing/2014/main" id="{A49C9A16-9F97-A696-1ABB-0392738FF3F9}"/>
              </a:ext>
            </a:extLst>
          </p:cNvPr>
          <p:cNvSpPr>
            <a:spLocks noGrp="1"/>
          </p:cNvSpPr>
          <p:nvPr>
            <p:ph type="sldNum" sz="quarter" idx="4"/>
          </p:nvPr>
        </p:nvSpPr>
        <p:spPr/>
        <p:txBody>
          <a:bodyPr/>
          <a:lstStyle/>
          <a:p>
            <a:fld id="{294A09A9-5501-47C1-A89A-A340965A2BE2}" type="slidenum">
              <a:rPr lang="en-US" smtClean="0"/>
              <a:pPr/>
              <a:t>14</a:t>
            </a:fld>
            <a:endParaRPr lang="en-US"/>
          </a:p>
        </p:txBody>
      </p:sp>
      <p:pic>
        <p:nvPicPr>
          <p:cNvPr id="12" name="Picture 12">
            <a:extLst>
              <a:ext uri="{FF2B5EF4-FFF2-40B4-BE49-F238E27FC236}">
                <a16:creationId xmlns:a16="http://schemas.microsoft.com/office/drawing/2014/main" id="{F8188545-DD18-7076-B7A0-DFA9F46AE34E}"/>
              </a:ext>
            </a:extLst>
          </p:cNvPr>
          <p:cNvPicPr>
            <a:picLocks noGrp="1" noChangeAspect="1"/>
          </p:cNvPicPr>
          <p:nvPr>
            <p:ph idx="10"/>
          </p:nvPr>
        </p:nvPicPr>
        <p:blipFill>
          <a:blip r:embed="rId2"/>
          <a:stretch>
            <a:fillRect/>
          </a:stretch>
        </p:blipFill>
        <p:spPr>
          <a:xfrm>
            <a:off x="259122" y="1359946"/>
            <a:ext cx="11176381" cy="4028695"/>
          </a:xfrm>
        </p:spPr>
      </p:pic>
    </p:spTree>
    <p:extLst>
      <p:ext uri="{BB962C8B-B14F-4D97-AF65-F5344CB8AC3E}">
        <p14:creationId xmlns:p14="http://schemas.microsoft.com/office/powerpoint/2010/main" val="3379543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0115-FF39-1AAA-C617-1613E66B5391}"/>
              </a:ext>
            </a:extLst>
          </p:cNvPr>
          <p:cNvSpPr>
            <a:spLocks noGrp="1"/>
          </p:cNvSpPr>
          <p:nvPr>
            <p:ph type="title"/>
          </p:nvPr>
        </p:nvSpPr>
        <p:spPr>
          <a:xfrm>
            <a:off x="1368775" y="-136585"/>
            <a:ext cx="9779183" cy="1325563"/>
          </a:xfrm>
        </p:spPr>
        <p:txBody>
          <a:bodyPr/>
          <a:lstStyle/>
          <a:p>
            <a:r>
              <a:rPr lang="en-US"/>
              <a:t>LIME BERT with stop words</a:t>
            </a:r>
          </a:p>
        </p:txBody>
      </p:sp>
      <p:sp>
        <p:nvSpPr>
          <p:cNvPr id="5" name="Slide Number Placeholder 4">
            <a:extLst>
              <a:ext uri="{FF2B5EF4-FFF2-40B4-BE49-F238E27FC236}">
                <a16:creationId xmlns:a16="http://schemas.microsoft.com/office/drawing/2014/main" id="{A49C9A16-9F97-A696-1ABB-0392738FF3F9}"/>
              </a:ext>
            </a:extLst>
          </p:cNvPr>
          <p:cNvSpPr>
            <a:spLocks noGrp="1"/>
          </p:cNvSpPr>
          <p:nvPr>
            <p:ph type="sldNum" sz="quarter" idx="4"/>
          </p:nvPr>
        </p:nvSpPr>
        <p:spPr/>
        <p:txBody>
          <a:bodyPr/>
          <a:lstStyle/>
          <a:p>
            <a:fld id="{294A09A9-5501-47C1-A89A-A340965A2BE2}" type="slidenum">
              <a:rPr lang="en-US" smtClean="0"/>
              <a:pPr/>
              <a:t>15</a:t>
            </a:fld>
            <a:endParaRPr lang="en-US"/>
          </a:p>
        </p:txBody>
      </p:sp>
      <p:pic>
        <p:nvPicPr>
          <p:cNvPr id="7" name="Picture 7">
            <a:extLst>
              <a:ext uri="{FF2B5EF4-FFF2-40B4-BE49-F238E27FC236}">
                <a16:creationId xmlns:a16="http://schemas.microsoft.com/office/drawing/2014/main" id="{A89B6364-9D0C-6F89-5B7A-A03519DF9294}"/>
              </a:ext>
            </a:extLst>
          </p:cNvPr>
          <p:cNvPicPr>
            <a:picLocks noGrp="1" noChangeAspect="1"/>
          </p:cNvPicPr>
          <p:nvPr>
            <p:ph idx="10"/>
          </p:nvPr>
        </p:nvPicPr>
        <p:blipFill>
          <a:blip r:embed="rId2"/>
          <a:stretch>
            <a:fillRect/>
          </a:stretch>
        </p:blipFill>
        <p:spPr>
          <a:xfrm>
            <a:off x="374141" y="1565509"/>
            <a:ext cx="11046986" cy="3704454"/>
          </a:xfrm>
        </p:spPr>
      </p:pic>
    </p:spTree>
    <p:extLst>
      <p:ext uri="{BB962C8B-B14F-4D97-AF65-F5344CB8AC3E}">
        <p14:creationId xmlns:p14="http://schemas.microsoft.com/office/powerpoint/2010/main" val="2421351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0115-FF39-1AAA-C617-1613E66B5391}"/>
              </a:ext>
            </a:extLst>
          </p:cNvPr>
          <p:cNvSpPr>
            <a:spLocks noGrp="1"/>
          </p:cNvSpPr>
          <p:nvPr>
            <p:ph type="title"/>
          </p:nvPr>
        </p:nvSpPr>
        <p:spPr>
          <a:xfrm>
            <a:off x="908700" y="-93453"/>
            <a:ext cx="10742466" cy="1325563"/>
          </a:xfrm>
        </p:spPr>
        <p:txBody>
          <a:bodyPr/>
          <a:lstStyle/>
          <a:p>
            <a:r>
              <a:rPr lang="en-US"/>
              <a:t>LIME BERT </a:t>
            </a:r>
            <a:r>
              <a:rPr lang="en-US">
                <a:ea typeface="+mj-lt"/>
                <a:cs typeface="+mj-lt"/>
              </a:rPr>
              <a:t>without stop words</a:t>
            </a:r>
          </a:p>
        </p:txBody>
      </p:sp>
      <p:sp>
        <p:nvSpPr>
          <p:cNvPr id="5" name="Slide Number Placeholder 4">
            <a:extLst>
              <a:ext uri="{FF2B5EF4-FFF2-40B4-BE49-F238E27FC236}">
                <a16:creationId xmlns:a16="http://schemas.microsoft.com/office/drawing/2014/main" id="{A49C9A16-9F97-A696-1ABB-0392738FF3F9}"/>
              </a:ext>
            </a:extLst>
          </p:cNvPr>
          <p:cNvSpPr>
            <a:spLocks noGrp="1"/>
          </p:cNvSpPr>
          <p:nvPr>
            <p:ph type="sldNum" sz="quarter" idx="4"/>
          </p:nvPr>
        </p:nvSpPr>
        <p:spPr/>
        <p:txBody>
          <a:bodyPr/>
          <a:lstStyle/>
          <a:p>
            <a:fld id="{294A09A9-5501-47C1-A89A-A340965A2BE2}" type="slidenum">
              <a:rPr lang="en-US" smtClean="0"/>
              <a:pPr/>
              <a:t>16</a:t>
            </a:fld>
            <a:endParaRPr lang="en-US"/>
          </a:p>
        </p:txBody>
      </p:sp>
      <p:pic>
        <p:nvPicPr>
          <p:cNvPr id="8" name="Picture 8">
            <a:extLst>
              <a:ext uri="{FF2B5EF4-FFF2-40B4-BE49-F238E27FC236}">
                <a16:creationId xmlns:a16="http://schemas.microsoft.com/office/drawing/2014/main" id="{816C711A-EE27-0B78-7A1F-43C7373B6D71}"/>
              </a:ext>
            </a:extLst>
          </p:cNvPr>
          <p:cNvPicPr>
            <a:picLocks noGrp="1" noChangeAspect="1"/>
          </p:cNvPicPr>
          <p:nvPr>
            <p:ph idx="10"/>
          </p:nvPr>
        </p:nvPicPr>
        <p:blipFill>
          <a:blip r:embed="rId2"/>
          <a:stretch>
            <a:fillRect/>
          </a:stretch>
        </p:blipFill>
        <p:spPr>
          <a:xfrm>
            <a:off x="388518" y="1310441"/>
            <a:ext cx="10931967" cy="3898288"/>
          </a:xfrm>
        </p:spPr>
      </p:pic>
    </p:spTree>
    <p:extLst>
      <p:ext uri="{BB962C8B-B14F-4D97-AF65-F5344CB8AC3E}">
        <p14:creationId xmlns:p14="http://schemas.microsoft.com/office/powerpoint/2010/main" val="288534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E2DA-B86F-3DF7-7637-C78A93B90395}"/>
              </a:ext>
            </a:extLst>
          </p:cNvPr>
          <p:cNvSpPr>
            <a:spLocks noGrp="1"/>
          </p:cNvSpPr>
          <p:nvPr>
            <p:ph type="title"/>
          </p:nvPr>
        </p:nvSpPr>
        <p:spPr>
          <a:xfrm>
            <a:off x="1196247" y="7189"/>
            <a:ext cx="9779183" cy="1325563"/>
          </a:xfrm>
        </p:spPr>
        <p:txBody>
          <a:bodyPr/>
          <a:lstStyle/>
          <a:p>
            <a:r>
              <a:rPr lang="en-US"/>
              <a:t>Results</a:t>
            </a:r>
          </a:p>
        </p:txBody>
      </p:sp>
      <p:sp>
        <p:nvSpPr>
          <p:cNvPr id="5" name="Slide Number Placeholder 4">
            <a:extLst>
              <a:ext uri="{FF2B5EF4-FFF2-40B4-BE49-F238E27FC236}">
                <a16:creationId xmlns:a16="http://schemas.microsoft.com/office/drawing/2014/main" id="{575A6492-7BD1-2D91-9EE7-2464DA3B6F1E}"/>
              </a:ext>
            </a:extLst>
          </p:cNvPr>
          <p:cNvSpPr>
            <a:spLocks noGrp="1"/>
          </p:cNvSpPr>
          <p:nvPr>
            <p:ph type="sldNum" sz="quarter" idx="4"/>
          </p:nvPr>
        </p:nvSpPr>
        <p:spPr/>
        <p:txBody>
          <a:bodyPr/>
          <a:lstStyle/>
          <a:p>
            <a:fld id="{294A09A9-5501-47C1-A89A-A340965A2BE2}" type="slidenum">
              <a:rPr lang="en-US" smtClean="0"/>
              <a:pPr/>
              <a:t>17</a:t>
            </a:fld>
            <a:endParaRPr lang="en-US"/>
          </a:p>
        </p:txBody>
      </p:sp>
      <p:graphicFrame>
        <p:nvGraphicFramePr>
          <p:cNvPr id="23" name="Table 10">
            <a:extLst>
              <a:ext uri="{FF2B5EF4-FFF2-40B4-BE49-F238E27FC236}">
                <a16:creationId xmlns:a16="http://schemas.microsoft.com/office/drawing/2014/main" id="{50D45A90-67EB-88CD-1730-9503DEF6EAD4}"/>
              </a:ext>
            </a:extLst>
          </p:cNvPr>
          <p:cNvGraphicFramePr>
            <a:graphicFrameLocks/>
          </p:cNvGraphicFramePr>
          <p:nvPr>
            <p:extLst>
              <p:ext uri="{D42A27DB-BD31-4B8C-83A1-F6EECF244321}">
                <p14:modId xmlns:p14="http://schemas.microsoft.com/office/powerpoint/2010/main" val="607966100"/>
              </p:ext>
            </p:extLst>
          </p:nvPr>
        </p:nvGraphicFramePr>
        <p:xfrm>
          <a:off x="1170541" y="1606343"/>
          <a:ext cx="6763638" cy="1905216"/>
        </p:xfrm>
        <a:graphic>
          <a:graphicData uri="http://schemas.openxmlformats.org/drawingml/2006/table">
            <a:tbl>
              <a:tblPr firstRow="1" bandRow="1">
                <a:tableStyleId>{5C22544A-7EE6-4342-B048-85BDC9FD1C3A}</a:tableStyleId>
              </a:tblPr>
              <a:tblGrid>
                <a:gridCol w="2254546">
                  <a:extLst>
                    <a:ext uri="{9D8B030D-6E8A-4147-A177-3AD203B41FA5}">
                      <a16:colId xmlns:a16="http://schemas.microsoft.com/office/drawing/2014/main" val="3748713606"/>
                    </a:ext>
                  </a:extLst>
                </a:gridCol>
                <a:gridCol w="2254546">
                  <a:extLst>
                    <a:ext uri="{9D8B030D-6E8A-4147-A177-3AD203B41FA5}">
                      <a16:colId xmlns:a16="http://schemas.microsoft.com/office/drawing/2014/main" val="1854510460"/>
                    </a:ext>
                  </a:extLst>
                </a:gridCol>
                <a:gridCol w="2254546">
                  <a:extLst>
                    <a:ext uri="{9D8B030D-6E8A-4147-A177-3AD203B41FA5}">
                      <a16:colId xmlns:a16="http://schemas.microsoft.com/office/drawing/2014/main" val="1553517156"/>
                    </a:ext>
                  </a:extLst>
                </a:gridCol>
              </a:tblGrid>
              <a:tr h="336170">
                <a:tc>
                  <a:txBody>
                    <a:bodyPr/>
                    <a:lstStyle/>
                    <a:p>
                      <a:pPr lvl="0">
                        <a:buNone/>
                      </a:pPr>
                      <a:r>
                        <a:rPr lang="en-US" sz="1800" b="1" i="0" u="none" strike="noStrike" noProof="0">
                          <a:latin typeface="Tenorite"/>
                        </a:rPr>
                        <a:t>Sentence Based</a:t>
                      </a:r>
                      <a:endParaRPr lang="en-US" b="1"/>
                    </a:p>
                  </a:txBody>
                  <a:tcPr/>
                </a:tc>
                <a:tc>
                  <a:txBody>
                    <a:bodyPr/>
                    <a:lstStyle/>
                    <a:p>
                      <a:r>
                        <a:rPr lang="pl-PL"/>
                        <a:t>At </a:t>
                      </a:r>
                      <a:r>
                        <a:rPr lang="pl-PL" err="1"/>
                        <a:t>least</a:t>
                      </a:r>
                      <a:r>
                        <a:rPr lang="pl-PL"/>
                        <a:t> one </a:t>
                      </a:r>
                      <a:r>
                        <a:rPr lang="pl-PL" err="1"/>
                        <a:t>sentence</a:t>
                      </a:r>
                      <a:r>
                        <a:rPr lang="pl-PL"/>
                        <a:t> in spoiler </a:t>
                      </a:r>
                      <a:r>
                        <a:rPr lang="pl-PL" err="1"/>
                        <a:t>sentences</a:t>
                      </a:r>
                      <a:endParaRPr lang="en-US"/>
                    </a:p>
                  </a:txBody>
                  <a:tcPr/>
                </a:tc>
                <a:tc>
                  <a:txBody>
                    <a:bodyPr/>
                    <a:lstStyle/>
                    <a:p>
                      <a:r>
                        <a:rPr lang="en-US"/>
                        <a:t>Set comparison</a:t>
                      </a:r>
                    </a:p>
                  </a:txBody>
                  <a:tcPr/>
                </a:tc>
                <a:extLst>
                  <a:ext uri="{0D108BD9-81ED-4DB2-BD59-A6C34878D82A}">
                    <a16:rowId xmlns:a16="http://schemas.microsoft.com/office/drawing/2014/main" val="3909246232"/>
                  </a:ext>
                </a:extLst>
              </a:tr>
              <a:tr h="495408">
                <a:tc>
                  <a:txBody>
                    <a:bodyPr/>
                    <a:lstStyle/>
                    <a:p>
                      <a:pPr lvl="0">
                        <a:buNone/>
                      </a:pPr>
                      <a:r>
                        <a:rPr lang="en-US"/>
                        <a:t>Bert</a:t>
                      </a:r>
                    </a:p>
                  </a:txBody>
                  <a:tcPr/>
                </a:tc>
                <a:tc>
                  <a:txBody>
                    <a:bodyPr/>
                    <a:lstStyle/>
                    <a:p>
                      <a:pPr lvl="0">
                        <a:buNone/>
                      </a:pPr>
                      <a:r>
                        <a:rPr lang="en-US" sz="1800" b="0" i="0" u="none" strike="noStrike" noProof="0">
                          <a:latin typeface="Consolas"/>
                        </a:rPr>
                        <a:t>0.16</a:t>
                      </a:r>
                      <a:endParaRPr lang="en-US">
                        <a:latin typeface="Consolas"/>
                      </a:endParaRPr>
                    </a:p>
                  </a:txBody>
                  <a:tcPr/>
                </a:tc>
                <a:tc>
                  <a:txBody>
                    <a:bodyPr/>
                    <a:lstStyle/>
                    <a:p>
                      <a:pPr lvl="0">
                        <a:buNone/>
                      </a:pPr>
                      <a:r>
                        <a:rPr lang="en-US" sz="1800" b="0" i="0" u="none" strike="noStrike" noProof="0">
                          <a:latin typeface="Consolas"/>
                        </a:rPr>
                        <a:t>0.06</a:t>
                      </a:r>
                      <a:endParaRPr lang="en-US">
                        <a:latin typeface="Consolas"/>
                      </a:endParaRPr>
                    </a:p>
                  </a:txBody>
                  <a:tcPr/>
                </a:tc>
                <a:extLst>
                  <a:ext uri="{0D108BD9-81ED-4DB2-BD59-A6C34878D82A}">
                    <a16:rowId xmlns:a16="http://schemas.microsoft.com/office/drawing/2014/main" val="2612140364"/>
                  </a:ext>
                </a:extLst>
              </a:tr>
              <a:tr h="495408">
                <a:tc>
                  <a:txBody>
                    <a:bodyPr/>
                    <a:lstStyle/>
                    <a:p>
                      <a:pPr lvl="0">
                        <a:buNone/>
                      </a:pPr>
                      <a:r>
                        <a:rPr lang="en-US"/>
                        <a:t>Distil Bert</a:t>
                      </a:r>
                    </a:p>
                  </a:txBody>
                  <a:tcPr/>
                </a:tc>
                <a:tc>
                  <a:txBody>
                    <a:bodyPr/>
                    <a:lstStyle/>
                    <a:p>
                      <a:pPr lvl="0">
                        <a:buNone/>
                      </a:pPr>
                      <a:r>
                        <a:rPr lang="en-US" sz="1800" b="0" i="0" u="none" strike="noStrike" noProof="0">
                          <a:latin typeface="Consolas"/>
                        </a:rPr>
                        <a:t>0.16</a:t>
                      </a:r>
                      <a:endParaRPr lang="en-US">
                        <a:latin typeface="Consolas"/>
                      </a:endParaRPr>
                    </a:p>
                  </a:txBody>
                  <a:tcPr/>
                </a:tc>
                <a:tc>
                  <a:txBody>
                    <a:bodyPr/>
                    <a:lstStyle/>
                    <a:p>
                      <a:pPr lvl="0">
                        <a:buNone/>
                      </a:pPr>
                      <a:r>
                        <a:rPr lang="en-US" sz="1800" b="0" i="0" u="none" strike="noStrike" noProof="0">
                          <a:latin typeface="Consolas"/>
                        </a:rPr>
                        <a:t>0.06</a:t>
                      </a:r>
                      <a:endParaRPr lang="en-US">
                        <a:latin typeface="Consolas"/>
                      </a:endParaRPr>
                    </a:p>
                  </a:txBody>
                  <a:tcPr/>
                </a:tc>
                <a:extLst>
                  <a:ext uri="{0D108BD9-81ED-4DB2-BD59-A6C34878D82A}">
                    <a16:rowId xmlns:a16="http://schemas.microsoft.com/office/drawing/2014/main" val="4087017950"/>
                  </a:ext>
                </a:extLst>
              </a:tr>
            </a:tbl>
          </a:graphicData>
        </a:graphic>
      </p:graphicFrame>
      <p:graphicFrame>
        <p:nvGraphicFramePr>
          <p:cNvPr id="24" name="Table 10">
            <a:extLst>
              <a:ext uri="{FF2B5EF4-FFF2-40B4-BE49-F238E27FC236}">
                <a16:creationId xmlns:a16="http://schemas.microsoft.com/office/drawing/2014/main" id="{0027182D-94FD-A8EF-921A-C759C384FD2B}"/>
              </a:ext>
            </a:extLst>
          </p:cNvPr>
          <p:cNvGraphicFramePr>
            <a:graphicFrameLocks/>
          </p:cNvGraphicFramePr>
          <p:nvPr>
            <p:extLst>
              <p:ext uri="{D42A27DB-BD31-4B8C-83A1-F6EECF244321}">
                <p14:modId xmlns:p14="http://schemas.microsoft.com/office/powerpoint/2010/main" val="2144703400"/>
              </p:ext>
            </p:extLst>
          </p:nvPr>
        </p:nvGraphicFramePr>
        <p:xfrm>
          <a:off x="1135811" y="3709358"/>
          <a:ext cx="6920788" cy="1686750"/>
        </p:xfrm>
        <a:graphic>
          <a:graphicData uri="http://schemas.openxmlformats.org/drawingml/2006/table">
            <a:tbl>
              <a:tblPr firstRow="1" bandRow="1">
                <a:tableStyleId>{5C22544A-7EE6-4342-B048-85BDC9FD1C3A}</a:tableStyleId>
              </a:tblPr>
              <a:tblGrid>
                <a:gridCol w="1730197">
                  <a:extLst>
                    <a:ext uri="{9D8B030D-6E8A-4147-A177-3AD203B41FA5}">
                      <a16:colId xmlns:a16="http://schemas.microsoft.com/office/drawing/2014/main" val="3748713606"/>
                    </a:ext>
                  </a:extLst>
                </a:gridCol>
                <a:gridCol w="1730197">
                  <a:extLst>
                    <a:ext uri="{9D8B030D-6E8A-4147-A177-3AD203B41FA5}">
                      <a16:colId xmlns:a16="http://schemas.microsoft.com/office/drawing/2014/main" val="1854510460"/>
                    </a:ext>
                  </a:extLst>
                </a:gridCol>
                <a:gridCol w="1730197">
                  <a:extLst>
                    <a:ext uri="{9D8B030D-6E8A-4147-A177-3AD203B41FA5}">
                      <a16:colId xmlns:a16="http://schemas.microsoft.com/office/drawing/2014/main" val="1553517156"/>
                    </a:ext>
                  </a:extLst>
                </a:gridCol>
                <a:gridCol w="1730197">
                  <a:extLst>
                    <a:ext uri="{9D8B030D-6E8A-4147-A177-3AD203B41FA5}">
                      <a16:colId xmlns:a16="http://schemas.microsoft.com/office/drawing/2014/main" val="2742602692"/>
                    </a:ext>
                  </a:extLst>
                </a:gridCol>
              </a:tblGrid>
              <a:tr h="534389">
                <a:tc>
                  <a:txBody>
                    <a:bodyPr/>
                    <a:lstStyle/>
                    <a:p>
                      <a:pPr lvl="0">
                        <a:buNone/>
                      </a:pPr>
                      <a:r>
                        <a:rPr lang="en-US" sz="1800" b="0" i="0" u="none" strike="noStrike" noProof="0">
                          <a:latin typeface="Tenorite"/>
                        </a:rPr>
                        <a:t>Word Based</a:t>
                      </a:r>
                      <a:endParaRPr lang="en-US"/>
                    </a:p>
                  </a:txBody>
                  <a:tcPr/>
                </a:tc>
                <a:tc>
                  <a:txBody>
                    <a:bodyPr/>
                    <a:lstStyle/>
                    <a:p>
                      <a:r>
                        <a:rPr lang="en-US"/>
                        <a:t>Best 10 words</a:t>
                      </a:r>
                    </a:p>
                  </a:txBody>
                  <a:tcPr/>
                </a:tc>
                <a:tc>
                  <a:txBody>
                    <a:bodyPr/>
                    <a:lstStyle/>
                    <a:p>
                      <a:r>
                        <a:rPr lang="en-US"/>
                        <a:t>Best 5 words</a:t>
                      </a:r>
                    </a:p>
                  </a:txBody>
                  <a:tcPr/>
                </a:tc>
                <a:tc>
                  <a:txBody>
                    <a:bodyPr/>
                    <a:lstStyle/>
                    <a:p>
                      <a:r>
                        <a:rPr lang="en-US"/>
                        <a:t>Best 1 word</a:t>
                      </a:r>
                    </a:p>
                  </a:txBody>
                  <a:tcPr/>
                </a:tc>
                <a:extLst>
                  <a:ext uri="{0D108BD9-81ED-4DB2-BD59-A6C34878D82A}">
                    <a16:rowId xmlns:a16="http://schemas.microsoft.com/office/drawing/2014/main" val="3909246232"/>
                  </a:ext>
                </a:extLst>
              </a:tr>
              <a:tr h="512281">
                <a:tc>
                  <a:txBody>
                    <a:bodyPr/>
                    <a:lstStyle/>
                    <a:p>
                      <a:r>
                        <a:rPr lang="en-US"/>
                        <a:t>Bert</a:t>
                      </a:r>
                      <a:endParaRPr lang="en-US" err="1"/>
                    </a:p>
                  </a:txBody>
                  <a:tcPr/>
                </a:tc>
                <a:tc>
                  <a:txBody>
                    <a:bodyPr/>
                    <a:lstStyle/>
                    <a:p>
                      <a:pPr lvl="0">
                        <a:buNone/>
                      </a:pPr>
                      <a:r>
                        <a:rPr lang="en-US" sz="1800" b="0" i="0" u="none" strike="noStrike" noProof="0">
                          <a:latin typeface="Consolas"/>
                        </a:rPr>
                        <a:t>0.89</a:t>
                      </a:r>
                      <a:endParaRPr lang="en-US">
                        <a:latin typeface="Consolas"/>
                      </a:endParaRPr>
                    </a:p>
                  </a:txBody>
                  <a:tcPr/>
                </a:tc>
                <a:tc>
                  <a:txBody>
                    <a:bodyPr/>
                    <a:lstStyle/>
                    <a:p>
                      <a:pPr lvl="0">
                        <a:buNone/>
                      </a:pPr>
                      <a:r>
                        <a:rPr lang="en-US" sz="1800" b="0" i="0" u="none" strike="noStrike" noProof="0">
                          <a:latin typeface="Consolas"/>
                        </a:rPr>
                        <a:t>0.84</a:t>
                      </a:r>
                      <a:endParaRPr lang="en-US">
                        <a:latin typeface="Consolas"/>
                      </a:endParaRPr>
                    </a:p>
                  </a:txBody>
                  <a:tcPr/>
                </a:tc>
                <a:tc>
                  <a:txBody>
                    <a:bodyPr/>
                    <a:lstStyle/>
                    <a:p>
                      <a:pPr lvl="0">
                        <a:buNone/>
                      </a:pPr>
                      <a:r>
                        <a:rPr lang="en-US" sz="1800" b="0" i="0" u="none" strike="noStrike" noProof="0">
                          <a:latin typeface="Consolas"/>
                        </a:rPr>
                        <a:t>0.31</a:t>
                      </a:r>
                      <a:endParaRPr lang="en-US">
                        <a:latin typeface="Consolas"/>
                      </a:endParaRPr>
                    </a:p>
                  </a:txBody>
                  <a:tcPr/>
                </a:tc>
                <a:extLst>
                  <a:ext uri="{0D108BD9-81ED-4DB2-BD59-A6C34878D82A}">
                    <a16:rowId xmlns:a16="http://schemas.microsoft.com/office/drawing/2014/main" val="1112376940"/>
                  </a:ext>
                </a:extLst>
              </a:tr>
              <a:tr h="512281">
                <a:tc>
                  <a:txBody>
                    <a:bodyPr/>
                    <a:lstStyle/>
                    <a:p>
                      <a:pPr lvl="0">
                        <a:buNone/>
                      </a:pPr>
                      <a:r>
                        <a:rPr lang="en-US"/>
                        <a:t>Distil Bert</a:t>
                      </a:r>
                    </a:p>
                  </a:txBody>
                  <a:tcPr/>
                </a:tc>
                <a:tc>
                  <a:txBody>
                    <a:bodyPr/>
                    <a:lstStyle/>
                    <a:p>
                      <a:pPr lvl="0">
                        <a:buNone/>
                      </a:pPr>
                      <a:r>
                        <a:rPr lang="en-US" sz="1800" b="0" i="0" u="none" strike="noStrike" noProof="0">
                          <a:latin typeface="Consolas"/>
                        </a:rPr>
                        <a:t>0.87</a:t>
                      </a:r>
                      <a:endParaRPr lang="en-US"/>
                    </a:p>
                  </a:txBody>
                  <a:tcPr/>
                </a:tc>
                <a:tc>
                  <a:txBody>
                    <a:bodyPr/>
                    <a:lstStyle/>
                    <a:p>
                      <a:pPr lvl="0">
                        <a:buNone/>
                      </a:pPr>
                      <a:r>
                        <a:rPr lang="en-US" sz="1800" b="0" i="0" u="none" strike="noStrike" noProof="0">
                          <a:latin typeface="Consolas"/>
                        </a:rPr>
                        <a:t>0.84</a:t>
                      </a:r>
                      <a:endParaRPr lang="en-US"/>
                    </a:p>
                  </a:txBody>
                  <a:tcPr/>
                </a:tc>
                <a:tc>
                  <a:txBody>
                    <a:bodyPr/>
                    <a:lstStyle/>
                    <a:p>
                      <a:pPr lvl="0">
                        <a:buNone/>
                      </a:pPr>
                      <a:r>
                        <a:rPr lang="en-US" sz="1800" b="0" i="0" u="none" strike="noStrike" noProof="0">
                          <a:latin typeface="Consolas"/>
                        </a:rPr>
                        <a:t>0.35</a:t>
                      </a:r>
                      <a:endParaRPr lang="en-US"/>
                    </a:p>
                    <a:p>
                      <a:pPr lvl="0">
                        <a:buNone/>
                      </a:pPr>
                      <a:endParaRPr lang="en-US" sz="1800" b="0" i="0" u="none" strike="noStrike" noProof="0"/>
                    </a:p>
                  </a:txBody>
                  <a:tcPr/>
                </a:tc>
                <a:extLst>
                  <a:ext uri="{0D108BD9-81ED-4DB2-BD59-A6C34878D82A}">
                    <a16:rowId xmlns:a16="http://schemas.microsoft.com/office/drawing/2014/main" val="353626026"/>
                  </a:ext>
                </a:extLst>
              </a:tr>
            </a:tbl>
          </a:graphicData>
        </a:graphic>
      </p:graphicFrame>
    </p:spTree>
    <p:extLst>
      <p:ext uri="{BB962C8B-B14F-4D97-AF65-F5344CB8AC3E}">
        <p14:creationId xmlns:p14="http://schemas.microsoft.com/office/powerpoint/2010/main" val="2738785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p:txBody>
          <a:bodyPr/>
          <a:lstStyle/>
          <a:p>
            <a:r>
              <a:rPr lang="en-US"/>
              <a:t>Further work</a:t>
            </a:r>
          </a:p>
        </p:txBody>
      </p:sp>
      <p:sp>
        <p:nvSpPr>
          <p:cNvPr id="3" name="Content Placeholder 2">
            <a:extLst>
              <a:ext uri="{FF2B5EF4-FFF2-40B4-BE49-F238E27FC236}">
                <a16:creationId xmlns:a16="http://schemas.microsoft.com/office/drawing/2014/main" id="{3EBD6E0F-071A-13BD-57D2-7B009525575E}"/>
              </a:ext>
            </a:extLst>
          </p:cNvPr>
          <p:cNvSpPr>
            <a:spLocks noGrp="1"/>
          </p:cNvSpPr>
          <p:nvPr>
            <p:ph idx="1"/>
          </p:nvPr>
        </p:nvSpPr>
        <p:spPr>
          <a:xfrm>
            <a:off x="751855" y="1964648"/>
            <a:ext cx="10617896" cy="3006742"/>
          </a:xfrm>
        </p:spPr>
        <p:txBody>
          <a:bodyPr vert="horz" lIns="91440" tIns="45720" rIns="91440" bIns="45720" rtlCol="0" anchor="t">
            <a:noAutofit/>
          </a:bodyPr>
          <a:lstStyle/>
          <a:p>
            <a:r>
              <a:rPr lang="en-US" sz="2800">
                <a:ea typeface="+mn-lt"/>
                <a:cs typeface="+mn-lt"/>
              </a:rPr>
              <a:t>1. Training the model to extract spoiler phrases.</a:t>
            </a:r>
            <a:endParaRPr lang="en-US">
              <a:ea typeface="+mn-lt"/>
              <a:cs typeface="+mn-lt"/>
            </a:endParaRPr>
          </a:p>
          <a:p>
            <a:r>
              <a:rPr lang="en-US"/>
              <a:t>Remarks:</a:t>
            </a:r>
          </a:p>
          <a:p>
            <a:pPr marL="342900" indent="-342900">
              <a:buChar char="•"/>
            </a:pPr>
            <a:r>
              <a:rPr lang="en-US"/>
              <a:t>resembles classification task</a:t>
            </a:r>
          </a:p>
          <a:p>
            <a:pPr marL="342900" indent="-342900">
              <a:buChar char="•"/>
            </a:pPr>
            <a:r>
              <a:rPr lang="en-US"/>
              <a:t>many </a:t>
            </a:r>
            <a:r>
              <a:rPr lang="en-US" err="1"/>
              <a:t>softmax</a:t>
            </a:r>
            <a:r>
              <a:rPr lang="en-US"/>
              <a:t> outputs increase computational complexity</a:t>
            </a:r>
          </a:p>
          <a:p>
            <a:pPr marL="342900" indent="-342900">
              <a:buChar char="•"/>
            </a:pPr>
            <a:r>
              <a:rPr lang="en-US"/>
              <a:t>we only found one (blog) article on sentiment phrase extraction, has such a task been explored in the NLP field?</a:t>
            </a:r>
          </a:p>
          <a:p>
            <a:pPr marL="457200" indent="-457200">
              <a:buAutoNum type="arabicPeriod"/>
            </a:pPr>
            <a:endParaRPr lang="en-US"/>
          </a:p>
          <a:p>
            <a:r>
              <a:rPr lang="en-US" sz="2800"/>
              <a:t>2. Reproducing the SpoilerNet paper (HAN + DF IIF).</a:t>
            </a:r>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18</a:t>
            </a:fld>
            <a:endParaRPr lang="en-US"/>
          </a:p>
        </p:txBody>
      </p:sp>
    </p:spTree>
    <p:extLst>
      <p:ext uri="{BB962C8B-B14F-4D97-AF65-F5344CB8AC3E}">
        <p14:creationId xmlns:p14="http://schemas.microsoft.com/office/powerpoint/2010/main" val="2482708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vert="horz" lIns="91440" tIns="45720" rIns="91440" bIns="45720" rtlCol="0" anchor="t">
            <a:normAutofit/>
          </a:bodyPr>
          <a:lstStyle/>
          <a:p>
            <a:r>
              <a:rPr lang="en-US"/>
              <a:t>Paweł </a:t>
            </a:r>
            <a:r>
              <a:rPr lang="en-US" err="1"/>
              <a:t>Wesołowski</a:t>
            </a:r>
          </a:p>
          <a:p>
            <a:r>
              <a:rPr lang="en-US"/>
              <a:t>Łukasz Pancer</a:t>
            </a:r>
          </a:p>
          <a:p>
            <a:r>
              <a:rPr lang="en-US"/>
              <a:t>Mateusz Kierznowski</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1. Datasets</a:t>
            </a:r>
          </a:p>
          <a:p>
            <a:r>
              <a:rPr lang="en-US"/>
              <a:t>2. Models &amp; results</a:t>
            </a:r>
          </a:p>
          <a:p>
            <a:r>
              <a:rPr lang="en-US"/>
              <a:t>3. Application of LIME</a:t>
            </a:r>
          </a:p>
          <a:p>
            <a:r>
              <a:rPr lang="en-US"/>
              <a:t>4. Future work</a:t>
            </a:r>
          </a:p>
          <a:p>
            <a:endParaRPr lang="en-US"/>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D4FF-17EE-3F61-AE44-3AD10E661A0C}"/>
              </a:ext>
            </a:extLst>
          </p:cNvPr>
          <p:cNvSpPr>
            <a:spLocks noGrp="1"/>
          </p:cNvSpPr>
          <p:nvPr>
            <p:ph type="title"/>
          </p:nvPr>
        </p:nvSpPr>
        <p:spPr/>
        <p:txBody>
          <a:bodyPr/>
          <a:lstStyle/>
          <a:p>
            <a:r>
              <a:rPr lang="en-US"/>
              <a:t>Datasets</a:t>
            </a:r>
          </a:p>
        </p:txBody>
      </p:sp>
      <p:sp>
        <p:nvSpPr>
          <p:cNvPr id="3" name="Content Placeholder 2">
            <a:extLst>
              <a:ext uri="{FF2B5EF4-FFF2-40B4-BE49-F238E27FC236}">
                <a16:creationId xmlns:a16="http://schemas.microsoft.com/office/drawing/2014/main" id="{3919EA74-3EAF-1ED7-DB06-A623B41E1371}"/>
              </a:ext>
            </a:extLst>
          </p:cNvPr>
          <p:cNvSpPr>
            <a:spLocks noGrp="1"/>
          </p:cNvSpPr>
          <p:nvPr>
            <p:ph idx="1"/>
          </p:nvPr>
        </p:nvSpPr>
        <p:spPr/>
        <p:txBody>
          <a:bodyPr vert="horz" lIns="91440" tIns="45720" rIns="91440" bIns="45720" rtlCol="0" anchor="t">
            <a:noAutofit/>
          </a:bodyPr>
          <a:lstStyle/>
          <a:p>
            <a:pPr marL="457200" indent="-457200">
              <a:buChar char="•"/>
            </a:pPr>
            <a:r>
              <a:rPr lang="en-US">
                <a:ea typeface="+mn-lt"/>
                <a:cs typeface="+mn-lt"/>
              </a:rPr>
              <a:t>Goodreads - 1.3M documents, 17M sentences, 570k spoiler sentences, </a:t>
            </a:r>
            <a:r>
              <a:rPr lang="en-US" u="sng">
                <a:ea typeface="+mn-lt"/>
                <a:cs typeface="+mn-lt"/>
              </a:rPr>
              <a:t>1:15 spoiler to non-spoiler reviews</a:t>
            </a:r>
            <a:endParaRPr lang="en-US" u="sng"/>
          </a:p>
          <a:p>
            <a:pPr marL="457200" indent="-457200">
              <a:buChar char="•"/>
            </a:pPr>
            <a:r>
              <a:rPr lang="en-US">
                <a:ea typeface="+mn-lt"/>
                <a:cs typeface="+mn-lt"/>
              </a:rPr>
              <a:t>Goodreads (balanced) - 180k documents, 3.1M sentences,</a:t>
            </a:r>
            <a:br>
              <a:rPr lang="en-US">
                <a:ea typeface="+mn-lt"/>
                <a:cs typeface="+mn-lt"/>
              </a:rPr>
            </a:br>
            <a:r>
              <a:rPr lang="en-US">
                <a:ea typeface="+mn-lt"/>
                <a:cs typeface="+mn-lt"/>
              </a:rPr>
              <a:t>570k spoiler sentences, </a:t>
            </a:r>
            <a:r>
              <a:rPr lang="en-US" u="sng">
                <a:ea typeface="+mn-lt"/>
                <a:cs typeface="+mn-lt"/>
              </a:rPr>
              <a:t>1:1 spoiler to non-spoiler reviews</a:t>
            </a:r>
          </a:p>
          <a:p>
            <a:pPr marL="457200" indent="-457200">
              <a:buChar char="•"/>
            </a:pPr>
            <a:r>
              <a:rPr lang="en-US">
                <a:ea typeface="+mn-lt"/>
                <a:cs typeface="+mn-lt"/>
              </a:rPr>
              <a:t>TV Tropes Books - 340k documents, 670k sentences, 110k spoiler sentences, </a:t>
            </a:r>
            <a:r>
              <a:rPr lang="en-US" u="sng">
                <a:ea typeface="+mn-lt"/>
                <a:cs typeface="+mn-lt"/>
              </a:rPr>
              <a:t>1:4 spoiler to non-spoiler reviews</a:t>
            </a:r>
            <a:endParaRPr lang="en-US" u="sng"/>
          </a:p>
          <a:p>
            <a:pPr marL="457200" indent="-457200">
              <a:buChar char="•"/>
            </a:pPr>
            <a:r>
              <a:rPr lang="en-US">
                <a:ea typeface="+mn-lt"/>
                <a:cs typeface="+mn-lt"/>
              </a:rPr>
              <a:t>IMDB reviews - 5.5M documents, </a:t>
            </a:r>
            <a:r>
              <a:rPr lang="en-US" u="sng">
                <a:ea typeface="+mn-lt"/>
                <a:cs typeface="+mn-lt"/>
              </a:rPr>
              <a:t>1:4 spoiler to non-spoiler reviews</a:t>
            </a:r>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345583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D4FF-17EE-3F61-AE44-3AD10E661A0C}"/>
              </a:ext>
            </a:extLst>
          </p:cNvPr>
          <p:cNvSpPr>
            <a:spLocks noGrp="1"/>
          </p:cNvSpPr>
          <p:nvPr>
            <p:ph type="title"/>
          </p:nvPr>
        </p:nvSpPr>
        <p:spPr/>
        <p:txBody>
          <a:bodyPr/>
          <a:lstStyle/>
          <a:p>
            <a:r>
              <a:rPr lang="en-US"/>
              <a:t>Goodreads sample</a:t>
            </a:r>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p:txBody>
          <a:bodyPr/>
          <a:lstStyle/>
          <a:p>
            <a:fld id="{294A09A9-5501-47C1-A89A-A340965A2BE2}" type="slidenum">
              <a:rPr lang="en-US" smtClean="0"/>
              <a:pPr/>
              <a:t>4</a:t>
            </a:fld>
            <a:endParaRPr lang="en-US"/>
          </a:p>
        </p:txBody>
      </p:sp>
      <p:sp>
        <p:nvSpPr>
          <p:cNvPr id="7" name="Content Placeholder 6">
            <a:extLst>
              <a:ext uri="{FF2B5EF4-FFF2-40B4-BE49-F238E27FC236}">
                <a16:creationId xmlns:a16="http://schemas.microsoft.com/office/drawing/2014/main" id="{AA6E21E8-2B2C-A05B-B7BF-8DB715728CCF}"/>
              </a:ext>
            </a:extLst>
          </p:cNvPr>
          <p:cNvSpPr>
            <a:spLocks noGrp="1"/>
          </p:cNvSpPr>
          <p:nvPr>
            <p:ph idx="1"/>
          </p:nvPr>
        </p:nvSpPr>
        <p:spPr/>
        <p:txBody>
          <a:bodyPr vert="horz" lIns="91440" tIns="45720" rIns="91440" bIns="45720" rtlCol="0" anchor="t">
            <a:noAutofit/>
          </a:bodyPr>
          <a:lstStyle/>
          <a:p>
            <a:r>
              <a:rPr lang="en-US" sz="2000">
                <a:ea typeface="+mn-lt"/>
                <a:cs typeface="+mn-lt"/>
              </a:rPr>
              <a:t>{</a:t>
            </a:r>
          </a:p>
          <a:p>
            <a:r>
              <a:rPr lang="en-US" sz="2000">
                <a:ea typeface="+mn-lt"/>
                <a:cs typeface="+mn-lt"/>
              </a:rPr>
              <a:t>'</a:t>
            </a:r>
            <a:r>
              <a:rPr lang="en-US" sz="2000" err="1">
                <a:ea typeface="+mn-lt"/>
                <a:cs typeface="+mn-lt"/>
              </a:rPr>
              <a:t>user_id</a:t>
            </a:r>
            <a:r>
              <a:rPr lang="en-US" sz="2000">
                <a:ea typeface="+mn-lt"/>
                <a:cs typeface="+mn-lt"/>
              </a:rPr>
              <a:t>': '1ceef4796fb36190e72714895806835b', </a:t>
            </a:r>
          </a:p>
          <a:p>
            <a:r>
              <a:rPr lang="en-US" sz="2000">
                <a:ea typeface="+mn-lt"/>
                <a:cs typeface="+mn-lt"/>
              </a:rPr>
              <a:t>'timestamp': 1445212800000,</a:t>
            </a:r>
            <a:endParaRPr lang="en-US" sz="2000"/>
          </a:p>
          <a:p>
            <a:r>
              <a:rPr lang="en-US" sz="2000">
                <a:ea typeface="+mn-lt"/>
                <a:cs typeface="+mn-lt"/>
              </a:rPr>
              <a:t>'</a:t>
            </a:r>
            <a:r>
              <a:rPr lang="en-US" sz="2000" err="1">
                <a:ea typeface="+mn-lt"/>
                <a:cs typeface="+mn-lt"/>
              </a:rPr>
              <a:t>review_sentences</a:t>
            </a:r>
            <a:r>
              <a:rPr lang="en-US" sz="2000">
                <a:ea typeface="+mn-lt"/>
                <a:cs typeface="+mn-lt"/>
              </a:rPr>
              <a:t>': [[</a:t>
            </a:r>
            <a:r>
              <a:rPr lang="en-US" sz="2000" b="1">
                <a:ea typeface="+mn-lt"/>
                <a:cs typeface="+mn-lt"/>
              </a:rPr>
              <a:t>0</a:t>
            </a:r>
            <a:r>
              <a:rPr lang="en-US" sz="2000">
                <a:ea typeface="+mn-lt"/>
                <a:cs typeface="+mn-lt"/>
              </a:rPr>
              <a:t>, 'When I read through this ...'],</a:t>
            </a:r>
            <a:endParaRPr lang="en-US" sz="2000"/>
          </a:p>
          <a:p>
            <a:r>
              <a:rPr lang="en-US" sz="2000">
                <a:ea typeface="+mn-lt"/>
                <a:cs typeface="+mn-lt"/>
              </a:rPr>
              <a:t>  [</a:t>
            </a:r>
            <a:r>
              <a:rPr lang="en-US" sz="2000" b="1">
                <a:ea typeface="+mn-lt"/>
                <a:cs typeface="+mn-lt"/>
              </a:rPr>
              <a:t>1</a:t>
            </a:r>
            <a:r>
              <a:rPr lang="en-US" sz="2000">
                <a:ea typeface="+mn-lt"/>
                <a:cs typeface="+mn-lt"/>
              </a:rPr>
              <a:t>, 'She jerked around two really great guys...'], ...],</a:t>
            </a:r>
            <a:endParaRPr lang="en-US" sz="2000"/>
          </a:p>
          <a:p>
            <a:r>
              <a:rPr lang="en-US" sz="2000">
                <a:ea typeface="+mn-lt"/>
                <a:cs typeface="+mn-lt"/>
              </a:rPr>
              <a:t>'rating': 3, </a:t>
            </a:r>
          </a:p>
          <a:p>
            <a:r>
              <a:rPr lang="en-US" sz="2000" b="1">
                <a:ea typeface="+mn-lt"/>
                <a:cs typeface="+mn-lt"/>
              </a:rPr>
              <a:t>'</a:t>
            </a:r>
            <a:r>
              <a:rPr lang="en-US" sz="2000" b="1" err="1">
                <a:ea typeface="+mn-lt"/>
                <a:cs typeface="+mn-lt"/>
              </a:rPr>
              <a:t>has_spoiler</a:t>
            </a:r>
            <a:r>
              <a:rPr lang="en-US" sz="2000" b="1">
                <a:ea typeface="+mn-lt"/>
                <a:cs typeface="+mn-lt"/>
              </a:rPr>
              <a:t>': True, </a:t>
            </a:r>
            <a:endParaRPr lang="en-US">
              <a:ea typeface="+mn-lt"/>
              <a:cs typeface="+mn-lt"/>
            </a:endParaRPr>
          </a:p>
          <a:p>
            <a:r>
              <a:rPr lang="en-US" sz="2000">
                <a:ea typeface="+mn-lt"/>
                <a:cs typeface="+mn-lt"/>
              </a:rPr>
              <a:t>'</a:t>
            </a:r>
            <a:r>
              <a:rPr lang="en-US" sz="2000" err="1">
                <a:ea typeface="+mn-lt"/>
                <a:cs typeface="+mn-lt"/>
              </a:rPr>
              <a:t>book_id</a:t>
            </a:r>
            <a:r>
              <a:rPr lang="en-US" sz="2000">
                <a:ea typeface="+mn-lt"/>
                <a:cs typeface="+mn-lt"/>
              </a:rPr>
              <a:t>': 18304322,</a:t>
            </a:r>
            <a:endParaRPr lang="en-US"/>
          </a:p>
          <a:p>
            <a:r>
              <a:rPr lang="en-US" sz="2000">
                <a:ea typeface="+mn-lt"/>
                <a:cs typeface="+mn-lt"/>
              </a:rPr>
              <a:t>'</a:t>
            </a:r>
            <a:r>
              <a:rPr lang="en-US" sz="2000" err="1">
                <a:ea typeface="+mn-lt"/>
                <a:cs typeface="+mn-lt"/>
              </a:rPr>
              <a:t>review_id</a:t>
            </a:r>
            <a:r>
              <a:rPr lang="en-US" sz="2000">
                <a:ea typeface="+mn-lt"/>
                <a:cs typeface="+mn-lt"/>
              </a:rPr>
              <a:t>': '9e7cc14cc03b22a88875a21195e58454',</a:t>
            </a:r>
            <a:endParaRPr lang="en-US" sz="2000"/>
          </a:p>
          <a:p>
            <a:r>
              <a:rPr lang="en-US" sz="2000">
                <a:ea typeface="+mn-lt"/>
                <a:cs typeface="+mn-lt"/>
              </a:rPr>
              <a:t>'genres': {'young-adult': 1763, 'romance': 438, 'fiction': 885}</a:t>
            </a:r>
          </a:p>
          <a:p>
            <a:r>
              <a:rPr lang="en-US" sz="2000">
                <a:ea typeface="+mn-lt"/>
                <a:cs typeface="+mn-lt"/>
              </a:rPr>
              <a:t>}</a:t>
            </a:r>
            <a:endParaRPr lang="en-US" sz="2000"/>
          </a:p>
          <a:p>
            <a:endParaRPr lang="en-US" sz="2000"/>
          </a:p>
        </p:txBody>
      </p:sp>
    </p:spTree>
    <p:extLst>
      <p:ext uri="{BB962C8B-B14F-4D97-AF65-F5344CB8AC3E}">
        <p14:creationId xmlns:p14="http://schemas.microsoft.com/office/powerpoint/2010/main" val="267791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D4FF-17EE-3F61-AE44-3AD10E661A0C}"/>
              </a:ext>
            </a:extLst>
          </p:cNvPr>
          <p:cNvSpPr>
            <a:spLocks noGrp="1"/>
          </p:cNvSpPr>
          <p:nvPr>
            <p:ph type="title"/>
          </p:nvPr>
        </p:nvSpPr>
        <p:spPr/>
        <p:txBody>
          <a:bodyPr/>
          <a:lstStyle/>
          <a:p>
            <a:r>
              <a:rPr lang="en-US"/>
              <a:t>TV Tropes Books sample</a:t>
            </a:r>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p:txBody>
          <a:bodyPr/>
          <a:lstStyle/>
          <a:p>
            <a:fld id="{294A09A9-5501-47C1-A89A-A340965A2BE2}" type="slidenum">
              <a:rPr lang="en-US" smtClean="0"/>
              <a:pPr/>
              <a:t>5</a:t>
            </a:fld>
            <a:endParaRPr lang="en-US"/>
          </a:p>
        </p:txBody>
      </p:sp>
      <p:sp>
        <p:nvSpPr>
          <p:cNvPr id="7" name="Content Placeholder 6">
            <a:extLst>
              <a:ext uri="{FF2B5EF4-FFF2-40B4-BE49-F238E27FC236}">
                <a16:creationId xmlns:a16="http://schemas.microsoft.com/office/drawing/2014/main" id="{AA6E21E8-2B2C-A05B-B7BF-8DB715728CCF}"/>
              </a:ext>
            </a:extLst>
          </p:cNvPr>
          <p:cNvSpPr>
            <a:spLocks noGrp="1"/>
          </p:cNvSpPr>
          <p:nvPr>
            <p:ph idx="1"/>
          </p:nvPr>
        </p:nvSpPr>
        <p:spPr/>
        <p:txBody>
          <a:bodyPr vert="horz" lIns="91440" tIns="45720" rIns="91440" bIns="45720" rtlCol="0" anchor="t">
            <a:noAutofit/>
          </a:bodyPr>
          <a:lstStyle/>
          <a:p>
            <a:r>
              <a:rPr lang="en-US" sz="2000">
                <a:ea typeface="+mn-lt"/>
                <a:cs typeface="+mn-lt"/>
              </a:rPr>
              <a:t>{</a:t>
            </a:r>
          </a:p>
          <a:p>
            <a:r>
              <a:rPr lang="en-US" sz="2000">
                <a:ea typeface="+mn-lt"/>
                <a:cs typeface="+mn-lt"/>
              </a:rPr>
              <a:t>'page': 'https://tvtropes.org/...',</a:t>
            </a:r>
            <a:endParaRPr lang="en-US" sz="2000"/>
          </a:p>
          <a:p>
            <a:r>
              <a:rPr lang="en-US" sz="2000">
                <a:ea typeface="+mn-lt"/>
                <a:cs typeface="+mn-lt"/>
              </a:rPr>
              <a:t>'trope': 'Kill the Cutie',</a:t>
            </a:r>
            <a:endParaRPr lang="en-US" sz="2000"/>
          </a:p>
          <a:p>
            <a:r>
              <a:rPr lang="en-US" sz="2000" b="1">
                <a:ea typeface="+mn-lt"/>
                <a:cs typeface="+mn-lt"/>
              </a:rPr>
              <a:t>'</a:t>
            </a:r>
            <a:r>
              <a:rPr lang="en-US" sz="2000" b="1" err="1">
                <a:ea typeface="+mn-lt"/>
                <a:cs typeface="+mn-lt"/>
              </a:rPr>
              <a:t>has_spoiler</a:t>
            </a:r>
            <a:r>
              <a:rPr lang="en-US" sz="2000" b="1">
                <a:ea typeface="+mn-lt"/>
                <a:cs typeface="+mn-lt"/>
              </a:rPr>
              <a:t>': True,</a:t>
            </a:r>
            <a:endParaRPr lang="en-US" sz="2000" b="1"/>
          </a:p>
          <a:p>
            <a:r>
              <a:rPr lang="en-US" sz="2000">
                <a:ea typeface="+mn-lt"/>
                <a:cs typeface="+mn-lt"/>
              </a:rPr>
              <a:t>'sentences': [[</a:t>
            </a:r>
            <a:r>
              <a:rPr lang="en-US" sz="2000" b="1">
                <a:ea typeface="+mn-lt"/>
                <a:cs typeface="+mn-lt"/>
              </a:rPr>
              <a:t>True</a:t>
            </a:r>
            <a:r>
              <a:rPr lang="en-US" sz="2000">
                <a:ea typeface="+mn-lt"/>
                <a:cs typeface="+mn-lt"/>
              </a:rPr>
              <a:t>, 'Walter, who was the ...', [[0, 89]]]]</a:t>
            </a:r>
          </a:p>
          <a:p>
            <a:r>
              <a:rPr lang="en-US" sz="2000">
                <a:ea typeface="+mn-lt"/>
                <a:cs typeface="+mn-lt"/>
              </a:rPr>
              <a:t>}</a:t>
            </a:r>
            <a:endParaRPr lang="en-US" sz="2000"/>
          </a:p>
        </p:txBody>
      </p:sp>
    </p:spTree>
    <p:extLst>
      <p:ext uri="{BB962C8B-B14F-4D97-AF65-F5344CB8AC3E}">
        <p14:creationId xmlns:p14="http://schemas.microsoft.com/office/powerpoint/2010/main" val="391656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D4FF-17EE-3F61-AE44-3AD10E661A0C}"/>
              </a:ext>
            </a:extLst>
          </p:cNvPr>
          <p:cNvSpPr>
            <a:spLocks noGrp="1"/>
          </p:cNvSpPr>
          <p:nvPr>
            <p:ph type="title"/>
          </p:nvPr>
        </p:nvSpPr>
        <p:spPr/>
        <p:txBody>
          <a:bodyPr/>
          <a:lstStyle/>
          <a:p>
            <a:r>
              <a:rPr lang="en-US"/>
              <a:t>IMDB sample</a:t>
            </a:r>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p:txBody>
          <a:bodyPr/>
          <a:lstStyle/>
          <a:p>
            <a:fld id="{294A09A9-5501-47C1-A89A-A340965A2BE2}" type="slidenum">
              <a:rPr lang="en-US" smtClean="0"/>
              <a:pPr/>
              <a:t>6</a:t>
            </a:fld>
            <a:endParaRPr lang="en-US"/>
          </a:p>
        </p:txBody>
      </p:sp>
      <p:sp>
        <p:nvSpPr>
          <p:cNvPr id="7" name="Content Placeholder 6">
            <a:extLst>
              <a:ext uri="{FF2B5EF4-FFF2-40B4-BE49-F238E27FC236}">
                <a16:creationId xmlns:a16="http://schemas.microsoft.com/office/drawing/2014/main" id="{AA6E21E8-2B2C-A05B-B7BF-8DB715728CCF}"/>
              </a:ext>
            </a:extLst>
          </p:cNvPr>
          <p:cNvSpPr>
            <a:spLocks noGrp="1"/>
          </p:cNvSpPr>
          <p:nvPr>
            <p:ph idx="1"/>
          </p:nvPr>
        </p:nvSpPr>
        <p:spPr/>
        <p:txBody>
          <a:bodyPr vert="horz" lIns="91440" tIns="45720" rIns="91440" bIns="45720" rtlCol="0" anchor="t">
            <a:noAutofit/>
          </a:bodyPr>
          <a:lstStyle/>
          <a:p>
            <a:r>
              <a:rPr lang="en-US" sz="2000">
                <a:ea typeface="+mn-lt"/>
                <a:cs typeface="+mn-lt"/>
              </a:rPr>
              <a:t>{</a:t>
            </a:r>
            <a:endParaRPr lang="en-US">
              <a:ea typeface="+mn-lt"/>
              <a:cs typeface="+mn-lt"/>
            </a:endParaRPr>
          </a:p>
          <a:p>
            <a:r>
              <a:rPr lang="en-US" sz="2000">
                <a:ea typeface="+mn-lt"/>
                <a:cs typeface="+mn-lt"/>
              </a:rPr>
              <a:t>'</a:t>
            </a:r>
            <a:r>
              <a:rPr lang="en-US" sz="2000" err="1">
                <a:ea typeface="+mn-lt"/>
                <a:cs typeface="+mn-lt"/>
              </a:rPr>
              <a:t>review_id</a:t>
            </a:r>
            <a:r>
              <a:rPr lang="en-US" sz="2000">
                <a:ea typeface="+mn-lt"/>
                <a:cs typeface="+mn-lt"/>
              </a:rPr>
              <a:t>': 'rw1133942',</a:t>
            </a:r>
            <a:endParaRPr lang="en-US"/>
          </a:p>
          <a:p>
            <a:r>
              <a:rPr lang="en-US" sz="2000">
                <a:ea typeface="+mn-lt"/>
                <a:cs typeface="+mn-lt"/>
              </a:rPr>
              <a:t>'reviewer': 'OriginalMovieBuff21',</a:t>
            </a:r>
            <a:endParaRPr lang="en-US"/>
          </a:p>
          <a:p>
            <a:r>
              <a:rPr lang="en-US" sz="2000">
                <a:ea typeface="+mn-lt"/>
                <a:cs typeface="+mn-lt"/>
              </a:rPr>
              <a:t>'movie': 'Kill Bill: Vol. 2 (2004)',</a:t>
            </a:r>
            <a:endParaRPr lang="en-US"/>
          </a:p>
          <a:p>
            <a:r>
              <a:rPr lang="en-US" sz="2000">
                <a:ea typeface="+mn-lt"/>
                <a:cs typeface="+mn-lt"/>
              </a:rPr>
              <a:t>'rating': 8.0,</a:t>
            </a:r>
            <a:endParaRPr lang="en-US"/>
          </a:p>
          <a:p>
            <a:r>
              <a:rPr lang="en-US" sz="2000">
                <a:ea typeface="+mn-lt"/>
                <a:cs typeface="+mn-lt"/>
              </a:rPr>
              <a:t>'</a:t>
            </a:r>
            <a:r>
              <a:rPr lang="en-US" sz="2000" err="1">
                <a:ea typeface="+mn-lt"/>
                <a:cs typeface="+mn-lt"/>
              </a:rPr>
              <a:t>review_summary</a:t>
            </a:r>
            <a:r>
              <a:rPr lang="en-US" sz="2000">
                <a:ea typeface="+mn-lt"/>
                <a:cs typeface="+mn-lt"/>
              </a:rPr>
              <a:t>': 'Good follow up that answers all the questions',</a:t>
            </a:r>
            <a:endParaRPr lang="en-US"/>
          </a:p>
          <a:p>
            <a:r>
              <a:rPr lang="en-US" sz="2000">
                <a:ea typeface="+mn-lt"/>
                <a:cs typeface="+mn-lt"/>
              </a:rPr>
              <a:t>'</a:t>
            </a:r>
            <a:r>
              <a:rPr lang="en-US" sz="2000" err="1">
                <a:ea typeface="+mn-lt"/>
                <a:cs typeface="+mn-lt"/>
              </a:rPr>
              <a:t>review_date</a:t>
            </a:r>
            <a:r>
              <a:rPr lang="en-US" sz="2000">
                <a:ea typeface="+mn-lt"/>
                <a:cs typeface="+mn-lt"/>
              </a:rPr>
              <a:t>': '24 July 2005',</a:t>
            </a:r>
            <a:endParaRPr lang="en-US">
              <a:ea typeface="+mn-lt"/>
              <a:cs typeface="+mn-lt"/>
            </a:endParaRPr>
          </a:p>
          <a:p>
            <a:r>
              <a:rPr lang="en-US" sz="2000" b="1">
                <a:ea typeface="+mn-lt"/>
                <a:cs typeface="+mn-lt"/>
              </a:rPr>
              <a:t>'</a:t>
            </a:r>
            <a:r>
              <a:rPr lang="en-US" sz="2000" b="1" err="1">
                <a:ea typeface="+mn-lt"/>
                <a:cs typeface="+mn-lt"/>
              </a:rPr>
              <a:t>spoiler_tag</a:t>
            </a:r>
            <a:r>
              <a:rPr lang="en-US" sz="2000" b="1">
                <a:ea typeface="+mn-lt"/>
                <a:cs typeface="+mn-lt"/>
              </a:rPr>
              <a:t>': 0,</a:t>
            </a:r>
            <a:endParaRPr lang="en-US" b="1">
              <a:ea typeface="+mn-lt"/>
              <a:cs typeface="+mn-lt"/>
            </a:endParaRPr>
          </a:p>
          <a:p>
            <a:r>
              <a:rPr lang="en-US" sz="2000">
                <a:ea typeface="+mn-lt"/>
                <a:cs typeface="+mn-lt"/>
              </a:rPr>
              <a:t>'</a:t>
            </a:r>
            <a:r>
              <a:rPr lang="en-US" sz="2000" err="1">
                <a:ea typeface="+mn-lt"/>
                <a:cs typeface="+mn-lt"/>
              </a:rPr>
              <a:t>review_detail</a:t>
            </a:r>
            <a:r>
              <a:rPr lang="en-US" sz="2000">
                <a:ea typeface="+mn-lt"/>
                <a:cs typeface="+mn-lt"/>
              </a:rPr>
              <a:t>': "After seeing Tarantino's Kill Bill Vol: 1, I ...",</a:t>
            </a:r>
            <a:endParaRPr lang="en-US"/>
          </a:p>
          <a:p>
            <a:r>
              <a:rPr lang="en-US" sz="2000">
                <a:ea typeface="+mn-lt"/>
                <a:cs typeface="+mn-lt"/>
              </a:rPr>
              <a:t>'helpful': ['0', '1']</a:t>
            </a:r>
            <a:endParaRPr lang="en-US">
              <a:ea typeface="+mn-lt"/>
              <a:cs typeface="+mn-lt"/>
            </a:endParaRPr>
          </a:p>
          <a:p>
            <a:r>
              <a:rPr lang="en-US" sz="2000">
                <a:ea typeface="+mn-lt"/>
                <a:cs typeface="+mn-lt"/>
              </a:rPr>
              <a:t>}</a:t>
            </a:r>
            <a:endParaRPr lang="en-US"/>
          </a:p>
        </p:txBody>
      </p:sp>
    </p:spTree>
    <p:extLst>
      <p:ext uri="{BB962C8B-B14F-4D97-AF65-F5344CB8AC3E}">
        <p14:creationId xmlns:p14="http://schemas.microsoft.com/office/powerpoint/2010/main" val="21293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p:txBody>
          <a:bodyPr/>
          <a:lstStyle/>
          <a:p>
            <a:r>
              <a:rPr lang="en-US">
                <a:ea typeface="+mj-lt"/>
                <a:cs typeface="+mj-lt"/>
              </a:rPr>
              <a:t>Models</a:t>
            </a:r>
            <a:endParaRPr lang="en-US" b="0">
              <a:ea typeface="+mj-lt"/>
              <a:cs typeface="+mj-lt"/>
            </a:endParaRPr>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7</a:t>
            </a:fld>
            <a:endParaRPr lang="en-US"/>
          </a:p>
        </p:txBody>
      </p:sp>
      <p:sp>
        <p:nvSpPr>
          <p:cNvPr id="26" name="Content Placeholder 2">
            <a:extLst>
              <a:ext uri="{FF2B5EF4-FFF2-40B4-BE49-F238E27FC236}">
                <a16:creationId xmlns:a16="http://schemas.microsoft.com/office/drawing/2014/main" id="{866F249D-FEBA-463A-4416-F4F4C4FCA5D8}"/>
              </a:ext>
            </a:extLst>
          </p:cNvPr>
          <p:cNvSpPr>
            <a:spLocks noGrp="1"/>
          </p:cNvSpPr>
          <p:nvPr>
            <p:ph idx="1"/>
          </p:nvPr>
        </p:nvSpPr>
        <p:spPr>
          <a:xfrm>
            <a:off x="1167493" y="2017467"/>
            <a:ext cx="9779182" cy="3366815"/>
          </a:xfrm>
        </p:spPr>
        <p:txBody>
          <a:bodyPr vert="horz" lIns="91440" tIns="45720" rIns="91440" bIns="45720" rtlCol="0" anchor="t">
            <a:noAutofit/>
          </a:bodyPr>
          <a:lstStyle/>
          <a:p>
            <a:r>
              <a:rPr lang="en-US">
                <a:ea typeface="+mn-lt"/>
                <a:cs typeface="+mn-lt"/>
              </a:rPr>
              <a:t>Dense classification head on the top of:</a:t>
            </a:r>
          </a:p>
          <a:p>
            <a:pPr marL="342900" indent="-342900">
              <a:buChar char="•"/>
            </a:pPr>
            <a:r>
              <a:rPr lang="en-US">
                <a:ea typeface="+mn-lt"/>
                <a:cs typeface="+mn-lt"/>
              </a:rPr>
              <a:t>BERT-base</a:t>
            </a:r>
            <a:endParaRPr lang="en-US"/>
          </a:p>
          <a:p>
            <a:pPr marL="342900" indent="-342900">
              <a:buChar char="•"/>
            </a:pPr>
            <a:r>
              <a:rPr lang="en-US" err="1">
                <a:ea typeface="+mn-lt"/>
                <a:cs typeface="+mn-lt"/>
              </a:rPr>
              <a:t>DistilBERT</a:t>
            </a:r>
            <a:r>
              <a:rPr lang="en-US">
                <a:ea typeface="+mn-lt"/>
                <a:cs typeface="+mn-lt"/>
              </a:rPr>
              <a:t> - </a:t>
            </a:r>
            <a:r>
              <a:rPr lang="en-US" i="1">
                <a:ea typeface="+mn-lt"/>
                <a:cs typeface="+mn-lt"/>
              </a:rPr>
              <a:t>40% smaller than the original BERT-base model, 60% faster than it, and retains 97% of its functionality</a:t>
            </a:r>
            <a:endParaRPr lang="en-US">
              <a:ea typeface="+mn-lt"/>
              <a:cs typeface="+mn-lt"/>
            </a:endParaRPr>
          </a:p>
          <a:p>
            <a:pPr marL="514350" indent="-514350">
              <a:buChar char="•"/>
            </a:pPr>
            <a:endParaRPr lang="en-US" i="1">
              <a:ea typeface="+mn-lt"/>
              <a:cs typeface="+mn-lt"/>
            </a:endParaRPr>
          </a:p>
          <a:p>
            <a:r>
              <a:rPr lang="en-US">
                <a:ea typeface="+mn-lt"/>
                <a:cs typeface="+mn-lt"/>
              </a:rPr>
              <a:t>Remarks:</a:t>
            </a:r>
            <a:endParaRPr lang="en-US" i="1">
              <a:ea typeface="+mn-lt"/>
              <a:cs typeface="+mn-lt"/>
            </a:endParaRPr>
          </a:p>
          <a:p>
            <a:pPr marL="342900" indent="-342900">
              <a:buChar char="•"/>
            </a:pPr>
            <a:r>
              <a:rPr lang="en-US">
                <a:ea typeface="+mn-lt"/>
                <a:cs typeface="+mn-lt"/>
              </a:rPr>
              <a:t>no layers were frozen during the final experiments</a:t>
            </a:r>
          </a:p>
          <a:p>
            <a:pPr marL="342900" indent="-342900">
              <a:buChar char="•"/>
            </a:pPr>
            <a:r>
              <a:rPr lang="en-US">
                <a:ea typeface="+mn-lt"/>
                <a:cs typeface="+mn-lt"/>
              </a:rPr>
              <a:t>about 90% of spoiler reviews contain a spoiler in the first 512 tokens</a:t>
            </a:r>
            <a:endParaRPr lang="en-US" i="1">
              <a:ea typeface="+mn-lt"/>
              <a:cs typeface="+mn-lt"/>
            </a:endParaRPr>
          </a:p>
          <a:p>
            <a:endParaRPr lang="en-US" b="1"/>
          </a:p>
          <a:p>
            <a:endParaRPr lang="en-US"/>
          </a:p>
        </p:txBody>
      </p:sp>
      <p:pic>
        <p:nvPicPr>
          <p:cNvPr id="28" name="Picture 6" descr="Logo&#10;&#10;Description automatically generated">
            <a:extLst>
              <a:ext uri="{FF2B5EF4-FFF2-40B4-BE49-F238E27FC236}">
                <a16:creationId xmlns:a16="http://schemas.microsoft.com/office/drawing/2014/main" id="{4156046F-36A2-0FFC-017D-B9F25E35FCBB}"/>
              </a:ext>
            </a:extLst>
          </p:cNvPr>
          <p:cNvPicPr>
            <a:picLocks noChangeAspect="1"/>
          </p:cNvPicPr>
          <p:nvPr/>
        </p:nvPicPr>
        <p:blipFill>
          <a:blip r:embed="rId3"/>
          <a:stretch>
            <a:fillRect/>
          </a:stretch>
        </p:blipFill>
        <p:spPr>
          <a:xfrm>
            <a:off x="7690022" y="5187968"/>
            <a:ext cx="3494901" cy="1290900"/>
          </a:xfrm>
          <a:prstGeom prst="rect">
            <a:avLst/>
          </a:prstGeom>
        </p:spPr>
      </p:pic>
      <p:sp>
        <p:nvSpPr>
          <p:cNvPr id="30" name="Footer Placeholder 3">
            <a:extLst>
              <a:ext uri="{FF2B5EF4-FFF2-40B4-BE49-F238E27FC236}">
                <a16:creationId xmlns:a16="http://schemas.microsoft.com/office/drawing/2014/main" id="{F9349598-C55D-EB4B-AC34-3AB4DF1B3DA9}"/>
              </a:ext>
            </a:extLst>
          </p:cNvPr>
          <p:cNvSpPr>
            <a:spLocks noGrp="1"/>
          </p:cNvSpPr>
          <p:nvPr>
            <p:ph type="ftr" sz="quarter" idx="3"/>
          </p:nvPr>
        </p:nvSpPr>
        <p:spPr>
          <a:xfrm>
            <a:off x="4234250" y="6356350"/>
            <a:ext cx="6987745" cy="365125"/>
          </a:xfrm>
        </p:spPr>
        <p:txBody>
          <a:bodyPr/>
          <a:lstStyle/>
          <a:p>
            <a:r>
              <a:rPr lang="en-US"/>
              <a:t>Image source: </a:t>
            </a:r>
            <a:r>
              <a:rPr lang="en-US">
                <a:ea typeface="+mn-lt"/>
                <a:cs typeface="+mn-lt"/>
              </a:rPr>
              <a:t>https://www.stickpng.com/img/icons-logos-emojis/tech-companies/hugging-face-logo</a:t>
            </a:r>
            <a:endParaRPr lang="en-US"/>
          </a:p>
        </p:txBody>
      </p:sp>
    </p:spTree>
    <p:extLst>
      <p:ext uri="{BB962C8B-B14F-4D97-AF65-F5344CB8AC3E}">
        <p14:creationId xmlns:p14="http://schemas.microsoft.com/office/powerpoint/2010/main" val="107940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p:txBody>
          <a:bodyPr/>
          <a:lstStyle/>
          <a:p>
            <a:r>
              <a:rPr lang="en-US"/>
              <a:t>Results - Goodreads</a:t>
            </a:r>
          </a:p>
        </p:txBody>
      </p:sp>
      <p:sp>
        <p:nvSpPr>
          <p:cNvPr id="3" name="Content Placeholder 2">
            <a:extLst>
              <a:ext uri="{FF2B5EF4-FFF2-40B4-BE49-F238E27FC236}">
                <a16:creationId xmlns:a16="http://schemas.microsoft.com/office/drawing/2014/main" id="{3EBD6E0F-071A-13BD-57D2-7B009525575E}"/>
              </a:ext>
            </a:extLst>
          </p:cNvPr>
          <p:cNvSpPr>
            <a:spLocks noGrp="1"/>
          </p:cNvSpPr>
          <p:nvPr>
            <p:ph idx="1"/>
          </p:nvPr>
        </p:nvSpPr>
        <p:spPr>
          <a:xfrm>
            <a:off x="751855" y="1964648"/>
            <a:ext cx="3584843" cy="3006742"/>
          </a:xfrm>
        </p:spPr>
        <p:txBody>
          <a:bodyPr vert="horz" lIns="91440" tIns="45720" rIns="91440" bIns="45720" rtlCol="0" anchor="t">
            <a:noAutofit/>
          </a:bodyPr>
          <a:lstStyle/>
          <a:p>
            <a:r>
              <a:rPr lang="en-US" sz="2800">
                <a:ea typeface="+mn-lt"/>
                <a:cs typeface="+mn-lt"/>
              </a:rPr>
              <a:t>Goodreads balanced test set</a:t>
            </a:r>
            <a:endParaRPr lang="en-US"/>
          </a:p>
        </p:txBody>
      </p:sp>
      <p:graphicFrame>
        <p:nvGraphicFramePr>
          <p:cNvPr id="4" name="Table 10">
            <a:extLst>
              <a:ext uri="{FF2B5EF4-FFF2-40B4-BE49-F238E27FC236}">
                <a16:creationId xmlns:a16="http://schemas.microsoft.com/office/drawing/2014/main" id="{E6066B5D-716F-B92D-6F91-CD670CD415F5}"/>
              </a:ext>
            </a:extLst>
          </p:cNvPr>
          <p:cNvGraphicFramePr>
            <a:graphicFrameLocks noGrp="1"/>
          </p:cNvGraphicFramePr>
          <p:nvPr>
            <p:ph idx="11"/>
            <p:extLst>
              <p:ext uri="{D42A27DB-BD31-4B8C-83A1-F6EECF244321}">
                <p14:modId xmlns:p14="http://schemas.microsoft.com/office/powerpoint/2010/main" val="4181040434"/>
              </p:ext>
            </p:extLst>
          </p:nvPr>
        </p:nvGraphicFramePr>
        <p:xfrm>
          <a:off x="751177" y="2770373"/>
          <a:ext cx="4875548" cy="1381760"/>
        </p:xfrm>
        <a:graphic>
          <a:graphicData uri="http://schemas.openxmlformats.org/drawingml/2006/table">
            <a:tbl>
              <a:tblPr firstRow="1" bandRow="1">
                <a:tableStyleId>{5C22544A-7EE6-4342-B048-85BDC9FD1C3A}</a:tableStyleId>
              </a:tblPr>
              <a:tblGrid>
                <a:gridCol w="1218887">
                  <a:extLst>
                    <a:ext uri="{9D8B030D-6E8A-4147-A177-3AD203B41FA5}">
                      <a16:colId xmlns:a16="http://schemas.microsoft.com/office/drawing/2014/main" val="3748713606"/>
                    </a:ext>
                  </a:extLst>
                </a:gridCol>
                <a:gridCol w="1218887">
                  <a:extLst>
                    <a:ext uri="{9D8B030D-6E8A-4147-A177-3AD203B41FA5}">
                      <a16:colId xmlns:a16="http://schemas.microsoft.com/office/drawing/2014/main" val="1854510460"/>
                    </a:ext>
                  </a:extLst>
                </a:gridCol>
                <a:gridCol w="1218887">
                  <a:extLst>
                    <a:ext uri="{9D8B030D-6E8A-4147-A177-3AD203B41FA5}">
                      <a16:colId xmlns:a16="http://schemas.microsoft.com/office/drawing/2014/main" val="1553517156"/>
                    </a:ext>
                  </a:extLst>
                </a:gridCol>
                <a:gridCol w="1218887">
                  <a:extLst>
                    <a:ext uri="{9D8B030D-6E8A-4147-A177-3AD203B41FA5}">
                      <a16:colId xmlns:a16="http://schemas.microsoft.com/office/drawing/2014/main" val="2742602692"/>
                    </a:ext>
                  </a:extLst>
                </a:gridCol>
              </a:tblGrid>
              <a:tr h="370840">
                <a:tc>
                  <a:txBody>
                    <a:bodyPr/>
                    <a:lstStyle/>
                    <a:p>
                      <a:endParaRPr lang="en-US"/>
                    </a:p>
                  </a:txBody>
                  <a:tcPr/>
                </a:tc>
                <a:tc>
                  <a:txBody>
                    <a:bodyPr/>
                    <a:lstStyle/>
                    <a:p>
                      <a:r>
                        <a:rPr lang="en-US"/>
                        <a:t>ACC</a:t>
                      </a:r>
                    </a:p>
                  </a:txBody>
                  <a:tcPr/>
                </a:tc>
                <a:tc>
                  <a:txBody>
                    <a:bodyPr/>
                    <a:lstStyle/>
                    <a:p>
                      <a:r>
                        <a:rPr lang="en-US"/>
                        <a:t>ROC AUC</a:t>
                      </a:r>
                    </a:p>
                  </a:txBody>
                  <a:tcPr/>
                </a:tc>
                <a:tc>
                  <a:txBody>
                    <a:bodyPr/>
                    <a:lstStyle/>
                    <a:p>
                      <a:r>
                        <a:rPr lang="en-US"/>
                        <a:t>F1</a:t>
                      </a:r>
                    </a:p>
                  </a:txBody>
                  <a:tcPr/>
                </a:tc>
                <a:extLst>
                  <a:ext uri="{0D108BD9-81ED-4DB2-BD59-A6C34878D82A}">
                    <a16:rowId xmlns:a16="http://schemas.microsoft.com/office/drawing/2014/main" val="3909246232"/>
                  </a:ext>
                </a:extLst>
              </a:tr>
              <a:tr h="370840">
                <a:tc>
                  <a:txBody>
                    <a:bodyPr/>
                    <a:lstStyle/>
                    <a:p>
                      <a:r>
                        <a:rPr lang="en-US"/>
                        <a:t>BERT-base</a:t>
                      </a:r>
                    </a:p>
                  </a:txBody>
                  <a:tcPr/>
                </a:tc>
                <a:tc>
                  <a:txBody>
                    <a:bodyPr/>
                    <a:lstStyle/>
                    <a:p>
                      <a:pPr lvl="0">
                        <a:buNone/>
                      </a:pPr>
                      <a:r>
                        <a:rPr lang="en-US" sz="1800" b="0" i="0" u="none" strike="noStrike" noProof="0">
                          <a:latin typeface="Tenorite"/>
                        </a:rPr>
                        <a:t>0.8196</a:t>
                      </a:r>
                      <a:endParaRPr lang="en-US"/>
                    </a:p>
                  </a:txBody>
                  <a:tcPr/>
                </a:tc>
                <a:tc>
                  <a:txBody>
                    <a:bodyPr/>
                    <a:lstStyle/>
                    <a:p>
                      <a:r>
                        <a:rPr lang="en-US"/>
                        <a:t>0.</a:t>
                      </a:r>
                      <a:r>
                        <a:rPr lang="en-US" sz="1800" b="0" i="0" u="none" strike="noStrike" noProof="0">
                          <a:latin typeface="Tenorite"/>
                        </a:rPr>
                        <a:t>9037</a:t>
                      </a:r>
                      <a:endParaRPr lang="en-US"/>
                    </a:p>
                  </a:txBody>
                  <a:tcPr/>
                </a:tc>
                <a:tc>
                  <a:txBody>
                    <a:bodyPr/>
                    <a:lstStyle/>
                    <a:p>
                      <a:pPr lvl="0">
                        <a:buNone/>
                      </a:pPr>
                      <a:r>
                        <a:rPr lang="en-US" sz="1800" b="0" i="0" u="none" strike="noStrike" noProof="0">
                          <a:latin typeface="Tenorite"/>
                        </a:rPr>
                        <a:t>0.8171</a:t>
                      </a:r>
                      <a:endParaRPr lang="en-US"/>
                    </a:p>
                  </a:txBody>
                  <a:tcPr/>
                </a:tc>
                <a:extLst>
                  <a:ext uri="{0D108BD9-81ED-4DB2-BD59-A6C34878D82A}">
                    <a16:rowId xmlns:a16="http://schemas.microsoft.com/office/drawing/2014/main" val="2612140364"/>
                  </a:ext>
                </a:extLst>
              </a:tr>
              <a:tr h="370840">
                <a:tc>
                  <a:txBody>
                    <a:bodyPr/>
                    <a:lstStyle/>
                    <a:p>
                      <a:r>
                        <a:rPr lang="en-US" err="1"/>
                        <a:t>DistilBERT</a:t>
                      </a:r>
                    </a:p>
                  </a:txBody>
                  <a:tcPr/>
                </a:tc>
                <a:tc>
                  <a:txBody>
                    <a:bodyPr/>
                    <a:lstStyle/>
                    <a:p>
                      <a:pPr lvl="0">
                        <a:buNone/>
                      </a:pPr>
                      <a:r>
                        <a:rPr lang="en-US" sz="1800" b="0" i="0" u="none" strike="noStrike" noProof="0">
                          <a:latin typeface="Tenorite"/>
                        </a:rPr>
                        <a:t>0.8144</a:t>
                      </a:r>
                    </a:p>
                  </a:txBody>
                  <a:tcPr/>
                </a:tc>
                <a:tc>
                  <a:txBody>
                    <a:bodyPr/>
                    <a:lstStyle/>
                    <a:p>
                      <a:pPr lvl="0">
                        <a:buNone/>
                      </a:pPr>
                      <a:r>
                        <a:rPr lang="en-US" sz="1800" b="0" i="0" u="none" strike="noStrike" noProof="0">
                          <a:latin typeface="Tenorite"/>
                        </a:rPr>
                        <a:t>0.8990</a:t>
                      </a:r>
                      <a:endParaRPr lang="en-US"/>
                    </a:p>
                  </a:txBody>
                  <a:tcPr/>
                </a:tc>
                <a:tc>
                  <a:txBody>
                    <a:bodyPr/>
                    <a:lstStyle/>
                    <a:p>
                      <a:pPr lvl="0">
                        <a:buNone/>
                      </a:pPr>
                      <a:r>
                        <a:rPr lang="en-US" sz="1800" b="0" i="0" u="none" strike="noStrike" noProof="0">
                          <a:latin typeface="Tenorite"/>
                        </a:rPr>
                        <a:t>0.8144</a:t>
                      </a:r>
                    </a:p>
                  </a:txBody>
                  <a:tcPr/>
                </a:tc>
                <a:extLst>
                  <a:ext uri="{0D108BD9-81ED-4DB2-BD59-A6C34878D82A}">
                    <a16:rowId xmlns:a16="http://schemas.microsoft.com/office/drawing/2014/main" val="1112376940"/>
                  </a:ext>
                </a:extLst>
              </a:tr>
            </a:tbl>
          </a:graphicData>
        </a:graphic>
      </p:graphicFrame>
      <p:sp>
        <p:nvSpPr>
          <p:cNvPr id="8" name="Content Placeholder 7">
            <a:extLst>
              <a:ext uri="{FF2B5EF4-FFF2-40B4-BE49-F238E27FC236}">
                <a16:creationId xmlns:a16="http://schemas.microsoft.com/office/drawing/2014/main" id="{B80DBD74-A7B4-6232-AD4E-133BE8EAC3C7}"/>
              </a:ext>
            </a:extLst>
          </p:cNvPr>
          <p:cNvSpPr>
            <a:spLocks noGrp="1"/>
          </p:cNvSpPr>
          <p:nvPr>
            <p:ph idx="13"/>
          </p:nvPr>
        </p:nvSpPr>
        <p:spPr>
          <a:xfrm>
            <a:off x="5839192" y="1964648"/>
            <a:ext cx="4202473" cy="3006742"/>
          </a:xfrm>
        </p:spPr>
        <p:txBody>
          <a:bodyPr vert="horz" lIns="91440" tIns="45720" rIns="91440" bIns="45720" rtlCol="0" anchor="t">
            <a:noAutofit/>
          </a:bodyPr>
          <a:lstStyle/>
          <a:p>
            <a:r>
              <a:rPr lang="en-US" sz="2800">
                <a:ea typeface="+mn-lt"/>
                <a:cs typeface="+mn-lt"/>
              </a:rPr>
              <a:t>Entire Goodreads test set</a:t>
            </a:r>
            <a:endParaRPr lang="en-US" sz="2800"/>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8</a:t>
            </a:fld>
            <a:endParaRPr lang="en-US"/>
          </a:p>
        </p:txBody>
      </p:sp>
      <p:graphicFrame>
        <p:nvGraphicFramePr>
          <p:cNvPr id="13" name="Table 10">
            <a:extLst>
              <a:ext uri="{FF2B5EF4-FFF2-40B4-BE49-F238E27FC236}">
                <a16:creationId xmlns:a16="http://schemas.microsoft.com/office/drawing/2014/main" id="{55DCC59D-6AB6-0001-2A20-90D73D9378EC}"/>
              </a:ext>
            </a:extLst>
          </p:cNvPr>
          <p:cNvGraphicFramePr>
            <a:graphicFrameLocks/>
          </p:cNvGraphicFramePr>
          <p:nvPr>
            <p:extLst>
              <p:ext uri="{D42A27DB-BD31-4B8C-83A1-F6EECF244321}">
                <p14:modId xmlns:p14="http://schemas.microsoft.com/office/powerpoint/2010/main" val="3932010993"/>
              </p:ext>
            </p:extLst>
          </p:nvPr>
        </p:nvGraphicFramePr>
        <p:xfrm>
          <a:off x="5828804" y="2761013"/>
          <a:ext cx="5795920" cy="2118753"/>
        </p:xfrm>
        <a:graphic>
          <a:graphicData uri="http://schemas.openxmlformats.org/drawingml/2006/table">
            <a:tbl>
              <a:tblPr firstRow="1" bandRow="1">
                <a:tableStyleId>{5C22544A-7EE6-4342-B048-85BDC9FD1C3A}</a:tableStyleId>
              </a:tblPr>
              <a:tblGrid>
                <a:gridCol w="1448980">
                  <a:extLst>
                    <a:ext uri="{9D8B030D-6E8A-4147-A177-3AD203B41FA5}">
                      <a16:colId xmlns:a16="http://schemas.microsoft.com/office/drawing/2014/main" val="3748713606"/>
                    </a:ext>
                  </a:extLst>
                </a:gridCol>
                <a:gridCol w="1448980">
                  <a:extLst>
                    <a:ext uri="{9D8B030D-6E8A-4147-A177-3AD203B41FA5}">
                      <a16:colId xmlns:a16="http://schemas.microsoft.com/office/drawing/2014/main" val="1854510460"/>
                    </a:ext>
                  </a:extLst>
                </a:gridCol>
                <a:gridCol w="1448980">
                  <a:extLst>
                    <a:ext uri="{9D8B030D-6E8A-4147-A177-3AD203B41FA5}">
                      <a16:colId xmlns:a16="http://schemas.microsoft.com/office/drawing/2014/main" val="1553517156"/>
                    </a:ext>
                  </a:extLst>
                </a:gridCol>
                <a:gridCol w="1448980">
                  <a:extLst>
                    <a:ext uri="{9D8B030D-6E8A-4147-A177-3AD203B41FA5}">
                      <a16:colId xmlns:a16="http://schemas.microsoft.com/office/drawing/2014/main" val="2742602692"/>
                    </a:ext>
                  </a:extLst>
                </a:gridCol>
              </a:tblGrid>
              <a:tr h="366155">
                <a:tc>
                  <a:txBody>
                    <a:bodyPr/>
                    <a:lstStyle/>
                    <a:p>
                      <a:endParaRPr lang="en-US"/>
                    </a:p>
                  </a:txBody>
                  <a:tcPr/>
                </a:tc>
                <a:tc>
                  <a:txBody>
                    <a:bodyPr/>
                    <a:lstStyle/>
                    <a:p>
                      <a:r>
                        <a:rPr lang="en-US"/>
                        <a:t>ACC</a:t>
                      </a:r>
                    </a:p>
                  </a:txBody>
                  <a:tcPr/>
                </a:tc>
                <a:tc>
                  <a:txBody>
                    <a:bodyPr/>
                    <a:lstStyle/>
                    <a:p>
                      <a:r>
                        <a:rPr lang="en-US"/>
                        <a:t>ROC AUC</a:t>
                      </a:r>
                    </a:p>
                  </a:txBody>
                  <a:tcPr/>
                </a:tc>
                <a:tc>
                  <a:txBody>
                    <a:bodyPr/>
                    <a:lstStyle/>
                    <a:p>
                      <a:r>
                        <a:rPr lang="en-US"/>
                        <a:t>F1</a:t>
                      </a:r>
                    </a:p>
                  </a:txBody>
                  <a:tcPr/>
                </a:tc>
                <a:extLst>
                  <a:ext uri="{0D108BD9-81ED-4DB2-BD59-A6C34878D82A}">
                    <a16:rowId xmlns:a16="http://schemas.microsoft.com/office/drawing/2014/main" val="3909246232"/>
                  </a:ext>
                </a:extLst>
              </a:tr>
              <a:tr h="370840">
                <a:tc>
                  <a:txBody>
                    <a:bodyPr/>
                    <a:lstStyle/>
                    <a:p>
                      <a:r>
                        <a:rPr lang="en-US"/>
                        <a:t>BERT-base</a:t>
                      </a:r>
                    </a:p>
                  </a:txBody>
                  <a:tcPr/>
                </a:tc>
                <a:tc>
                  <a:txBody>
                    <a:bodyPr/>
                    <a:lstStyle/>
                    <a:p>
                      <a:pPr lvl="0">
                        <a:buNone/>
                      </a:pPr>
                      <a:r>
                        <a:rPr lang="en-US" sz="1800" b="0" i="0" u="none" strike="noStrike" noProof="0">
                          <a:latin typeface="Tenorite"/>
                        </a:rPr>
                        <a:t>0.8289</a:t>
                      </a:r>
                      <a:endParaRPr lang="en-US"/>
                    </a:p>
                  </a:txBody>
                  <a:tcPr/>
                </a:tc>
                <a:tc>
                  <a:txBody>
                    <a:bodyPr/>
                    <a:lstStyle/>
                    <a:p>
                      <a:r>
                        <a:rPr lang="en-US"/>
                        <a:t>0.</a:t>
                      </a:r>
                      <a:r>
                        <a:rPr lang="en-US" sz="1800" b="0" i="0" u="none" strike="noStrike" noProof="0">
                          <a:latin typeface="Tenorite"/>
                        </a:rPr>
                        <a:t>9019</a:t>
                      </a:r>
                      <a:endParaRPr lang="en-US"/>
                    </a:p>
                  </a:txBody>
                  <a:tcPr/>
                </a:tc>
                <a:tc>
                  <a:txBody>
                    <a:bodyPr/>
                    <a:lstStyle/>
                    <a:p>
                      <a:pPr lvl="0">
                        <a:buNone/>
                      </a:pPr>
                      <a:r>
                        <a:rPr lang="en-US" sz="1800" b="0" i="0" u="none" strike="noStrike" noProof="0"/>
                        <a:t>0.0646</a:t>
                      </a:r>
                    </a:p>
                  </a:txBody>
                  <a:tcPr/>
                </a:tc>
                <a:extLst>
                  <a:ext uri="{0D108BD9-81ED-4DB2-BD59-A6C34878D82A}">
                    <a16:rowId xmlns:a16="http://schemas.microsoft.com/office/drawing/2014/main" val="2612140364"/>
                  </a:ext>
                </a:extLst>
              </a:tr>
              <a:tr h="370840">
                <a:tc>
                  <a:txBody>
                    <a:bodyPr/>
                    <a:lstStyle/>
                    <a:p>
                      <a:r>
                        <a:rPr lang="en-US" err="1"/>
                        <a:t>DistilBERT</a:t>
                      </a:r>
                    </a:p>
                  </a:txBody>
                  <a:tcPr/>
                </a:tc>
                <a:tc>
                  <a:txBody>
                    <a:bodyPr/>
                    <a:lstStyle/>
                    <a:p>
                      <a:pPr lvl="0">
                        <a:buNone/>
                      </a:pPr>
                      <a:r>
                        <a:rPr lang="en-US" sz="1800" b="0" i="0" u="none" strike="noStrike" noProof="0">
                          <a:latin typeface="Tenorite"/>
                        </a:rPr>
                        <a:t>0.8100</a:t>
                      </a:r>
                      <a:endParaRPr lang="en-US"/>
                    </a:p>
                  </a:txBody>
                  <a:tcPr/>
                </a:tc>
                <a:tc>
                  <a:txBody>
                    <a:bodyPr/>
                    <a:lstStyle/>
                    <a:p>
                      <a:pPr lvl="0">
                        <a:buNone/>
                      </a:pPr>
                      <a:r>
                        <a:rPr lang="en-US" sz="1800" b="0" i="0" u="none" strike="noStrike" noProof="0">
                          <a:latin typeface="Tenorite"/>
                        </a:rPr>
                        <a:t>0.8947</a:t>
                      </a:r>
                    </a:p>
                  </a:txBody>
                  <a:tcPr/>
                </a:tc>
                <a:tc>
                  <a:txBody>
                    <a:bodyPr/>
                    <a:lstStyle/>
                    <a:p>
                      <a:pPr lvl="0">
                        <a:buNone/>
                      </a:pPr>
                      <a:r>
                        <a:rPr lang="en-US" sz="1800" b="0" i="0" u="none" strike="noStrike" noProof="0">
                          <a:latin typeface="Tenorite"/>
                        </a:rPr>
                        <a:t>0.0588</a:t>
                      </a:r>
                      <a:endParaRPr lang="en-US"/>
                    </a:p>
                  </a:txBody>
                  <a:tcPr/>
                </a:tc>
                <a:extLst>
                  <a:ext uri="{0D108BD9-81ED-4DB2-BD59-A6C34878D82A}">
                    <a16:rowId xmlns:a16="http://schemas.microsoft.com/office/drawing/2014/main" val="1112376940"/>
                  </a:ext>
                </a:extLst>
              </a:tr>
              <a:tr h="370839">
                <a:tc>
                  <a:txBody>
                    <a:bodyPr/>
                    <a:lstStyle/>
                    <a:p>
                      <a:pPr lvl="0">
                        <a:buNone/>
                      </a:pPr>
                      <a:r>
                        <a:rPr lang="en-US" sz="1800" b="0" i="0" u="none" strike="noStrike" noProof="0" err="1">
                          <a:latin typeface="Tenorite"/>
                        </a:rPr>
                        <a:t>Wróblewska</a:t>
                      </a:r>
                      <a:r>
                        <a:rPr lang="en-US" sz="1800" b="0" i="0" u="none" strike="noStrike" noProof="0">
                          <a:latin typeface="Tenorite"/>
                        </a:rPr>
                        <a:t> et al.</a:t>
                      </a:r>
                      <a:endParaRPr lang="en-US"/>
                    </a:p>
                  </a:txBody>
                  <a:tcPr/>
                </a:tc>
                <a:tc>
                  <a:txBody>
                    <a:bodyPr/>
                    <a:lstStyle/>
                    <a:p>
                      <a:pPr lvl="0">
                        <a:buNone/>
                      </a:pPr>
                      <a:endParaRPr lang="en-US" sz="1800" b="0" i="0" u="none" strike="noStrike" noProof="0">
                        <a:latin typeface="Tenorite"/>
                      </a:endParaRPr>
                    </a:p>
                  </a:txBody>
                  <a:tcPr/>
                </a:tc>
                <a:tc>
                  <a:txBody>
                    <a:bodyPr/>
                    <a:lstStyle/>
                    <a:p>
                      <a:pPr lvl="0">
                        <a:buNone/>
                      </a:pPr>
                      <a:r>
                        <a:rPr lang="en-US" sz="1800" b="0" i="0" u="none" strike="noStrike" noProof="0"/>
                        <a:t>0.8821</a:t>
                      </a:r>
                      <a:endParaRPr lang="en-US"/>
                    </a:p>
                  </a:txBody>
                  <a:tcPr/>
                </a:tc>
                <a:tc>
                  <a:txBody>
                    <a:bodyPr/>
                    <a:lstStyle/>
                    <a:p>
                      <a:pPr lvl="0">
                        <a:buNone/>
                      </a:pPr>
                      <a:endParaRPr lang="en-US" sz="1800" b="0" i="0" u="none" strike="noStrike" noProof="0">
                        <a:latin typeface="Tenorite"/>
                      </a:endParaRPr>
                    </a:p>
                  </a:txBody>
                  <a:tcPr/>
                </a:tc>
                <a:extLst>
                  <a:ext uri="{0D108BD9-81ED-4DB2-BD59-A6C34878D82A}">
                    <a16:rowId xmlns:a16="http://schemas.microsoft.com/office/drawing/2014/main" val="3696248191"/>
                  </a:ext>
                </a:extLst>
              </a:tr>
              <a:tr h="370838">
                <a:tc>
                  <a:txBody>
                    <a:bodyPr/>
                    <a:lstStyle/>
                    <a:p>
                      <a:pPr lvl="0">
                        <a:buNone/>
                      </a:pPr>
                      <a:r>
                        <a:rPr lang="en-US" sz="1800" b="0" i="0" u="none" strike="noStrike" noProof="0" err="1">
                          <a:latin typeface="Tenorite"/>
                        </a:rPr>
                        <a:t>SpoilerNet</a:t>
                      </a:r>
                      <a:endParaRPr lang="en-US" err="1"/>
                    </a:p>
                  </a:txBody>
                  <a:tcPr/>
                </a:tc>
                <a:tc>
                  <a:txBody>
                    <a:bodyPr/>
                    <a:lstStyle/>
                    <a:p>
                      <a:pPr lvl="0">
                        <a:buNone/>
                      </a:pPr>
                      <a:endParaRPr lang="en-US" sz="1800" b="0" i="0" u="none" strike="noStrike" noProof="0">
                        <a:latin typeface="Tenorite"/>
                      </a:endParaRPr>
                    </a:p>
                  </a:txBody>
                  <a:tcPr/>
                </a:tc>
                <a:tc>
                  <a:txBody>
                    <a:bodyPr/>
                    <a:lstStyle/>
                    <a:p>
                      <a:pPr lvl="0">
                        <a:buNone/>
                      </a:pPr>
                      <a:r>
                        <a:rPr lang="en-US" sz="1800" b="0" i="0" u="none" strike="noStrike" noProof="0">
                          <a:latin typeface="Tenorite"/>
                        </a:rPr>
                        <a:t>0.9190</a:t>
                      </a:r>
                    </a:p>
                  </a:txBody>
                  <a:tcPr/>
                </a:tc>
                <a:tc>
                  <a:txBody>
                    <a:bodyPr/>
                    <a:lstStyle/>
                    <a:p>
                      <a:pPr lvl="0">
                        <a:buNone/>
                      </a:pPr>
                      <a:endParaRPr lang="en-US" sz="1800" b="0" i="0" u="none" strike="noStrike" noProof="0">
                        <a:latin typeface="Tenorite"/>
                      </a:endParaRPr>
                    </a:p>
                  </a:txBody>
                  <a:tcPr/>
                </a:tc>
                <a:extLst>
                  <a:ext uri="{0D108BD9-81ED-4DB2-BD59-A6C34878D82A}">
                    <a16:rowId xmlns:a16="http://schemas.microsoft.com/office/drawing/2014/main" val="3499695380"/>
                  </a:ext>
                </a:extLst>
              </a:tr>
            </a:tbl>
          </a:graphicData>
        </a:graphic>
      </p:graphicFrame>
    </p:spTree>
    <p:extLst>
      <p:ext uri="{BB962C8B-B14F-4D97-AF65-F5344CB8AC3E}">
        <p14:creationId xmlns:p14="http://schemas.microsoft.com/office/powerpoint/2010/main" val="151163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p:txBody>
          <a:bodyPr/>
          <a:lstStyle/>
          <a:p>
            <a:r>
              <a:rPr lang="en-US">
                <a:ea typeface="+mj-lt"/>
                <a:cs typeface="+mj-lt"/>
              </a:rPr>
              <a:t>Results - TV Tropes Books &amp; IMDB</a:t>
            </a:r>
            <a:endParaRPr lang="en-US"/>
          </a:p>
        </p:txBody>
      </p:sp>
      <p:sp>
        <p:nvSpPr>
          <p:cNvPr id="3" name="Content Placeholder 2">
            <a:extLst>
              <a:ext uri="{FF2B5EF4-FFF2-40B4-BE49-F238E27FC236}">
                <a16:creationId xmlns:a16="http://schemas.microsoft.com/office/drawing/2014/main" id="{3EBD6E0F-071A-13BD-57D2-7B009525575E}"/>
              </a:ext>
            </a:extLst>
          </p:cNvPr>
          <p:cNvSpPr>
            <a:spLocks noGrp="1"/>
          </p:cNvSpPr>
          <p:nvPr>
            <p:ph idx="1"/>
          </p:nvPr>
        </p:nvSpPr>
        <p:spPr>
          <a:xfrm>
            <a:off x="8005699" y="2202154"/>
            <a:ext cx="3584843" cy="2828613"/>
          </a:xfrm>
        </p:spPr>
        <p:txBody>
          <a:bodyPr vert="horz" lIns="91440" tIns="45720" rIns="91440" bIns="45720" rtlCol="0" anchor="t">
            <a:noAutofit/>
          </a:bodyPr>
          <a:lstStyle/>
          <a:p>
            <a:r>
              <a:rPr lang="en-US" sz="2800">
                <a:ea typeface="+mn-lt"/>
                <a:cs typeface="+mn-lt"/>
              </a:rPr>
              <a:t>IMDB test set</a:t>
            </a:r>
            <a:endParaRPr lang="en-US"/>
          </a:p>
        </p:txBody>
      </p:sp>
      <p:graphicFrame>
        <p:nvGraphicFramePr>
          <p:cNvPr id="4" name="Table 10">
            <a:extLst>
              <a:ext uri="{FF2B5EF4-FFF2-40B4-BE49-F238E27FC236}">
                <a16:creationId xmlns:a16="http://schemas.microsoft.com/office/drawing/2014/main" id="{E6066B5D-716F-B92D-6F91-CD670CD415F5}"/>
              </a:ext>
            </a:extLst>
          </p:cNvPr>
          <p:cNvGraphicFramePr>
            <a:graphicFrameLocks noGrp="1"/>
          </p:cNvGraphicFramePr>
          <p:nvPr>
            <p:ph idx="11"/>
            <p:extLst>
              <p:ext uri="{D42A27DB-BD31-4B8C-83A1-F6EECF244321}">
                <p14:modId xmlns:p14="http://schemas.microsoft.com/office/powerpoint/2010/main" val="3672750778"/>
              </p:ext>
            </p:extLst>
          </p:nvPr>
        </p:nvGraphicFramePr>
        <p:xfrm>
          <a:off x="8005021" y="2770372"/>
          <a:ext cx="2561484" cy="741680"/>
        </p:xfrm>
        <a:graphic>
          <a:graphicData uri="http://schemas.openxmlformats.org/drawingml/2006/table">
            <a:tbl>
              <a:tblPr firstRow="1" bandRow="1">
                <a:tableStyleId>{5C22544A-7EE6-4342-B048-85BDC9FD1C3A}</a:tableStyleId>
              </a:tblPr>
              <a:tblGrid>
                <a:gridCol w="1280742">
                  <a:extLst>
                    <a:ext uri="{9D8B030D-6E8A-4147-A177-3AD203B41FA5}">
                      <a16:colId xmlns:a16="http://schemas.microsoft.com/office/drawing/2014/main" val="3748713606"/>
                    </a:ext>
                  </a:extLst>
                </a:gridCol>
                <a:gridCol w="1280742">
                  <a:extLst>
                    <a:ext uri="{9D8B030D-6E8A-4147-A177-3AD203B41FA5}">
                      <a16:colId xmlns:a16="http://schemas.microsoft.com/office/drawing/2014/main" val="1854510460"/>
                    </a:ext>
                  </a:extLst>
                </a:gridCol>
              </a:tblGrid>
              <a:tr h="370840">
                <a:tc>
                  <a:txBody>
                    <a:bodyPr/>
                    <a:lstStyle/>
                    <a:p>
                      <a:endParaRPr lang="en-US"/>
                    </a:p>
                  </a:txBody>
                  <a:tcPr/>
                </a:tc>
                <a:tc>
                  <a:txBody>
                    <a:bodyPr/>
                    <a:lstStyle/>
                    <a:p>
                      <a:r>
                        <a:rPr lang="en-US"/>
                        <a:t>ACC</a:t>
                      </a:r>
                    </a:p>
                  </a:txBody>
                  <a:tcPr/>
                </a:tc>
                <a:extLst>
                  <a:ext uri="{0D108BD9-81ED-4DB2-BD59-A6C34878D82A}">
                    <a16:rowId xmlns:a16="http://schemas.microsoft.com/office/drawing/2014/main" val="3909246232"/>
                  </a:ext>
                </a:extLst>
              </a:tr>
              <a:tr h="370840">
                <a:tc>
                  <a:txBody>
                    <a:bodyPr/>
                    <a:lstStyle/>
                    <a:p>
                      <a:r>
                        <a:rPr lang="en-US"/>
                        <a:t>BERT-base</a:t>
                      </a:r>
                    </a:p>
                  </a:txBody>
                  <a:tcPr/>
                </a:tc>
                <a:tc>
                  <a:txBody>
                    <a:bodyPr/>
                    <a:lstStyle/>
                    <a:p>
                      <a:pPr lvl="0">
                        <a:buNone/>
                      </a:pPr>
                      <a:r>
                        <a:rPr lang="en-US" sz="1800" b="0" i="0" u="none" strike="noStrike" noProof="0">
                          <a:latin typeface="Tenorite"/>
                        </a:rPr>
                        <a:t>0.7782</a:t>
                      </a:r>
                      <a:endParaRPr lang="en-US"/>
                    </a:p>
                  </a:txBody>
                  <a:tcPr/>
                </a:tc>
                <a:extLst>
                  <a:ext uri="{0D108BD9-81ED-4DB2-BD59-A6C34878D82A}">
                    <a16:rowId xmlns:a16="http://schemas.microsoft.com/office/drawing/2014/main" val="2612140364"/>
                  </a:ext>
                </a:extLst>
              </a:tr>
            </a:tbl>
          </a:graphicData>
        </a:graphic>
      </p:graphicFrame>
      <p:sp>
        <p:nvSpPr>
          <p:cNvPr id="8" name="Content Placeholder 7">
            <a:extLst>
              <a:ext uri="{FF2B5EF4-FFF2-40B4-BE49-F238E27FC236}">
                <a16:creationId xmlns:a16="http://schemas.microsoft.com/office/drawing/2014/main" id="{B80DBD74-A7B4-6232-AD4E-133BE8EAC3C7}"/>
              </a:ext>
            </a:extLst>
          </p:cNvPr>
          <p:cNvSpPr>
            <a:spLocks noGrp="1"/>
          </p:cNvSpPr>
          <p:nvPr>
            <p:ph idx="13"/>
          </p:nvPr>
        </p:nvSpPr>
        <p:spPr>
          <a:xfrm>
            <a:off x="1168231" y="2202154"/>
            <a:ext cx="4568629" cy="2828613"/>
          </a:xfrm>
        </p:spPr>
        <p:txBody>
          <a:bodyPr vert="horz" lIns="91440" tIns="45720" rIns="91440" bIns="45720" rtlCol="0" anchor="t">
            <a:noAutofit/>
          </a:bodyPr>
          <a:lstStyle/>
          <a:p>
            <a:r>
              <a:rPr lang="en-US" sz="2800">
                <a:ea typeface="+mn-lt"/>
                <a:cs typeface="+mn-lt"/>
              </a:rPr>
              <a:t>TV Tropes Books test set</a:t>
            </a:r>
            <a:endParaRPr lang="en-US" sz="2800"/>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9</a:t>
            </a:fld>
            <a:endParaRPr lang="en-US"/>
          </a:p>
        </p:txBody>
      </p:sp>
      <p:graphicFrame>
        <p:nvGraphicFramePr>
          <p:cNvPr id="13" name="Table 10">
            <a:extLst>
              <a:ext uri="{FF2B5EF4-FFF2-40B4-BE49-F238E27FC236}">
                <a16:creationId xmlns:a16="http://schemas.microsoft.com/office/drawing/2014/main" id="{55DCC59D-6AB6-0001-2A20-90D73D9378EC}"/>
              </a:ext>
            </a:extLst>
          </p:cNvPr>
          <p:cNvGraphicFramePr>
            <a:graphicFrameLocks/>
          </p:cNvGraphicFramePr>
          <p:nvPr>
            <p:extLst>
              <p:ext uri="{D42A27DB-BD31-4B8C-83A1-F6EECF244321}">
                <p14:modId xmlns:p14="http://schemas.microsoft.com/office/powerpoint/2010/main" val="1553929079"/>
              </p:ext>
            </p:extLst>
          </p:nvPr>
        </p:nvGraphicFramePr>
        <p:xfrm>
          <a:off x="1256805" y="2770908"/>
          <a:ext cx="6082910" cy="2017155"/>
        </p:xfrm>
        <a:graphic>
          <a:graphicData uri="http://schemas.openxmlformats.org/drawingml/2006/table">
            <a:tbl>
              <a:tblPr firstRow="1" bandRow="1">
                <a:tableStyleId>{5C22544A-7EE6-4342-B048-85BDC9FD1C3A}</a:tableStyleId>
              </a:tblPr>
              <a:tblGrid>
                <a:gridCol w="1216582">
                  <a:extLst>
                    <a:ext uri="{9D8B030D-6E8A-4147-A177-3AD203B41FA5}">
                      <a16:colId xmlns:a16="http://schemas.microsoft.com/office/drawing/2014/main" val="3748713606"/>
                    </a:ext>
                  </a:extLst>
                </a:gridCol>
                <a:gridCol w="1216582">
                  <a:extLst>
                    <a:ext uri="{9D8B030D-6E8A-4147-A177-3AD203B41FA5}">
                      <a16:colId xmlns:a16="http://schemas.microsoft.com/office/drawing/2014/main" val="1854510460"/>
                    </a:ext>
                  </a:extLst>
                </a:gridCol>
                <a:gridCol w="1216582">
                  <a:extLst>
                    <a:ext uri="{9D8B030D-6E8A-4147-A177-3AD203B41FA5}">
                      <a16:colId xmlns:a16="http://schemas.microsoft.com/office/drawing/2014/main" val="1553517156"/>
                    </a:ext>
                  </a:extLst>
                </a:gridCol>
                <a:gridCol w="1216582">
                  <a:extLst>
                    <a:ext uri="{9D8B030D-6E8A-4147-A177-3AD203B41FA5}">
                      <a16:colId xmlns:a16="http://schemas.microsoft.com/office/drawing/2014/main" val="2742602692"/>
                    </a:ext>
                  </a:extLst>
                </a:gridCol>
                <a:gridCol w="1216582">
                  <a:extLst>
                    <a:ext uri="{9D8B030D-6E8A-4147-A177-3AD203B41FA5}">
                      <a16:colId xmlns:a16="http://schemas.microsoft.com/office/drawing/2014/main" val="478317105"/>
                    </a:ext>
                  </a:extLst>
                </a:gridCol>
              </a:tblGrid>
              <a:tr h="366155">
                <a:tc>
                  <a:txBody>
                    <a:bodyPr/>
                    <a:lstStyle/>
                    <a:p>
                      <a:endParaRPr lang="en-US"/>
                    </a:p>
                  </a:txBody>
                  <a:tcPr/>
                </a:tc>
                <a:tc>
                  <a:txBody>
                    <a:bodyPr/>
                    <a:lstStyle/>
                    <a:p>
                      <a:r>
                        <a:rPr lang="en-US"/>
                        <a:t>ACC</a:t>
                      </a:r>
                    </a:p>
                  </a:txBody>
                  <a:tcPr/>
                </a:tc>
                <a:tc>
                  <a:txBody>
                    <a:bodyPr/>
                    <a:lstStyle/>
                    <a:p>
                      <a:r>
                        <a:rPr lang="en-US"/>
                        <a:t>ROC AUC</a:t>
                      </a:r>
                    </a:p>
                  </a:txBody>
                  <a:tcPr/>
                </a:tc>
                <a:tc>
                  <a:txBody>
                    <a:bodyPr/>
                    <a:lstStyle/>
                    <a:p>
                      <a:r>
                        <a:rPr lang="en-US"/>
                        <a:t>F1</a:t>
                      </a:r>
                    </a:p>
                  </a:txBody>
                  <a:tcPr/>
                </a:tc>
                <a:tc>
                  <a:txBody>
                    <a:bodyPr/>
                    <a:lstStyle/>
                    <a:p>
                      <a:pPr lvl="0">
                        <a:buNone/>
                      </a:pPr>
                      <a:r>
                        <a:rPr lang="en-US"/>
                        <a:t>BACC</a:t>
                      </a:r>
                    </a:p>
                  </a:txBody>
                  <a:tcPr/>
                </a:tc>
                <a:extLst>
                  <a:ext uri="{0D108BD9-81ED-4DB2-BD59-A6C34878D82A}">
                    <a16:rowId xmlns:a16="http://schemas.microsoft.com/office/drawing/2014/main" val="3909246232"/>
                  </a:ext>
                </a:extLst>
              </a:tr>
              <a:tr h="370840">
                <a:tc>
                  <a:txBody>
                    <a:bodyPr/>
                    <a:lstStyle/>
                    <a:p>
                      <a:r>
                        <a:rPr lang="en-US"/>
                        <a:t>BERT-base</a:t>
                      </a:r>
                    </a:p>
                  </a:txBody>
                  <a:tcPr/>
                </a:tc>
                <a:tc>
                  <a:txBody>
                    <a:bodyPr/>
                    <a:lstStyle/>
                    <a:p>
                      <a:pPr lvl="0">
                        <a:buNone/>
                      </a:pPr>
                      <a:r>
                        <a:rPr lang="en-US" sz="1800" b="0" i="0" u="none" strike="noStrike" noProof="0"/>
                        <a:t>0.8507</a:t>
                      </a:r>
                      <a:endParaRPr lang="en-US"/>
                    </a:p>
                  </a:txBody>
                  <a:tcPr/>
                </a:tc>
                <a:tc>
                  <a:txBody>
                    <a:bodyPr/>
                    <a:lstStyle/>
                    <a:p>
                      <a:pPr lvl="0">
                        <a:buNone/>
                      </a:pPr>
                      <a:r>
                        <a:rPr lang="en-US" sz="1800" b="0" i="0" u="none" strike="noStrike" noProof="0"/>
                        <a:t>0.8750</a:t>
                      </a:r>
                      <a:endParaRPr lang="en-US"/>
                    </a:p>
                  </a:txBody>
                  <a:tcPr/>
                </a:tc>
                <a:tc>
                  <a:txBody>
                    <a:bodyPr/>
                    <a:lstStyle/>
                    <a:p>
                      <a:pPr lvl="0">
                        <a:buNone/>
                      </a:pPr>
                      <a:r>
                        <a:rPr lang="en-US" sz="1800" b="0" i="0" u="none" strike="noStrike" noProof="0">
                          <a:latin typeface="Tenorite"/>
                        </a:rPr>
                        <a:t>0.6166</a:t>
                      </a:r>
                      <a:endParaRPr lang="en-US"/>
                    </a:p>
                  </a:txBody>
                  <a:tcPr/>
                </a:tc>
                <a:tc>
                  <a:txBody>
                    <a:bodyPr/>
                    <a:lstStyle/>
                    <a:p>
                      <a:pPr lvl="0">
                        <a:buNone/>
                      </a:pPr>
                      <a:r>
                        <a:rPr lang="en-US" sz="1800" b="0" i="0" u="none" strike="noStrike" noProof="0">
                          <a:latin typeface="Tenorite"/>
                        </a:rPr>
                        <a:t>0.7415</a:t>
                      </a:r>
                      <a:endParaRPr lang="en-US"/>
                    </a:p>
                  </a:txBody>
                  <a:tcPr/>
                </a:tc>
                <a:extLst>
                  <a:ext uri="{0D108BD9-81ED-4DB2-BD59-A6C34878D82A}">
                    <a16:rowId xmlns:a16="http://schemas.microsoft.com/office/drawing/2014/main" val="2612140364"/>
                  </a:ext>
                </a:extLst>
              </a:tr>
              <a:tr h="370840">
                <a:tc>
                  <a:txBody>
                    <a:bodyPr/>
                    <a:lstStyle/>
                    <a:p>
                      <a:r>
                        <a:rPr lang="en-US" err="1"/>
                        <a:t>DistilBERT</a:t>
                      </a:r>
                    </a:p>
                  </a:txBody>
                  <a:tcPr/>
                </a:tc>
                <a:tc>
                  <a:txBody>
                    <a:bodyPr/>
                    <a:lstStyle/>
                    <a:p>
                      <a:pPr lvl="0">
                        <a:buNone/>
                      </a:pPr>
                      <a:r>
                        <a:rPr lang="en-US" sz="1800" b="0" i="0" u="none" strike="noStrike" noProof="0"/>
                        <a:t>0.8439</a:t>
                      </a:r>
                      <a:endParaRPr lang="en-US"/>
                    </a:p>
                  </a:txBody>
                  <a:tcPr/>
                </a:tc>
                <a:tc>
                  <a:txBody>
                    <a:bodyPr/>
                    <a:lstStyle/>
                    <a:p>
                      <a:pPr lvl="0">
                        <a:buNone/>
                      </a:pPr>
                      <a:r>
                        <a:rPr lang="en-US" sz="1800" b="0" i="0" u="none" strike="noStrike" noProof="0"/>
                        <a:t>0.8670</a:t>
                      </a:r>
                      <a:endParaRPr lang="en-US"/>
                    </a:p>
                  </a:txBody>
                  <a:tcPr/>
                </a:tc>
                <a:tc>
                  <a:txBody>
                    <a:bodyPr/>
                    <a:lstStyle/>
                    <a:p>
                      <a:pPr lvl="0">
                        <a:buNone/>
                      </a:pPr>
                      <a:r>
                        <a:rPr lang="en-US" sz="1800" b="0" i="0" u="none" strike="noStrike" noProof="0"/>
                        <a:t>0.5829</a:t>
                      </a:r>
                      <a:endParaRPr lang="en-US"/>
                    </a:p>
                  </a:txBody>
                  <a:tcPr/>
                </a:tc>
                <a:tc>
                  <a:txBody>
                    <a:bodyPr/>
                    <a:lstStyle/>
                    <a:p>
                      <a:pPr lvl="0">
                        <a:buNone/>
                      </a:pPr>
                      <a:r>
                        <a:rPr lang="en-US" sz="1800" b="0" i="0" u="none" strike="noStrike" noProof="0"/>
                        <a:t>0.7208</a:t>
                      </a:r>
                      <a:endParaRPr lang="en-US"/>
                    </a:p>
                  </a:txBody>
                  <a:tcPr/>
                </a:tc>
                <a:extLst>
                  <a:ext uri="{0D108BD9-81ED-4DB2-BD59-A6C34878D82A}">
                    <a16:rowId xmlns:a16="http://schemas.microsoft.com/office/drawing/2014/main" val="1112376940"/>
                  </a:ext>
                </a:extLst>
              </a:tr>
              <a:tr h="370839">
                <a:tc>
                  <a:txBody>
                    <a:bodyPr/>
                    <a:lstStyle/>
                    <a:p>
                      <a:pPr lvl="0">
                        <a:buNone/>
                      </a:pPr>
                      <a:r>
                        <a:rPr lang="en-US" sz="1800" b="0" i="0" u="none" strike="noStrike" noProof="0" err="1">
                          <a:latin typeface="Tenorite"/>
                        </a:rPr>
                        <a:t>Wróblewska</a:t>
                      </a:r>
                      <a:r>
                        <a:rPr lang="en-US" sz="1800" b="0" i="0" u="none" strike="noStrike" noProof="0">
                          <a:latin typeface="Tenorite"/>
                        </a:rPr>
                        <a:t> et al.</a:t>
                      </a:r>
                      <a:endParaRPr lang="en-US"/>
                    </a:p>
                  </a:txBody>
                  <a:tcPr/>
                </a:tc>
                <a:tc>
                  <a:txBody>
                    <a:bodyPr/>
                    <a:lstStyle/>
                    <a:p>
                      <a:pPr lvl="0">
                        <a:buNone/>
                      </a:pPr>
                      <a:endParaRPr lang="en-US" sz="1800" b="0" i="0" u="none" strike="noStrike" noProof="0">
                        <a:latin typeface="Tenorite"/>
                      </a:endParaRPr>
                    </a:p>
                  </a:txBody>
                  <a:tcPr/>
                </a:tc>
                <a:tc>
                  <a:txBody>
                    <a:bodyPr/>
                    <a:lstStyle/>
                    <a:p>
                      <a:pPr lvl="0">
                        <a:buNone/>
                      </a:pPr>
                      <a:r>
                        <a:rPr lang="en-US" sz="1800" b="0" i="0" u="none" strike="noStrike" noProof="0">
                          <a:latin typeface="Tenorite"/>
                        </a:rPr>
                        <a:t>0.8471</a:t>
                      </a:r>
                      <a:endParaRPr lang="en-US"/>
                    </a:p>
                  </a:txBody>
                  <a:tcPr/>
                </a:tc>
                <a:tc>
                  <a:txBody>
                    <a:bodyPr/>
                    <a:lstStyle/>
                    <a:p>
                      <a:pPr lvl="0">
                        <a:buNone/>
                      </a:pPr>
                      <a:endParaRPr lang="en-US" sz="1800" b="0" i="0" u="none" strike="noStrike" noProof="0">
                        <a:latin typeface="Tenorite"/>
                      </a:endParaRPr>
                    </a:p>
                  </a:txBody>
                  <a:tcPr/>
                </a:tc>
                <a:tc>
                  <a:txBody>
                    <a:bodyPr/>
                    <a:lstStyle/>
                    <a:p>
                      <a:pPr lvl="0">
                        <a:buNone/>
                      </a:pPr>
                      <a:endParaRPr lang="en-US" sz="1800" b="0" i="0" u="none" strike="noStrike" noProof="0">
                        <a:latin typeface="Tenorite"/>
                      </a:endParaRPr>
                    </a:p>
                  </a:txBody>
                  <a:tcPr/>
                </a:tc>
                <a:extLst>
                  <a:ext uri="{0D108BD9-81ED-4DB2-BD59-A6C34878D82A}">
                    <a16:rowId xmlns:a16="http://schemas.microsoft.com/office/drawing/2014/main" val="3696248191"/>
                  </a:ext>
                </a:extLst>
              </a:tr>
            </a:tbl>
          </a:graphicData>
        </a:graphic>
      </p:graphicFrame>
    </p:spTree>
    <p:extLst>
      <p:ext uri="{BB962C8B-B14F-4D97-AF65-F5344CB8AC3E}">
        <p14:creationId xmlns:p14="http://schemas.microsoft.com/office/powerpoint/2010/main" val="203953678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Application>Microsoft Office PowerPoint</Application>
  <PresentationFormat>Widescreen</PresentationFormat>
  <Slides>19</Slides>
  <Notes>10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Spoilers detection and extraction</vt:lpstr>
      <vt:lpstr>Agenda</vt:lpstr>
      <vt:lpstr>Datasets</vt:lpstr>
      <vt:lpstr>Goodreads sample</vt:lpstr>
      <vt:lpstr>TV Tropes Books sample</vt:lpstr>
      <vt:lpstr>IMDB sample</vt:lpstr>
      <vt:lpstr>Models</vt:lpstr>
      <vt:lpstr>Results - Goodreads</vt:lpstr>
      <vt:lpstr>Results - TV Tropes Books &amp; IMDB</vt:lpstr>
      <vt:lpstr>What about time?</vt:lpstr>
      <vt:lpstr>Reusing weights from IMDB experiment</vt:lpstr>
      <vt:lpstr>Results</vt:lpstr>
      <vt:lpstr>XAI – metrics with LIME</vt:lpstr>
      <vt:lpstr>LIME Distil BERT</vt:lpstr>
      <vt:lpstr>LIME BERT with stop words</vt:lpstr>
      <vt:lpstr>LIME BERT without stop words</vt:lpstr>
      <vt:lpstr>Results</vt:lpstr>
      <vt:lpstr>Further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cp:revision>
  <dcterms:created xsi:type="dcterms:W3CDTF">2022-11-08T14:41:55Z</dcterms:created>
  <dcterms:modified xsi:type="dcterms:W3CDTF">2022-12-20T22:51:39Z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