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2">
  <p:sldMasterIdLst>
    <p:sldMasterId id="2147483697" r:id="rId1"/>
  </p:sldMasterIdLst>
  <p:sldIdLst>
    <p:sldId id="256" r:id="rId2"/>
    <p:sldId id="361" r:id="rId3"/>
    <p:sldId id="404" r:id="rId4"/>
    <p:sldId id="405" r:id="rId5"/>
    <p:sldId id="407" r:id="rId6"/>
    <p:sldId id="408" r:id="rId7"/>
    <p:sldId id="409" r:id="rId8"/>
    <p:sldId id="410" r:id="rId9"/>
    <p:sldId id="411" r:id="rId10"/>
    <p:sldId id="412" r:id="rId11"/>
    <p:sldId id="413" r:id="rId12"/>
    <p:sldId id="414" r:id="rId13"/>
    <p:sldId id="415" r:id="rId14"/>
    <p:sldId id="416" r:id="rId15"/>
    <p:sldId id="417" r:id="rId16"/>
    <p:sldId id="418" r:id="rId17"/>
    <p:sldId id="420" r:id="rId18"/>
    <p:sldId id="421" r:id="rId19"/>
    <p:sldId id="419" r:id="rId20"/>
    <p:sldId id="422" r:id="rId21"/>
    <p:sldId id="423" r:id="rId22"/>
    <p:sldId id="42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45" d="100"/>
          <a:sy n="145" d="100"/>
        </p:scale>
        <p:origin x="10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069CB8-F204-4D06-B913-C5A26A89888A}"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dirty="0"/>
              <a:t>UX/UI Development - 001</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680" y="286118"/>
            <a:ext cx="713015" cy="730839"/>
          </a:xfrm>
          <a:prstGeom prst="rect">
            <a:avLst/>
          </a:prstGeom>
        </p:spPr>
      </p:pic>
    </p:spTree>
    <p:extLst>
      <p:ext uri="{BB962C8B-B14F-4D97-AF65-F5344CB8AC3E}">
        <p14:creationId xmlns:p14="http://schemas.microsoft.com/office/powerpoint/2010/main" val="3214211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B6E300-0A13-4A81-945A-7333C271A069}"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dirty="0"/>
              <a:t>UX/UI Development - 001</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4478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 загол. и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671962-1EA4-46E7-BCB0-F36CE46D1A59}"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dirty="0"/>
              <a:t>UX/UI Development - 001</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1149692" y="400914"/>
            <a:ext cx="713015" cy="730839"/>
          </a:xfrm>
          <a:prstGeom prst="rect">
            <a:avLst/>
          </a:prstGeom>
        </p:spPr>
      </p:pic>
    </p:spTree>
    <p:extLst>
      <p:ext uri="{BB962C8B-B14F-4D97-AF65-F5344CB8AC3E}">
        <p14:creationId xmlns:p14="http://schemas.microsoft.com/office/powerpoint/2010/main" val="1826336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0BB376-B19C-488D-ABEB-03C7E6E9E3E0}"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dirty="0"/>
              <a:t>UX/UI Development - 001</a:t>
            </a:r>
          </a:p>
        </p:txBody>
      </p:sp>
      <p:sp>
        <p:nvSpPr>
          <p:cNvPr id="6" name="Slide Number Placeholder 5"/>
          <p:cNvSpPr>
            <a:spLocks noGrp="1"/>
          </p:cNvSpPr>
          <p:nvPr>
            <p:ph type="sldNum" sz="quarter" idx="12"/>
          </p:nvPr>
        </p:nvSpPr>
        <p:spPr/>
        <p:txBody>
          <a:bodyPr/>
          <a:lstStyle/>
          <a:p>
            <a:fld id="{629637A9-119A-49DA-BD12-AAC58B377D80}" type="slidenum">
              <a:rPr lang="en-US" smtClean="0"/>
              <a:t>‹#›</a:t>
            </a:fld>
            <a:endParaRPr lang="en-US" dirty="0"/>
          </a:p>
        </p:txBody>
      </p:sp>
    </p:spTree>
    <p:extLst>
      <p:ext uri="{BB962C8B-B14F-4D97-AF65-F5344CB8AC3E}">
        <p14:creationId xmlns:p14="http://schemas.microsoft.com/office/powerpoint/2010/main" val="1584148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6F077B-A50F-4D64-8574-E2D6A98A5553}" type="datetimeFigureOut">
              <a:rPr lang="en-US" smtClean="0"/>
              <a:t>10/3/2022</a:t>
            </a:fld>
            <a:endParaRPr lang="en-US" dirty="0"/>
          </a:p>
        </p:txBody>
      </p:sp>
      <p:sp>
        <p:nvSpPr>
          <p:cNvPr id="5" name="Footer Placeholder 4"/>
          <p:cNvSpPr>
            <a:spLocks noGrp="1"/>
          </p:cNvSpPr>
          <p:nvPr>
            <p:ph type="ftr" sz="quarter" idx="11"/>
          </p:nvPr>
        </p:nvSpPr>
        <p:spPr/>
        <p:txBody>
          <a:bodyPr/>
          <a:lstStyle/>
          <a:p>
            <a:r>
              <a:rPr lang="en-US" dirty="0"/>
              <a:t>UX/UI Development - 001</a:t>
            </a:r>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680" y="286118"/>
            <a:ext cx="713015" cy="730839"/>
          </a:xfrm>
          <a:prstGeom prst="rect">
            <a:avLst/>
          </a:prstGeom>
        </p:spPr>
      </p:pic>
    </p:spTree>
    <p:extLst>
      <p:ext uri="{BB962C8B-B14F-4D97-AF65-F5344CB8AC3E}">
        <p14:creationId xmlns:p14="http://schemas.microsoft.com/office/powerpoint/2010/main" val="921541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9E2A62-1983-43A1-A163-D8AA46534C80}" type="datetimeFigureOut">
              <a:rPr lang="en-US" smtClean="0"/>
              <a:t>10/3/2022</a:t>
            </a:fld>
            <a:endParaRPr lang="en-US" dirty="0"/>
          </a:p>
        </p:txBody>
      </p:sp>
      <p:sp>
        <p:nvSpPr>
          <p:cNvPr id="6" name="Footer Placeholder 5"/>
          <p:cNvSpPr>
            <a:spLocks noGrp="1"/>
          </p:cNvSpPr>
          <p:nvPr>
            <p:ph type="ftr" sz="quarter" idx="11"/>
          </p:nvPr>
        </p:nvSpPr>
        <p:spPr/>
        <p:txBody>
          <a:bodyPr/>
          <a:lstStyle/>
          <a:p>
            <a:r>
              <a:rPr lang="en-US" dirty="0"/>
              <a:t>UX/UI Development - 001</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156630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98F3E3B-34E3-4345-B2A1-994B83598A9C}" type="datetimeFigureOut">
              <a:rPr lang="en-US" smtClean="0"/>
              <a:t>10/3/2022</a:t>
            </a:fld>
            <a:endParaRPr lang="en-US" dirty="0"/>
          </a:p>
        </p:txBody>
      </p:sp>
      <p:sp>
        <p:nvSpPr>
          <p:cNvPr id="8" name="Footer Placeholder 7"/>
          <p:cNvSpPr>
            <a:spLocks noGrp="1"/>
          </p:cNvSpPr>
          <p:nvPr>
            <p:ph type="ftr" sz="quarter" idx="11"/>
          </p:nvPr>
        </p:nvSpPr>
        <p:spPr/>
        <p:txBody>
          <a:bodyPr/>
          <a:lstStyle/>
          <a:p>
            <a:r>
              <a:rPr lang="en-US" dirty="0"/>
              <a:t>UX/UI Development - 001</a:t>
            </a:r>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02847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D816C96-82A1-4D77-8ADA-627AC6FE3D65}" type="datetimeFigureOut">
              <a:rPr lang="en-US" smtClean="0"/>
              <a:t>10/3/2022</a:t>
            </a:fld>
            <a:endParaRPr lang="en-US" dirty="0"/>
          </a:p>
        </p:txBody>
      </p:sp>
      <p:sp>
        <p:nvSpPr>
          <p:cNvPr id="4" name="Footer Placeholder 3"/>
          <p:cNvSpPr>
            <a:spLocks noGrp="1"/>
          </p:cNvSpPr>
          <p:nvPr>
            <p:ph type="ftr" sz="quarter" idx="11"/>
          </p:nvPr>
        </p:nvSpPr>
        <p:spPr/>
        <p:txBody>
          <a:bodyPr/>
          <a:lstStyle/>
          <a:p>
            <a:r>
              <a:rPr lang="en-US" dirty="0"/>
              <a:t>UX/UI Development - 001</a:t>
            </a:r>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23370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102C1E-28F2-47E9-802D-339E64E2F920}" type="datetimeFigureOut">
              <a:rPr lang="en-US" smtClean="0"/>
              <a:t>10/3/2022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dirty="0"/>
              <a:t>UX/UI Development - 001</a:t>
            </a:r>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680" y="286118"/>
            <a:ext cx="713015" cy="730839"/>
          </a:xfrm>
          <a:prstGeom prst="rect">
            <a:avLst/>
          </a:prstGeom>
        </p:spPr>
      </p:pic>
    </p:spTree>
    <p:extLst>
      <p:ext uri="{BB962C8B-B14F-4D97-AF65-F5344CB8AC3E}">
        <p14:creationId xmlns:p14="http://schemas.microsoft.com/office/powerpoint/2010/main" val="227067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4271A48-F18A-45B3-BC05-1E27DA3F88AF}" type="datetimeFigureOut">
              <a:rPr lang="en-US" smtClean="0"/>
              <a:t>10/3/2022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dirty="0"/>
              <a:t>UX/UI Development - 001</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smtClean="0"/>
              <a:pPr/>
              <a:t>‹#›</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680" y="286118"/>
            <a:ext cx="713015" cy="730839"/>
          </a:xfrm>
          <a:prstGeom prst="rect">
            <a:avLst/>
          </a:prstGeom>
        </p:spPr>
      </p:pic>
    </p:spTree>
    <p:extLst>
      <p:ext uri="{BB962C8B-B14F-4D97-AF65-F5344CB8AC3E}">
        <p14:creationId xmlns:p14="http://schemas.microsoft.com/office/powerpoint/2010/main" val="159463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B747F8-9654-4282-85D2-65F41AAE7A75}" type="datetimeFigureOut">
              <a:rPr lang="en-US" smtClean="0"/>
              <a:t>10/3/2022</a:t>
            </a:fld>
            <a:endParaRPr lang="en-US" dirty="0"/>
          </a:p>
        </p:txBody>
      </p:sp>
      <p:sp>
        <p:nvSpPr>
          <p:cNvPr id="6" name="Footer Placeholder 5"/>
          <p:cNvSpPr>
            <a:spLocks noGrp="1"/>
          </p:cNvSpPr>
          <p:nvPr>
            <p:ph type="ftr" sz="quarter" idx="11"/>
          </p:nvPr>
        </p:nvSpPr>
        <p:spPr/>
        <p:txBody>
          <a:bodyPr/>
          <a:lstStyle/>
          <a:p>
            <a:r>
              <a:rPr lang="en-US" dirty="0"/>
              <a:t>UX/UI Development - 001</a:t>
            </a:r>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5680" y="286118"/>
            <a:ext cx="713015" cy="730839"/>
          </a:xfrm>
          <a:prstGeom prst="rect">
            <a:avLst/>
          </a:prstGeom>
        </p:spPr>
      </p:pic>
    </p:spTree>
    <p:extLst>
      <p:ext uri="{BB962C8B-B14F-4D97-AF65-F5344CB8AC3E}">
        <p14:creationId xmlns:p14="http://schemas.microsoft.com/office/powerpoint/2010/main" val="1143587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DC5B261-8843-42D1-AAFC-05E20E2D9B97}" type="datetimeFigureOut">
              <a:rPr lang="en-US" smtClean="0"/>
              <a:t>10/3/2022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dirty="0"/>
              <a:t>UX/UI Development - 001</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1155680" y="286118"/>
            <a:ext cx="713015" cy="730839"/>
          </a:xfrm>
          <a:prstGeom prst="rect">
            <a:avLst/>
          </a:prstGeom>
        </p:spPr>
      </p:pic>
    </p:spTree>
    <p:extLst>
      <p:ext uri="{BB962C8B-B14F-4D97-AF65-F5344CB8AC3E}">
        <p14:creationId xmlns:p14="http://schemas.microsoft.com/office/powerpoint/2010/main" val="4103458264"/>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2172115"/>
            <a:ext cx="10058400" cy="1188601"/>
          </a:xfrm>
        </p:spPr>
        <p:txBody>
          <a:bodyPr>
            <a:normAutofit/>
          </a:bodyPr>
          <a:lstStyle/>
          <a:p>
            <a:pPr algn="ctr"/>
            <a:r>
              <a:rPr lang="ru-RU" sz="6000" dirty="0"/>
              <a:t>Кластеризация</a:t>
            </a:r>
            <a:endParaRPr lang="en-US" sz="6000" dirty="0"/>
          </a:p>
        </p:txBody>
      </p:sp>
    </p:spTree>
    <p:extLst>
      <p:ext uri="{BB962C8B-B14F-4D97-AF65-F5344CB8AC3E}">
        <p14:creationId xmlns:p14="http://schemas.microsoft.com/office/powerpoint/2010/main" val="5014561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Постановка задачи.</a:t>
            </a:r>
            <a:endParaRPr lang="en-US" sz="3200" dirty="0"/>
          </a:p>
        </p:txBody>
      </p:sp>
      <p:sp>
        <p:nvSpPr>
          <p:cNvPr id="6" name="Прямоугольник 5">
            <a:extLst>
              <a:ext uri="{FF2B5EF4-FFF2-40B4-BE49-F238E27FC236}">
                <a16:creationId xmlns:a16="http://schemas.microsoft.com/office/drawing/2014/main" id="{BDBCC5E6-451A-4ECC-8103-F7DEAC221C2B}"/>
              </a:ext>
            </a:extLst>
          </p:cNvPr>
          <p:cNvSpPr/>
          <p:nvPr/>
        </p:nvSpPr>
        <p:spPr>
          <a:xfrm>
            <a:off x="1022333" y="986045"/>
            <a:ext cx="10573921" cy="5509200"/>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X </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кластеризуемое множество</a:t>
            </a:r>
          </a:p>
          <a:p>
            <a:r>
              <a:rPr lang="en-US" sz="3200" i="1" dirty="0">
                <a:latin typeface="Times New Roman" panose="02020603050405020304" pitchFamily="18" charset="0"/>
                <a:cs typeface="Times New Roman" panose="02020603050405020304" pitchFamily="18" charset="0"/>
              </a:rPr>
              <a:t>N </a:t>
            </a:r>
            <a:r>
              <a:rPr lang="en-US" sz="3200" dirty="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количество элементов в </a:t>
            </a:r>
            <a:r>
              <a:rPr lang="en-US" sz="3200" i="1" dirty="0">
                <a:latin typeface="Times New Roman" panose="02020603050405020304" pitchFamily="18" charset="0"/>
                <a:cs typeface="Times New Roman" panose="02020603050405020304" pitchFamily="18" charset="0"/>
              </a:rPr>
              <a:t>X</a:t>
            </a:r>
          </a:p>
          <a:p>
            <a:r>
              <a:rPr lang="en-US" sz="3200" i="1" dirty="0">
                <a:latin typeface="Times New Roman" panose="02020603050405020304" pitchFamily="18" charset="0"/>
                <a:cs typeface="Times New Roman" panose="02020603050405020304" pitchFamily="18" charset="0"/>
              </a:rPr>
              <a:t>c – </a:t>
            </a:r>
            <a:r>
              <a:rPr lang="ru-RU" sz="3200" dirty="0">
                <a:latin typeface="Times New Roman" panose="02020603050405020304" pitchFamily="18" charset="0"/>
                <a:cs typeface="Times New Roman" panose="02020603050405020304" pitchFamily="18" charset="0"/>
              </a:rPr>
              <a:t>число кластеров</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 </a:t>
            </a:r>
            <a:r>
              <a:rPr lang="ru-RU" sz="3200" dirty="0">
                <a:latin typeface="Times New Roman" panose="02020603050405020304" pitchFamily="18" charset="0"/>
                <a:cs typeface="Times New Roman" panose="02020603050405020304" pitchFamily="18" charset="0"/>
              </a:rPr>
              <a:t>число элементов в кластере</a:t>
            </a:r>
            <a:endParaRPr lang="en-US" sz="3200" dirty="0">
              <a:latin typeface="Times New Roman" panose="02020603050405020304" pitchFamily="18" charset="0"/>
              <a:cs typeface="Times New Roman" panose="02020603050405020304" pitchFamily="18" charset="0"/>
            </a:endParaRPr>
          </a:p>
          <a:p>
            <a:r>
              <a:rPr lang="ru-RU" sz="32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    - </a:t>
            </a:r>
            <a:r>
              <a:rPr lang="ru-RU" sz="3200" dirty="0">
                <a:latin typeface="Times New Roman" panose="02020603050405020304" pitchFamily="18" charset="0"/>
                <a:cs typeface="Times New Roman" panose="02020603050405020304" pitchFamily="18" charset="0"/>
              </a:rPr>
              <a:t>центр кластера </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 </a:t>
            </a:r>
            <a:r>
              <a:rPr lang="ru-RU" sz="3200" dirty="0">
                <a:latin typeface="Times New Roman" panose="02020603050405020304" pitchFamily="18" charset="0"/>
                <a:cs typeface="Times New Roman" panose="02020603050405020304" pitchFamily="18" charset="0"/>
              </a:rPr>
              <a:t>центральный элемент множества</a:t>
            </a:r>
          </a:p>
          <a:p>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     - </a:t>
            </a:r>
            <a:r>
              <a:rPr lang="ru-RU" sz="3200" dirty="0">
                <a:latin typeface="Times New Roman" panose="02020603050405020304" pitchFamily="18" charset="0"/>
                <a:cs typeface="Times New Roman" panose="02020603050405020304" pitchFamily="18" charset="0"/>
              </a:rPr>
              <a:t>центр центров </a:t>
            </a: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p>
            <a:r>
              <a:rPr lang="en-US" sz="3200" i="1" dirty="0">
                <a:latin typeface="Times New Roman" panose="02020603050405020304" pitchFamily="18" charset="0"/>
                <a:cs typeface="Times New Roman" panose="02020603050405020304" pitchFamily="18" charset="0"/>
              </a:rPr>
              <a:t>dim – </a:t>
            </a:r>
            <a:r>
              <a:rPr lang="ru-RU" sz="3200" dirty="0">
                <a:latin typeface="Times New Roman" panose="02020603050405020304" pitchFamily="18" charset="0"/>
                <a:cs typeface="Times New Roman" panose="02020603050405020304" pitchFamily="18" charset="0"/>
              </a:rPr>
              <a:t>размерность множества</a:t>
            </a:r>
            <a:endParaRPr lang="ru-RU" sz="32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Объект 6">
                <a:extLst>
                  <a:ext uri="{FF2B5EF4-FFF2-40B4-BE49-F238E27FC236}">
                    <a16:creationId xmlns:a16="http://schemas.microsoft.com/office/drawing/2014/main" id="{657CF937-E383-4649-A660-203E47E3E9AE}"/>
                  </a:ext>
                </a:extLst>
              </p:cNvPr>
              <p:cNvSpPr txBox="1"/>
              <p:nvPr/>
            </p:nvSpPr>
            <p:spPr bwMode="auto">
              <a:xfrm>
                <a:off x="994623" y="2429670"/>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𝑖</m:t>
                              </m:r>
                            </m:sub>
                          </m:sSub>
                        </m:sub>
                      </m:sSub>
                    </m:oMath>
                  </m:oMathPara>
                </a14:m>
                <a:endParaRPr lang="ru-BY" sz="2800" dirty="0"/>
              </a:p>
            </p:txBody>
          </p:sp>
        </mc:Choice>
        <mc:Fallback xmlns="">
          <p:sp>
            <p:nvSpPr>
              <p:cNvPr id="7" name="Объект 6">
                <a:extLst>
                  <a:ext uri="{FF2B5EF4-FFF2-40B4-BE49-F238E27FC236}">
                    <a16:creationId xmlns:a16="http://schemas.microsoft.com/office/drawing/2014/main" id="{657CF937-E383-4649-A660-203E47E3E9AE}"/>
                  </a:ext>
                </a:extLst>
              </p:cNvPr>
              <p:cNvSpPr txBox="1">
                <a:spLocks noRot="1" noChangeAspect="1" noMove="1" noResize="1" noEditPoints="1" noAdjustHandles="1" noChangeArrowheads="1" noChangeShapeType="1" noTextEdit="1"/>
              </p:cNvSpPr>
              <p:nvPr/>
            </p:nvSpPr>
            <p:spPr bwMode="auto">
              <a:xfrm>
                <a:off x="994623" y="2429670"/>
                <a:ext cx="695631" cy="673746"/>
              </a:xfrm>
              <a:prstGeom prst="rect">
                <a:avLst/>
              </a:prstGeom>
              <a:blipFill>
                <a:blip r:embed="rId2"/>
                <a:stretch>
                  <a:fillRect/>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11" name="Объект 6">
                <a:extLst>
                  <a:ext uri="{FF2B5EF4-FFF2-40B4-BE49-F238E27FC236}">
                    <a16:creationId xmlns:a16="http://schemas.microsoft.com/office/drawing/2014/main" id="{510BBB74-1C6B-4ABA-A4F7-BD05933B9BE3}"/>
                  </a:ext>
                </a:extLst>
              </p:cNvPr>
              <p:cNvSpPr txBox="1"/>
              <p:nvPr/>
            </p:nvSpPr>
            <p:spPr bwMode="auto">
              <a:xfrm>
                <a:off x="6771969" y="2462508"/>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ru-RU" sz="2800" b="0" i="1" smtClean="0">
                              <a:latin typeface="Cambria Math" panose="02040503050406030204" pitchFamily="18" charset="0"/>
                            </a:rPr>
                            <m:t>с</m:t>
                          </m:r>
                        </m:e>
                        <m:sub>
                          <m:r>
                            <a:rPr lang="en-US" sz="2800" b="0" i="1" smtClean="0">
                              <a:latin typeface="Cambria Math" panose="02040503050406030204" pitchFamily="18" charset="0"/>
                            </a:rPr>
                            <m:t>𝑖</m:t>
                          </m:r>
                        </m:sub>
                      </m:sSub>
                    </m:oMath>
                  </m:oMathPara>
                </a14:m>
                <a:endParaRPr lang="ru-BY" sz="2800" dirty="0"/>
              </a:p>
            </p:txBody>
          </p:sp>
        </mc:Choice>
        <mc:Fallback xmlns="">
          <p:sp>
            <p:nvSpPr>
              <p:cNvPr id="11" name="Объект 6">
                <a:extLst>
                  <a:ext uri="{FF2B5EF4-FFF2-40B4-BE49-F238E27FC236}">
                    <a16:creationId xmlns:a16="http://schemas.microsoft.com/office/drawing/2014/main" id="{510BBB74-1C6B-4ABA-A4F7-BD05933B9BE3}"/>
                  </a:ext>
                </a:extLst>
              </p:cNvPr>
              <p:cNvSpPr txBox="1">
                <a:spLocks noRot="1" noChangeAspect="1" noMove="1" noResize="1" noEditPoints="1" noAdjustHandles="1" noChangeArrowheads="1" noChangeShapeType="1" noTextEdit="1"/>
              </p:cNvSpPr>
              <p:nvPr/>
            </p:nvSpPr>
            <p:spPr bwMode="auto">
              <a:xfrm>
                <a:off x="6771969" y="2462508"/>
                <a:ext cx="695631" cy="673746"/>
              </a:xfrm>
              <a:prstGeom prst="rect">
                <a:avLst/>
              </a:prstGeom>
              <a:blipFill>
                <a:blip r:embed="rId3"/>
                <a:stretch>
                  <a:fillRect/>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12" name="Объект 6">
                <a:extLst>
                  <a:ext uri="{FF2B5EF4-FFF2-40B4-BE49-F238E27FC236}">
                    <a16:creationId xmlns:a16="http://schemas.microsoft.com/office/drawing/2014/main" id="{C94BA7DF-DA1D-4289-898E-079405977361}"/>
                  </a:ext>
                </a:extLst>
              </p:cNvPr>
              <p:cNvSpPr txBox="1"/>
              <p:nvPr/>
            </p:nvSpPr>
            <p:spPr bwMode="auto">
              <a:xfrm>
                <a:off x="4835238" y="2878143"/>
                <a:ext cx="2895599" cy="7874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ru-RU" sz="2800" b="0" i="1" smtClean="0">
                              <a:latin typeface="Cambria Math" panose="02040503050406030204" pitchFamily="18" charset="0"/>
                            </a:rPr>
                            <m:t>с</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f>
                        <m:fPr>
                          <m:ctrlPr>
                            <a:rPr lang="en-US" sz="2800" b="0" i="1" smtClean="0">
                              <a:latin typeface="Cambria Math" panose="02040503050406030204" pitchFamily="18" charset="0"/>
                            </a:rPr>
                          </m:ctrlPr>
                        </m:fPr>
                        <m:num>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rPr>
                                  </m:ctrlPr>
                                </m:sSubPr>
                                <m:e>
                                  <m:r>
                                    <a:rPr lang="ru-RU" sz="2800" i="1">
                                      <a:latin typeface="Cambria Math" panose="02040503050406030204" pitchFamily="18" charset="0"/>
                                    </a:rPr>
                                    <m:t>с</m:t>
                                  </m:r>
                                </m:e>
                                <m:sub>
                                  <m:r>
                                    <a:rPr lang="en-US" sz="2800" i="1">
                                      <a:latin typeface="Cambria Math" panose="02040503050406030204" pitchFamily="18" charset="0"/>
                                    </a:rPr>
                                    <m:t>𝑖</m:t>
                                  </m:r>
                                </m:sub>
                              </m:sSub>
                            </m:sub>
                            <m:sup/>
                            <m:e>
                              <m:r>
                                <a:rPr lang="en-US" sz="2800" b="0" i="1" smtClean="0">
                                  <a:latin typeface="Cambria Math" panose="02040503050406030204" pitchFamily="18" charset="0"/>
                                </a:rPr>
                                <m:t>𝑋</m:t>
                              </m:r>
                            </m:e>
                          </m:nary>
                        </m:num>
                        <m:den>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sSub>
                                <m:sSubPr>
                                  <m:ctrlPr>
                                    <a:rPr lang="en-US" sz="2800" i="1">
                                      <a:latin typeface="Cambria Math" panose="02040503050406030204" pitchFamily="18" charset="0"/>
                                    </a:rPr>
                                  </m:ctrlPr>
                                </m:sSubPr>
                                <m:e>
                                  <m:r>
                                    <a:rPr lang="en-US" sz="2800" i="1">
                                      <a:latin typeface="Cambria Math" panose="02040503050406030204" pitchFamily="18" charset="0"/>
                                    </a:rPr>
                                    <m:t>𝑐</m:t>
                                  </m:r>
                                </m:e>
                                <m:sub>
                                  <m:r>
                                    <a:rPr lang="en-US" sz="2800" i="1">
                                      <a:latin typeface="Cambria Math" panose="02040503050406030204" pitchFamily="18" charset="0"/>
                                    </a:rPr>
                                    <m:t>𝑖</m:t>
                                  </m:r>
                                </m:sub>
                              </m:sSub>
                            </m:sub>
                          </m:sSub>
                        </m:den>
                      </m:f>
                      <m:r>
                        <a:rPr lang="en-US" sz="2800" b="0" i="1" smtClean="0">
                          <a:latin typeface="Cambria Math" panose="02040503050406030204" pitchFamily="18" charset="0"/>
                        </a:rPr>
                        <m:t> </m:t>
                      </m:r>
                    </m:oMath>
                  </m:oMathPara>
                </a14:m>
                <a:endParaRPr lang="ru-BY" sz="2800" i="1" dirty="0">
                  <a:latin typeface="Times New Roman" panose="02020603050405020304" pitchFamily="18" charset="0"/>
                  <a:cs typeface="Times New Roman" panose="02020603050405020304" pitchFamily="18" charset="0"/>
                </a:endParaRPr>
              </a:p>
            </p:txBody>
          </p:sp>
        </mc:Choice>
        <mc:Fallback xmlns="">
          <p:sp>
            <p:nvSpPr>
              <p:cNvPr id="12" name="Объект 6">
                <a:extLst>
                  <a:ext uri="{FF2B5EF4-FFF2-40B4-BE49-F238E27FC236}">
                    <a16:creationId xmlns:a16="http://schemas.microsoft.com/office/drawing/2014/main" id="{C94BA7DF-DA1D-4289-898E-079405977361}"/>
                  </a:ext>
                </a:extLst>
              </p:cNvPr>
              <p:cNvSpPr txBox="1">
                <a:spLocks noRot="1" noChangeAspect="1" noMove="1" noResize="1" noEditPoints="1" noAdjustHandles="1" noChangeArrowheads="1" noChangeShapeType="1" noTextEdit="1"/>
              </p:cNvSpPr>
              <p:nvPr/>
            </p:nvSpPr>
            <p:spPr bwMode="auto">
              <a:xfrm>
                <a:off x="4835238" y="2878143"/>
                <a:ext cx="2895599" cy="787466"/>
              </a:xfrm>
              <a:prstGeom prst="rect">
                <a:avLst/>
              </a:prstGeom>
              <a:blipFill>
                <a:blip r:embed="rId4"/>
                <a:stretch>
                  <a:fillRect b="-29457"/>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14" name="Объект 6">
                <a:extLst>
                  <a:ext uri="{FF2B5EF4-FFF2-40B4-BE49-F238E27FC236}">
                    <a16:creationId xmlns:a16="http://schemas.microsoft.com/office/drawing/2014/main" id="{497E3CC3-8F5A-40BD-BD2E-20F571992EAD}"/>
                  </a:ext>
                </a:extLst>
              </p:cNvPr>
              <p:cNvSpPr txBox="1"/>
              <p:nvPr/>
            </p:nvSpPr>
            <p:spPr bwMode="auto">
              <a:xfrm>
                <a:off x="1063897" y="3014445"/>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𝑖</m:t>
                          </m:r>
                        </m:sub>
                      </m:sSub>
                    </m:oMath>
                  </m:oMathPara>
                </a14:m>
                <a:endParaRPr lang="ru-BY" sz="2800" dirty="0"/>
              </a:p>
            </p:txBody>
          </p:sp>
        </mc:Choice>
        <mc:Fallback xmlns="">
          <p:sp>
            <p:nvSpPr>
              <p:cNvPr id="14" name="Объект 6">
                <a:extLst>
                  <a:ext uri="{FF2B5EF4-FFF2-40B4-BE49-F238E27FC236}">
                    <a16:creationId xmlns:a16="http://schemas.microsoft.com/office/drawing/2014/main" id="{497E3CC3-8F5A-40BD-BD2E-20F571992EAD}"/>
                  </a:ext>
                </a:extLst>
              </p:cNvPr>
              <p:cNvSpPr txBox="1">
                <a:spLocks noRot="1" noChangeAspect="1" noMove="1" noResize="1" noEditPoints="1" noAdjustHandles="1" noChangeArrowheads="1" noChangeShapeType="1" noTextEdit="1"/>
              </p:cNvSpPr>
              <p:nvPr/>
            </p:nvSpPr>
            <p:spPr bwMode="auto">
              <a:xfrm>
                <a:off x="1063897" y="3014445"/>
                <a:ext cx="695631" cy="673746"/>
              </a:xfrm>
              <a:prstGeom prst="rect">
                <a:avLst/>
              </a:prstGeom>
              <a:blipFill>
                <a:blip r:embed="rId5"/>
                <a:stretch>
                  <a:fillRect/>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15" name="Объект 6">
                <a:extLst>
                  <a:ext uri="{FF2B5EF4-FFF2-40B4-BE49-F238E27FC236}">
                    <a16:creationId xmlns:a16="http://schemas.microsoft.com/office/drawing/2014/main" id="{A900CF6C-A289-492A-A803-8E6C0C4462EF}"/>
                  </a:ext>
                </a:extLst>
              </p:cNvPr>
              <p:cNvSpPr txBox="1"/>
              <p:nvPr/>
            </p:nvSpPr>
            <p:spPr bwMode="auto">
              <a:xfrm>
                <a:off x="1063897" y="3943318"/>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bar>
                        <m:barPr>
                          <m:pos m:val="top"/>
                          <m:ctrlPr>
                            <a:rPr lang="en-US" sz="2800" b="0" i="1" smtClean="0">
                              <a:latin typeface="Cambria Math" panose="02040503050406030204" pitchFamily="18" charset="0"/>
                            </a:rPr>
                          </m:ctrlPr>
                        </m:barPr>
                        <m:e>
                          <m:r>
                            <a:rPr lang="en-US" sz="2800" b="0" i="1" smtClean="0">
                              <a:latin typeface="Cambria Math" panose="02040503050406030204" pitchFamily="18" charset="0"/>
                            </a:rPr>
                            <m:t>𝑋</m:t>
                          </m:r>
                        </m:e>
                      </m:bar>
                    </m:oMath>
                  </m:oMathPara>
                </a14:m>
                <a:endParaRPr lang="ru-BY" sz="2800" dirty="0"/>
              </a:p>
            </p:txBody>
          </p:sp>
        </mc:Choice>
        <mc:Fallback xmlns="">
          <p:sp>
            <p:nvSpPr>
              <p:cNvPr id="15" name="Объект 6">
                <a:extLst>
                  <a:ext uri="{FF2B5EF4-FFF2-40B4-BE49-F238E27FC236}">
                    <a16:creationId xmlns:a16="http://schemas.microsoft.com/office/drawing/2014/main" id="{A900CF6C-A289-492A-A803-8E6C0C4462EF}"/>
                  </a:ext>
                </a:extLst>
              </p:cNvPr>
              <p:cNvSpPr txBox="1">
                <a:spLocks noRot="1" noChangeAspect="1" noMove="1" noResize="1" noEditPoints="1" noAdjustHandles="1" noChangeArrowheads="1" noChangeShapeType="1" noTextEdit="1"/>
              </p:cNvSpPr>
              <p:nvPr/>
            </p:nvSpPr>
            <p:spPr bwMode="auto">
              <a:xfrm>
                <a:off x="1063897" y="3943318"/>
                <a:ext cx="695631" cy="673746"/>
              </a:xfrm>
              <a:prstGeom prst="rect">
                <a:avLst/>
              </a:prstGeom>
              <a:blipFill>
                <a:blip r:embed="rId6"/>
                <a:stretch>
                  <a:fillRect/>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16" name="Объект 6">
                <a:extLst>
                  <a:ext uri="{FF2B5EF4-FFF2-40B4-BE49-F238E27FC236}">
                    <a16:creationId xmlns:a16="http://schemas.microsoft.com/office/drawing/2014/main" id="{89461413-2F87-4F9A-A578-C26E15BE64B9}"/>
                  </a:ext>
                </a:extLst>
              </p:cNvPr>
              <p:cNvSpPr txBox="1"/>
              <p:nvPr/>
            </p:nvSpPr>
            <p:spPr bwMode="auto">
              <a:xfrm>
                <a:off x="7762501" y="3591206"/>
                <a:ext cx="2895599" cy="7874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bar>
                        <m:barPr>
                          <m:pos m:val="top"/>
                          <m:ctrlPr>
                            <a:rPr lang="en-US" sz="2800" i="1" smtClean="0">
                              <a:latin typeface="Cambria Math" panose="02040503050406030204" pitchFamily="18" charset="0"/>
                            </a:rPr>
                          </m:ctrlPr>
                        </m:barPr>
                        <m:e>
                          <m:r>
                            <a:rPr lang="en-US" sz="2800" b="0" i="1" smtClean="0">
                              <a:latin typeface="Cambria Math" panose="02040503050406030204" pitchFamily="18" charset="0"/>
                            </a:rPr>
                            <m:t>𝑋</m:t>
                          </m:r>
                        </m:e>
                      </m:ba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𝑁</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𝑗</m:t>
                          </m:r>
                          <m:r>
                            <a:rPr lang="en-US" sz="2800" b="0" i="1" smtClean="0">
                              <a:latin typeface="Cambria Math" panose="02040503050406030204" pitchFamily="18" charset="0"/>
                            </a:rPr>
                            <m:t>=1</m:t>
                          </m:r>
                        </m:sub>
                        <m:sup>
                          <m:r>
                            <a:rPr lang="en-US" sz="2800" b="0" i="1" smtClean="0">
                              <a:latin typeface="Cambria Math" panose="02040503050406030204" pitchFamily="18" charset="0"/>
                            </a:rPr>
                            <m:t>𝑁</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e>
                      </m:nary>
                    </m:oMath>
                  </m:oMathPara>
                </a14:m>
                <a:endParaRPr lang="ru-BY" sz="2800" i="1" dirty="0">
                  <a:latin typeface="Times New Roman" panose="02020603050405020304" pitchFamily="18" charset="0"/>
                  <a:cs typeface="Times New Roman" panose="02020603050405020304" pitchFamily="18" charset="0"/>
                </a:endParaRPr>
              </a:p>
            </p:txBody>
          </p:sp>
        </mc:Choice>
        <mc:Fallback xmlns="">
          <p:sp>
            <p:nvSpPr>
              <p:cNvPr id="16" name="Объект 6">
                <a:extLst>
                  <a:ext uri="{FF2B5EF4-FFF2-40B4-BE49-F238E27FC236}">
                    <a16:creationId xmlns:a16="http://schemas.microsoft.com/office/drawing/2014/main" id="{89461413-2F87-4F9A-A578-C26E15BE64B9}"/>
                  </a:ext>
                </a:extLst>
              </p:cNvPr>
              <p:cNvSpPr txBox="1">
                <a:spLocks noRot="1" noChangeAspect="1" noMove="1" noResize="1" noEditPoints="1" noAdjustHandles="1" noChangeArrowheads="1" noChangeShapeType="1" noTextEdit="1"/>
              </p:cNvSpPr>
              <p:nvPr/>
            </p:nvSpPr>
            <p:spPr bwMode="auto">
              <a:xfrm>
                <a:off x="7762501" y="3591206"/>
                <a:ext cx="2895599" cy="787466"/>
              </a:xfrm>
              <a:prstGeom prst="rect">
                <a:avLst/>
              </a:prstGeom>
              <a:blipFill>
                <a:blip r:embed="rId7"/>
                <a:stretch>
                  <a:fillRect b="-64341"/>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17" name="Объект 6">
                <a:extLst>
                  <a:ext uri="{FF2B5EF4-FFF2-40B4-BE49-F238E27FC236}">
                    <a16:creationId xmlns:a16="http://schemas.microsoft.com/office/drawing/2014/main" id="{A4EC6CDF-E60A-4926-854C-C066CF0A5729}"/>
                  </a:ext>
                </a:extLst>
              </p:cNvPr>
              <p:cNvSpPr txBox="1"/>
              <p:nvPr/>
            </p:nvSpPr>
            <p:spPr bwMode="auto">
              <a:xfrm>
                <a:off x="1063896" y="4905656"/>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bar>
                        <m:barPr>
                          <m:pos m:val="top"/>
                          <m:ctrlPr>
                            <a:rPr lang="en-US" sz="2800" b="0" i="1" smtClean="0">
                              <a:latin typeface="Cambria Math" panose="02040503050406030204" pitchFamily="18" charset="0"/>
                            </a:rPr>
                          </m:ctrlPr>
                        </m:barPr>
                        <m:e>
                          <m:r>
                            <a:rPr lang="en-US" sz="2800" b="0" i="1" smtClean="0">
                              <a:latin typeface="Cambria Math" panose="02040503050406030204" pitchFamily="18" charset="0"/>
                            </a:rPr>
                            <m:t>𝑣</m:t>
                          </m:r>
                        </m:e>
                      </m:bar>
                    </m:oMath>
                  </m:oMathPara>
                </a14:m>
                <a:endParaRPr lang="ru-BY" sz="2800" dirty="0"/>
              </a:p>
            </p:txBody>
          </p:sp>
        </mc:Choice>
        <mc:Fallback xmlns="">
          <p:sp>
            <p:nvSpPr>
              <p:cNvPr id="17" name="Объект 6">
                <a:extLst>
                  <a:ext uri="{FF2B5EF4-FFF2-40B4-BE49-F238E27FC236}">
                    <a16:creationId xmlns:a16="http://schemas.microsoft.com/office/drawing/2014/main" id="{A4EC6CDF-E60A-4926-854C-C066CF0A5729}"/>
                  </a:ext>
                </a:extLst>
              </p:cNvPr>
              <p:cNvSpPr txBox="1">
                <a:spLocks noRot="1" noChangeAspect="1" noMove="1" noResize="1" noEditPoints="1" noAdjustHandles="1" noChangeArrowheads="1" noChangeShapeType="1" noTextEdit="1"/>
              </p:cNvSpPr>
              <p:nvPr/>
            </p:nvSpPr>
            <p:spPr bwMode="auto">
              <a:xfrm>
                <a:off x="1063896" y="4905656"/>
                <a:ext cx="695631" cy="673746"/>
              </a:xfrm>
              <a:prstGeom prst="rect">
                <a:avLst/>
              </a:prstGeom>
              <a:blipFill>
                <a:blip r:embed="rId8"/>
                <a:stretch>
                  <a:fillRect/>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18" name="Объект 6">
                <a:extLst>
                  <a:ext uri="{FF2B5EF4-FFF2-40B4-BE49-F238E27FC236}">
                    <a16:creationId xmlns:a16="http://schemas.microsoft.com/office/drawing/2014/main" id="{9AC46743-420A-4D5B-8F6B-02F4C35BBDE7}"/>
                  </a:ext>
                </a:extLst>
              </p:cNvPr>
              <p:cNvSpPr txBox="1"/>
              <p:nvPr/>
            </p:nvSpPr>
            <p:spPr bwMode="auto">
              <a:xfrm>
                <a:off x="4648200" y="4553233"/>
                <a:ext cx="2895599" cy="787466"/>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bar>
                        <m:barPr>
                          <m:pos m:val="top"/>
                          <m:ctrlPr>
                            <a:rPr lang="en-US" sz="2800" i="1" smtClean="0">
                              <a:latin typeface="Cambria Math" panose="02040503050406030204" pitchFamily="18" charset="0"/>
                            </a:rPr>
                          </m:ctrlPr>
                        </m:barPr>
                        <m:e>
                          <m:r>
                            <a:rPr lang="en-US" sz="2800" b="0" i="1" smtClean="0">
                              <a:latin typeface="Cambria Math" panose="02040503050406030204" pitchFamily="18" charset="0"/>
                            </a:rPr>
                            <m:t>𝑣</m:t>
                          </m:r>
                        </m:e>
                      </m:ba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𝑐</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𝑐</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𝑣</m:t>
                              </m:r>
                            </m:e>
                            <m:sub>
                              <m:r>
                                <a:rPr lang="en-US" sz="2800" b="0" i="1" smtClean="0">
                                  <a:latin typeface="Cambria Math" panose="02040503050406030204" pitchFamily="18" charset="0"/>
                                </a:rPr>
                                <m:t>𝑗</m:t>
                              </m:r>
                            </m:sub>
                          </m:sSub>
                        </m:e>
                      </m:nary>
                    </m:oMath>
                  </m:oMathPara>
                </a14:m>
                <a:endParaRPr lang="ru-BY" sz="2800" i="1" dirty="0">
                  <a:latin typeface="Times New Roman" panose="02020603050405020304" pitchFamily="18" charset="0"/>
                  <a:cs typeface="Times New Roman" panose="02020603050405020304" pitchFamily="18" charset="0"/>
                </a:endParaRPr>
              </a:p>
            </p:txBody>
          </p:sp>
        </mc:Choice>
        <mc:Fallback xmlns="">
          <p:sp>
            <p:nvSpPr>
              <p:cNvPr id="18" name="Объект 6">
                <a:extLst>
                  <a:ext uri="{FF2B5EF4-FFF2-40B4-BE49-F238E27FC236}">
                    <a16:creationId xmlns:a16="http://schemas.microsoft.com/office/drawing/2014/main" id="{9AC46743-420A-4D5B-8F6B-02F4C35BBDE7}"/>
                  </a:ext>
                </a:extLst>
              </p:cNvPr>
              <p:cNvSpPr txBox="1">
                <a:spLocks noRot="1" noChangeAspect="1" noMove="1" noResize="1" noEditPoints="1" noAdjustHandles="1" noChangeArrowheads="1" noChangeShapeType="1" noTextEdit="1"/>
              </p:cNvSpPr>
              <p:nvPr/>
            </p:nvSpPr>
            <p:spPr bwMode="auto">
              <a:xfrm>
                <a:off x="4648200" y="4553233"/>
                <a:ext cx="2895599" cy="787466"/>
              </a:xfrm>
              <a:prstGeom prst="rect">
                <a:avLst/>
              </a:prstGeom>
              <a:blipFill>
                <a:blip r:embed="rId9"/>
                <a:stretch>
                  <a:fillRect b="-53488"/>
                </a:stretch>
              </a:blipFill>
            </p:spPr>
            <p:txBody>
              <a:bodyPr/>
              <a:lstStyle/>
              <a:p>
                <a:r>
                  <a:rPr lang="ru-BY">
                    <a:noFill/>
                  </a:rPr>
                  <a:t> </a:t>
                </a:r>
              </a:p>
            </p:txBody>
          </p:sp>
        </mc:Fallback>
      </mc:AlternateContent>
    </p:spTree>
    <p:extLst>
      <p:ext uri="{BB962C8B-B14F-4D97-AF65-F5344CB8AC3E}">
        <p14:creationId xmlns:p14="http://schemas.microsoft.com/office/powerpoint/2010/main" val="32539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en-US" sz="3200" b="1" i="1" dirty="0"/>
              <a:t>Rand. Jaccard. FM</a:t>
            </a:r>
            <a:r>
              <a:rPr lang="ru-RU" sz="3200" b="1" i="1" dirty="0"/>
              <a:t>.</a:t>
            </a:r>
            <a:endParaRPr lang="en-US" sz="3200" dirty="0"/>
          </a:p>
        </p:txBody>
      </p:sp>
      <p:sp>
        <p:nvSpPr>
          <p:cNvPr id="6" name="Овал 5">
            <a:extLst>
              <a:ext uri="{FF2B5EF4-FFF2-40B4-BE49-F238E27FC236}">
                <a16:creationId xmlns:a16="http://schemas.microsoft.com/office/drawing/2014/main" id="{A59EF2C1-B8EE-4CCA-8BCC-178CD460A1FC}"/>
              </a:ext>
            </a:extLst>
          </p:cNvPr>
          <p:cNvSpPr/>
          <p:nvPr/>
        </p:nvSpPr>
        <p:spPr>
          <a:xfrm>
            <a:off x="2119089" y="1893189"/>
            <a:ext cx="3773715" cy="3593212"/>
          </a:xfrm>
          <a:prstGeom prst="ellipse">
            <a:avLst/>
          </a:prstGeom>
          <a:solidFill>
            <a:schemeClr val="lt1">
              <a:alpha val="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BY"/>
          </a:p>
        </p:txBody>
      </p:sp>
      <p:sp>
        <p:nvSpPr>
          <p:cNvPr id="8" name="Овал 7">
            <a:extLst>
              <a:ext uri="{FF2B5EF4-FFF2-40B4-BE49-F238E27FC236}">
                <a16:creationId xmlns:a16="http://schemas.microsoft.com/office/drawing/2014/main" id="{805904E5-8C0A-4063-8EB9-622838DAED5E}"/>
              </a:ext>
            </a:extLst>
          </p:cNvPr>
          <p:cNvSpPr/>
          <p:nvPr/>
        </p:nvSpPr>
        <p:spPr>
          <a:xfrm>
            <a:off x="5304969" y="1957571"/>
            <a:ext cx="3773715" cy="3593212"/>
          </a:xfrm>
          <a:prstGeom prst="ellipse">
            <a:avLst/>
          </a:prstGeom>
          <a:solidFill>
            <a:schemeClr val="lt1">
              <a:alpha val="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BY"/>
          </a:p>
        </p:txBody>
      </p:sp>
      <p:sp>
        <p:nvSpPr>
          <p:cNvPr id="11" name="Овал 10">
            <a:extLst>
              <a:ext uri="{FF2B5EF4-FFF2-40B4-BE49-F238E27FC236}">
                <a16:creationId xmlns:a16="http://schemas.microsoft.com/office/drawing/2014/main" id="{005AEF81-6F58-4556-9166-17997FFB96F6}"/>
              </a:ext>
            </a:extLst>
          </p:cNvPr>
          <p:cNvSpPr/>
          <p:nvPr/>
        </p:nvSpPr>
        <p:spPr>
          <a:xfrm>
            <a:off x="2460175" y="1160216"/>
            <a:ext cx="3773715" cy="3593212"/>
          </a:xfrm>
          <a:prstGeom prst="ellipse">
            <a:avLst/>
          </a:prstGeom>
          <a:solidFill>
            <a:schemeClr val="lt1">
              <a:alpha val="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BY"/>
          </a:p>
        </p:txBody>
      </p:sp>
      <p:sp>
        <p:nvSpPr>
          <p:cNvPr id="12" name="Овал 11">
            <a:extLst>
              <a:ext uri="{FF2B5EF4-FFF2-40B4-BE49-F238E27FC236}">
                <a16:creationId xmlns:a16="http://schemas.microsoft.com/office/drawing/2014/main" id="{94C3E9A2-3003-436E-8058-F4D3E168377C}"/>
              </a:ext>
            </a:extLst>
          </p:cNvPr>
          <p:cNvSpPr/>
          <p:nvPr/>
        </p:nvSpPr>
        <p:spPr>
          <a:xfrm>
            <a:off x="5566226" y="1329257"/>
            <a:ext cx="3773715" cy="3593212"/>
          </a:xfrm>
          <a:prstGeom prst="ellipse">
            <a:avLst/>
          </a:prstGeom>
          <a:solidFill>
            <a:schemeClr val="lt1">
              <a:alpha val="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ru-BY"/>
          </a:p>
        </p:txBody>
      </p:sp>
      <p:cxnSp>
        <p:nvCxnSpPr>
          <p:cNvPr id="5" name="Прямая со стрелкой 4">
            <a:extLst>
              <a:ext uri="{FF2B5EF4-FFF2-40B4-BE49-F238E27FC236}">
                <a16:creationId xmlns:a16="http://schemas.microsoft.com/office/drawing/2014/main" id="{8E741446-0F5A-458C-9E2E-7784024D82F8}"/>
              </a:ext>
            </a:extLst>
          </p:cNvPr>
          <p:cNvCxnSpPr>
            <a:cxnSpLocks/>
          </p:cNvCxnSpPr>
          <p:nvPr/>
        </p:nvCxnSpPr>
        <p:spPr>
          <a:xfrm flipV="1">
            <a:off x="1778003" y="1957571"/>
            <a:ext cx="1240968" cy="498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D6BEB194-6776-456D-A476-4D20ED877CAD}"/>
              </a:ext>
            </a:extLst>
          </p:cNvPr>
          <p:cNvCxnSpPr>
            <a:cxnSpLocks/>
          </p:cNvCxnSpPr>
          <p:nvPr/>
        </p:nvCxnSpPr>
        <p:spPr>
          <a:xfrm>
            <a:off x="1607460" y="3317623"/>
            <a:ext cx="852715" cy="6592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6E51F82-B7F4-40BC-8A0D-23286811C642}"/>
              </a:ext>
            </a:extLst>
          </p:cNvPr>
          <p:cNvSpPr txBox="1"/>
          <p:nvPr/>
        </p:nvSpPr>
        <p:spPr>
          <a:xfrm>
            <a:off x="315690" y="2438099"/>
            <a:ext cx="1803399" cy="954107"/>
          </a:xfrm>
          <a:prstGeom prst="rect">
            <a:avLst/>
          </a:prstGeom>
          <a:noFill/>
        </p:spPr>
        <p:txBody>
          <a:bodyPr wrap="square" rtlCol="0">
            <a:spAutoFit/>
          </a:bodyPr>
          <a:lstStyle/>
          <a:p>
            <a:r>
              <a:rPr lang="ru-RU" sz="2800" dirty="0"/>
              <a:t>Кластеры</a:t>
            </a:r>
          </a:p>
          <a:p>
            <a:r>
              <a:rPr lang="ru-RU" sz="2800" dirty="0"/>
              <a:t>(не знаем)</a:t>
            </a:r>
            <a:endParaRPr lang="ru-BY" sz="2800" dirty="0"/>
          </a:p>
        </p:txBody>
      </p:sp>
      <p:sp>
        <p:nvSpPr>
          <p:cNvPr id="20" name="TextBox 19">
            <a:extLst>
              <a:ext uri="{FF2B5EF4-FFF2-40B4-BE49-F238E27FC236}">
                <a16:creationId xmlns:a16="http://schemas.microsoft.com/office/drawing/2014/main" id="{F9262366-6490-4536-A4BB-1900ABDC74E2}"/>
              </a:ext>
            </a:extLst>
          </p:cNvPr>
          <p:cNvSpPr txBox="1"/>
          <p:nvPr/>
        </p:nvSpPr>
        <p:spPr>
          <a:xfrm>
            <a:off x="10381336" y="2438099"/>
            <a:ext cx="1803399" cy="954107"/>
          </a:xfrm>
          <a:prstGeom prst="rect">
            <a:avLst/>
          </a:prstGeom>
          <a:noFill/>
        </p:spPr>
        <p:txBody>
          <a:bodyPr wrap="square" rtlCol="0">
            <a:spAutoFit/>
          </a:bodyPr>
          <a:lstStyle/>
          <a:p>
            <a:pPr algn="ctr"/>
            <a:r>
              <a:rPr lang="ru-RU" sz="2800" dirty="0"/>
              <a:t>Классы</a:t>
            </a:r>
          </a:p>
          <a:p>
            <a:pPr algn="ctr"/>
            <a:r>
              <a:rPr lang="ru-RU" sz="2800" dirty="0"/>
              <a:t>(знаем)</a:t>
            </a:r>
            <a:endParaRPr lang="ru-BY" sz="2800" dirty="0"/>
          </a:p>
        </p:txBody>
      </p:sp>
      <p:cxnSp>
        <p:nvCxnSpPr>
          <p:cNvPr id="22" name="Прямая со стрелкой 21">
            <a:extLst>
              <a:ext uri="{FF2B5EF4-FFF2-40B4-BE49-F238E27FC236}">
                <a16:creationId xmlns:a16="http://schemas.microsoft.com/office/drawing/2014/main" id="{ED0D74CB-4F4B-459C-AED6-0C9E94FF7C89}"/>
              </a:ext>
            </a:extLst>
          </p:cNvPr>
          <p:cNvCxnSpPr>
            <a:cxnSpLocks/>
          </p:cNvCxnSpPr>
          <p:nvPr/>
        </p:nvCxnSpPr>
        <p:spPr>
          <a:xfrm flipH="1" flipV="1">
            <a:off x="8817434" y="2181882"/>
            <a:ext cx="1807023" cy="4597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id="{4F542A32-D968-465B-87D2-80674F2E1BE4}"/>
              </a:ext>
            </a:extLst>
          </p:cNvPr>
          <p:cNvCxnSpPr>
            <a:cxnSpLocks/>
          </p:cNvCxnSpPr>
          <p:nvPr/>
        </p:nvCxnSpPr>
        <p:spPr>
          <a:xfrm flipH="1">
            <a:off x="8440060" y="3081990"/>
            <a:ext cx="2144480" cy="17899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5C8682C-3F85-486A-86A7-D7B1FDF32836}"/>
              </a:ext>
            </a:extLst>
          </p:cNvPr>
          <p:cNvSpPr txBox="1"/>
          <p:nvPr/>
        </p:nvSpPr>
        <p:spPr>
          <a:xfrm>
            <a:off x="6832604" y="4026666"/>
            <a:ext cx="631366" cy="523220"/>
          </a:xfrm>
          <a:prstGeom prst="rect">
            <a:avLst/>
          </a:prstGeom>
          <a:noFill/>
        </p:spPr>
        <p:txBody>
          <a:bodyPr wrap="square" rtlCol="0">
            <a:spAutoFit/>
          </a:bodyPr>
          <a:lstStyle/>
          <a:p>
            <a:r>
              <a:rPr lang="en-US" sz="2800" dirty="0"/>
              <a:t>DS</a:t>
            </a:r>
            <a:endParaRPr lang="ru-BY" sz="2800" dirty="0"/>
          </a:p>
        </p:txBody>
      </p:sp>
      <p:sp>
        <p:nvSpPr>
          <p:cNvPr id="29" name="TextBox 28">
            <a:extLst>
              <a:ext uri="{FF2B5EF4-FFF2-40B4-BE49-F238E27FC236}">
                <a16:creationId xmlns:a16="http://schemas.microsoft.com/office/drawing/2014/main" id="{E9743860-5A86-4406-8B39-70039431B2F0}"/>
              </a:ext>
            </a:extLst>
          </p:cNvPr>
          <p:cNvSpPr txBox="1"/>
          <p:nvPr/>
        </p:nvSpPr>
        <p:spPr>
          <a:xfrm>
            <a:off x="6970891" y="2275247"/>
            <a:ext cx="631366" cy="523220"/>
          </a:xfrm>
          <a:prstGeom prst="rect">
            <a:avLst/>
          </a:prstGeom>
          <a:noFill/>
        </p:spPr>
        <p:txBody>
          <a:bodyPr wrap="square" rtlCol="0">
            <a:spAutoFit/>
          </a:bodyPr>
          <a:lstStyle/>
          <a:p>
            <a:r>
              <a:rPr lang="en-US" sz="2800" dirty="0"/>
              <a:t>SD</a:t>
            </a:r>
            <a:endParaRPr lang="ru-BY" sz="2800" dirty="0"/>
          </a:p>
        </p:txBody>
      </p:sp>
      <p:sp>
        <p:nvSpPr>
          <p:cNvPr id="30" name="TextBox 29">
            <a:extLst>
              <a:ext uri="{FF2B5EF4-FFF2-40B4-BE49-F238E27FC236}">
                <a16:creationId xmlns:a16="http://schemas.microsoft.com/office/drawing/2014/main" id="{3640DE30-E809-4C3B-9EF2-584EA093F348}"/>
              </a:ext>
            </a:extLst>
          </p:cNvPr>
          <p:cNvSpPr txBox="1"/>
          <p:nvPr/>
        </p:nvSpPr>
        <p:spPr>
          <a:xfrm>
            <a:off x="3102437" y="2905780"/>
            <a:ext cx="631366" cy="523220"/>
          </a:xfrm>
          <a:prstGeom prst="rect">
            <a:avLst/>
          </a:prstGeom>
          <a:noFill/>
        </p:spPr>
        <p:txBody>
          <a:bodyPr wrap="square" rtlCol="0">
            <a:spAutoFit/>
          </a:bodyPr>
          <a:lstStyle/>
          <a:p>
            <a:r>
              <a:rPr lang="en-US" sz="2800" dirty="0"/>
              <a:t>SS</a:t>
            </a:r>
            <a:endParaRPr lang="ru-BY" sz="2800" dirty="0"/>
          </a:p>
        </p:txBody>
      </p:sp>
      <p:sp>
        <p:nvSpPr>
          <p:cNvPr id="31" name="TextBox 30">
            <a:extLst>
              <a:ext uri="{FF2B5EF4-FFF2-40B4-BE49-F238E27FC236}">
                <a16:creationId xmlns:a16="http://schemas.microsoft.com/office/drawing/2014/main" id="{9754576B-D27B-4A71-9A4E-80CB4EB16D2B}"/>
              </a:ext>
            </a:extLst>
          </p:cNvPr>
          <p:cNvSpPr txBox="1"/>
          <p:nvPr/>
        </p:nvSpPr>
        <p:spPr>
          <a:xfrm>
            <a:off x="7082982" y="2971690"/>
            <a:ext cx="631366" cy="523220"/>
          </a:xfrm>
          <a:prstGeom prst="rect">
            <a:avLst/>
          </a:prstGeom>
          <a:noFill/>
        </p:spPr>
        <p:txBody>
          <a:bodyPr wrap="square" rtlCol="0">
            <a:spAutoFit/>
          </a:bodyPr>
          <a:lstStyle/>
          <a:p>
            <a:r>
              <a:rPr lang="en-US" sz="2800" dirty="0"/>
              <a:t>DD</a:t>
            </a:r>
            <a:endParaRPr lang="ru-BY" sz="2800" dirty="0"/>
          </a:p>
        </p:txBody>
      </p:sp>
      <p:cxnSp>
        <p:nvCxnSpPr>
          <p:cNvPr id="32" name="Прямая со стрелкой 31">
            <a:extLst>
              <a:ext uri="{FF2B5EF4-FFF2-40B4-BE49-F238E27FC236}">
                <a16:creationId xmlns:a16="http://schemas.microsoft.com/office/drawing/2014/main" id="{1D6974DE-EE11-47D5-9CF1-74BD62333F86}"/>
              </a:ext>
            </a:extLst>
          </p:cNvPr>
          <p:cNvCxnSpPr>
            <a:cxnSpLocks/>
            <a:stCxn id="31" idx="1"/>
          </p:cNvCxnSpPr>
          <p:nvPr/>
        </p:nvCxnSpPr>
        <p:spPr>
          <a:xfrm flipH="1">
            <a:off x="5762536" y="3233300"/>
            <a:ext cx="1320446" cy="102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Прямая со стрелкой 35">
            <a:extLst>
              <a:ext uri="{FF2B5EF4-FFF2-40B4-BE49-F238E27FC236}">
                <a16:creationId xmlns:a16="http://schemas.microsoft.com/office/drawing/2014/main" id="{3E2EC4A8-614B-4425-99BD-57C966FE20C3}"/>
              </a:ext>
            </a:extLst>
          </p:cNvPr>
          <p:cNvCxnSpPr>
            <a:cxnSpLocks/>
          </p:cNvCxnSpPr>
          <p:nvPr/>
        </p:nvCxnSpPr>
        <p:spPr>
          <a:xfrm flipV="1">
            <a:off x="3632375" y="2259420"/>
            <a:ext cx="2307598" cy="712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a:extLst>
              <a:ext uri="{FF2B5EF4-FFF2-40B4-BE49-F238E27FC236}">
                <a16:creationId xmlns:a16="http://schemas.microsoft.com/office/drawing/2014/main" id="{C0B252DB-0E80-4220-9F44-2D2FFEF3E565}"/>
              </a:ext>
            </a:extLst>
          </p:cNvPr>
          <p:cNvCxnSpPr>
            <a:cxnSpLocks/>
          </p:cNvCxnSpPr>
          <p:nvPr/>
        </p:nvCxnSpPr>
        <p:spPr>
          <a:xfrm>
            <a:off x="3624549" y="3339014"/>
            <a:ext cx="2021506" cy="1090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Прямая со стрелкой 40">
            <a:extLst>
              <a:ext uri="{FF2B5EF4-FFF2-40B4-BE49-F238E27FC236}">
                <a16:creationId xmlns:a16="http://schemas.microsoft.com/office/drawing/2014/main" id="{291C9D06-BE9C-4D2C-8068-F12F51770CFF}"/>
              </a:ext>
            </a:extLst>
          </p:cNvPr>
          <p:cNvCxnSpPr>
            <a:cxnSpLocks/>
            <a:stCxn id="29" idx="1"/>
          </p:cNvCxnSpPr>
          <p:nvPr/>
        </p:nvCxnSpPr>
        <p:spPr>
          <a:xfrm flipH="1">
            <a:off x="5889753" y="2536857"/>
            <a:ext cx="1081138" cy="294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Прямая со стрелкой 43">
            <a:extLst>
              <a:ext uri="{FF2B5EF4-FFF2-40B4-BE49-F238E27FC236}">
                <a16:creationId xmlns:a16="http://schemas.microsoft.com/office/drawing/2014/main" id="{84A1A86A-59DE-4761-B8AD-207CBC6FCFAB}"/>
              </a:ext>
            </a:extLst>
          </p:cNvPr>
          <p:cNvCxnSpPr>
            <a:cxnSpLocks/>
            <a:stCxn id="28" idx="1"/>
          </p:cNvCxnSpPr>
          <p:nvPr/>
        </p:nvCxnSpPr>
        <p:spPr>
          <a:xfrm flipH="1" flipV="1">
            <a:off x="5489200" y="3857625"/>
            <a:ext cx="1343404" cy="430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0260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en-US" sz="3200" b="1" i="1" dirty="0"/>
              <a:t>Rand. Jaccard. FM</a:t>
            </a:r>
            <a:r>
              <a:rPr lang="ru-RU" sz="3200" b="1" i="1" dirty="0"/>
              <a:t>.</a:t>
            </a:r>
            <a:endParaRPr lang="en-US" sz="3200" dirty="0"/>
          </a:p>
        </p:txBody>
      </p:sp>
      <p:sp>
        <p:nvSpPr>
          <p:cNvPr id="2" name="Прямоугольник 1">
            <a:extLst>
              <a:ext uri="{FF2B5EF4-FFF2-40B4-BE49-F238E27FC236}">
                <a16:creationId xmlns:a16="http://schemas.microsoft.com/office/drawing/2014/main" id="{AD8A10B3-9D80-43C5-BF8F-F5D75353312E}"/>
              </a:ext>
            </a:extLst>
          </p:cNvPr>
          <p:cNvSpPr/>
          <p:nvPr/>
        </p:nvSpPr>
        <p:spPr>
          <a:xfrm>
            <a:off x="703284" y="1678340"/>
            <a:ext cx="10785432" cy="2677656"/>
          </a:xfrm>
          <a:prstGeom prst="rect">
            <a:avLst/>
          </a:prstGeom>
        </p:spPr>
        <p:txBody>
          <a:bodyPr wrap="square">
            <a:spAutoFit/>
          </a:bodyPr>
          <a:lstStyle/>
          <a:p>
            <a:r>
              <a:rPr lang="ru-BY" sz="2800" dirty="0"/>
              <a:t>Рассмотрим пары (</a:t>
            </a:r>
            <a:r>
              <a:rPr lang="ru-RU" sz="2800" dirty="0"/>
              <a:t>     ,</a:t>
            </a:r>
            <a:r>
              <a:rPr lang="ru-BY" sz="2800" dirty="0"/>
              <a:t> </a:t>
            </a:r>
            <a:r>
              <a:rPr lang="ru-RU" sz="2800" dirty="0"/>
              <a:t>   </a:t>
            </a:r>
            <a:r>
              <a:rPr lang="ru-BY" sz="2800" dirty="0"/>
              <a:t>) из элем</a:t>
            </a:r>
            <a:r>
              <a:rPr lang="ru-RU" sz="2800" dirty="0"/>
              <a:t>е</a:t>
            </a:r>
            <a:r>
              <a:rPr lang="ru-BY" sz="2800" dirty="0"/>
              <a:t>нтов</a:t>
            </a:r>
            <a:r>
              <a:rPr lang="en-US" sz="2800" dirty="0"/>
              <a:t>  </a:t>
            </a:r>
            <a:r>
              <a:rPr lang="ru-BY" sz="2800" dirty="0"/>
              <a:t> </a:t>
            </a:r>
            <a:r>
              <a:rPr lang="en-US" sz="2800" dirty="0"/>
              <a:t>    </a:t>
            </a:r>
            <a:r>
              <a:rPr lang="ru-BY" sz="2800" dirty="0"/>
              <a:t>. Подсчитаем</a:t>
            </a:r>
            <a:r>
              <a:rPr lang="ru-RU" sz="2800" dirty="0"/>
              <a:t> </a:t>
            </a:r>
            <a:r>
              <a:rPr lang="ru-BY" sz="2800" dirty="0"/>
              <a:t>количество пар, в которых:</a:t>
            </a:r>
          </a:p>
          <a:p>
            <a:pPr indent="536575">
              <a:buFont typeface="Arial" panose="020B0604020202020204" pitchFamily="34" charset="0"/>
              <a:buChar char="•"/>
            </a:pPr>
            <a:r>
              <a:rPr lang="ru-BY" sz="2800" dirty="0"/>
              <a:t>элементы принадлежат одному кластеру и одному классу:</a:t>
            </a:r>
            <a:r>
              <a:rPr lang="ru-RU" sz="2800" dirty="0"/>
              <a:t> </a:t>
            </a:r>
            <a:r>
              <a:rPr lang="ru-BY" sz="2800" dirty="0"/>
              <a:t>SS .</a:t>
            </a:r>
          </a:p>
          <a:p>
            <a:pPr indent="536575">
              <a:buFont typeface="Arial" panose="020B0604020202020204" pitchFamily="34" charset="0"/>
              <a:buChar char="•"/>
            </a:pPr>
            <a:r>
              <a:rPr lang="ru-BY" sz="2800" dirty="0"/>
              <a:t>элементы принадлежат одному кластеру, но разным</a:t>
            </a:r>
            <a:r>
              <a:rPr lang="ru-RU" sz="2800" dirty="0"/>
              <a:t> </a:t>
            </a:r>
            <a:r>
              <a:rPr lang="ru-BY" sz="2800" dirty="0"/>
              <a:t>классам : SD</a:t>
            </a:r>
          </a:p>
          <a:p>
            <a:pPr indent="536575">
              <a:buFont typeface="Arial" panose="020B0604020202020204" pitchFamily="34" charset="0"/>
              <a:buChar char="•"/>
            </a:pPr>
            <a:r>
              <a:rPr lang="ru-BY" sz="2800" dirty="0"/>
              <a:t>элементы принадлежат разным кластерам, но одному</a:t>
            </a:r>
            <a:r>
              <a:rPr lang="ru-RU" sz="2800" dirty="0"/>
              <a:t> </a:t>
            </a:r>
            <a:r>
              <a:rPr lang="ru-BY" sz="2800" dirty="0"/>
              <a:t>классу: DS</a:t>
            </a:r>
          </a:p>
          <a:p>
            <a:pPr indent="536575">
              <a:buFont typeface="Arial" panose="020B0604020202020204" pitchFamily="34" charset="0"/>
              <a:buChar char="•"/>
            </a:pPr>
            <a:r>
              <a:rPr lang="ru-BY" sz="2800" dirty="0"/>
              <a:t>элементы принадлежат разным классам и разным</a:t>
            </a:r>
            <a:r>
              <a:rPr lang="ru-RU" sz="2800" dirty="0"/>
              <a:t> </a:t>
            </a:r>
            <a:r>
              <a:rPr lang="ru-BY" sz="2800" dirty="0"/>
              <a:t>кластерам : DD</a:t>
            </a:r>
          </a:p>
        </p:txBody>
      </p:sp>
      <mc:AlternateContent xmlns:mc="http://schemas.openxmlformats.org/markup-compatibility/2006" xmlns:a14="http://schemas.microsoft.com/office/drawing/2010/main">
        <mc:Choice Requires="a14">
          <p:sp>
            <p:nvSpPr>
              <p:cNvPr id="24" name="Объект 6">
                <a:extLst>
                  <a:ext uri="{FF2B5EF4-FFF2-40B4-BE49-F238E27FC236}">
                    <a16:creationId xmlns:a16="http://schemas.microsoft.com/office/drawing/2014/main" id="{877DB7B0-2920-4714-A8EB-3D6E68B15FDA}"/>
                  </a:ext>
                </a:extLst>
              </p:cNvPr>
              <p:cNvSpPr txBox="1"/>
              <p:nvPr/>
            </p:nvSpPr>
            <p:spPr bwMode="auto">
              <a:xfrm>
                <a:off x="3618411" y="1678340"/>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oMath>
                  </m:oMathPara>
                </a14:m>
                <a:endParaRPr lang="ru-BY" sz="2800" dirty="0"/>
              </a:p>
            </p:txBody>
          </p:sp>
        </mc:Choice>
        <mc:Fallback xmlns="">
          <p:sp>
            <p:nvSpPr>
              <p:cNvPr id="24"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3618411" y="1678340"/>
                <a:ext cx="695631" cy="673746"/>
              </a:xfrm>
              <a:prstGeom prst="rect">
                <a:avLst/>
              </a:prstGeom>
              <a:blipFill>
                <a:blip r:embed="rId2"/>
                <a:stretch>
                  <a:fillRect/>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25" name="Объект 6">
                <a:extLst>
                  <a:ext uri="{FF2B5EF4-FFF2-40B4-BE49-F238E27FC236}">
                    <a16:creationId xmlns:a16="http://schemas.microsoft.com/office/drawing/2014/main" id="{AF93019C-B8BE-4C11-AE6E-AE09AAEA4AAC}"/>
                  </a:ext>
                </a:extLst>
              </p:cNvPr>
              <p:cNvSpPr txBox="1"/>
              <p:nvPr/>
            </p:nvSpPr>
            <p:spPr bwMode="auto">
              <a:xfrm>
                <a:off x="4097383" y="1678340"/>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𝑗</m:t>
                          </m:r>
                        </m:sub>
                      </m:sSub>
                    </m:oMath>
                  </m:oMathPara>
                </a14:m>
                <a:endParaRPr lang="ru-BY" sz="2800" dirty="0"/>
              </a:p>
            </p:txBody>
          </p:sp>
        </mc:Choice>
        <mc:Fallback xmlns="">
          <p:sp>
            <p:nvSpPr>
              <p:cNvPr id="25" name="Объект 6">
                <a:extLst>
                  <a:ext uri="{FF2B5EF4-FFF2-40B4-BE49-F238E27FC236}">
                    <a16:creationId xmlns:a16="http://schemas.microsoft.com/office/drawing/2014/main" id="{AF93019C-B8BE-4C11-AE6E-AE09AAEA4AAC}"/>
                  </a:ext>
                </a:extLst>
              </p:cNvPr>
              <p:cNvSpPr txBox="1">
                <a:spLocks noRot="1" noChangeAspect="1" noMove="1" noResize="1" noEditPoints="1" noAdjustHandles="1" noChangeArrowheads="1" noChangeShapeType="1" noTextEdit="1"/>
              </p:cNvSpPr>
              <p:nvPr/>
            </p:nvSpPr>
            <p:spPr bwMode="auto">
              <a:xfrm>
                <a:off x="4097383" y="1678340"/>
                <a:ext cx="695631" cy="673746"/>
              </a:xfrm>
              <a:prstGeom prst="rect">
                <a:avLst/>
              </a:prstGeom>
              <a:blipFill>
                <a:blip r:embed="rId3"/>
                <a:stretch>
                  <a:fillRect/>
                </a:stretch>
              </a:blipFill>
            </p:spPr>
            <p:txBody>
              <a:bodyPr/>
              <a:lstStyle/>
              <a:p>
                <a:r>
                  <a:rPr lang="ru-BY">
                    <a:noFill/>
                  </a:rPr>
                  <a:t> </a:t>
                </a:r>
              </a:p>
            </p:txBody>
          </p:sp>
        </mc:Fallback>
      </mc:AlternateContent>
      <mc:AlternateContent xmlns:mc="http://schemas.openxmlformats.org/markup-compatibility/2006" xmlns:a14="http://schemas.microsoft.com/office/drawing/2010/main">
        <mc:Choice Requires="a14">
          <p:sp>
            <p:nvSpPr>
              <p:cNvPr id="26" name="Объект 6">
                <a:extLst>
                  <a:ext uri="{FF2B5EF4-FFF2-40B4-BE49-F238E27FC236}">
                    <a16:creationId xmlns:a16="http://schemas.microsoft.com/office/drawing/2014/main" id="{D743DCC8-BE99-49CD-ABC0-E0090CE7A462}"/>
                  </a:ext>
                </a:extLst>
              </p:cNvPr>
              <p:cNvSpPr txBox="1"/>
              <p:nvPr/>
            </p:nvSpPr>
            <p:spPr bwMode="auto">
              <a:xfrm>
                <a:off x="6881353" y="1678340"/>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𝑋</m:t>
                      </m:r>
                    </m:oMath>
                  </m:oMathPara>
                </a14:m>
                <a:endParaRPr lang="ru-BY" sz="2800" dirty="0"/>
              </a:p>
            </p:txBody>
          </p:sp>
        </mc:Choice>
        <mc:Fallback xmlns="">
          <p:sp>
            <p:nvSpPr>
              <p:cNvPr id="26" name="Объект 6">
                <a:extLst>
                  <a:ext uri="{FF2B5EF4-FFF2-40B4-BE49-F238E27FC236}">
                    <a16:creationId xmlns:a16="http://schemas.microsoft.com/office/drawing/2014/main" id="{D743DCC8-BE99-49CD-ABC0-E0090CE7A462}"/>
                  </a:ext>
                </a:extLst>
              </p:cNvPr>
              <p:cNvSpPr txBox="1">
                <a:spLocks noRot="1" noChangeAspect="1" noMove="1" noResize="1" noEditPoints="1" noAdjustHandles="1" noChangeArrowheads="1" noChangeShapeType="1" noTextEdit="1"/>
              </p:cNvSpPr>
              <p:nvPr/>
            </p:nvSpPr>
            <p:spPr bwMode="auto">
              <a:xfrm>
                <a:off x="6881353" y="1678340"/>
                <a:ext cx="695631" cy="673746"/>
              </a:xfrm>
              <a:prstGeom prst="rect">
                <a:avLst/>
              </a:prstGeom>
              <a:blipFill>
                <a:blip r:embed="rId4"/>
                <a:stretch>
                  <a:fillRect/>
                </a:stretch>
              </a:blipFill>
            </p:spPr>
            <p:txBody>
              <a:bodyPr/>
              <a:lstStyle/>
              <a:p>
                <a:r>
                  <a:rPr lang="ru-BY">
                    <a:noFill/>
                  </a:rPr>
                  <a:t> </a:t>
                </a:r>
              </a:p>
            </p:txBody>
          </p:sp>
        </mc:Fallback>
      </mc:AlternateContent>
    </p:spTree>
    <p:extLst>
      <p:ext uri="{BB962C8B-B14F-4D97-AF65-F5344CB8AC3E}">
        <p14:creationId xmlns:p14="http://schemas.microsoft.com/office/powerpoint/2010/main" val="2385278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en-US" sz="3200" b="1" i="1" dirty="0"/>
              <a:t>Rand. Jaccard. FM</a:t>
            </a:r>
            <a:r>
              <a:rPr lang="ru-RU" sz="3200" b="1" i="1" dirty="0"/>
              <a:t>.</a:t>
            </a:r>
            <a:endParaRPr lang="en-US" sz="3200" dirty="0"/>
          </a:p>
        </p:txBody>
      </p:sp>
      <mc:AlternateContent xmlns:mc="http://schemas.openxmlformats.org/markup-compatibility/2006" xmlns:a14="http://schemas.microsoft.com/office/drawing/2010/main">
        <mc:Choice Requires="a14">
          <p:sp>
            <p:nvSpPr>
              <p:cNvPr id="5" name="Объект 6">
                <a:extLst>
                  <a:ext uri="{FF2B5EF4-FFF2-40B4-BE49-F238E27FC236}">
                    <a16:creationId xmlns:a16="http://schemas.microsoft.com/office/drawing/2014/main" id="{877DB7B0-2920-4714-A8EB-3D6E68B15FDA}"/>
                  </a:ext>
                </a:extLst>
              </p:cNvPr>
              <p:cNvSpPr txBox="1"/>
              <p:nvPr/>
            </p:nvSpPr>
            <p:spPr bwMode="auto">
              <a:xfrm>
                <a:off x="3407766" y="1551203"/>
                <a:ext cx="6056026"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𝑅𝑎𝑛𝑑</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𝑆𝑆</m:t>
                          </m:r>
                          <m:r>
                            <a:rPr lang="en-US" sz="2800" b="0" i="1" smtClean="0">
                              <a:latin typeface="Cambria Math" panose="02040503050406030204" pitchFamily="18" charset="0"/>
                            </a:rPr>
                            <m:t>+</m:t>
                          </m:r>
                          <m:r>
                            <a:rPr lang="en-US" sz="2800" b="0" i="1" smtClean="0">
                              <a:latin typeface="Cambria Math" panose="02040503050406030204" pitchFamily="18" charset="0"/>
                            </a:rPr>
                            <m:t>𝐷𝐷</m:t>
                          </m:r>
                        </m:num>
                        <m:den>
                          <m:r>
                            <a:rPr lang="en-US" sz="2800" b="0" i="1" smtClean="0">
                              <a:latin typeface="Cambria Math" panose="02040503050406030204" pitchFamily="18" charset="0"/>
                            </a:rPr>
                            <m:t>𝑆𝑆</m:t>
                          </m:r>
                          <m:r>
                            <a:rPr lang="en-US" sz="2800" b="0" i="1" smtClean="0">
                              <a:latin typeface="Cambria Math" panose="02040503050406030204" pitchFamily="18" charset="0"/>
                            </a:rPr>
                            <m:t>+</m:t>
                          </m:r>
                          <m:r>
                            <a:rPr lang="en-US" sz="2800" b="0" i="1" smtClean="0">
                              <a:latin typeface="Cambria Math" panose="02040503050406030204" pitchFamily="18" charset="0"/>
                            </a:rPr>
                            <m:t>𝐷𝑆</m:t>
                          </m:r>
                          <m:r>
                            <a:rPr lang="en-US" sz="2800" b="0" i="1" smtClean="0">
                              <a:latin typeface="Cambria Math" panose="02040503050406030204" pitchFamily="18" charset="0"/>
                            </a:rPr>
                            <m:t>+</m:t>
                          </m:r>
                          <m:r>
                            <a:rPr lang="en-US" sz="2800" b="0" i="1" smtClean="0">
                              <a:latin typeface="Cambria Math" panose="02040503050406030204" pitchFamily="18" charset="0"/>
                            </a:rPr>
                            <m:t>𝐷𝑆</m:t>
                          </m:r>
                          <m:r>
                            <a:rPr lang="en-US" sz="2800" b="0" i="1" smtClean="0">
                              <a:latin typeface="Cambria Math" panose="02040503050406030204" pitchFamily="18" charset="0"/>
                            </a:rPr>
                            <m:t>+</m:t>
                          </m:r>
                          <m:r>
                            <a:rPr lang="en-US" sz="2800" b="0" i="1" smtClean="0">
                              <a:latin typeface="Cambria Math" panose="02040503050406030204" pitchFamily="18" charset="0"/>
                            </a:rPr>
                            <m:t>𝐷𝐷</m:t>
                          </m:r>
                        </m:den>
                      </m:f>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5"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3407766" y="1551203"/>
                <a:ext cx="6056026" cy="1034880"/>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6" name="Объект 6">
                <a:extLst>
                  <a:ext uri="{FF2B5EF4-FFF2-40B4-BE49-F238E27FC236}">
                    <a16:creationId xmlns:a16="http://schemas.microsoft.com/office/drawing/2014/main" id="{877DB7B0-2920-4714-A8EB-3D6E68B15FDA}"/>
                  </a:ext>
                </a:extLst>
              </p:cNvPr>
              <p:cNvSpPr txBox="1"/>
              <p:nvPr/>
            </p:nvSpPr>
            <p:spPr bwMode="auto">
              <a:xfrm>
                <a:off x="3407766" y="2956972"/>
                <a:ext cx="4292183"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𝐽𝑎𝑐𝑐𝑎𝑟𝑑</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𝑆𝑆</m:t>
                          </m:r>
                        </m:num>
                        <m:den>
                          <m:r>
                            <a:rPr lang="en-US" sz="2800" b="0" i="1" smtClean="0">
                              <a:latin typeface="Cambria Math" panose="02040503050406030204" pitchFamily="18" charset="0"/>
                            </a:rPr>
                            <m:t>𝑆𝑆</m:t>
                          </m:r>
                          <m:r>
                            <a:rPr lang="en-US" sz="2800" b="0" i="1" smtClean="0">
                              <a:latin typeface="Cambria Math" panose="02040503050406030204" pitchFamily="18" charset="0"/>
                            </a:rPr>
                            <m:t>+</m:t>
                          </m:r>
                          <m:r>
                            <a:rPr lang="en-US" sz="2800" b="0" i="1" smtClean="0">
                              <a:latin typeface="Cambria Math" panose="02040503050406030204" pitchFamily="18" charset="0"/>
                            </a:rPr>
                            <m:t>𝐷𝑆</m:t>
                          </m:r>
                          <m:r>
                            <a:rPr lang="en-US" sz="2800" b="0" i="1" smtClean="0">
                              <a:latin typeface="Cambria Math" panose="02040503050406030204" pitchFamily="18" charset="0"/>
                            </a:rPr>
                            <m:t>+</m:t>
                          </m:r>
                          <m:r>
                            <a:rPr lang="en-US" sz="2800" b="0" i="1" smtClean="0">
                              <a:latin typeface="Cambria Math" panose="02040503050406030204" pitchFamily="18" charset="0"/>
                            </a:rPr>
                            <m:t>𝐷𝑆</m:t>
                          </m:r>
                        </m:den>
                      </m:f>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6"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3407766" y="2956972"/>
                <a:ext cx="4292183" cy="1034880"/>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Объект 6">
                <a:extLst>
                  <a:ext uri="{FF2B5EF4-FFF2-40B4-BE49-F238E27FC236}">
                    <a16:creationId xmlns:a16="http://schemas.microsoft.com/office/drawing/2014/main" id="{877DB7B0-2920-4714-A8EB-3D6E68B15FDA}"/>
                  </a:ext>
                </a:extLst>
              </p:cNvPr>
              <p:cNvSpPr txBox="1"/>
              <p:nvPr/>
            </p:nvSpPr>
            <p:spPr bwMode="auto">
              <a:xfrm>
                <a:off x="3407766" y="4557010"/>
                <a:ext cx="5206582"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𝐹𝑀</m:t>
                      </m:r>
                      <m:r>
                        <a:rPr lang="en-US" sz="2800" b="0" i="1" smtClean="0">
                          <a:latin typeface="Cambria Math" panose="02040503050406030204" pitchFamily="18" charset="0"/>
                        </a:rPr>
                        <m:t>=</m:t>
                      </m:r>
                      <m:rad>
                        <m:radPr>
                          <m:degHide m:val="on"/>
                          <m:ctrlPr>
                            <a:rPr lang="en-US" sz="2800" b="0" i="1" smtClean="0">
                              <a:latin typeface="Cambria Math" panose="02040503050406030204" pitchFamily="18" charset="0"/>
                            </a:rPr>
                          </m:ctrlPr>
                        </m:radPr>
                        <m:deg/>
                        <m:e>
                          <m:f>
                            <m:fPr>
                              <m:ctrlPr>
                                <a:rPr lang="en-US" sz="2800" i="1">
                                  <a:latin typeface="Cambria Math" panose="02040503050406030204" pitchFamily="18" charset="0"/>
                                </a:rPr>
                              </m:ctrlPr>
                            </m:fPr>
                            <m:num>
                              <m:r>
                                <a:rPr lang="en-US" sz="2800" i="1">
                                  <a:latin typeface="Cambria Math" panose="02040503050406030204" pitchFamily="18" charset="0"/>
                                </a:rPr>
                                <m:t>𝑆𝑆</m:t>
                              </m:r>
                            </m:num>
                            <m:den>
                              <m:r>
                                <a:rPr lang="en-US" sz="2800" i="1">
                                  <a:latin typeface="Cambria Math" panose="02040503050406030204" pitchFamily="18" charset="0"/>
                                </a:rPr>
                                <m:t>𝑆𝑆</m:t>
                              </m:r>
                              <m:r>
                                <a:rPr lang="en-US" sz="2800" i="1">
                                  <a:latin typeface="Cambria Math" panose="02040503050406030204" pitchFamily="18" charset="0"/>
                                </a:rPr>
                                <m:t>+</m:t>
                              </m:r>
                              <m:r>
                                <a:rPr lang="en-US" sz="2800" i="1">
                                  <a:latin typeface="Cambria Math" panose="02040503050406030204" pitchFamily="18" charset="0"/>
                                </a:rPr>
                                <m:t>𝑆𝐷</m:t>
                              </m:r>
                            </m:den>
                          </m:f>
                          <m:r>
                            <a:rPr lang="en-US" sz="2800" b="0" i="1"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𝑆𝑆</m:t>
                              </m:r>
                            </m:num>
                            <m:den>
                              <m:r>
                                <a:rPr lang="en-US" sz="2800" i="1">
                                  <a:latin typeface="Cambria Math" panose="02040503050406030204" pitchFamily="18" charset="0"/>
                                </a:rPr>
                                <m:t>𝑆𝑆</m:t>
                              </m:r>
                              <m:r>
                                <a:rPr lang="en-US" sz="2800" i="1">
                                  <a:latin typeface="Cambria Math" panose="02040503050406030204" pitchFamily="18" charset="0"/>
                                </a:rPr>
                                <m:t>+</m:t>
                              </m:r>
                              <m:r>
                                <a:rPr lang="en-US" sz="2800" i="1">
                                  <a:latin typeface="Cambria Math" panose="02040503050406030204" pitchFamily="18" charset="0"/>
                                </a:rPr>
                                <m:t>𝐷𝑆</m:t>
                              </m:r>
                            </m:den>
                          </m:f>
                        </m:e>
                      </m:rad>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7"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3407766" y="4557010"/>
                <a:ext cx="5206582" cy="1034880"/>
              </a:xfrm>
              <a:prstGeom prst="rect">
                <a:avLst/>
              </a:prstGeom>
              <a:blipFill>
                <a:blip r:embed="rId4"/>
                <a:stretch>
                  <a:fillRect b="-26627"/>
                </a:stretch>
              </a:blipFill>
            </p:spPr>
            <p:txBody>
              <a:bodyPr/>
              <a:lstStyle/>
              <a:p>
                <a:r>
                  <a:rPr lang="ru-RU">
                    <a:noFill/>
                  </a:rPr>
                  <a:t> </a:t>
                </a:r>
              </a:p>
            </p:txBody>
          </p:sp>
        </mc:Fallback>
      </mc:AlternateContent>
    </p:spTree>
    <p:extLst>
      <p:ext uri="{BB962C8B-B14F-4D97-AF65-F5344CB8AC3E}">
        <p14:creationId xmlns:p14="http://schemas.microsoft.com/office/powerpoint/2010/main" val="1958607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en-US" sz="3200" b="1" i="1" dirty="0" smtClean="0"/>
              <a:t>Precision. Recall. F1</a:t>
            </a:r>
            <a:r>
              <a:rPr lang="ru-RU" sz="3200" b="1" i="1" dirty="0" smtClean="0"/>
              <a:t>.</a:t>
            </a:r>
            <a:endParaRPr lang="en-US" sz="3200" dirty="0"/>
          </a:p>
        </p:txBody>
      </p:sp>
      <p:sp>
        <p:nvSpPr>
          <p:cNvPr id="5" name="Прямоугольник 4">
            <a:extLst>
              <a:ext uri="{FF2B5EF4-FFF2-40B4-BE49-F238E27FC236}">
                <a16:creationId xmlns:a16="http://schemas.microsoft.com/office/drawing/2014/main" id="{BDBCC5E6-451A-4ECC-8103-F7DEAC221C2B}"/>
              </a:ext>
            </a:extLst>
          </p:cNvPr>
          <p:cNvSpPr/>
          <p:nvPr/>
        </p:nvSpPr>
        <p:spPr>
          <a:xfrm>
            <a:off x="1022333" y="986045"/>
            <a:ext cx="10573921"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Для кластера      и       класса      рассмотрим</a:t>
            </a:r>
            <a:r>
              <a:rPr lang="en-US"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Объект 6">
                <a:extLst>
                  <a:ext uri="{FF2B5EF4-FFF2-40B4-BE49-F238E27FC236}">
                    <a16:creationId xmlns:a16="http://schemas.microsoft.com/office/drawing/2014/main" id="{497E3CC3-8F5A-40BD-BD2E-20F571992EAD}"/>
                  </a:ext>
                </a:extLst>
              </p:cNvPr>
              <p:cNvSpPr txBox="1"/>
              <p:nvPr/>
            </p:nvSpPr>
            <p:spPr bwMode="auto">
              <a:xfrm>
                <a:off x="3942007" y="1031015"/>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𝑖</m:t>
                          </m:r>
                        </m:sub>
                      </m:sSub>
                    </m:oMath>
                  </m:oMathPara>
                </a14:m>
                <a:endParaRPr lang="ru-BY" sz="2800" dirty="0"/>
              </a:p>
            </p:txBody>
          </p:sp>
        </mc:Choice>
        <mc:Fallback xmlns="">
          <p:sp>
            <p:nvSpPr>
              <p:cNvPr id="6" name="Объект 6">
                <a:extLst>
                  <a:ext uri="{FF2B5EF4-FFF2-40B4-BE49-F238E27FC236}">
                    <a16:creationId xmlns:a16="http://schemas.microsoft.com/office/drawing/2014/main" id="{497E3CC3-8F5A-40BD-BD2E-20F571992EAD}"/>
                  </a:ext>
                </a:extLst>
              </p:cNvPr>
              <p:cNvSpPr txBox="1">
                <a:spLocks noRot="1" noChangeAspect="1" noMove="1" noResize="1" noEditPoints="1" noAdjustHandles="1" noChangeArrowheads="1" noChangeShapeType="1" noTextEdit="1"/>
              </p:cNvSpPr>
              <p:nvPr/>
            </p:nvSpPr>
            <p:spPr bwMode="auto">
              <a:xfrm>
                <a:off x="3942007" y="1031015"/>
                <a:ext cx="695631" cy="673746"/>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Объект 6">
                <a:extLst>
                  <a:ext uri="{FF2B5EF4-FFF2-40B4-BE49-F238E27FC236}">
                    <a16:creationId xmlns:a16="http://schemas.microsoft.com/office/drawing/2014/main" id="{497E3CC3-8F5A-40BD-BD2E-20F571992EAD}"/>
                  </a:ext>
                </a:extLst>
              </p:cNvPr>
              <p:cNvSpPr txBox="1"/>
              <p:nvPr/>
            </p:nvSpPr>
            <p:spPr bwMode="auto">
              <a:xfrm>
                <a:off x="4813935" y="1050441"/>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𝑗</m:t>
                          </m:r>
                        </m:sub>
                      </m:sSub>
                    </m:oMath>
                  </m:oMathPara>
                </a14:m>
                <a:endParaRPr lang="ru-BY" sz="2800" dirty="0"/>
              </a:p>
            </p:txBody>
          </p:sp>
        </mc:Choice>
        <mc:Fallback xmlns="">
          <p:sp>
            <p:nvSpPr>
              <p:cNvPr id="7" name="Объект 6">
                <a:extLst>
                  <a:ext uri="{FF2B5EF4-FFF2-40B4-BE49-F238E27FC236}">
                    <a16:creationId xmlns:a16="http://schemas.microsoft.com/office/drawing/2014/main" id="{497E3CC3-8F5A-40BD-BD2E-20F571992EAD}"/>
                  </a:ext>
                </a:extLst>
              </p:cNvPr>
              <p:cNvSpPr txBox="1">
                <a:spLocks noRot="1" noChangeAspect="1" noMove="1" noResize="1" noEditPoints="1" noAdjustHandles="1" noChangeArrowheads="1" noChangeShapeType="1" noTextEdit="1"/>
              </p:cNvSpPr>
              <p:nvPr/>
            </p:nvSpPr>
            <p:spPr bwMode="auto">
              <a:xfrm>
                <a:off x="4813935" y="1050441"/>
                <a:ext cx="695631" cy="67374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Объект 6">
                <a:extLst>
                  <a:ext uri="{FF2B5EF4-FFF2-40B4-BE49-F238E27FC236}">
                    <a16:creationId xmlns:a16="http://schemas.microsoft.com/office/drawing/2014/main" id="{877DB7B0-2920-4714-A8EB-3D6E68B15FDA}"/>
                  </a:ext>
                </a:extLst>
              </p:cNvPr>
              <p:cNvSpPr txBox="1"/>
              <p:nvPr/>
            </p:nvSpPr>
            <p:spPr bwMode="auto">
              <a:xfrm>
                <a:off x="1373646" y="1474108"/>
                <a:ext cx="3913111"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𝑃𝑟𝑒𝑐𝑖𝑠𝑖𝑜𝑛</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𝑖𝑗</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𝑖</m:t>
                              </m:r>
                            </m:sub>
                          </m:sSub>
                        </m:den>
                      </m:f>
                      <m:r>
                        <a:rPr lang="en-US" sz="2800" b="0" i="0" smtClean="0">
                          <a:latin typeface="Cambria Math" panose="02040503050406030204" pitchFamily="18" charset="0"/>
                        </a:rPr>
                        <m:t>,</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8"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1373646" y="1474108"/>
                <a:ext cx="3913111" cy="1034880"/>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Объект 6">
                <a:extLst>
                  <a:ext uri="{FF2B5EF4-FFF2-40B4-BE49-F238E27FC236}">
                    <a16:creationId xmlns:a16="http://schemas.microsoft.com/office/drawing/2014/main" id="{877DB7B0-2920-4714-A8EB-3D6E68B15FDA}"/>
                  </a:ext>
                </a:extLst>
              </p:cNvPr>
              <p:cNvSpPr txBox="1"/>
              <p:nvPr/>
            </p:nvSpPr>
            <p:spPr bwMode="auto">
              <a:xfrm>
                <a:off x="6549565" y="1537692"/>
                <a:ext cx="4006690" cy="1034880"/>
              </a:xfrm>
              <a:prstGeom prst="rect">
                <a:avLst/>
              </a:prstGeom>
              <a:noFill/>
            </p:spPr>
            <p:txBody>
              <a:bodyPr>
                <a:noAutofit/>
              </a:bodyPr>
              <a:lstStyle/>
              <a:p>
                <a14:m>
                  <m:oMath xmlns:m="http://schemas.openxmlformats.org/officeDocument/2006/math">
                    <m:r>
                      <a:rPr lang="en-US" sz="2800" b="0" i="1" smtClean="0">
                        <a:latin typeface="Cambria Math" panose="02040503050406030204" pitchFamily="18" charset="0"/>
                      </a:rPr>
                      <m:t>𝑅𝑒𝑐𝑎𝑙𝑙</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𝑖𝑗</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b="0" i="1" smtClean="0">
                                <a:latin typeface="Cambria Math" panose="02040503050406030204" pitchFamily="18" charset="0"/>
                              </a:rPr>
                              <m:t>𝑗</m:t>
                            </m:r>
                          </m:sub>
                        </m:sSub>
                      </m:den>
                    </m:f>
                  </m:oMath>
                </a14:m>
                <a:r>
                  <a:rPr lang="en-US" sz="2800" dirty="0" smtClean="0">
                    <a:latin typeface="Times New Roman" panose="02020603050405020304" pitchFamily="18" charset="0"/>
                    <a:cs typeface="Times New Roman" panose="02020603050405020304" pitchFamily="18" charset="0"/>
                  </a:rPr>
                  <a:t>,</a:t>
                </a:r>
                <a:endParaRPr lang="ru-BY" sz="2800" dirty="0">
                  <a:latin typeface="Times New Roman" panose="02020603050405020304" pitchFamily="18" charset="0"/>
                  <a:cs typeface="Times New Roman" panose="02020603050405020304" pitchFamily="18" charset="0"/>
                </a:endParaRPr>
              </a:p>
            </p:txBody>
          </p:sp>
        </mc:Choice>
        <mc:Fallback xmlns="">
          <p:sp>
            <p:nvSpPr>
              <p:cNvPr id="11"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6549565" y="1537692"/>
                <a:ext cx="4006690" cy="1034880"/>
              </a:xfrm>
              <a:prstGeom prst="rect">
                <a:avLst/>
              </a:prstGeom>
              <a:blipFill>
                <a:blip r:embed="rId5"/>
                <a:stretch>
                  <a:fillRect/>
                </a:stretch>
              </a:blipFill>
            </p:spPr>
            <p:txBody>
              <a:bodyPr/>
              <a:lstStyle/>
              <a:p>
                <a:r>
                  <a:rPr lang="ru-RU">
                    <a:noFill/>
                  </a:rPr>
                  <a:t> </a:t>
                </a:r>
              </a:p>
            </p:txBody>
          </p:sp>
        </mc:Fallback>
      </mc:AlternateContent>
      <p:sp>
        <p:nvSpPr>
          <p:cNvPr id="12" name="Прямоугольник 11">
            <a:extLst>
              <a:ext uri="{FF2B5EF4-FFF2-40B4-BE49-F238E27FC236}">
                <a16:creationId xmlns:a16="http://schemas.microsoft.com/office/drawing/2014/main" id="{BDBCC5E6-451A-4ECC-8103-F7DEAC221C2B}"/>
              </a:ext>
            </a:extLst>
          </p:cNvPr>
          <p:cNvSpPr/>
          <p:nvPr/>
        </p:nvSpPr>
        <p:spPr>
          <a:xfrm>
            <a:off x="222605" y="2256408"/>
            <a:ext cx="10573921"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где       - количество объектов                                            </a:t>
            </a:r>
            <a:r>
              <a:rPr lang="en-US" sz="3200"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и</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Прямоугольник 2"/>
              <p:cNvSpPr/>
              <p:nvPr/>
            </p:nvSpPr>
            <p:spPr>
              <a:xfrm>
                <a:off x="1362520" y="2263637"/>
                <a:ext cx="711797"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𝑖𝑗</m:t>
                          </m:r>
                        </m:sub>
                      </m:sSub>
                    </m:oMath>
                  </m:oMathPara>
                </a14:m>
                <a:endParaRPr lang="ru-RU" sz="2800"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1362520" y="2263637"/>
                <a:ext cx="711797" cy="557910"/>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Прямоугольник 12"/>
              <p:cNvSpPr/>
              <p:nvPr/>
            </p:nvSpPr>
            <p:spPr>
              <a:xfrm>
                <a:off x="5970857" y="2293617"/>
                <a:ext cx="4449102"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𝑘</m:t>
                          </m:r>
                          <m:r>
                            <a:rPr lang="en-US" sz="2800" b="0" i="1" smtClean="0">
                              <a:latin typeface="Cambria Math" panose="02040503050406030204" pitchFamily="18" charset="0"/>
                            </a:rPr>
                            <m:t> </m:t>
                          </m:r>
                        </m:sub>
                      </m:sSub>
                      <m:r>
                        <a:rPr lang="en-US" sz="2800" i="1" smtClean="0">
                          <a:latin typeface="Cambria Math" panose="02040503050406030204" pitchFamily="18" charset="0"/>
                          <a:ea typeface="Cambria Math" panose="02040503050406030204" pitchFamily="18" charset="0"/>
                        </a:rPr>
                        <m:t>𝜖</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𝑐</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𝑘</m:t>
                          </m:r>
                        </m:sub>
                      </m:sSub>
                      <m:r>
                        <a:rPr lang="en-US" sz="2800" i="1">
                          <a:latin typeface="Cambria Math" panose="02040503050406030204" pitchFamily="18" charset="0"/>
                          <a:ea typeface="Cambria Math" panose="02040503050406030204" pitchFamily="18" charset="0"/>
                        </a:rPr>
                        <m:t>𝜖</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𝑛</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 </m:t>
                      </m:r>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𝑐</m:t>
                              </m:r>
                            </m:e>
                            <m:sub>
                              <m:r>
                                <a:rPr lang="en-US" sz="2800" b="0" i="1" smtClean="0">
                                  <a:latin typeface="Cambria Math" panose="02040503050406030204" pitchFamily="18" charset="0"/>
                                  <a:ea typeface="Cambria Math" panose="02040503050406030204" pitchFamily="18" charset="0"/>
                                </a:rPr>
                                <m:t>𝑖</m:t>
                              </m:r>
                            </m:sub>
                          </m:sSub>
                        </m:e>
                      </m:d>
                    </m:oMath>
                  </m:oMathPara>
                </a14:m>
                <a:endParaRPr lang="ru-RU" sz="2800" dirty="0"/>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5970857" y="2293617"/>
                <a:ext cx="4449102" cy="557910"/>
              </a:xfrm>
              <a:prstGeom prst="rect">
                <a:avLst/>
              </a:prstGeom>
              <a:blipFill>
                <a:blip r:embed="rId7"/>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p:cNvSpPr/>
              <p:nvPr/>
            </p:nvSpPr>
            <p:spPr>
              <a:xfrm>
                <a:off x="634212" y="2818919"/>
                <a:ext cx="1694888" cy="588751"/>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𝑛</m:t>
                        </m:r>
                      </m:e>
                      <m:sub>
                        <m:r>
                          <a:rPr lang="en-US" sz="2800" i="1">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𝑔</m:t>
                            </m:r>
                          </m:e>
                          <m:sub>
                            <m:r>
                              <a:rPr lang="en-US" sz="2800" i="1">
                                <a:latin typeface="Cambria Math" panose="02040503050406030204" pitchFamily="18" charset="0"/>
                                <a:ea typeface="Cambria Math" panose="02040503050406030204" pitchFamily="18" charset="0"/>
                              </a:rPr>
                              <m:t>𝑗</m:t>
                            </m:r>
                          </m:sub>
                        </m:sSub>
                      </m:e>
                    </m:d>
                  </m:oMath>
                </a14:m>
                <a:r>
                  <a:rPr lang="en-US" sz="2800" dirty="0" smtClean="0"/>
                  <a:t>.</a:t>
                </a:r>
                <a:endParaRPr lang="ru-RU" sz="28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634212" y="2818919"/>
                <a:ext cx="1694888" cy="588751"/>
              </a:xfrm>
              <a:prstGeom prst="rect">
                <a:avLst/>
              </a:prstGeom>
              <a:blipFill>
                <a:blip r:embed="rId8"/>
                <a:stretch>
                  <a:fillRect t="-4124" r="-7194" b="-22680"/>
                </a:stretch>
              </a:blipFill>
            </p:spPr>
            <p:txBody>
              <a:bodyPr/>
              <a:lstStyle/>
              <a:p>
                <a:r>
                  <a:rPr lang="ru-RU">
                    <a:noFill/>
                  </a:rPr>
                  <a:t> </a:t>
                </a:r>
              </a:p>
            </p:txBody>
          </p:sp>
        </mc:Fallback>
      </mc:AlternateContent>
      <p:sp>
        <p:nvSpPr>
          <p:cNvPr id="14" name="Прямоугольник 13"/>
          <p:cNvSpPr/>
          <p:nvPr/>
        </p:nvSpPr>
        <p:spPr>
          <a:xfrm>
            <a:off x="2426553" y="2841183"/>
            <a:ext cx="7067769"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F1-</a:t>
            </a:r>
            <a:r>
              <a:rPr lang="ru-RU" sz="3200" dirty="0" smtClean="0">
                <a:latin typeface="Times New Roman" panose="02020603050405020304" pitchFamily="18" charset="0"/>
                <a:cs typeface="Times New Roman" panose="02020603050405020304" pitchFamily="18" charset="0"/>
              </a:rPr>
              <a:t>мера для       </a:t>
            </a:r>
            <a:r>
              <a:rPr lang="ru-RU" sz="3200" dirty="0">
                <a:latin typeface="Times New Roman" panose="02020603050405020304" pitchFamily="18" charset="0"/>
                <a:cs typeface="Times New Roman" panose="02020603050405020304" pitchFamily="18" charset="0"/>
              </a:rPr>
              <a:t>и       </a:t>
            </a:r>
            <a:r>
              <a:rPr lang="ru-RU" sz="3200" dirty="0" smtClean="0">
                <a:latin typeface="Times New Roman" panose="02020603050405020304" pitchFamily="18" charset="0"/>
                <a:cs typeface="Times New Roman" panose="02020603050405020304" pitchFamily="18" charset="0"/>
              </a:rPr>
              <a:t>определяется как</a:t>
            </a:r>
            <a:r>
              <a:rPr lang="en-US"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Объект 6">
                <a:extLst>
                  <a:ext uri="{FF2B5EF4-FFF2-40B4-BE49-F238E27FC236}">
                    <a16:creationId xmlns:a16="http://schemas.microsoft.com/office/drawing/2014/main" id="{497E3CC3-8F5A-40BD-BD2E-20F571992EAD}"/>
                  </a:ext>
                </a:extLst>
              </p:cNvPr>
              <p:cNvSpPr txBox="1"/>
              <p:nvPr/>
            </p:nvSpPr>
            <p:spPr bwMode="auto">
              <a:xfrm>
                <a:off x="4757471" y="2873823"/>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𝑖</m:t>
                          </m:r>
                        </m:sub>
                      </m:sSub>
                    </m:oMath>
                  </m:oMathPara>
                </a14:m>
                <a:endParaRPr lang="ru-BY" sz="2800" dirty="0"/>
              </a:p>
            </p:txBody>
          </p:sp>
        </mc:Choice>
        <mc:Fallback xmlns="">
          <p:sp>
            <p:nvSpPr>
              <p:cNvPr id="15" name="Объект 6">
                <a:extLst>
                  <a:ext uri="{FF2B5EF4-FFF2-40B4-BE49-F238E27FC236}">
                    <a16:creationId xmlns:a16="http://schemas.microsoft.com/office/drawing/2014/main" id="{497E3CC3-8F5A-40BD-BD2E-20F571992EAD}"/>
                  </a:ext>
                </a:extLst>
              </p:cNvPr>
              <p:cNvSpPr txBox="1">
                <a:spLocks noRot="1" noChangeAspect="1" noMove="1" noResize="1" noEditPoints="1" noAdjustHandles="1" noChangeArrowheads="1" noChangeShapeType="1" noTextEdit="1"/>
              </p:cNvSpPr>
              <p:nvPr/>
            </p:nvSpPr>
            <p:spPr bwMode="auto">
              <a:xfrm>
                <a:off x="4757471" y="2873823"/>
                <a:ext cx="695631" cy="673746"/>
              </a:xfrm>
              <a:prstGeom prst="rect">
                <a:avLst/>
              </a:prstGeom>
              <a:blipFill>
                <a:blip r:embed="rId9"/>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Объект 6">
                <a:extLst>
                  <a:ext uri="{FF2B5EF4-FFF2-40B4-BE49-F238E27FC236}">
                    <a16:creationId xmlns:a16="http://schemas.microsoft.com/office/drawing/2014/main" id="{497E3CC3-8F5A-40BD-BD2E-20F571992EAD}"/>
                  </a:ext>
                </a:extLst>
              </p:cNvPr>
              <p:cNvSpPr txBox="1"/>
              <p:nvPr/>
            </p:nvSpPr>
            <p:spPr bwMode="auto">
              <a:xfrm>
                <a:off x="5679182" y="2846849"/>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𝑗</m:t>
                          </m:r>
                        </m:sub>
                      </m:sSub>
                    </m:oMath>
                  </m:oMathPara>
                </a14:m>
                <a:endParaRPr lang="ru-BY" sz="2800" dirty="0"/>
              </a:p>
            </p:txBody>
          </p:sp>
        </mc:Choice>
        <mc:Fallback xmlns="">
          <p:sp>
            <p:nvSpPr>
              <p:cNvPr id="17" name="Объект 6">
                <a:extLst>
                  <a:ext uri="{FF2B5EF4-FFF2-40B4-BE49-F238E27FC236}">
                    <a16:creationId xmlns:a16="http://schemas.microsoft.com/office/drawing/2014/main" id="{497E3CC3-8F5A-40BD-BD2E-20F571992EAD}"/>
                  </a:ext>
                </a:extLst>
              </p:cNvPr>
              <p:cNvSpPr txBox="1">
                <a:spLocks noRot="1" noChangeAspect="1" noMove="1" noResize="1" noEditPoints="1" noAdjustHandles="1" noChangeArrowheads="1" noChangeShapeType="1" noTextEdit="1"/>
              </p:cNvSpPr>
              <p:nvPr/>
            </p:nvSpPr>
            <p:spPr bwMode="auto">
              <a:xfrm>
                <a:off x="5679182" y="2846849"/>
                <a:ext cx="695631" cy="673746"/>
              </a:xfrm>
              <a:prstGeom prst="rect">
                <a:avLst/>
              </a:prstGeom>
              <a:blipFill>
                <a:blip r:embed="rId10"/>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8" name="Объект 6">
                <a:extLst>
                  <a:ext uri="{FF2B5EF4-FFF2-40B4-BE49-F238E27FC236}">
                    <a16:creationId xmlns:a16="http://schemas.microsoft.com/office/drawing/2014/main" id="{877DB7B0-2920-4714-A8EB-3D6E68B15FDA}"/>
                  </a:ext>
                </a:extLst>
              </p:cNvPr>
              <p:cNvSpPr txBox="1"/>
              <p:nvPr/>
            </p:nvSpPr>
            <p:spPr bwMode="auto">
              <a:xfrm>
                <a:off x="1968285" y="3535614"/>
                <a:ext cx="6636943"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800" i="1" smtClean="0">
                          <a:latin typeface="Cambria Math" panose="02040503050406030204" pitchFamily="18" charset="0"/>
                        </a:rPr>
                        <m:t>F</m:t>
                      </m:r>
                      <m:r>
                        <a:rPr lang="en-US" sz="2800" b="0" i="1" smtClean="0">
                          <a:latin typeface="Cambria Math" panose="02040503050406030204" pitchFamily="18" charset="0"/>
                        </a:rPr>
                        <m:t>1(</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𝑃𝑟𝑒𝑐𝑖𝑠𝑖𝑜𝑛</m:t>
                          </m:r>
                          <m:d>
                            <m:dPr>
                              <m:ctrlPr>
                                <a:rPr lang="en-US" sz="2800" i="1">
                                  <a:latin typeface="Cambria Math" panose="02040503050406030204" pitchFamily="18" charset="0"/>
                                </a:rPr>
                              </m:ctrlPr>
                            </m:dPr>
                            <m:e>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𝑅𝑒𝑐𝑎𝑙𝑙</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𝑗</m:t>
                          </m:r>
                          <m:r>
                            <a:rPr lang="en-US" sz="2800" i="1">
                              <a:latin typeface="Cambria Math" panose="02040503050406030204" pitchFamily="18" charset="0"/>
                              <a:ea typeface="Cambria Math" panose="02040503050406030204" pitchFamily="18" charset="0"/>
                            </a:rPr>
                            <m:t>)</m:t>
                          </m:r>
                        </m:num>
                        <m:den>
                          <m:r>
                            <a:rPr lang="en-US" sz="2800" i="1">
                              <a:latin typeface="Cambria Math" panose="02040503050406030204" pitchFamily="18" charset="0"/>
                            </a:rPr>
                            <m:t>𝑃𝑟𝑒𝑐𝑖𝑠𝑖𝑜𝑛</m:t>
                          </m:r>
                          <m:d>
                            <m:dPr>
                              <m:ctrlPr>
                                <a:rPr lang="en-US" sz="2800" i="1">
                                  <a:latin typeface="Cambria Math" panose="02040503050406030204" pitchFamily="18" charset="0"/>
                                </a:rPr>
                              </m:ctrlPr>
                            </m:dPr>
                            <m:e>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e>
                          </m:d>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𝑅𝑒𝑐𝑎𝑙𝑙</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𝑗</m:t>
                          </m:r>
                          <m:r>
                            <a:rPr lang="en-US" sz="2800" i="1">
                              <a:latin typeface="Cambria Math" panose="02040503050406030204" pitchFamily="18" charset="0"/>
                              <a:ea typeface="Cambria Math" panose="02040503050406030204" pitchFamily="18" charset="0"/>
                            </a:rPr>
                            <m:t>)</m:t>
                          </m:r>
                        </m:den>
                      </m:f>
                      <m:r>
                        <a:rPr lang="en-US" sz="2800" b="0" i="0" smtClean="0">
                          <a:latin typeface="Cambria Math" panose="02040503050406030204" pitchFamily="18" charset="0"/>
                        </a:rPr>
                        <m:t>,</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18"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1968285" y="3535614"/>
                <a:ext cx="6636943" cy="1034880"/>
              </a:xfrm>
              <a:prstGeom prst="rect">
                <a:avLst/>
              </a:prstGeom>
              <a:blipFill>
                <a:blip r:embed="rId11"/>
                <a:stretch>
                  <a:fillRect/>
                </a:stretch>
              </a:blipFill>
            </p:spPr>
            <p:txBody>
              <a:bodyPr/>
              <a:lstStyle/>
              <a:p>
                <a:r>
                  <a:rPr lang="ru-RU">
                    <a:noFill/>
                  </a:rPr>
                  <a:t> </a:t>
                </a:r>
              </a:p>
            </p:txBody>
          </p:sp>
        </mc:Fallback>
      </mc:AlternateContent>
      <p:sp>
        <p:nvSpPr>
          <p:cNvPr id="19" name="Прямоугольник 18"/>
          <p:cNvSpPr/>
          <p:nvPr/>
        </p:nvSpPr>
        <p:spPr>
          <a:xfrm>
            <a:off x="1332372" y="4531772"/>
            <a:ext cx="8022581" cy="584775"/>
          </a:xfrm>
          <a:prstGeom prst="rect">
            <a:avLst/>
          </a:prstGeom>
        </p:spPr>
        <p:txBody>
          <a:bodyPr wrap="none">
            <a:spAutoFit/>
          </a:bodyPr>
          <a:lstStyle/>
          <a:p>
            <a:r>
              <a:rPr lang="ru-RU" sz="3200" dirty="0" smtClean="0">
                <a:latin typeface="Times New Roman" panose="02020603050405020304" pitchFamily="18" charset="0"/>
                <a:cs typeface="Times New Roman" panose="02020603050405020304" pitchFamily="18" charset="0"/>
              </a:rPr>
              <a:t>Общий показатель для структуры кластеров</a:t>
            </a:r>
            <a:r>
              <a:rPr lang="en-US" sz="3200" dirty="0" smtClean="0">
                <a:latin typeface="Times New Roman" panose="02020603050405020304" pitchFamily="18" charset="0"/>
                <a:cs typeface="Times New Roman" panose="02020603050405020304" pitchFamily="18" charset="0"/>
              </a:rPr>
              <a:t>:</a:t>
            </a:r>
            <a:endParaRPr lang="ru-RU" sz="3200" dirty="0"/>
          </a:p>
        </p:txBody>
      </p:sp>
      <mc:AlternateContent xmlns:mc="http://schemas.openxmlformats.org/markup-compatibility/2006" xmlns:a14="http://schemas.microsoft.com/office/drawing/2010/main">
        <mc:Choice Requires="a14">
          <p:sp>
            <p:nvSpPr>
              <p:cNvPr id="20" name="Объект 6">
                <a:extLst>
                  <a:ext uri="{FF2B5EF4-FFF2-40B4-BE49-F238E27FC236}">
                    <a16:creationId xmlns:a16="http://schemas.microsoft.com/office/drawing/2014/main" id="{877DB7B0-2920-4714-A8EB-3D6E68B15FDA}"/>
                  </a:ext>
                </a:extLst>
              </p:cNvPr>
              <p:cNvSpPr txBox="1"/>
              <p:nvPr/>
            </p:nvSpPr>
            <p:spPr bwMode="auto">
              <a:xfrm>
                <a:off x="3860850" y="5097590"/>
                <a:ext cx="4188855"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800" i="1" smtClean="0">
                          <a:latin typeface="Cambria Math" panose="02040503050406030204" pitchFamily="18" charset="0"/>
                        </a:rPr>
                        <m:t>F</m:t>
                      </m:r>
                      <m:r>
                        <a:rPr lang="en-US" sz="2800" b="0" i="1" smtClean="0">
                          <a:latin typeface="Cambria Math" panose="02040503050406030204" pitchFamily="18" charset="0"/>
                        </a:rPr>
                        <m:t>1=</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sub>
                        <m:sup/>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𝑗</m:t>
                                  </m:r>
                                </m:sub>
                              </m:sSub>
                            </m:num>
                            <m:den>
                              <m:r>
                                <a:rPr lang="en-US" sz="2800" b="0" i="1" smtClean="0">
                                  <a:latin typeface="Cambria Math" panose="02040503050406030204" pitchFamily="18" charset="0"/>
                                </a:rPr>
                                <m:t>𝑁</m:t>
                              </m:r>
                            </m:den>
                          </m:f>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𝑚𝑎𝑥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1(</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e>
                      </m:nary>
                      <m:r>
                        <a:rPr lang="en-US" sz="2800" b="0" i="0" smtClean="0">
                          <a:latin typeface="Cambria Math" panose="02040503050406030204" pitchFamily="18" charset="0"/>
                        </a:rPr>
                        <m:t>,</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20"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3860850" y="5097590"/>
                <a:ext cx="4188855" cy="1034880"/>
              </a:xfrm>
              <a:prstGeom prst="rect">
                <a:avLst/>
              </a:prstGeom>
              <a:blipFill>
                <a:blip r:embed="rId12"/>
                <a:stretch>
                  <a:fillRect b="-8824"/>
                </a:stretch>
              </a:blipFill>
            </p:spPr>
            <p:txBody>
              <a:bodyPr/>
              <a:lstStyle/>
              <a:p>
                <a:r>
                  <a:rPr lang="ru-RU">
                    <a:noFill/>
                  </a:rPr>
                  <a:t> </a:t>
                </a:r>
              </a:p>
            </p:txBody>
          </p:sp>
        </mc:Fallback>
      </mc:AlternateContent>
    </p:spTree>
    <p:extLst>
      <p:ext uri="{BB962C8B-B14F-4D97-AF65-F5344CB8AC3E}">
        <p14:creationId xmlns:p14="http://schemas.microsoft.com/office/powerpoint/2010/main" val="900782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en-US" sz="3200" b="1" i="1" dirty="0" smtClean="0"/>
              <a:t>Precision. Recall. F1</a:t>
            </a:r>
            <a:r>
              <a:rPr lang="ru-RU" sz="3200" b="1" i="1" dirty="0" smtClean="0"/>
              <a:t>.</a:t>
            </a:r>
            <a:endParaRPr lang="en-US" sz="3200" dirty="0"/>
          </a:p>
        </p:txBody>
      </p:sp>
      <p:sp>
        <p:nvSpPr>
          <p:cNvPr id="5" name="Прямоугольник 4">
            <a:extLst>
              <a:ext uri="{FF2B5EF4-FFF2-40B4-BE49-F238E27FC236}">
                <a16:creationId xmlns:a16="http://schemas.microsoft.com/office/drawing/2014/main" id="{BDBCC5E6-451A-4ECC-8103-F7DEAC221C2B}"/>
              </a:ext>
            </a:extLst>
          </p:cNvPr>
          <p:cNvSpPr/>
          <p:nvPr/>
        </p:nvSpPr>
        <p:spPr>
          <a:xfrm>
            <a:off x="1022333" y="986045"/>
            <a:ext cx="10573921"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Для кластера      и       класса      рассмотрим</a:t>
            </a:r>
            <a:r>
              <a:rPr lang="en-US"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Объект 6">
                <a:extLst>
                  <a:ext uri="{FF2B5EF4-FFF2-40B4-BE49-F238E27FC236}">
                    <a16:creationId xmlns:a16="http://schemas.microsoft.com/office/drawing/2014/main" id="{497E3CC3-8F5A-40BD-BD2E-20F571992EAD}"/>
                  </a:ext>
                </a:extLst>
              </p:cNvPr>
              <p:cNvSpPr txBox="1"/>
              <p:nvPr/>
            </p:nvSpPr>
            <p:spPr bwMode="auto">
              <a:xfrm>
                <a:off x="3942007" y="1031015"/>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𝑖</m:t>
                          </m:r>
                        </m:sub>
                      </m:sSub>
                    </m:oMath>
                  </m:oMathPara>
                </a14:m>
                <a:endParaRPr lang="ru-BY" sz="2800" dirty="0"/>
              </a:p>
            </p:txBody>
          </p:sp>
        </mc:Choice>
        <mc:Fallback xmlns="">
          <p:sp>
            <p:nvSpPr>
              <p:cNvPr id="6" name="Объект 6">
                <a:extLst>
                  <a:ext uri="{FF2B5EF4-FFF2-40B4-BE49-F238E27FC236}">
                    <a16:creationId xmlns:a16="http://schemas.microsoft.com/office/drawing/2014/main" id="{497E3CC3-8F5A-40BD-BD2E-20F571992EAD}"/>
                  </a:ext>
                </a:extLst>
              </p:cNvPr>
              <p:cNvSpPr txBox="1">
                <a:spLocks noRot="1" noChangeAspect="1" noMove="1" noResize="1" noEditPoints="1" noAdjustHandles="1" noChangeArrowheads="1" noChangeShapeType="1" noTextEdit="1"/>
              </p:cNvSpPr>
              <p:nvPr/>
            </p:nvSpPr>
            <p:spPr bwMode="auto">
              <a:xfrm>
                <a:off x="3942007" y="1031015"/>
                <a:ext cx="695631" cy="673746"/>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7" name="Объект 6">
                <a:extLst>
                  <a:ext uri="{FF2B5EF4-FFF2-40B4-BE49-F238E27FC236}">
                    <a16:creationId xmlns:a16="http://schemas.microsoft.com/office/drawing/2014/main" id="{497E3CC3-8F5A-40BD-BD2E-20F571992EAD}"/>
                  </a:ext>
                </a:extLst>
              </p:cNvPr>
              <p:cNvSpPr txBox="1"/>
              <p:nvPr/>
            </p:nvSpPr>
            <p:spPr bwMode="auto">
              <a:xfrm>
                <a:off x="4813935" y="1050441"/>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𝑗</m:t>
                          </m:r>
                        </m:sub>
                      </m:sSub>
                    </m:oMath>
                  </m:oMathPara>
                </a14:m>
                <a:endParaRPr lang="ru-BY" sz="2800" dirty="0"/>
              </a:p>
            </p:txBody>
          </p:sp>
        </mc:Choice>
        <mc:Fallback xmlns="">
          <p:sp>
            <p:nvSpPr>
              <p:cNvPr id="7" name="Объект 6">
                <a:extLst>
                  <a:ext uri="{FF2B5EF4-FFF2-40B4-BE49-F238E27FC236}">
                    <a16:creationId xmlns:a16="http://schemas.microsoft.com/office/drawing/2014/main" id="{497E3CC3-8F5A-40BD-BD2E-20F571992EAD}"/>
                  </a:ext>
                </a:extLst>
              </p:cNvPr>
              <p:cNvSpPr txBox="1">
                <a:spLocks noRot="1" noChangeAspect="1" noMove="1" noResize="1" noEditPoints="1" noAdjustHandles="1" noChangeArrowheads="1" noChangeShapeType="1" noTextEdit="1"/>
              </p:cNvSpPr>
              <p:nvPr/>
            </p:nvSpPr>
            <p:spPr bwMode="auto">
              <a:xfrm>
                <a:off x="4813935" y="1050441"/>
                <a:ext cx="695631" cy="673746"/>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8" name="Объект 6">
                <a:extLst>
                  <a:ext uri="{FF2B5EF4-FFF2-40B4-BE49-F238E27FC236}">
                    <a16:creationId xmlns:a16="http://schemas.microsoft.com/office/drawing/2014/main" id="{877DB7B0-2920-4714-A8EB-3D6E68B15FDA}"/>
                  </a:ext>
                </a:extLst>
              </p:cNvPr>
              <p:cNvSpPr txBox="1"/>
              <p:nvPr/>
            </p:nvSpPr>
            <p:spPr bwMode="auto">
              <a:xfrm>
                <a:off x="1373646" y="1474108"/>
                <a:ext cx="3913111"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𝑃𝑟𝑒𝑐𝑖𝑠𝑖𝑜𝑛</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𝑖𝑗</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𝑖</m:t>
                              </m:r>
                            </m:sub>
                          </m:sSub>
                        </m:den>
                      </m:f>
                      <m:r>
                        <a:rPr lang="en-US" sz="2800" b="0" i="0" smtClean="0">
                          <a:latin typeface="Cambria Math" panose="02040503050406030204" pitchFamily="18" charset="0"/>
                        </a:rPr>
                        <m:t>,</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8"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1373646" y="1474108"/>
                <a:ext cx="3913111" cy="1034880"/>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1" name="Объект 6">
                <a:extLst>
                  <a:ext uri="{FF2B5EF4-FFF2-40B4-BE49-F238E27FC236}">
                    <a16:creationId xmlns:a16="http://schemas.microsoft.com/office/drawing/2014/main" id="{877DB7B0-2920-4714-A8EB-3D6E68B15FDA}"/>
                  </a:ext>
                </a:extLst>
              </p:cNvPr>
              <p:cNvSpPr txBox="1"/>
              <p:nvPr/>
            </p:nvSpPr>
            <p:spPr bwMode="auto">
              <a:xfrm>
                <a:off x="6549565" y="1537692"/>
                <a:ext cx="4006690" cy="1034880"/>
              </a:xfrm>
              <a:prstGeom prst="rect">
                <a:avLst/>
              </a:prstGeom>
              <a:noFill/>
            </p:spPr>
            <p:txBody>
              <a:bodyPr>
                <a:noAutofit/>
              </a:bodyPr>
              <a:lstStyle/>
              <a:p>
                <a14:m>
                  <m:oMath xmlns:m="http://schemas.openxmlformats.org/officeDocument/2006/math">
                    <m:r>
                      <a:rPr lang="en-US" sz="2800" b="0" i="1" smtClean="0">
                        <a:latin typeface="Cambria Math" panose="02040503050406030204" pitchFamily="18" charset="0"/>
                      </a:rPr>
                      <m:t>𝑅𝑒𝑐𝑎𝑙𝑙</m:t>
                    </m:r>
                    <m:r>
                      <a:rPr lang="en-US" sz="2800" b="0" i="1" smtClean="0">
                        <a:latin typeface="Cambria Math" panose="02040503050406030204" pitchFamily="18" charset="0"/>
                      </a:rPr>
                      <m:t>(</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𝑖𝑗</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b="0" i="1" smtClean="0">
                                <a:latin typeface="Cambria Math" panose="02040503050406030204" pitchFamily="18" charset="0"/>
                              </a:rPr>
                              <m:t>𝑗</m:t>
                            </m:r>
                          </m:sub>
                        </m:sSub>
                      </m:den>
                    </m:f>
                  </m:oMath>
                </a14:m>
                <a:r>
                  <a:rPr lang="en-US" sz="2800" dirty="0" smtClean="0">
                    <a:latin typeface="Times New Roman" panose="02020603050405020304" pitchFamily="18" charset="0"/>
                    <a:cs typeface="Times New Roman" panose="02020603050405020304" pitchFamily="18" charset="0"/>
                  </a:rPr>
                  <a:t>,</a:t>
                </a:r>
                <a:endParaRPr lang="ru-BY" sz="2800" dirty="0">
                  <a:latin typeface="Times New Roman" panose="02020603050405020304" pitchFamily="18" charset="0"/>
                  <a:cs typeface="Times New Roman" panose="02020603050405020304" pitchFamily="18" charset="0"/>
                </a:endParaRPr>
              </a:p>
            </p:txBody>
          </p:sp>
        </mc:Choice>
        <mc:Fallback xmlns="">
          <p:sp>
            <p:nvSpPr>
              <p:cNvPr id="11"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6549565" y="1537692"/>
                <a:ext cx="4006690" cy="1034880"/>
              </a:xfrm>
              <a:prstGeom prst="rect">
                <a:avLst/>
              </a:prstGeom>
              <a:blipFill>
                <a:blip r:embed="rId5"/>
                <a:stretch>
                  <a:fillRect/>
                </a:stretch>
              </a:blipFill>
            </p:spPr>
            <p:txBody>
              <a:bodyPr/>
              <a:lstStyle/>
              <a:p>
                <a:r>
                  <a:rPr lang="ru-RU">
                    <a:noFill/>
                  </a:rPr>
                  <a:t> </a:t>
                </a:r>
              </a:p>
            </p:txBody>
          </p:sp>
        </mc:Fallback>
      </mc:AlternateContent>
      <p:sp>
        <p:nvSpPr>
          <p:cNvPr id="12" name="Прямоугольник 11">
            <a:extLst>
              <a:ext uri="{FF2B5EF4-FFF2-40B4-BE49-F238E27FC236}">
                <a16:creationId xmlns:a16="http://schemas.microsoft.com/office/drawing/2014/main" id="{BDBCC5E6-451A-4ECC-8103-F7DEAC221C2B}"/>
              </a:ext>
            </a:extLst>
          </p:cNvPr>
          <p:cNvSpPr/>
          <p:nvPr/>
        </p:nvSpPr>
        <p:spPr>
          <a:xfrm>
            <a:off x="222605" y="2256408"/>
            <a:ext cx="10573921"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где       - количество объектов                                            </a:t>
            </a:r>
            <a:r>
              <a:rPr lang="en-US" sz="3200" dirty="0" smtClean="0">
                <a:latin typeface="Times New Roman" panose="02020603050405020304" pitchFamily="18" charset="0"/>
                <a:cs typeface="Times New Roman" panose="02020603050405020304" pitchFamily="18" charset="0"/>
              </a:rPr>
              <a:t> </a:t>
            </a:r>
            <a:r>
              <a:rPr lang="ru-RU" sz="3200" dirty="0" smtClean="0">
                <a:latin typeface="Times New Roman" panose="02020603050405020304" pitchFamily="18" charset="0"/>
                <a:cs typeface="Times New Roman" panose="02020603050405020304" pitchFamily="18" charset="0"/>
              </a:rPr>
              <a:t>и</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Прямоугольник 2"/>
              <p:cNvSpPr/>
              <p:nvPr/>
            </p:nvSpPr>
            <p:spPr>
              <a:xfrm>
                <a:off x="1362520" y="2263637"/>
                <a:ext cx="711797"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𝑛</m:t>
                          </m:r>
                        </m:e>
                        <m:sub>
                          <m:r>
                            <a:rPr lang="en-US" sz="2800" i="1">
                              <a:latin typeface="Cambria Math" panose="02040503050406030204" pitchFamily="18" charset="0"/>
                            </a:rPr>
                            <m:t>𝑖𝑗</m:t>
                          </m:r>
                        </m:sub>
                      </m:sSub>
                    </m:oMath>
                  </m:oMathPara>
                </a14:m>
                <a:endParaRPr lang="ru-RU" sz="2800" dirty="0"/>
              </a:p>
            </p:txBody>
          </p:sp>
        </mc:Choice>
        <mc:Fallback xmlns="">
          <p:sp>
            <p:nvSpPr>
              <p:cNvPr id="3" name="Прямоугольник 2"/>
              <p:cNvSpPr>
                <a:spLocks noRot="1" noChangeAspect="1" noMove="1" noResize="1" noEditPoints="1" noAdjustHandles="1" noChangeArrowheads="1" noChangeShapeType="1" noTextEdit="1"/>
              </p:cNvSpPr>
              <p:nvPr/>
            </p:nvSpPr>
            <p:spPr>
              <a:xfrm>
                <a:off x="1362520" y="2263637"/>
                <a:ext cx="711797" cy="557910"/>
              </a:xfrm>
              <a:prstGeom prst="rect">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3" name="Прямоугольник 12"/>
              <p:cNvSpPr/>
              <p:nvPr/>
            </p:nvSpPr>
            <p:spPr>
              <a:xfrm>
                <a:off x="5970857" y="2293617"/>
                <a:ext cx="4449102"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𝑘</m:t>
                          </m:r>
                          <m:r>
                            <a:rPr lang="en-US" sz="2800" b="0" i="1" smtClean="0">
                              <a:latin typeface="Cambria Math" panose="02040503050406030204" pitchFamily="18" charset="0"/>
                            </a:rPr>
                            <m:t> </m:t>
                          </m:r>
                        </m:sub>
                      </m:sSub>
                      <m:r>
                        <a:rPr lang="en-US" sz="2800" i="1" smtClean="0">
                          <a:latin typeface="Cambria Math" panose="02040503050406030204" pitchFamily="18" charset="0"/>
                          <a:ea typeface="Cambria Math" panose="02040503050406030204" pitchFamily="18" charset="0"/>
                        </a:rPr>
                        <m:t>𝜖</m:t>
                      </m:r>
                      <m:r>
                        <a:rPr lang="en-US" sz="2800" b="0" i="1" smtClean="0">
                          <a:latin typeface="Cambria Math" panose="02040503050406030204" pitchFamily="18" charset="0"/>
                          <a:ea typeface="Cambria Math" panose="02040503050406030204" pitchFamily="18" charset="0"/>
                        </a:rPr>
                        <m:t> </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𝑐</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&amp;</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𝑘</m:t>
                          </m:r>
                        </m:sub>
                      </m:sSub>
                      <m:r>
                        <a:rPr lang="en-US" sz="2800" i="1">
                          <a:latin typeface="Cambria Math" panose="02040503050406030204" pitchFamily="18" charset="0"/>
                          <a:ea typeface="Cambria Math" panose="02040503050406030204" pitchFamily="18" charset="0"/>
                        </a:rPr>
                        <m:t>𝜖</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𝑔</m:t>
                          </m:r>
                        </m:e>
                        <m:sub>
                          <m:r>
                            <a:rPr lang="en-US" sz="2800" b="0" i="1" smtClean="0">
                              <a:latin typeface="Cambria Math" panose="02040503050406030204" pitchFamily="18" charset="0"/>
                              <a:ea typeface="Cambria Math" panose="02040503050406030204" pitchFamily="18" charset="0"/>
                            </a:rPr>
                            <m:t>𝑗</m:t>
                          </m:r>
                        </m:sub>
                      </m:sSub>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 </m:t>
                      </m:r>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𝑛</m:t>
                          </m:r>
                        </m:e>
                        <m:sub>
                          <m:r>
                            <a:rPr lang="en-US" sz="2800" b="0" i="1" smtClean="0">
                              <a:latin typeface="Cambria Math" panose="02040503050406030204" pitchFamily="18" charset="0"/>
                              <a:ea typeface="Cambria Math" panose="02040503050406030204" pitchFamily="18" charset="0"/>
                            </a:rPr>
                            <m:t>𝑖</m:t>
                          </m:r>
                        </m:sub>
                      </m:sSub>
                      <m:r>
                        <a:rPr lang="en-US" sz="2800" b="0" i="1" smtClean="0">
                          <a:latin typeface="Cambria Math" panose="02040503050406030204" pitchFamily="18" charset="0"/>
                          <a:ea typeface="Cambria Math" panose="02040503050406030204" pitchFamily="18" charset="0"/>
                        </a:rPr>
                        <m:t>= </m:t>
                      </m:r>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𝑐</m:t>
                              </m:r>
                            </m:e>
                            <m:sub>
                              <m:r>
                                <a:rPr lang="en-US" sz="2800" b="0" i="1" smtClean="0">
                                  <a:latin typeface="Cambria Math" panose="02040503050406030204" pitchFamily="18" charset="0"/>
                                  <a:ea typeface="Cambria Math" panose="02040503050406030204" pitchFamily="18" charset="0"/>
                                </a:rPr>
                                <m:t>𝑖</m:t>
                              </m:r>
                            </m:sub>
                          </m:sSub>
                        </m:e>
                      </m:d>
                    </m:oMath>
                  </m:oMathPara>
                </a14:m>
                <a:endParaRPr lang="ru-RU" sz="2800" dirty="0"/>
              </a:p>
            </p:txBody>
          </p:sp>
        </mc:Choice>
        <mc:Fallback xmlns="">
          <p:sp>
            <p:nvSpPr>
              <p:cNvPr id="13" name="Прямоугольник 12"/>
              <p:cNvSpPr>
                <a:spLocks noRot="1" noChangeAspect="1" noMove="1" noResize="1" noEditPoints="1" noAdjustHandles="1" noChangeArrowheads="1" noChangeShapeType="1" noTextEdit="1"/>
              </p:cNvSpPr>
              <p:nvPr/>
            </p:nvSpPr>
            <p:spPr>
              <a:xfrm>
                <a:off x="5970857" y="2293617"/>
                <a:ext cx="4449102" cy="557910"/>
              </a:xfrm>
              <a:prstGeom prst="rect">
                <a:avLst/>
              </a:prstGeom>
              <a:blipFill>
                <a:blip r:embed="rId7"/>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4" name="Прямоугольник 3"/>
              <p:cNvSpPr/>
              <p:nvPr/>
            </p:nvSpPr>
            <p:spPr>
              <a:xfrm>
                <a:off x="634212" y="2818919"/>
                <a:ext cx="1694888" cy="588751"/>
              </a:xfrm>
              <a:prstGeom prst="rect">
                <a:avLst/>
              </a:prstGeom>
            </p:spPr>
            <p:txBody>
              <a:bodyPr wrap="none">
                <a:spAutoFit/>
              </a:bodyPr>
              <a:lstStyle/>
              <a:p>
                <a14:m>
                  <m:oMath xmlns:m="http://schemas.openxmlformats.org/officeDocument/2006/math">
                    <m:sSub>
                      <m:sSubPr>
                        <m:ctrlPr>
                          <a:rPr lang="en-US" sz="2800" i="1" smtClean="0">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𝑛</m:t>
                        </m:r>
                      </m:e>
                      <m:sub>
                        <m:r>
                          <a:rPr lang="en-US" sz="2800" i="1">
                            <a:latin typeface="Cambria Math" panose="02040503050406030204" pitchFamily="18" charset="0"/>
                            <a:ea typeface="Cambria Math" panose="02040503050406030204" pitchFamily="18" charset="0"/>
                          </a:rPr>
                          <m:t>𝑗</m:t>
                        </m:r>
                      </m:sub>
                    </m:sSub>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𝑔</m:t>
                            </m:r>
                          </m:e>
                          <m:sub>
                            <m:r>
                              <a:rPr lang="en-US" sz="2800" i="1">
                                <a:latin typeface="Cambria Math" panose="02040503050406030204" pitchFamily="18" charset="0"/>
                                <a:ea typeface="Cambria Math" panose="02040503050406030204" pitchFamily="18" charset="0"/>
                              </a:rPr>
                              <m:t>𝑗</m:t>
                            </m:r>
                          </m:sub>
                        </m:sSub>
                      </m:e>
                    </m:d>
                  </m:oMath>
                </a14:m>
                <a:r>
                  <a:rPr lang="en-US" sz="2800" dirty="0" smtClean="0"/>
                  <a:t>.</a:t>
                </a:r>
                <a:endParaRPr lang="ru-RU" sz="2800" dirty="0"/>
              </a:p>
            </p:txBody>
          </p:sp>
        </mc:Choice>
        <mc:Fallback xmlns="">
          <p:sp>
            <p:nvSpPr>
              <p:cNvPr id="4" name="Прямоугольник 3"/>
              <p:cNvSpPr>
                <a:spLocks noRot="1" noChangeAspect="1" noMove="1" noResize="1" noEditPoints="1" noAdjustHandles="1" noChangeArrowheads="1" noChangeShapeType="1" noTextEdit="1"/>
              </p:cNvSpPr>
              <p:nvPr/>
            </p:nvSpPr>
            <p:spPr>
              <a:xfrm>
                <a:off x="634212" y="2818919"/>
                <a:ext cx="1694888" cy="588751"/>
              </a:xfrm>
              <a:prstGeom prst="rect">
                <a:avLst/>
              </a:prstGeom>
              <a:blipFill>
                <a:blip r:embed="rId8"/>
                <a:stretch>
                  <a:fillRect t="-4124" r="-7194" b="-22680"/>
                </a:stretch>
              </a:blipFill>
            </p:spPr>
            <p:txBody>
              <a:bodyPr/>
              <a:lstStyle/>
              <a:p>
                <a:r>
                  <a:rPr lang="ru-RU">
                    <a:noFill/>
                  </a:rPr>
                  <a:t> </a:t>
                </a:r>
              </a:p>
            </p:txBody>
          </p:sp>
        </mc:Fallback>
      </mc:AlternateContent>
      <p:sp>
        <p:nvSpPr>
          <p:cNvPr id="14" name="Прямоугольник 13"/>
          <p:cNvSpPr/>
          <p:nvPr/>
        </p:nvSpPr>
        <p:spPr>
          <a:xfrm>
            <a:off x="2426553" y="2841183"/>
            <a:ext cx="7067769"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F1-</a:t>
            </a:r>
            <a:r>
              <a:rPr lang="ru-RU" sz="3200" dirty="0" smtClean="0">
                <a:latin typeface="Times New Roman" panose="02020603050405020304" pitchFamily="18" charset="0"/>
                <a:cs typeface="Times New Roman" panose="02020603050405020304" pitchFamily="18" charset="0"/>
              </a:rPr>
              <a:t>мера для       </a:t>
            </a:r>
            <a:r>
              <a:rPr lang="ru-RU" sz="3200" dirty="0">
                <a:latin typeface="Times New Roman" panose="02020603050405020304" pitchFamily="18" charset="0"/>
                <a:cs typeface="Times New Roman" panose="02020603050405020304" pitchFamily="18" charset="0"/>
              </a:rPr>
              <a:t>и       </a:t>
            </a:r>
            <a:r>
              <a:rPr lang="ru-RU" sz="3200" dirty="0" smtClean="0">
                <a:latin typeface="Times New Roman" panose="02020603050405020304" pitchFamily="18" charset="0"/>
                <a:cs typeface="Times New Roman" panose="02020603050405020304" pitchFamily="18" charset="0"/>
              </a:rPr>
              <a:t>определяется как</a:t>
            </a:r>
            <a:r>
              <a:rPr lang="en-US"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Объект 6">
                <a:extLst>
                  <a:ext uri="{FF2B5EF4-FFF2-40B4-BE49-F238E27FC236}">
                    <a16:creationId xmlns:a16="http://schemas.microsoft.com/office/drawing/2014/main" id="{497E3CC3-8F5A-40BD-BD2E-20F571992EAD}"/>
                  </a:ext>
                </a:extLst>
              </p:cNvPr>
              <p:cNvSpPr txBox="1"/>
              <p:nvPr/>
            </p:nvSpPr>
            <p:spPr bwMode="auto">
              <a:xfrm>
                <a:off x="4757471" y="2873823"/>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𝑐</m:t>
                          </m:r>
                        </m:e>
                        <m:sub>
                          <m:r>
                            <a:rPr lang="en-US" sz="2800" b="0" i="1" smtClean="0">
                              <a:latin typeface="Cambria Math" panose="02040503050406030204" pitchFamily="18" charset="0"/>
                            </a:rPr>
                            <m:t>𝑖</m:t>
                          </m:r>
                        </m:sub>
                      </m:sSub>
                    </m:oMath>
                  </m:oMathPara>
                </a14:m>
                <a:endParaRPr lang="ru-BY" sz="2800" dirty="0"/>
              </a:p>
            </p:txBody>
          </p:sp>
        </mc:Choice>
        <mc:Fallback xmlns="">
          <p:sp>
            <p:nvSpPr>
              <p:cNvPr id="15" name="Объект 6">
                <a:extLst>
                  <a:ext uri="{FF2B5EF4-FFF2-40B4-BE49-F238E27FC236}">
                    <a16:creationId xmlns:a16="http://schemas.microsoft.com/office/drawing/2014/main" id="{497E3CC3-8F5A-40BD-BD2E-20F571992EAD}"/>
                  </a:ext>
                </a:extLst>
              </p:cNvPr>
              <p:cNvSpPr txBox="1">
                <a:spLocks noRot="1" noChangeAspect="1" noMove="1" noResize="1" noEditPoints="1" noAdjustHandles="1" noChangeArrowheads="1" noChangeShapeType="1" noTextEdit="1"/>
              </p:cNvSpPr>
              <p:nvPr/>
            </p:nvSpPr>
            <p:spPr bwMode="auto">
              <a:xfrm>
                <a:off x="4757471" y="2873823"/>
                <a:ext cx="695631" cy="673746"/>
              </a:xfrm>
              <a:prstGeom prst="rect">
                <a:avLst/>
              </a:prstGeom>
              <a:blipFill>
                <a:blip r:embed="rId9"/>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7" name="Объект 6">
                <a:extLst>
                  <a:ext uri="{FF2B5EF4-FFF2-40B4-BE49-F238E27FC236}">
                    <a16:creationId xmlns:a16="http://schemas.microsoft.com/office/drawing/2014/main" id="{497E3CC3-8F5A-40BD-BD2E-20F571992EAD}"/>
                  </a:ext>
                </a:extLst>
              </p:cNvPr>
              <p:cNvSpPr txBox="1"/>
              <p:nvPr/>
            </p:nvSpPr>
            <p:spPr bwMode="auto">
              <a:xfrm>
                <a:off x="5679182" y="2846849"/>
                <a:ext cx="695631" cy="673746"/>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𝑔</m:t>
                          </m:r>
                        </m:e>
                        <m:sub>
                          <m:r>
                            <a:rPr lang="en-US" sz="2800" b="0" i="1" smtClean="0">
                              <a:latin typeface="Cambria Math" panose="02040503050406030204" pitchFamily="18" charset="0"/>
                            </a:rPr>
                            <m:t>𝑗</m:t>
                          </m:r>
                        </m:sub>
                      </m:sSub>
                    </m:oMath>
                  </m:oMathPara>
                </a14:m>
                <a:endParaRPr lang="ru-BY" sz="2800" dirty="0"/>
              </a:p>
            </p:txBody>
          </p:sp>
        </mc:Choice>
        <mc:Fallback xmlns="">
          <p:sp>
            <p:nvSpPr>
              <p:cNvPr id="17" name="Объект 6">
                <a:extLst>
                  <a:ext uri="{FF2B5EF4-FFF2-40B4-BE49-F238E27FC236}">
                    <a16:creationId xmlns:a16="http://schemas.microsoft.com/office/drawing/2014/main" id="{497E3CC3-8F5A-40BD-BD2E-20F571992EAD}"/>
                  </a:ext>
                </a:extLst>
              </p:cNvPr>
              <p:cNvSpPr txBox="1">
                <a:spLocks noRot="1" noChangeAspect="1" noMove="1" noResize="1" noEditPoints="1" noAdjustHandles="1" noChangeArrowheads="1" noChangeShapeType="1" noTextEdit="1"/>
              </p:cNvSpPr>
              <p:nvPr/>
            </p:nvSpPr>
            <p:spPr bwMode="auto">
              <a:xfrm>
                <a:off x="5679182" y="2846849"/>
                <a:ext cx="695631" cy="673746"/>
              </a:xfrm>
              <a:prstGeom prst="rect">
                <a:avLst/>
              </a:prstGeom>
              <a:blipFill>
                <a:blip r:embed="rId10"/>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8" name="Объект 6">
                <a:extLst>
                  <a:ext uri="{FF2B5EF4-FFF2-40B4-BE49-F238E27FC236}">
                    <a16:creationId xmlns:a16="http://schemas.microsoft.com/office/drawing/2014/main" id="{877DB7B0-2920-4714-A8EB-3D6E68B15FDA}"/>
                  </a:ext>
                </a:extLst>
              </p:cNvPr>
              <p:cNvSpPr txBox="1"/>
              <p:nvPr/>
            </p:nvSpPr>
            <p:spPr bwMode="auto">
              <a:xfrm>
                <a:off x="1968285" y="3535614"/>
                <a:ext cx="6636943"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800" i="1" smtClean="0">
                          <a:latin typeface="Cambria Math" panose="02040503050406030204" pitchFamily="18" charset="0"/>
                        </a:rPr>
                        <m:t>F</m:t>
                      </m:r>
                      <m:r>
                        <a:rPr lang="en-US" sz="2800" b="0" i="1" smtClean="0">
                          <a:latin typeface="Cambria Math" panose="02040503050406030204" pitchFamily="18" charset="0"/>
                        </a:rPr>
                        <m:t>1(</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𝑃𝑟𝑒𝑐𝑖𝑠𝑖𝑜𝑛</m:t>
                          </m:r>
                          <m:d>
                            <m:dPr>
                              <m:ctrlPr>
                                <a:rPr lang="en-US" sz="2800" i="1">
                                  <a:latin typeface="Cambria Math" panose="02040503050406030204" pitchFamily="18" charset="0"/>
                                </a:rPr>
                              </m:ctrlPr>
                            </m:dPr>
                            <m:e>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e>
                          </m:d>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𝑅𝑒𝑐𝑎𝑙𝑙</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𝑗</m:t>
                          </m:r>
                          <m:r>
                            <a:rPr lang="en-US" sz="2800" i="1">
                              <a:latin typeface="Cambria Math" panose="02040503050406030204" pitchFamily="18" charset="0"/>
                              <a:ea typeface="Cambria Math" panose="02040503050406030204" pitchFamily="18" charset="0"/>
                            </a:rPr>
                            <m:t>)</m:t>
                          </m:r>
                        </m:num>
                        <m:den>
                          <m:r>
                            <a:rPr lang="en-US" sz="2800" i="1">
                              <a:latin typeface="Cambria Math" panose="02040503050406030204" pitchFamily="18" charset="0"/>
                            </a:rPr>
                            <m:t>𝑃𝑟𝑒𝑐𝑖𝑠𝑖𝑜𝑛</m:t>
                          </m:r>
                          <m:d>
                            <m:dPr>
                              <m:ctrlPr>
                                <a:rPr lang="en-US" sz="2800" i="1">
                                  <a:latin typeface="Cambria Math" panose="02040503050406030204" pitchFamily="18" charset="0"/>
                                </a:rPr>
                              </m:ctrlPr>
                            </m:dPr>
                            <m:e>
                              <m:r>
                                <a:rPr lang="en-US" sz="2800" i="1">
                                  <a:latin typeface="Cambria Math" panose="02040503050406030204" pitchFamily="18" charset="0"/>
                                </a:rPr>
                                <m:t>𝑖</m:t>
                              </m:r>
                              <m:r>
                                <a:rPr lang="en-US" sz="2800" i="1">
                                  <a:latin typeface="Cambria Math" panose="02040503050406030204" pitchFamily="18" charset="0"/>
                                </a:rPr>
                                <m:t>,</m:t>
                              </m:r>
                              <m:r>
                                <a:rPr lang="en-US" sz="2800" i="1">
                                  <a:latin typeface="Cambria Math" panose="02040503050406030204" pitchFamily="18" charset="0"/>
                                </a:rPr>
                                <m:t>𝑗</m:t>
                              </m:r>
                            </m:e>
                          </m:d>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𝑅𝑒𝑐𝑎𝑙𝑙</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𝑖</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𝑗</m:t>
                          </m:r>
                          <m:r>
                            <a:rPr lang="en-US" sz="2800" i="1">
                              <a:latin typeface="Cambria Math" panose="02040503050406030204" pitchFamily="18" charset="0"/>
                              <a:ea typeface="Cambria Math" panose="02040503050406030204" pitchFamily="18" charset="0"/>
                            </a:rPr>
                            <m:t>)</m:t>
                          </m:r>
                        </m:den>
                      </m:f>
                      <m:r>
                        <a:rPr lang="en-US" sz="2800" b="0" i="0" smtClean="0">
                          <a:latin typeface="Cambria Math" panose="02040503050406030204" pitchFamily="18" charset="0"/>
                        </a:rPr>
                        <m:t>,</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18"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1968285" y="3535614"/>
                <a:ext cx="6636943" cy="1034880"/>
              </a:xfrm>
              <a:prstGeom prst="rect">
                <a:avLst/>
              </a:prstGeom>
              <a:blipFill>
                <a:blip r:embed="rId11"/>
                <a:stretch>
                  <a:fillRect/>
                </a:stretch>
              </a:blipFill>
            </p:spPr>
            <p:txBody>
              <a:bodyPr/>
              <a:lstStyle/>
              <a:p>
                <a:r>
                  <a:rPr lang="ru-RU">
                    <a:noFill/>
                  </a:rPr>
                  <a:t> </a:t>
                </a:r>
              </a:p>
            </p:txBody>
          </p:sp>
        </mc:Fallback>
      </mc:AlternateContent>
      <p:sp>
        <p:nvSpPr>
          <p:cNvPr id="19" name="Прямоугольник 18"/>
          <p:cNvSpPr/>
          <p:nvPr/>
        </p:nvSpPr>
        <p:spPr>
          <a:xfrm>
            <a:off x="1332372" y="4531772"/>
            <a:ext cx="8022581" cy="584775"/>
          </a:xfrm>
          <a:prstGeom prst="rect">
            <a:avLst/>
          </a:prstGeom>
        </p:spPr>
        <p:txBody>
          <a:bodyPr wrap="none">
            <a:spAutoFit/>
          </a:bodyPr>
          <a:lstStyle/>
          <a:p>
            <a:r>
              <a:rPr lang="ru-RU" sz="3200" dirty="0" smtClean="0">
                <a:latin typeface="Times New Roman" panose="02020603050405020304" pitchFamily="18" charset="0"/>
                <a:cs typeface="Times New Roman" panose="02020603050405020304" pitchFamily="18" charset="0"/>
              </a:rPr>
              <a:t>Общий показатель для структуры кластеров</a:t>
            </a:r>
            <a:r>
              <a:rPr lang="en-US" sz="3200" dirty="0" smtClean="0">
                <a:latin typeface="Times New Roman" panose="02020603050405020304" pitchFamily="18" charset="0"/>
                <a:cs typeface="Times New Roman" panose="02020603050405020304" pitchFamily="18" charset="0"/>
              </a:rPr>
              <a:t>:</a:t>
            </a:r>
            <a:endParaRPr lang="ru-RU" sz="3200" dirty="0"/>
          </a:p>
        </p:txBody>
      </p:sp>
      <mc:AlternateContent xmlns:mc="http://schemas.openxmlformats.org/markup-compatibility/2006" xmlns:a14="http://schemas.microsoft.com/office/drawing/2010/main">
        <mc:Choice Requires="a14">
          <p:sp>
            <p:nvSpPr>
              <p:cNvPr id="20" name="Объект 6">
                <a:extLst>
                  <a:ext uri="{FF2B5EF4-FFF2-40B4-BE49-F238E27FC236}">
                    <a16:creationId xmlns:a16="http://schemas.microsoft.com/office/drawing/2014/main" id="{877DB7B0-2920-4714-A8EB-3D6E68B15FDA}"/>
                  </a:ext>
                </a:extLst>
              </p:cNvPr>
              <p:cNvSpPr txBox="1"/>
              <p:nvPr/>
            </p:nvSpPr>
            <p:spPr bwMode="auto">
              <a:xfrm>
                <a:off x="3860850" y="5097590"/>
                <a:ext cx="4188855"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800" i="1" smtClean="0">
                          <a:latin typeface="Cambria Math" panose="02040503050406030204" pitchFamily="18" charset="0"/>
                        </a:rPr>
                        <m:t>F</m:t>
                      </m:r>
                      <m:r>
                        <a:rPr lang="en-US" sz="2800" b="0" i="1" smtClean="0">
                          <a:latin typeface="Cambria Math" panose="02040503050406030204" pitchFamily="18" charset="0"/>
                        </a:rPr>
                        <m:t>1=</m:t>
                      </m:r>
                      <m:nary>
                        <m:naryPr>
                          <m:chr m:val="∑"/>
                          <m:supHide m:val="on"/>
                          <m:ctrlPr>
                            <a:rPr lang="en-US" sz="2800" b="0" i="1" smtClean="0">
                              <a:latin typeface="Cambria Math" panose="02040503050406030204" pitchFamily="18" charset="0"/>
                            </a:rPr>
                          </m:ctrlPr>
                        </m:naryPr>
                        <m:sub>
                          <m:r>
                            <m:rPr>
                              <m:brk m:alnAt="7"/>
                            </m:rPr>
                            <a:rPr lang="en-US" sz="2800" b="0" i="1" smtClean="0">
                              <a:latin typeface="Cambria Math" panose="02040503050406030204" pitchFamily="18" charset="0"/>
                            </a:rPr>
                            <m:t>𝑗</m:t>
                          </m:r>
                        </m:sub>
                        <m:sup/>
                        <m:e>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𝑛</m:t>
                                  </m:r>
                                </m:e>
                                <m:sub>
                                  <m:r>
                                    <a:rPr lang="en-US" sz="2800" b="0" i="1" smtClean="0">
                                      <a:latin typeface="Cambria Math" panose="02040503050406030204" pitchFamily="18" charset="0"/>
                                    </a:rPr>
                                    <m:t>𝑗</m:t>
                                  </m:r>
                                </m:sub>
                              </m:sSub>
                            </m:num>
                            <m:den>
                              <m:r>
                                <a:rPr lang="en-US" sz="2800" b="0" i="1" smtClean="0">
                                  <a:latin typeface="Cambria Math" panose="02040503050406030204" pitchFamily="18" charset="0"/>
                                </a:rPr>
                                <m:t>𝑁</m:t>
                              </m:r>
                            </m:den>
                          </m:f>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𝑚𝑎𝑥</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 </m:t>
                          </m:r>
                          <m:r>
                            <a:rPr lang="en-US" sz="2800" b="0" i="1" smtClean="0">
                              <a:latin typeface="Cambria Math" panose="02040503050406030204" pitchFamily="18" charset="0"/>
                            </a:rPr>
                            <m:t>𝐹</m:t>
                          </m:r>
                          <m:r>
                            <a:rPr lang="en-US" sz="2800" b="0" i="1" smtClean="0">
                              <a:latin typeface="Cambria Math" panose="02040503050406030204" pitchFamily="18" charset="0"/>
                            </a:rPr>
                            <m:t>1(</m:t>
                          </m:r>
                          <m:r>
                            <a:rPr lang="en-US" sz="2800" b="0" i="1" smtClean="0">
                              <a:latin typeface="Cambria Math" panose="02040503050406030204" pitchFamily="18" charset="0"/>
                            </a:rPr>
                            <m:t>𝑖</m:t>
                          </m:r>
                          <m:r>
                            <a:rPr lang="en-US" sz="2800" b="0" i="1" smtClean="0">
                              <a:latin typeface="Cambria Math" panose="02040503050406030204" pitchFamily="18" charset="0"/>
                            </a:rPr>
                            <m:t>,</m:t>
                          </m:r>
                          <m:r>
                            <a:rPr lang="en-US" sz="2800" b="0" i="1" smtClean="0">
                              <a:latin typeface="Cambria Math" panose="02040503050406030204" pitchFamily="18" charset="0"/>
                            </a:rPr>
                            <m:t>𝑗</m:t>
                          </m:r>
                          <m:r>
                            <a:rPr lang="en-US" sz="2800" b="0" i="1" smtClean="0">
                              <a:latin typeface="Cambria Math" panose="02040503050406030204" pitchFamily="18" charset="0"/>
                            </a:rPr>
                            <m:t>)</m:t>
                          </m:r>
                        </m:e>
                      </m:nary>
                      <m:r>
                        <a:rPr lang="en-US" sz="2800" b="0" i="0" smtClean="0">
                          <a:latin typeface="Cambria Math" panose="02040503050406030204" pitchFamily="18" charset="0"/>
                        </a:rPr>
                        <m:t>,</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20"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3860850" y="5097590"/>
                <a:ext cx="4188855" cy="1034880"/>
              </a:xfrm>
              <a:prstGeom prst="rect">
                <a:avLst/>
              </a:prstGeom>
              <a:blipFill>
                <a:blip r:embed="rId12"/>
                <a:stretch>
                  <a:fillRect b="-8824"/>
                </a:stretch>
              </a:blipFill>
            </p:spPr>
            <p:txBody>
              <a:bodyPr/>
              <a:lstStyle/>
              <a:p>
                <a:r>
                  <a:rPr lang="ru-RU">
                    <a:noFill/>
                  </a:rPr>
                  <a:t> </a:t>
                </a:r>
              </a:p>
            </p:txBody>
          </p:sp>
        </mc:Fallback>
      </mc:AlternateContent>
    </p:spTree>
    <p:extLst>
      <p:ext uri="{BB962C8B-B14F-4D97-AF65-F5344CB8AC3E}">
        <p14:creationId xmlns:p14="http://schemas.microsoft.com/office/powerpoint/2010/main" val="3756179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ru-RU" sz="3200" b="1" i="1" dirty="0" smtClean="0"/>
              <a:t>Метрики</a:t>
            </a:r>
            <a:r>
              <a:rPr lang="en-US" sz="3200" b="1" i="1" dirty="0" smtClean="0"/>
              <a:t>.</a:t>
            </a:r>
            <a:endParaRPr lang="en-US" sz="3200" dirty="0"/>
          </a:p>
        </p:txBody>
      </p:sp>
      <p:sp>
        <p:nvSpPr>
          <p:cNvPr id="5" name="Прямоугольник 4">
            <a:extLst>
              <a:ext uri="{FF2B5EF4-FFF2-40B4-BE49-F238E27FC236}">
                <a16:creationId xmlns:a16="http://schemas.microsoft.com/office/drawing/2014/main" id="{BDBCC5E6-451A-4ECC-8103-F7DEAC221C2B}"/>
              </a:ext>
            </a:extLst>
          </p:cNvPr>
          <p:cNvSpPr/>
          <p:nvPr/>
        </p:nvSpPr>
        <p:spPr>
          <a:xfrm>
            <a:off x="469997" y="786959"/>
            <a:ext cx="4262589"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Rand Index:</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Объект 6">
                <a:extLst>
                  <a:ext uri="{FF2B5EF4-FFF2-40B4-BE49-F238E27FC236}">
                    <a16:creationId xmlns:a16="http://schemas.microsoft.com/office/drawing/2014/main" id="{877DB7B0-2920-4714-A8EB-3D6E68B15FDA}"/>
                  </a:ext>
                </a:extLst>
              </p:cNvPr>
              <p:cNvSpPr txBox="1"/>
              <p:nvPr/>
            </p:nvSpPr>
            <p:spPr bwMode="auto">
              <a:xfrm>
                <a:off x="3975140" y="4840302"/>
                <a:ext cx="3913111"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𝑅𝐼</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i="1">
                              <a:latin typeface="Cambria Math" panose="02040503050406030204" pitchFamily="18" charset="0"/>
                            </a:rPr>
                            <m:t>2(</m:t>
                          </m:r>
                          <m:r>
                            <a:rPr lang="en-US" sz="2800" i="1">
                              <a:latin typeface="Cambria Math" panose="02040503050406030204" pitchFamily="18" charset="0"/>
                            </a:rPr>
                            <m:t>𝑎</m:t>
                          </m:r>
                          <m:r>
                            <a:rPr lang="en-US" sz="2800" i="1">
                              <a:latin typeface="Cambria Math" panose="02040503050406030204" pitchFamily="18" charset="0"/>
                            </a:rPr>
                            <m:t>+</m:t>
                          </m:r>
                          <m:r>
                            <a:rPr lang="en-US" sz="2800" i="1">
                              <a:latin typeface="Cambria Math" panose="02040503050406030204" pitchFamily="18" charset="0"/>
                            </a:rPr>
                            <m:t>𝑏</m:t>
                          </m:r>
                          <m:r>
                            <a:rPr lang="en-US" sz="2800" i="1">
                              <a:latin typeface="Cambria Math" panose="02040503050406030204" pitchFamily="18" charset="0"/>
                            </a:rPr>
                            <m:t>)</m:t>
                          </m:r>
                        </m:num>
                        <m:den>
                          <m:r>
                            <a:rPr lang="en-US" sz="2800" b="0" i="1" smtClean="0">
                              <a:latin typeface="Cambria Math" panose="02040503050406030204" pitchFamily="18" charset="0"/>
                            </a:rPr>
                            <m:t>𝑁</m:t>
                          </m:r>
                          <m:r>
                            <a:rPr lang="en-US" sz="2800" b="0" i="1" smtClean="0">
                              <a:latin typeface="Cambria Math" panose="02040503050406030204" pitchFamily="18" charset="0"/>
                            </a:rPr>
                            <m:t>(</m:t>
                          </m:r>
                          <m:r>
                            <a:rPr lang="en-US" sz="2800" b="0" i="1" smtClean="0">
                              <a:latin typeface="Cambria Math" panose="02040503050406030204" pitchFamily="18" charset="0"/>
                            </a:rPr>
                            <m:t>𝑁</m:t>
                          </m:r>
                          <m:r>
                            <a:rPr lang="en-US" sz="2800" b="0" i="1" smtClean="0">
                              <a:latin typeface="Cambria Math" panose="02040503050406030204" pitchFamily="18" charset="0"/>
                            </a:rPr>
                            <m:t>−1)</m:t>
                          </m:r>
                        </m:den>
                      </m:f>
                      <m:r>
                        <a:rPr lang="en-US" sz="2800" b="0" i="0" smtClean="0">
                          <a:latin typeface="Cambria Math" panose="02040503050406030204" pitchFamily="18" charset="0"/>
                        </a:rPr>
                        <m:t>,</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8"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3975140" y="4840302"/>
                <a:ext cx="3913111" cy="1034880"/>
              </a:xfrm>
              <a:prstGeom prst="rect">
                <a:avLst/>
              </a:prstGeom>
              <a:blipFill>
                <a:blip r:embed="rId2"/>
                <a:stretch>
                  <a:fillRect/>
                </a:stretch>
              </a:blipFill>
            </p:spPr>
            <p:txBody>
              <a:bodyPr/>
              <a:lstStyle/>
              <a:p>
                <a:r>
                  <a:rPr lang="ru-RU">
                    <a:noFill/>
                  </a:rPr>
                  <a:t> </a:t>
                </a:r>
              </a:p>
            </p:txBody>
          </p:sp>
        </mc:Fallback>
      </mc:AlternateContent>
      <p:sp>
        <p:nvSpPr>
          <p:cNvPr id="2" name="Прямоугольник 1"/>
          <p:cNvSpPr/>
          <p:nvPr/>
        </p:nvSpPr>
        <p:spPr>
          <a:xfrm>
            <a:off x="823449" y="1351395"/>
            <a:ext cx="10843493" cy="3539430"/>
          </a:xfrm>
          <a:prstGeom prst="rect">
            <a:avLst/>
          </a:prstGeom>
        </p:spPr>
        <p:txBody>
          <a:bodyPr wrap="square">
            <a:spAutoFit/>
          </a:bodyPr>
          <a:lstStyle/>
          <a:p>
            <a:pPr indent="1069975" algn="just"/>
            <a:r>
              <a:rPr lang="ru-RU" sz="2800" dirty="0"/>
              <a:t>Предполагается, что известны истинные метки объектов. Данная мера не зависит от самих значений меток, а только от разбиения выборки на кластеры. Пусть </a:t>
            </a:r>
            <a:r>
              <a:rPr lang="ru-RU" sz="2800" dirty="0" smtClean="0"/>
              <a:t>N </a:t>
            </a:r>
            <a:r>
              <a:rPr lang="ru-RU" sz="2800" dirty="0"/>
              <a:t>– число объектов в выборке. Обозначим через </a:t>
            </a:r>
            <a:r>
              <a:rPr lang="ru-RU" sz="2800" dirty="0" smtClean="0"/>
              <a:t>a </a:t>
            </a:r>
            <a:r>
              <a:rPr lang="ru-RU" sz="2800" dirty="0"/>
              <a:t>число пар объектов, имеющих одинаковые метки и находящихся в одном кластере, через </a:t>
            </a:r>
            <a:r>
              <a:rPr lang="ru-RU" sz="2800" dirty="0" smtClean="0"/>
              <a:t>b </a:t>
            </a:r>
            <a:r>
              <a:rPr lang="ru-RU" sz="2800" dirty="0"/>
              <a:t>– число пар объектов, имеющих различные метки и находящихся в разных кластерах. Тогда </a:t>
            </a:r>
            <a:r>
              <a:rPr lang="ru-RU" sz="2800" dirty="0" err="1"/>
              <a:t>Rand</a:t>
            </a:r>
            <a:r>
              <a:rPr lang="ru-RU" sz="2800" dirty="0"/>
              <a:t> </a:t>
            </a:r>
            <a:r>
              <a:rPr lang="ru-RU" sz="2800" dirty="0" err="1"/>
              <a:t>Index</a:t>
            </a:r>
            <a:r>
              <a:rPr lang="ru-RU" sz="2800" dirty="0"/>
              <a:t> </a:t>
            </a:r>
            <a:r>
              <a:rPr lang="ru-RU" sz="2800" dirty="0" smtClean="0"/>
              <a:t>это</a:t>
            </a:r>
            <a:r>
              <a:rPr lang="en-US" sz="2800" dirty="0" smtClean="0"/>
              <a:t>:</a:t>
            </a:r>
          </a:p>
          <a:p>
            <a:pPr indent="1069975" algn="just"/>
            <a:r>
              <a:rPr lang="ru-RU" sz="2800" dirty="0" smtClean="0"/>
              <a:t> </a:t>
            </a:r>
            <a:endParaRPr lang="ru-RU" sz="2800" dirty="0"/>
          </a:p>
        </p:txBody>
      </p:sp>
    </p:spTree>
    <p:extLst>
      <p:ext uri="{BB962C8B-B14F-4D97-AF65-F5344CB8AC3E}">
        <p14:creationId xmlns:p14="http://schemas.microsoft.com/office/powerpoint/2010/main" val="704380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ru-RU" sz="3200" b="1" i="1" dirty="0" smtClean="0"/>
              <a:t>Метрики</a:t>
            </a:r>
            <a:r>
              <a:rPr lang="en-US" sz="3200" b="1" i="1" dirty="0" smtClean="0"/>
              <a:t>.</a:t>
            </a:r>
            <a:endParaRPr lang="en-US" sz="3200" dirty="0"/>
          </a:p>
        </p:txBody>
      </p:sp>
      <p:sp>
        <p:nvSpPr>
          <p:cNvPr id="5" name="Прямоугольник 4">
            <a:extLst>
              <a:ext uri="{FF2B5EF4-FFF2-40B4-BE49-F238E27FC236}">
                <a16:creationId xmlns:a16="http://schemas.microsoft.com/office/drawing/2014/main" id="{BDBCC5E6-451A-4ECC-8103-F7DEAC221C2B}"/>
              </a:ext>
            </a:extLst>
          </p:cNvPr>
          <p:cNvSpPr/>
          <p:nvPr/>
        </p:nvSpPr>
        <p:spPr>
          <a:xfrm>
            <a:off x="469997" y="786959"/>
            <a:ext cx="4262589"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Adjusted Rand Index:</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Объект 6">
                <a:extLst>
                  <a:ext uri="{FF2B5EF4-FFF2-40B4-BE49-F238E27FC236}">
                    <a16:creationId xmlns:a16="http://schemas.microsoft.com/office/drawing/2014/main" id="{877DB7B0-2920-4714-A8EB-3D6E68B15FDA}"/>
                  </a:ext>
                </a:extLst>
              </p:cNvPr>
              <p:cNvSpPr txBox="1"/>
              <p:nvPr/>
            </p:nvSpPr>
            <p:spPr bwMode="auto">
              <a:xfrm>
                <a:off x="3826893" y="3425925"/>
                <a:ext cx="4538213"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𝐴𝑅𝐼</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𝑅𝐼</m:t>
                          </m:r>
                          <m:r>
                            <a:rPr lang="en-US" sz="2800" b="0" i="1" smtClean="0">
                              <a:latin typeface="Cambria Math" panose="02040503050406030204" pitchFamily="18" charset="0"/>
                            </a:rPr>
                            <m:t>−</m:t>
                          </m:r>
                          <m:r>
                            <a:rPr lang="en-US" sz="2800" b="0" i="1" smtClean="0">
                              <a:latin typeface="Cambria Math" panose="02040503050406030204" pitchFamily="18" charset="0"/>
                            </a:rPr>
                            <m:t>𝐸</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𝑅𝐼</m:t>
                              </m:r>
                            </m:e>
                          </m:d>
                        </m:num>
                        <m:den>
                          <m:r>
                            <m:rPr>
                              <m:sty m:val="p"/>
                            </m:rPr>
                            <a:rPr lang="en-US" sz="2800" b="0" i="0" smtClean="0">
                              <a:latin typeface="Cambria Math" panose="02040503050406030204" pitchFamily="18" charset="0"/>
                            </a:rPr>
                            <m:t>max</m:t>
                          </m:r>
                          <m:r>
                            <a:rPr lang="en-US" sz="2800" b="0" i="1" smtClean="0">
                              <a:latin typeface="Cambria Math" panose="02040503050406030204" pitchFamily="18" charset="0"/>
                            </a:rPr>
                            <m:t>⁡(</m:t>
                          </m:r>
                          <m:r>
                            <a:rPr lang="en-US" sz="2800" i="1">
                              <a:latin typeface="Cambria Math" panose="02040503050406030204" pitchFamily="18" charset="0"/>
                            </a:rPr>
                            <m:t>𝑅𝐼</m:t>
                          </m:r>
                          <m:r>
                            <a:rPr lang="en-US" sz="2800" b="0" i="1" smtClean="0">
                              <a:latin typeface="Cambria Math" panose="02040503050406030204" pitchFamily="18" charset="0"/>
                            </a:rPr>
                            <m:t>)</m:t>
                          </m:r>
                          <m:r>
                            <a:rPr lang="en-US" sz="2800" i="1">
                              <a:latin typeface="Cambria Math" panose="02040503050406030204" pitchFamily="18" charset="0"/>
                            </a:rPr>
                            <m:t>−</m:t>
                          </m:r>
                          <m:r>
                            <a:rPr lang="en-US" sz="2800" i="1">
                              <a:latin typeface="Cambria Math" panose="02040503050406030204" pitchFamily="18" charset="0"/>
                            </a:rPr>
                            <m:t>𝐸</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𝑅𝐼</m:t>
                              </m:r>
                            </m:e>
                          </m:d>
                        </m:den>
                      </m:f>
                      <m:r>
                        <a:rPr lang="en-US" sz="2800" b="0" i="0" smtClean="0">
                          <a:latin typeface="Cambria Math" panose="02040503050406030204" pitchFamily="18" charset="0"/>
                        </a:rPr>
                        <m:t>,</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8"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3826893" y="3425925"/>
                <a:ext cx="4538213" cy="1034880"/>
              </a:xfrm>
              <a:prstGeom prst="rect">
                <a:avLst/>
              </a:prstGeom>
              <a:blipFill>
                <a:blip r:embed="rId2"/>
                <a:stretch>
                  <a:fillRect/>
                </a:stretch>
              </a:blipFill>
            </p:spPr>
            <p:txBody>
              <a:bodyPr/>
              <a:lstStyle/>
              <a:p>
                <a:r>
                  <a:rPr lang="ru-RU">
                    <a:noFill/>
                  </a:rPr>
                  <a:t> </a:t>
                </a:r>
              </a:p>
            </p:txBody>
          </p:sp>
        </mc:Fallback>
      </mc:AlternateContent>
      <p:sp>
        <p:nvSpPr>
          <p:cNvPr id="2" name="Прямоугольник 1"/>
          <p:cNvSpPr/>
          <p:nvPr/>
        </p:nvSpPr>
        <p:spPr>
          <a:xfrm>
            <a:off x="823449" y="1351395"/>
            <a:ext cx="10843493" cy="2104294"/>
          </a:xfrm>
          <a:prstGeom prst="rect">
            <a:avLst/>
          </a:prstGeom>
        </p:spPr>
        <p:txBody>
          <a:bodyPr wrap="square">
            <a:spAutoFit/>
          </a:bodyPr>
          <a:lstStyle/>
          <a:p>
            <a:pPr indent="1069975" algn="just">
              <a:lnSpc>
                <a:spcPts val="2600"/>
              </a:lnSpc>
            </a:pPr>
            <a:r>
              <a:rPr lang="ru-RU" sz="2800" dirty="0"/>
              <a:t>То есть это доля объектов, для которых эти разбиения (исходное и полученное в результате кластеризации) "согласованы". </a:t>
            </a:r>
            <a:r>
              <a:rPr lang="ru-RU" sz="2800" dirty="0" err="1"/>
              <a:t>Rand</a:t>
            </a:r>
            <a:r>
              <a:rPr lang="ru-RU" sz="2800" dirty="0"/>
              <a:t> </a:t>
            </a:r>
            <a:r>
              <a:rPr lang="ru-RU" sz="2800" dirty="0" err="1"/>
              <a:t>Index</a:t>
            </a:r>
            <a:r>
              <a:rPr lang="ru-RU" sz="2800" dirty="0"/>
              <a:t> (RI) выражает схожесть двух разных </a:t>
            </a:r>
            <a:r>
              <a:rPr lang="ru-RU" sz="2800" dirty="0" err="1"/>
              <a:t>кластеризаций</a:t>
            </a:r>
            <a:r>
              <a:rPr lang="ru-RU" sz="2800" dirty="0"/>
              <a:t> одной и той же выборки. Чтобы этот индекс давал значения близкие к нулю для случайных </a:t>
            </a:r>
            <a:r>
              <a:rPr lang="ru-RU" sz="2800" dirty="0" err="1"/>
              <a:t>кластеризаций</a:t>
            </a:r>
            <a:r>
              <a:rPr lang="ru-RU" sz="2800" dirty="0"/>
              <a:t> при любом </a:t>
            </a:r>
            <a:r>
              <a:rPr lang="ru-RU" sz="2800" dirty="0" smtClean="0"/>
              <a:t>N </a:t>
            </a:r>
            <a:r>
              <a:rPr lang="ru-RU" sz="2800" dirty="0"/>
              <a:t>и числе кластеров, необходимо нормировать его. Так определяется </a:t>
            </a:r>
            <a:r>
              <a:rPr lang="ru-RU" sz="2800" dirty="0" err="1"/>
              <a:t>Adjusted</a:t>
            </a:r>
            <a:r>
              <a:rPr lang="ru-RU" sz="2800" dirty="0"/>
              <a:t> </a:t>
            </a:r>
            <a:r>
              <a:rPr lang="ru-RU" sz="2800" dirty="0" err="1"/>
              <a:t>Rand</a:t>
            </a:r>
            <a:r>
              <a:rPr lang="ru-RU" sz="2800" dirty="0"/>
              <a:t> </a:t>
            </a:r>
            <a:r>
              <a:rPr lang="ru-RU" sz="2800" dirty="0" err="1"/>
              <a:t>Index</a:t>
            </a:r>
            <a:r>
              <a:rPr lang="ru-RU" sz="2800" dirty="0"/>
              <a:t>: </a:t>
            </a:r>
          </a:p>
        </p:txBody>
      </p:sp>
      <p:sp>
        <p:nvSpPr>
          <p:cNvPr id="21" name="Прямоугольник 20"/>
          <p:cNvSpPr/>
          <p:nvPr/>
        </p:nvSpPr>
        <p:spPr>
          <a:xfrm>
            <a:off x="674252" y="4305317"/>
            <a:ext cx="10843493" cy="2104294"/>
          </a:xfrm>
          <a:prstGeom prst="rect">
            <a:avLst/>
          </a:prstGeom>
        </p:spPr>
        <p:txBody>
          <a:bodyPr wrap="square">
            <a:spAutoFit/>
          </a:bodyPr>
          <a:lstStyle/>
          <a:p>
            <a:pPr indent="1069975" algn="just">
              <a:lnSpc>
                <a:spcPts val="2600"/>
              </a:lnSpc>
            </a:pPr>
            <a:r>
              <a:rPr lang="ru-RU" sz="2800" dirty="0"/>
              <a:t>Эта мера симметрична, не зависит от значений и перестановок меток. Таким образом, данный индекс является мерой расстояния между различными разбиениями выборки. </a:t>
            </a:r>
            <a:r>
              <a:rPr lang="ru-RU" sz="2800" dirty="0" smtClean="0"/>
              <a:t>ARI </a:t>
            </a:r>
            <a:r>
              <a:rPr lang="ru-RU" sz="2800" dirty="0"/>
              <a:t>принимает значения в диапазоне </a:t>
            </a:r>
            <a:r>
              <a:rPr lang="ru-RU" sz="2800" dirty="0" smtClean="0"/>
              <a:t>[-</a:t>
            </a:r>
            <a:r>
              <a:rPr lang="ru-RU" sz="2800" dirty="0"/>
              <a:t>1, 1</a:t>
            </a:r>
            <a:r>
              <a:rPr lang="ru-RU" sz="2800" dirty="0" smtClean="0"/>
              <a:t>]. </a:t>
            </a:r>
            <a:r>
              <a:rPr lang="ru-RU" sz="2800" dirty="0"/>
              <a:t>Значения, близкие к нулю соответствуют случайным разбиениям, а </a:t>
            </a:r>
            <a:r>
              <a:rPr lang="ru-RU" sz="2800" dirty="0" smtClean="0"/>
              <a:t>положитель</a:t>
            </a:r>
            <a:r>
              <a:rPr lang="ru-RU" sz="2800" dirty="0"/>
              <a:t>н</a:t>
            </a:r>
            <a:r>
              <a:rPr lang="ru-RU" sz="2800" dirty="0" smtClean="0"/>
              <a:t>ые </a:t>
            </a:r>
            <a:r>
              <a:rPr lang="ru-RU" sz="2800" dirty="0"/>
              <a:t>значения говорят о том, что два разбиения схожи (совпадают </a:t>
            </a:r>
            <a:r>
              <a:rPr lang="ru-RU" sz="2800" dirty="0" smtClean="0"/>
              <a:t>ARI </a:t>
            </a:r>
            <a:r>
              <a:rPr lang="ru-RU" sz="2800" dirty="0"/>
              <a:t>= </a:t>
            </a:r>
            <a:r>
              <a:rPr lang="ru-RU" sz="2800" dirty="0" smtClean="0"/>
              <a:t>1). </a:t>
            </a:r>
            <a:endParaRPr lang="ru-RU" sz="2800" dirty="0"/>
          </a:p>
        </p:txBody>
      </p:sp>
    </p:spTree>
    <p:extLst>
      <p:ext uri="{BB962C8B-B14F-4D97-AF65-F5344CB8AC3E}">
        <p14:creationId xmlns:p14="http://schemas.microsoft.com/office/powerpoint/2010/main" val="2270351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ru-RU" sz="3200" b="1" i="1" dirty="0" smtClean="0"/>
              <a:t>Метрики</a:t>
            </a:r>
            <a:r>
              <a:rPr lang="en-US" sz="3200" b="1" i="1" dirty="0" smtClean="0"/>
              <a:t>.</a:t>
            </a:r>
            <a:endParaRPr lang="en-US" sz="3200" dirty="0"/>
          </a:p>
        </p:txBody>
      </p:sp>
      <p:sp>
        <p:nvSpPr>
          <p:cNvPr id="5" name="Прямоугольник 4">
            <a:extLst>
              <a:ext uri="{FF2B5EF4-FFF2-40B4-BE49-F238E27FC236}">
                <a16:creationId xmlns:a16="http://schemas.microsoft.com/office/drawing/2014/main" id="{BDBCC5E6-451A-4ECC-8103-F7DEAC221C2B}"/>
              </a:ext>
            </a:extLst>
          </p:cNvPr>
          <p:cNvSpPr/>
          <p:nvPr/>
        </p:nvSpPr>
        <p:spPr>
          <a:xfrm>
            <a:off x="469997" y="786959"/>
            <a:ext cx="7015684"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Adjusted Mutual Information (AMI):</a:t>
            </a:r>
            <a:endParaRPr lang="ru-RU" sz="3200" dirty="0">
              <a:latin typeface="Times New Roman" panose="02020603050405020304" pitchFamily="18" charset="0"/>
              <a:cs typeface="Times New Roman" panose="02020603050405020304" pitchFamily="18" charset="0"/>
            </a:endParaRPr>
          </a:p>
        </p:txBody>
      </p:sp>
      <p:sp>
        <p:nvSpPr>
          <p:cNvPr id="2" name="Прямоугольник 1"/>
          <p:cNvSpPr/>
          <p:nvPr/>
        </p:nvSpPr>
        <p:spPr>
          <a:xfrm>
            <a:off x="469997" y="1371734"/>
            <a:ext cx="10843493" cy="5093702"/>
          </a:xfrm>
          <a:prstGeom prst="rect">
            <a:avLst/>
          </a:prstGeom>
        </p:spPr>
        <p:txBody>
          <a:bodyPr wrap="square">
            <a:spAutoFit/>
          </a:bodyPr>
          <a:lstStyle/>
          <a:p>
            <a:pPr indent="1069975" algn="just">
              <a:lnSpc>
                <a:spcPts val="2600"/>
              </a:lnSpc>
            </a:pPr>
            <a:r>
              <a:rPr lang="ru-RU" sz="2800" dirty="0"/>
              <a:t>Данная мера очень похожа на ARI. Она также </a:t>
            </a:r>
            <a:r>
              <a:rPr lang="ru-RU" sz="2800" dirty="0" err="1"/>
              <a:t>симетрична</a:t>
            </a:r>
            <a:r>
              <a:rPr lang="ru-RU" sz="2800" dirty="0"/>
              <a:t>, не зависит от значений и перестановок меток. Определяется с использованием </a:t>
            </a:r>
            <a:r>
              <a:rPr lang="ru-RU" sz="2800" dirty="0" smtClean="0"/>
              <a:t>функции, </a:t>
            </a:r>
            <a:r>
              <a:rPr lang="ru-RU" sz="2800" dirty="0"/>
              <a:t>интерпретируя разбиения выборки, как дискретные распределения (вероятность отнесения к кластеру равна доле объектов в нём). Индекс </a:t>
            </a:r>
            <a:r>
              <a:rPr lang="ru-RU" sz="2800" dirty="0" smtClean="0"/>
              <a:t>MI определяется </a:t>
            </a:r>
            <a:r>
              <a:rPr lang="ru-RU" sz="2800" dirty="0"/>
              <a:t>как взаимная информация для двух распределений, соответствующих разбиениям выборки на кластеры. Интуитивно, взаимная информация измеряет долю информации, общей для обоих разбиений: насколько информация об одном из них уменьшает неопределенность относительно другого.</a:t>
            </a:r>
          </a:p>
          <a:p>
            <a:pPr indent="1069975" algn="just">
              <a:lnSpc>
                <a:spcPts val="2600"/>
              </a:lnSpc>
            </a:pPr>
            <a:r>
              <a:rPr lang="ru-RU" sz="2800" dirty="0" smtClean="0"/>
              <a:t>Аналогично ARI определяется </a:t>
            </a:r>
            <a:r>
              <a:rPr lang="ru-RU" sz="2800" dirty="0"/>
              <a:t>индекс AMI, позволяющий избавиться от роста индекса MI с увеличением числа классов. Он принимает значения в диапазоне [0,1]. Значения, близкие к нулю, говорят о независимости разбиений, а близкие к единице – об их схожести (совпадении при AMI=1).</a:t>
            </a:r>
          </a:p>
        </p:txBody>
      </p:sp>
    </p:spTree>
    <p:extLst>
      <p:ext uri="{BB962C8B-B14F-4D97-AF65-F5344CB8AC3E}">
        <p14:creationId xmlns:p14="http://schemas.microsoft.com/office/powerpoint/2010/main" val="217960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ru-RU" sz="3200" b="1" i="1" dirty="0" smtClean="0"/>
              <a:t>Метрики</a:t>
            </a:r>
            <a:r>
              <a:rPr lang="en-US" sz="3200" b="1" i="1" dirty="0" smtClean="0"/>
              <a:t>.</a:t>
            </a:r>
            <a:endParaRPr lang="en-US" sz="3200" dirty="0"/>
          </a:p>
        </p:txBody>
      </p:sp>
      <p:sp>
        <p:nvSpPr>
          <p:cNvPr id="5" name="Прямоугольник 4">
            <a:extLst>
              <a:ext uri="{FF2B5EF4-FFF2-40B4-BE49-F238E27FC236}">
                <a16:creationId xmlns:a16="http://schemas.microsoft.com/office/drawing/2014/main" id="{BDBCC5E6-451A-4ECC-8103-F7DEAC221C2B}"/>
              </a:ext>
            </a:extLst>
          </p:cNvPr>
          <p:cNvSpPr/>
          <p:nvPr/>
        </p:nvSpPr>
        <p:spPr>
          <a:xfrm>
            <a:off x="469996" y="786959"/>
            <a:ext cx="10006857"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Homogeneity, completeness, </a:t>
            </a:r>
            <a:r>
              <a:rPr lang="en-US" sz="3200" dirty="0" smtClean="0">
                <a:latin typeface="Times New Roman" panose="02020603050405020304" pitchFamily="18" charset="0"/>
                <a:cs typeface="Times New Roman" panose="02020603050405020304" pitchFamily="18" charset="0"/>
              </a:rPr>
              <a:t>V-measure</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Объект 6">
                <a:extLst>
                  <a:ext uri="{FF2B5EF4-FFF2-40B4-BE49-F238E27FC236}">
                    <a16:creationId xmlns:a16="http://schemas.microsoft.com/office/drawing/2014/main" id="{877DB7B0-2920-4714-A8EB-3D6E68B15FDA}"/>
                  </a:ext>
                </a:extLst>
              </p:cNvPr>
              <p:cNvSpPr txBox="1"/>
              <p:nvPr/>
            </p:nvSpPr>
            <p:spPr bwMode="auto">
              <a:xfrm>
                <a:off x="2859690" y="2220287"/>
                <a:ext cx="6472617"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800" i="1" smtClean="0">
                          <a:latin typeface="Cambria Math" panose="02040503050406030204" pitchFamily="18" charset="0"/>
                        </a:rPr>
                        <m:t>h</m:t>
                      </m:r>
                      <m:r>
                        <a:rPr lang="en-US" sz="2800" b="0" i="1" smtClean="0">
                          <a:latin typeface="Cambria Math" panose="02040503050406030204" pitchFamily="18" charset="0"/>
                        </a:rPr>
                        <m:t>=1−</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𝐻</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e>
                              <m:r>
                                <a:rPr lang="en-US" sz="2800" b="0" i="1" smtClean="0">
                                  <a:latin typeface="Cambria Math" panose="02040503050406030204" pitchFamily="18" charset="0"/>
                                </a:rPr>
                                <m:t>𝐾</m:t>
                              </m:r>
                            </m:e>
                          </m:d>
                        </m:num>
                        <m:den>
                          <m:r>
                            <a:rPr lang="en-US" sz="2800" b="0" i="1" smtClean="0">
                              <a:latin typeface="Cambria Math" panose="02040503050406030204" pitchFamily="18" charset="0"/>
                            </a:rPr>
                            <m:t>𝐻</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𝐶</m:t>
                              </m:r>
                            </m:e>
                          </m:d>
                        </m:den>
                      </m:f>
                      <m:r>
                        <a:rPr lang="en-US" sz="2800" b="0" i="0" smtClean="0">
                          <a:latin typeface="Cambria Math" panose="02040503050406030204" pitchFamily="18" charset="0"/>
                        </a:rPr>
                        <m:t>,    </m:t>
                      </m:r>
                      <m:r>
                        <m:rPr>
                          <m:sty m:val="p"/>
                        </m:rPr>
                        <a:rPr lang="en-US" sz="2800" b="0" i="0" smtClean="0">
                          <a:latin typeface="Cambria Math" panose="02040503050406030204" pitchFamily="18" charset="0"/>
                        </a:rPr>
                        <m:t>c</m:t>
                      </m:r>
                      <m:r>
                        <a:rPr lang="en-US" sz="2800" b="0" i="0" smtClean="0">
                          <a:latin typeface="Cambria Math" panose="02040503050406030204" pitchFamily="18" charset="0"/>
                        </a:rPr>
                        <m:t>=1−</m:t>
                      </m:r>
                      <m:f>
                        <m:fPr>
                          <m:ctrlPr>
                            <a:rPr lang="en-US" sz="2800" i="1">
                              <a:latin typeface="Cambria Math" panose="02040503050406030204" pitchFamily="18" charset="0"/>
                            </a:rPr>
                          </m:ctrlPr>
                        </m:fPr>
                        <m:num>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b="0" i="1" smtClean="0">
                                  <a:latin typeface="Cambria Math" panose="02040503050406030204" pitchFamily="18" charset="0"/>
                                </a:rPr>
                                <m:t>𝐾</m:t>
                              </m:r>
                            </m:e>
                            <m:e>
                              <m:r>
                                <a:rPr lang="en-US" sz="2800" b="0" i="1" smtClean="0">
                                  <a:latin typeface="Cambria Math" panose="02040503050406030204" pitchFamily="18" charset="0"/>
                                </a:rPr>
                                <m:t>𝐶</m:t>
                              </m:r>
                            </m:e>
                          </m:d>
                        </m:num>
                        <m:den>
                          <m:r>
                            <a:rPr lang="en-US" sz="2800" i="1">
                              <a:latin typeface="Cambria Math" panose="02040503050406030204" pitchFamily="18" charset="0"/>
                            </a:rPr>
                            <m:t>𝐻</m:t>
                          </m:r>
                          <m:d>
                            <m:dPr>
                              <m:ctrlPr>
                                <a:rPr lang="en-US" sz="2800" i="1">
                                  <a:latin typeface="Cambria Math" panose="02040503050406030204" pitchFamily="18" charset="0"/>
                                </a:rPr>
                              </m:ctrlPr>
                            </m:dPr>
                            <m:e>
                              <m:r>
                                <a:rPr lang="en-US" sz="2800" b="0" i="1" smtClean="0">
                                  <a:latin typeface="Cambria Math" panose="02040503050406030204" pitchFamily="18" charset="0"/>
                                </a:rPr>
                                <m:t>𝐾</m:t>
                              </m:r>
                            </m:e>
                          </m:d>
                        </m:den>
                      </m:f>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8"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2859690" y="2220287"/>
                <a:ext cx="6472617" cy="1034880"/>
              </a:xfrm>
              <a:prstGeom prst="rect">
                <a:avLst/>
              </a:prstGeom>
              <a:blipFill>
                <a:blip r:embed="rId2"/>
                <a:stretch>
                  <a:fillRect/>
                </a:stretch>
              </a:blipFill>
            </p:spPr>
            <p:txBody>
              <a:bodyPr/>
              <a:lstStyle/>
              <a:p>
                <a:r>
                  <a:rPr lang="ru-RU">
                    <a:noFill/>
                  </a:rPr>
                  <a:t> </a:t>
                </a:r>
              </a:p>
            </p:txBody>
          </p:sp>
        </mc:Fallback>
      </mc:AlternateContent>
      <p:sp>
        <p:nvSpPr>
          <p:cNvPr id="2" name="Прямоугольник 1"/>
          <p:cNvSpPr/>
          <p:nvPr/>
        </p:nvSpPr>
        <p:spPr>
          <a:xfrm>
            <a:off x="674253" y="1240135"/>
            <a:ext cx="10843493" cy="1104020"/>
          </a:xfrm>
          <a:prstGeom prst="rect">
            <a:avLst/>
          </a:prstGeom>
        </p:spPr>
        <p:txBody>
          <a:bodyPr wrap="square">
            <a:spAutoFit/>
          </a:bodyPr>
          <a:lstStyle/>
          <a:p>
            <a:pPr indent="1069975" algn="just">
              <a:lnSpc>
                <a:spcPts val="2600"/>
              </a:lnSpc>
            </a:pPr>
            <a:r>
              <a:rPr lang="ru-RU" sz="2800" dirty="0" smtClean="0"/>
              <a:t>Данные </a:t>
            </a:r>
            <a:r>
              <a:rPr lang="ru-RU" sz="2800" dirty="0"/>
              <a:t>меры также определяются с использованием функций энтропии и условной энтропии, рассматривая разбиения выборки как дискретные распределения:</a:t>
            </a:r>
          </a:p>
        </p:txBody>
      </p:sp>
      <p:sp>
        <p:nvSpPr>
          <p:cNvPr id="22" name="Прямоугольник 21"/>
          <p:cNvSpPr/>
          <p:nvPr/>
        </p:nvSpPr>
        <p:spPr>
          <a:xfrm>
            <a:off x="795657" y="3255167"/>
            <a:ext cx="10843493" cy="2771143"/>
          </a:xfrm>
          <a:prstGeom prst="rect">
            <a:avLst/>
          </a:prstGeom>
        </p:spPr>
        <p:txBody>
          <a:bodyPr wrap="square">
            <a:spAutoFit/>
          </a:bodyPr>
          <a:lstStyle/>
          <a:p>
            <a:pPr indent="1069975" algn="just">
              <a:lnSpc>
                <a:spcPts val="2600"/>
              </a:lnSpc>
            </a:pPr>
            <a:r>
              <a:rPr lang="ru-RU" sz="2800" dirty="0"/>
              <a:t>З</a:t>
            </a:r>
            <a:r>
              <a:rPr lang="ru-RU" sz="2800" dirty="0" smtClean="0"/>
              <a:t>десь </a:t>
            </a:r>
            <a:r>
              <a:rPr lang="ru-RU" sz="2800" dirty="0"/>
              <a:t>K – результат кластеризации, C – истинное разбиение выборки на классы. Таким образом, h измеряет, насколько каждый кластер состоит из объектов одного класса, а c – насколько объекты одного класса относятся к одному кластеру. Эти меры не являются симметричными. Обе величины принимают значения в диапазоне [0,1], и большие значения соответствуют более точной кластеризации. Эти меры не являются нормализованными, как ARI или AMI, и поэтому зависят от числа </a:t>
            </a:r>
            <a:r>
              <a:rPr lang="ru-RU" sz="2800" dirty="0" smtClean="0"/>
              <a:t>кластеров.</a:t>
            </a:r>
            <a:endParaRPr lang="ru-RU" sz="2800" dirty="0"/>
          </a:p>
        </p:txBody>
      </p:sp>
    </p:spTree>
    <p:extLst>
      <p:ext uri="{BB962C8B-B14F-4D97-AF65-F5344CB8AC3E}">
        <p14:creationId xmlns:p14="http://schemas.microsoft.com/office/powerpoint/2010/main" val="2629391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a:t>
            </a:r>
            <a:endParaRPr lang="en-US" sz="3200" dirty="0"/>
          </a:p>
        </p:txBody>
      </p:sp>
      <p:sp>
        <p:nvSpPr>
          <p:cNvPr id="2" name="Прямоугольник 1">
            <a:extLst>
              <a:ext uri="{FF2B5EF4-FFF2-40B4-BE49-F238E27FC236}">
                <a16:creationId xmlns:a16="http://schemas.microsoft.com/office/drawing/2014/main" id="{0184D890-B28E-4752-B1D1-0AC63474FFC3}"/>
              </a:ext>
            </a:extLst>
          </p:cNvPr>
          <p:cNvSpPr/>
          <p:nvPr/>
        </p:nvSpPr>
        <p:spPr>
          <a:xfrm>
            <a:off x="471055" y="1387314"/>
            <a:ext cx="6096000" cy="3046988"/>
          </a:xfrm>
          <a:prstGeom prst="rect">
            <a:avLst/>
          </a:prstGeom>
        </p:spPr>
        <p:txBody>
          <a:bodyPr>
            <a:spAutoFit/>
          </a:bodyPr>
          <a:lstStyle/>
          <a:p>
            <a:pPr indent="539750" algn="just"/>
            <a:r>
              <a:rPr lang="ru-RU" sz="2400" dirty="0">
                <a:latin typeface="Times New Roman" panose="02020603050405020304" pitchFamily="18" charset="0"/>
                <a:cs typeface="Times New Roman" panose="02020603050405020304" pitchFamily="18" charset="0"/>
              </a:rPr>
              <a:t>Основные</a:t>
            </a:r>
            <a:r>
              <a:rPr lang="ru-BY" sz="2400" dirty="0">
                <a:latin typeface="Times New Roman" panose="02020603050405020304" pitchFamily="18" charset="0"/>
                <a:cs typeface="Times New Roman" panose="02020603050405020304" pitchFamily="18" charset="0"/>
              </a:rPr>
              <a:t> понятия</a:t>
            </a:r>
          </a:p>
          <a:p>
            <a:pPr indent="539750" algn="just"/>
            <a:r>
              <a:rPr lang="ru-BY" sz="2400" dirty="0">
                <a:latin typeface="Times New Roman" panose="02020603050405020304" pitchFamily="18" charset="0"/>
                <a:cs typeface="Times New Roman" panose="02020603050405020304" pitchFamily="18" charset="0"/>
              </a:rPr>
              <a:t>Оценка качества кластеризации</a:t>
            </a:r>
            <a:r>
              <a:rPr lang="en-US" sz="2400" dirty="0">
                <a:latin typeface="Times New Roman" panose="02020603050405020304" pitchFamily="18" charset="0"/>
                <a:cs typeface="Times New Roman" panose="02020603050405020304" pitchFamily="18" charset="0"/>
              </a:rPr>
              <a:t>:</a:t>
            </a:r>
          </a:p>
          <a:p>
            <a:pPr indent="539750" algn="just"/>
            <a:r>
              <a:rPr lang="ru-RU" sz="2400" dirty="0">
                <a:latin typeface="Times New Roman" panose="02020603050405020304" pitchFamily="18" charset="0"/>
                <a:cs typeface="Times New Roman" panose="02020603050405020304" pitchFamily="18" charset="0"/>
              </a:rPr>
              <a:t>	в</a:t>
            </a:r>
            <a:r>
              <a:rPr lang="ru-BY" sz="2400" dirty="0">
                <a:latin typeface="Times New Roman" panose="02020603050405020304" pitchFamily="18" charset="0"/>
                <a:cs typeface="Times New Roman" panose="02020603050405020304" pitchFamily="18" charset="0"/>
              </a:rPr>
              <a:t>нешние </a:t>
            </a:r>
            <a:r>
              <a:rPr lang="ru-BY" sz="2400" dirty="0" smtClean="0">
                <a:latin typeface="Times New Roman" panose="02020603050405020304" pitchFamily="18" charset="0"/>
                <a:cs typeface="Times New Roman" panose="02020603050405020304" pitchFamily="18" charset="0"/>
              </a:rPr>
              <a:t>метрики</a:t>
            </a:r>
            <a:r>
              <a:rPr lang="en-US" sz="2400" dirty="0">
                <a:latin typeface="Times New Roman" panose="02020603050405020304" pitchFamily="18" charset="0"/>
                <a:cs typeface="Times New Roman" panose="02020603050405020304" pitchFamily="18" charset="0"/>
              </a:rPr>
              <a:t>;</a:t>
            </a:r>
            <a:endParaRPr lang="ru-BY" sz="2400" dirty="0">
              <a:latin typeface="Times New Roman" panose="02020603050405020304" pitchFamily="18" charset="0"/>
              <a:cs typeface="Times New Roman" panose="02020603050405020304" pitchFamily="18" charset="0"/>
            </a:endParaRPr>
          </a:p>
          <a:p>
            <a:pPr indent="539750" algn="just"/>
            <a:r>
              <a:rPr lang="ru-RU" sz="2400" dirty="0">
                <a:latin typeface="Times New Roman" panose="02020603050405020304" pitchFamily="18" charset="0"/>
                <a:cs typeface="Times New Roman" panose="02020603050405020304" pitchFamily="18" charset="0"/>
              </a:rPr>
              <a:t>	внутренние</a:t>
            </a:r>
            <a:r>
              <a:rPr lang="ru-BY" sz="2400" dirty="0">
                <a:latin typeface="Times New Roman" panose="02020603050405020304" pitchFamily="18" charset="0"/>
                <a:cs typeface="Times New Roman" panose="02020603050405020304" pitchFamily="18" charset="0"/>
              </a:rPr>
              <a:t> </a:t>
            </a:r>
            <a:r>
              <a:rPr lang="ru-BY" sz="2400" dirty="0" smtClean="0">
                <a:latin typeface="Times New Roman" panose="02020603050405020304" pitchFamily="18" charset="0"/>
                <a:cs typeface="Times New Roman" panose="02020603050405020304" pitchFamily="18" charset="0"/>
              </a:rPr>
              <a:t>метрики</a:t>
            </a:r>
            <a:r>
              <a:rPr lang="en-US" sz="2400" dirty="0" smtClean="0">
                <a:latin typeface="Times New Roman" panose="02020603050405020304" pitchFamily="18" charset="0"/>
                <a:cs typeface="Times New Roman" panose="02020603050405020304" pitchFamily="18" charset="0"/>
              </a:rPr>
              <a:t>;</a:t>
            </a:r>
            <a:endParaRPr lang="ru-BY" sz="2400" dirty="0">
              <a:latin typeface="Times New Roman" panose="02020603050405020304" pitchFamily="18" charset="0"/>
              <a:cs typeface="Times New Roman" panose="02020603050405020304" pitchFamily="18" charset="0"/>
            </a:endParaRPr>
          </a:p>
          <a:p>
            <a:pPr indent="539750" algn="just"/>
            <a:r>
              <a:rPr lang="ru-RU" sz="2400" dirty="0">
                <a:latin typeface="Times New Roman" panose="02020603050405020304" pitchFamily="18" charset="0"/>
                <a:cs typeface="Times New Roman" panose="02020603050405020304" pitchFamily="18" charset="0"/>
              </a:rPr>
              <a:t>	относительные</a:t>
            </a:r>
            <a:r>
              <a:rPr lang="ru-BY" sz="2400" dirty="0">
                <a:latin typeface="Times New Roman" panose="02020603050405020304" pitchFamily="18" charset="0"/>
                <a:cs typeface="Times New Roman" panose="02020603050405020304" pitchFamily="18" charset="0"/>
              </a:rPr>
              <a:t> </a:t>
            </a:r>
            <a:r>
              <a:rPr lang="ru-BY" sz="2400" dirty="0" smtClean="0">
                <a:latin typeface="Times New Roman" panose="02020603050405020304" pitchFamily="18" charset="0"/>
                <a:cs typeface="Times New Roman" panose="02020603050405020304" pitchFamily="18" charset="0"/>
              </a:rPr>
              <a:t>метрики</a:t>
            </a:r>
            <a:r>
              <a:rPr lang="en-US" sz="2400" dirty="0" smtClean="0">
                <a:latin typeface="Times New Roman" panose="02020603050405020304" pitchFamily="18" charset="0"/>
                <a:cs typeface="Times New Roman" panose="02020603050405020304" pitchFamily="18" charset="0"/>
              </a:rPr>
              <a:t>.</a:t>
            </a:r>
            <a:endParaRPr lang="ru-BY" sz="2400" dirty="0">
              <a:latin typeface="Times New Roman" panose="02020603050405020304" pitchFamily="18" charset="0"/>
              <a:cs typeface="Times New Roman" panose="02020603050405020304" pitchFamily="18" charset="0"/>
            </a:endParaRPr>
          </a:p>
          <a:p>
            <a:pPr indent="539750" algn="just"/>
            <a:r>
              <a:rPr lang="ru-BY" sz="2400" dirty="0">
                <a:latin typeface="Times New Roman" panose="02020603050405020304" pitchFamily="18" charset="0"/>
                <a:cs typeface="Times New Roman" panose="02020603050405020304" pitchFamily="18" charset="0"/>
              </a:rPr>
              <a:t>Сравнение метрик оценки </a:t>
            </a:r>
            <a:r>
              <a:rPr lang="ru-BY" sz="2400" dirty="0" smtClean="0">
                <a:latin typeface="Times New Roman" panose="02020603050405020304" pitchFamily="18" charset="0"/>
                <a:cs typeface="Times New Roman" panose="02020603050405020304" pitchFamily="18" charset="0"/>
              </a:rPr>
              <a:t>качества</a:t>
            </a:r>
            <a:r>
              <a:rPr lang="en-US" sz="2400" dirty="0">
                <a:latin typeface="Times New Roman" panose="02020603050405020304" pitchFamily="18" charset="0"/>
                <a:cs typeface="Times New Roman" panose="02020603050405020304" pitchFamily="18" charset="0"/>
              </a:rPr>
              <a:t>.</a:t>
            </a:r>
            <a:endParaRPr lang="ru-BY" sz="2400" dirty="0">
              <a:latin typeface="Times New Roman" panose="02020603050405020304" pitchFamily="18" charset="0"/>
              <a:cs typeface="Times New Roman" panose="02020603050405020304" pitchFamily="18" charset="0"/>
            </a:endParaRPr>
          </a:p>
          <a:p>
            <a:pPr indent="539750" algn="just"/>
            <a:r>
              <a:rPr lang="ru-BY" sz="2400" dirty="0">
                <a:latin typeface="Times New Roman" panose="02020603050405020304" pitchFamily="18" charset="0"/>
                <a:cs typeface="Times New Roman" panose="02020603050405020304" pitchFamily="18" charset="0"/>
              </a:rPr>
              <a:t>Тестовые </a:t>
            </a:r>
            <a:r>
              <a:rPr lang="ru-BY" sz="2400" dirty="0" smtClean="0">
                <a:latin typeface="Times New Roman" panose="02020603050405020304" pitchFamily="18" charset="0"/>
                <a:cs typeface="Times New Roman" panose="02020603050405020304" pitchFamily="18" charset="0"/>
              </a:rPr>
              <a:t>множества</a:t>
            </a:r>
            <a:r>
              <a:rPr lang="en-US" sz="2400" dirty="0" smtClean="0">
                <a:latin typeface="Times New Roman" panose="02020603050405020304" pitchFamily="18" charset="0"/>
                <a:cs typeface="Times New Roman" panose="02020603050405020304" pitchFamily="18" charset="0"/>
              </a:rPr>
              <a:t>.</a:t>
            </a:r>
            <a:endParaRPr lang="ru-BY" sz="2400" dirty="0">
              <a:latin typeface="Times New Roman" panose="02020603050405020304" pitchFamily="18" charset="0"/>
              <a:cs typeface="Times New Roman" panose="02020603050405020304" pitchFamily="18" charset="0"/>
            </a:endParaRPr>
          </a:p>
          <a:p>
            <a:pPr indent="539750" algn="just"/>
            <a:r>
              <a:rPr lang="ru-BY" sz="2400" dirty="0">
                <a:latin typeface="Times New Roman" panose="02020603050405020304" pitchFamily="18" charset="0"/>
                <a:cs typeface="Times New Roman" panose="02020603050405020304" pitchFamily="18" charset="0"/>
              </a:rPr>
              <a:t>Алгоритмы </a:t>
            </a:r>
            <a:r>
              <a:rPr lang="ru-BY" sz="2400" dirty="0" smtClean="0">
                <a:latin typeface="Times New Roman" panose="02020603050405020304" pitchFamily="18" charset="0"/>
                <a:cs typeface="Times New Roman" panose="02020603050405020304" pitchFamily="18" charset="0"/>
              </a:rPr>
              <a:t>кластеризации</a:t>
            </a:r>
            <a:r>
              <a:rPr lang="en-US" sz="2400" dirty="0" smtClean="0">
                <a:latin typeface="Times New Roman" panose="02020603050405020304" pitchFamily="18" charset="0"/>
                <a:cs typeface="Times New Roman" panose="02020603050405020304" pitchFamily="18" charset="0"/>
              </a:rPr>
              <a:t>.</a:t>
            </a:r>
            <a:endParaRPr lang="ru-BY" sz="2400" dirty="0">
              <a:latin typeface="Times New Roman" panose="02020603050405020304" pitchFamily="18" charset="0"/>
              <a:cs typeface="Times New Roman" panose="02020603050405020304" pitchFamily="18" charset="0"/>
            </a:endParaRPr>
          </a:p>
        </p:txBody>
      </p:sp>
      <p:pic>
        <p:nvPicPr>
          <p:cNvPr id="1026" name="Picture 2">
            <a:extLst>
              <a:ext uri="{FF2B5EF4-FFF2-40B4-BE49-F238E27FC236}">
                <a16:creationId xmlns:a16="http://schemas.microsoft.com/office/drawing/2014/main" id="{39C58C74-423E-4B92-B8D9-4C3F1C30CE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190" y="1130331"/>
            <a:ext cx="4682761" cy="4597337"/>
          </a:xfrm>
          <a:prstGeom prst="rect">
            <a:avLst/>
          </a:prstGeom>
          <a:noFill/>
          <a:extLst>
            <a:ext uri="{909E8E84-426E-40DD-AFC4-6F175D3DCCD1}">
              <a14:hiddenFill xmlns:a14="http://schemas.microsoft.com/office/drawing/2010/main">
                <a:solidFill>
                  <a:srgbClr val="FFFFFF"/>
                </a:solidFill>
              </a14:hiddenFill>
            </a:ext>
          </a:extLst>
        </p:spPr>
      </p:pic>
      <p:sp>
        <p:nvSpPr>
          <p:cNvPr id="3" name="Прямоугольник 2">
            <a:extLst>
              <a:ext uri="{FF2B5EF4-FFF2-40B4-BE49-F238E27FC236}">
                <a16:creationId xmlns:a16="http://schemas.microsoft.com/office/drawing/2014/main" id="{37A849A8-BE68-421B-9336-24D3BA9B35CE}"/>
              </a:ext>
            </a:extLst>
          </p:cNvPr>
          <p:cNvSpPr/>
          <p:nvPr/>
        </p:nvSpPr>
        <p:spPr>
          <a:xfrm>
            <a:off x="5953611" y="5799985"/>
            <a:ext cx="5695918" cy="369332"/>
          </a:xfrm>
          <a:prstGeom prst="rect">
            <a:avLst/>
          </a:prstGeom>
        </p:spPr>
        <p:txBody>
          <a:bodyPr wrap="none">
            <a:spAutoFit/>
          </a:bodyPr>
          <a:lstStyle/>
          <a:p>
            <a:pPr indent="539750" algn="just"/>
            <a:r>
              <a:rPr lang="ru-RU" dirty="0">
                <a:latin typeface="Times New Roman" panose="02020603050405020304" pitchFamily="18" charset="0"/>
                <a:cs typeface="Times New Roman" panose="02020603050405020304" pitchFamily="18" charset="0"/>
              </a:rPr>
              <a:t>Пример использования алгоритмов кластеризации</a:t>
            </a:r>
            <a:endParaRPr lang="ru-BY"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9816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ru-RU" sz="3200" b="1" i="1" dirty="0" smtClean="0"/>
              <a:t>Метрики</a:t>
            </a:r>
            <a:r>
              <a:rPr lang="en-US" sz="3200" b="1" i="1" dirty="0" smtClean="0"/>
              <a:t>.</a:t>
            </a:r>
            <a:endParaRPr lang="en-US" sz="3200" dirty="0"/>
          </a:p>
        </p:txBody>
      </p:sp>
      <p:sp>
        <p:nvSpPr>
          <p:cNvPr id="5" name="Прямоугольник 4">
            <a:extLst>
              <a:ext uri="{FF2B5EF4-FFF2-40B4-BE49-F238E27FC236}">
                <a16:creationId xmlns:a16="http://schemas.microsoft.com/office/drawing/2014/main" id="{BDBCC5E6-451A-4ECC-8103-F7DEAC221C2B}"/>
              </a:ext>
            </a:extLst>
          </p:cNvPr>
          <p:cNvSpPr/>
          <p:nvPr/>
        </p:nvSpPr>
        <p:spPr>
          <a:xfrm>
            <a:off x="469996" y="786959"/>
            <a:ext cx="10006857"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Homogeneity, completeness, </a:t>
            </a:r>
            <a:r>
              <a:rPr lang="en-US" sz="3200" dirty="0" smtClean="0">
                <a:latin typeface="Times New Roman" panose="02020603050405020304" pitchFamily="18" charset="0"/>
                <a:cs typeface="Times New Roman" panose="02020603050405020304" pitchFamily="18" charset="0"/>
              </a:rPr>
              <a:t>V-measure</a:t>
            </a:r>
            <a:r>
              <a:rPr lang="en-US" sz="3200" dirty="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Объект 6">
                <a:extLst>
                  <a:ext uri="{FF2B5EF4-FFF2-40B4-BE49-F238E27FC236}">
                    <a16:creationId xmlns:a16="http://schemas.microsoft.com/office/drawing/2014/main" id="{877DB7B0-2920-4714-A8EB-3D6E68B15FDA}"/>
                  </a:ext>
                </a:extLst>
              </p:cNvPr>
              <p:cNvSpPr txBox="1"/>
              <p:nvPr/>
            </p:nvSpPr>
            <p:spPr bwMode="auto">
              <a:xfrm>
                <a:off x="4703988" y="3926870"/>
                <a:ext cx="2115265"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US" sz="2800" i="1" smtClean="0">
                          <a:latin typeface="Cambria Math" panose="02040503050406030204" pitchFamily="18" charset="0"/>
                        </a:rPr>
                        <m:t>v</m:t>
                      </m:r>
                      <m:r>
                        <a:rPr lang="en-US" sz="2800" b="0" i="1" smtClean="0">
                          <a:latin typeface="Cambria Math" panose="02040503050406030204" pitchFamily="18" charset="0"/>
                        </a:rPr>
                        <m:t>=2</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h</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𝑐</m:t>
                          </m:r>
                        </m:num>
                        <m:den>
                          <m:r>
                            <a:rPr lang="en-US" sz="2800" b="0" i="1" smtClean="0">
                              <a:latin typeface="Cambria Math" panose="02040503050406030204" pitchFamily="18" charset="0"/>
                            </a:rPr>
                            <m:t>h</m:t>
                          </m:r>
                          <m:r>
                            <a:rPr lang="en-US" sz="2800" b="0" i="1" smtClean="0">
                              <a:latin typeface="Cambria Math" panose="02040503050406030204" pitchFamily="18" charset="0"/>
                            </a:rPr>
                            <m:t>+</m:t>
                          </m:r>
                          <m:r>
                            <a:rPr lang="en-US" sz="2800" b="0" i="1" smtClean="0">
                              <a:latin typeface="Cambria Math" panose="02040503050406030204" pitchFamily="18" charset="0"/>
                            </a:rPr>
                            <m:t>𝑐</m:t>
                          </m:r>
                        </m:den>
                      </m:f>
                      <m:r>
                        <a:rPr lang="en-US" sz="2800" b="0" i="0" smtClean="0">
                          <a:latin typeface="Cambria Math" panose="02040503050406030204" pitchFamily="18" charset="0"/>
                        </a:rPr>
                        <m:t>,    </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8"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4703988" y="3926870"/>
                <a:ext cx="2115265" cy="1034880"/>
              </a:xfrm>
              <a:prstGeom prst="rect">
                <a:avLst/>
              </a:prstGeom>
              <a:blipFill>
                <a:blip r:embed="rId2"/>
                <a:stretch>
                  <a:fillRect/>
                </a:stretch>
              </a:blipFill>
            </p:spPr>
            <p:txBody>
              <a:bodyPr/>
              <a:lstStyle/>
              <a:p>
                <a:r>
                  <a:rPr lang="ru-RU">
                    <a:noFill/>
                  </a:rPr>
                  <a:t> </a:t>
                </a:r>
              </a:p>
            </p:txBody>
          </p:sp>
        </mc:Fallback>
      </mc:AlternateContent>
      <p:sp>
        <p:nvSpPr>
          <p:cNvPr id="2" name="Прямоугольник 1"/>
          <p:cNvSpPr/>
          <p:nvPr/>
        </p:nvSpPr>
        <p:spPr>
          <a:xfrm>
            <a:off x="674253" y="1240135"/>
            <a:ext cx="10843493" cy="2426305"/>
          </a:xfrm>
          <a:prstGeom prst="rect">
            <a:avLst/>
          </a:prstGeom>
        </p:spPr>
        <p:txBody>
          <a:bodyPr wrap="square">
            <a:spAutoFit/>
          </a:bodyPr>
          <a:lstStyle/>
          <a:p>
            <a:pPr indent="1069975" algn="just">
              <a:lnSpc>
                <a:spcPts val="2600"/>
              </a:lnSpc>
            </a:pPr>
            <a:r>
              <a:rPr lang="ru-RU" sz="2800" dirty="0"/>
              <a:t>Случайная кластеризация не будет давать нулевые показатели при большом числе классов и малом числе объектов. В этих случаях предпочтительнее использовать ARI. Однако при числе объектов более 1000 и числе кластеров менее 10 данная проблема не так явно выражена и может быть проигнорирована</a:t>
            </a:r>
            <a:r>
              <a:rPr lang="ru-RU" sz="2800" dirty="0" smtClean="0"/>
              <a:t>.</a:t>
            </a:r>
          </a:p>
          <a:p>
            <a:pPr indent="1069975" algn="just">
              <a:lnSpc>
                <a:spcPts val="2600"/>
              </a:lnSpc>
            </a:pPr>
            <a:r>
              <a:rPr lang="ru-RU" sz="2800" dirty="0"/>
              <a:t>Для учёта обеих величин h и c одновременно вводится V-мера как их среднее гармоническое: </a:t>
            </a:r>
          </a:p>
        </p:txBody>
      </p:sp>
      <p:sp>
        <p:nvSpPr>
          <p:cNvPr id="22" name="Прямоугольник 21"/>
          <p:cNvSpPr/>
          <p:nvPr/>
        </p:nvSpPr>
        <p:spPr>
          <a:xfrm>
            <a:off x="674252" y="5347439"/>
            <a:ext cx="10843493" cy="770596"/>
          </a:xfrm>
          <a:prstGeom prst="rect">
            <a:avLst/>
          </a:prstGeom>
        </p:spPr>
        <p:txBody>
          <a:bodyPr wrap="square">
            <a:spAutoFit/>
          </a:bodyPr>
          <a:lstStyle/>
          <a:p>
            <a:pPr indent="1069975" algn="just">
              <a:lnSpc>
                <a:spcPts val="2600"/>
              </a:lnSpc>
            </a:pPr>
            <a:r>
              <a:rPr lang="ru-RU" sz="2800" dirty="0"/>
              <a:t>Она является симметричной и показывает, насколько две кластеризации схожи между собой.</a:t>
            </a:r>
          </a:p>
        </p:txBody>
      </p:sp>
    </p:spTree>
    <p:extLst>
      <p:ext uri="{BB962C8B-B14F-4D97-AF65-F5344CB8AC3E}">
        <p14:creationId xmlns:p14="http://schemas.microsoft.com/office/powerpoint/2010/main" val="22509906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a:t>
            </a:r>
            <a:r>
              <a:rPr lang="ru-RU" sz="3200" b="1" i="1" dirty="0" smtClean="0"/>
              <a:t>Метрики</a:t>
            </a:r>
            <a:r>
              <a:rPr lang="en-US" sz="3200" b="1" i="1" dirty="0" smtClean="0"/>
              <a:t>.</a:t>
            </a:r>
            <a:endParaRPr lang="en-US" sz="3200" dirty="0"/>
          </a:p>
        </p:txBody>
      </p:sp>
      <p:sp>
        <p:nvSpPr>
          <p:cNvPr id="5" name="Прямоугольник 4">
            <a:extLst>
              <a:ext uri="{FF2B5EF4-FFF2-40B4-BE49-F238E27FC236}">
                <a16:creationId xmlns:a16="http://schemas.microsoft.com/office/drawing/2014/main" id="{BDBCC5E6-451A-4ECC-8103-F7DEAC221C2B}"/>
              </a:ext>
            </a:extLst>
          </p:cNvPr>
          <p:cNvSpPr/>
          <p:nvPr/>
        </p:nvSpPr>
        <p:spPr>
          <a:xfrm>
            <a:off x="469996" y="786959"/>
            <a:ext cx="10006857" cy="584775"/>
          </a:xfrm>
          <a:prstGeom prst="rect">
            <a:avLst/>
          </a:prstGeom>
        </p:spPr>
        <p:txBody>
          <a:bodyPr wrap="square">
            <a:spAutoFit/>
          </a:bodyPr>
          <a:lstStyle/>
          <a:p>
            <a:r>
              <a:rPr lang="en-US" sz="3200" i="1" dirty="0">
                <a:latin typeface="Times New Roman" panose="02020603050405020304" pitchFamily="18" charset="0"/>
                <a:cs typeface="Times New Roman" panose="02020603050405020304" pitchFamily="18" charset="0"/>
              </a:rPr>
              <a:t>	</a:t>
            </a:r>
            <a:r>
              <a:rPr lang="ru-RU" sz="3200" dirty="0" smtClean="0"/>
              <a:t>Силуэт</a:t>
            </a:r>
            <a:r>
              <a:rPr lang="en-US" sz="3200" dirty="0" smtClean="0">
                <a:latin typeface="Times New Roman" panose="02020603050405020304" pitchFamily="18" charset="0"/>
                <a:cs typeface="Times New Roman" panose="02020603050405020304" pitchFamily="18" charset="0"/>
              </a:rPr>
              <a:t>:</a:t>
            </a:r>
            <a:endParaRPr lang="ru-RU" sz="32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Объект 6">
                <a:extLst>
                  <a:ext uri="{FF2B5EF4-FFF2-40B4-BE49-F238E27FC236}">
                    <a16:creationId xmlns:a16="http://schemas.microsoft.com/office/drawing/2014/main" id="{877DB7B0-2920-4714-A8EB-3D6E68B15FDA}"/>
                  </a:ext>
                </a:extLst>
              </p:cNvPr>
              <p:cNvSpPr txBox="1"/>
              <p:nvPr/>
            </p:nvSpPr>
            <p:spPr bwMode="auto">
              <a:xfrm>
                <a:off x="4152318" y="4489898"/>
                <a:ext cx="2642211" cy="103488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𝑏</m:t>
                          </m:r>
                          <m:r>
                            <a:rPr lang="en-US" sz="2800" b="0" i="1" smtClean="0">
                              <a:latin typeface="Cambria Math" panose="02040503050406030204" pitchFamily="18" charset="0"/>
                            </a:rPr>
                            <m:t>−</m:t>
                          </m:r>
                          <m:r>
                            <a:rPr lang="en-US" sz="2800" b="0" i="1" smtClean="0">
                              <a:latin typeface="Cambria Math" panose="02040503050406030204" pitchFamily="18" charset="0"/>
                            </a:rPr>
                            <m:t>𝑎</m:t>
                          </m:r>
                        </m:num>
                        <m:den>
                          <m:r>
                            <m:rPr>
                              <m:sty m:val="p"/>
                            </m:rPr>
                            <a:rPr lang="en-US" sz="2800" b="0" i="0" smtClean="0">
                              <a:latin typeface="Cambria Math" panose="02040503050406030204" pitchFamily="18" charset="0"/>
                            </a:rPr>
                            <m:t>max</m:t>
                          </m:r>
                          <m:r>
                            <a:rPr lang="en-US" sz="2800" b="0" i="1" smtClean="0">
                              <a:latin typeface="Cambria Math" panose="02040503050406030204" pitchFamily="18" charset="0"/>
                            </a:rPr>
                            <m:t>⁡(</m:t>
                          </m:r>
                          <m:r>
                            <a:rPr lang="en-US" sz="2800" b="0" i="1" smtClean="0">
                              <a:latin typeface="Cambria Math" panose="02040503050406030204" pitchFamily="18" charset="0"/>
                            </a:rPr>
                            <m:t>𝑎</m:t>
                          </m:r>
                          <m:r>
                            <a:rPr lang="en-US" sz="2800" b="0" i="1" smtClean="0">
                              <a:latin typeface="Cambria Math" panose="02040503050406030204" pitchFamily="18" charset="0"/>
                            </a:rPr>
                            <m:t>,</m:t>
                          </m:r>
                          <m:r>
                            <a:rPr lang="en-US" sz="2800" b="0" i="1" smtClean="0">
                              <a:latin typeface="Cambria Math" panose="02040503050406030204" pitchFamily="18" charset="0"/>
                            </a:rPr>
                            <m:t>𝑏</m:t>
                          </m:r>
                          <m:r>
                            <a:rPr lang="en-US" sz="2800" b="0" i="1" smtClean="0">
                              <a:latin typeface="Cambria Math" panose="02040503050406030204" pitchFamily="18" charset="0"/>
                            </a:rPr>
                            <m:t>)</m:t>
                          </m:r>
                        </m:den>
                      </m:f>
                      <m:r>
                        <a:rPr lang="en-US" sz="2800" b="0" i="0" smtClean="0">
                          <a:latin typeface="Cambria Math" panose="02040503050406030204" pitchFamily="18" charset="0"/>
                        </a:rPr>
                        <m:t>,    </m:t>
                      </m:r>
                    </m:oMath>
                  </m:oMathPara>
                </a14:m>
                <a:endParaRPr lang="ru-BY" sz="2800" dirty="0">
                  <a:latin typeface="Times New Roman" panose="02020603050405020304" pitchFamily="18" charset="0"/>
                  <a:cs typeface="Times New Roman" panose="02020603050405020304" pitchFamily="18" charset="0"/>
                </a:endParaRPr>
              </a:p>
            </p:txBody>
          </p:sp>
        </mc:Choice>
        <mc:Fallback xmlns="">
          <p:sp>
            <p:nvSpPr>
              <p:cNvPr id="8" name="Объект 6">
                <a:extLst>
                  <a:ext uri="{FF2B5EF4-FFF2-40B4-BE49-F238E27FC236}">
                    <a16:creationId xmlns:a16="http://schemas.microsoft.com/office/drawing/2014/main" id="{877DB7B0-2920-4714-A8EB-3D6E68B15FDA}"/>
                  </a:ext>
                </a:extLst>
              </p:cNvPr>
              <p:cNvSpPr txBox="1">
                <a:spLocks noRot="1" noChangeAspect="1" noMove="1" noResize="1" noEditPoints="1" noAdjustHandles="1" noChangeArrowheads="1" noChangeShapeType="1" noTextEdit="1"/>
              </p:cNvSpPr>
              <p:nvPr/>
            </p:nvSpPr>
            <p:spPr bwMode="auto">
              <a:xfrm>
                <a:off x="4152318" y="4489898"/>
                <a:ext cx="2642211" cy="1034880"/>
              </a:xfrm>
              <a:prstGeom prst="rect">
                <a:avLst/>
              </a:prstGeom>
              <a:blipFill>
                <a:blip r:embed="rId2"/>
                <a:stretch>
                  <a:fillRect/>
                </a:stretch>
              </a:blipFill>
            </p:spPr>
            <p:txBody>
              <a:bodyPr/>
              <a:lstStyle/>
              <a:p>
                <a:r>
                  <a:rPr lang="ru-RU">
                    <a:noFill/>
                  </a:rPr>
                  <a:t> </a:t>
                </a:r>
              </a:p>
            </p:txBody>
          </p:sp>
        </mc:Fallback>
      </mc:AlternateContent>
      <p:sp>
        <p:nvSpPr>
          <p:cNvPr id="2" name="Прямоугольник 1"/>
          <p:cNvSpPr/>
          <p:nvPr/>
        </p:nvSpPr>
        <p:spPr>
          <a:xfrm>
            <a:off x="339872" y="1371734"/>
            <a:ext cx="10843493" cy="3437992"/>
          </a:xfrm>
          <a:prstGeom prst="rect">
            <a:avLst/>
          </a:prstGeom>
        </p:spPr>
        <p:txBody>
          <a:bodyPr wrap="square">
            <a:spAutoFit/>
          </a:bodyPr>
          <a:lstStyle/>
          <a:p>
            <a:pPr indent="1069975" algn="just">
              <a:lnSpc>
                <a:spcPts val="2600"/>
              </a:lnSpc>
            </a:pPr>
            <a:r>
              <a:rPr lang="ru-RU" sz="2800" dirty="0"/>
              <a:t>В отличие от описанных выше метрик, данный коэффициент не предполагает знания истинных меток объектов и позволяет оценить качество кластеризации, используя только саму (неразмеченную) выборку и результат кластеризации. Сначала силуэт определяется отдельно для каждого объекта. Обозначим через a – среднее расстояние от данного объекта до объектов из того же кластера, через b – среднее расстояние от данного объекта до объектов из ближайшего кластера (отличного от того, в котором лежит сам объект). Тогда силуэтом данного объекта называется величина: </a:t>
            </a:r>
          </a:p>
        </p:txBody>
      </p:sp>
    </p:spTree>
    <p:extLst>
      <p:ext uri="{BB962C8B-B14F-4D97-AF65-F5344CB8AC3E}">
        <p14:creationId xmlns:p14="http://schemas.microsoft.com/office/powerpoint/2010/main" val="24304751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280658" y="246290"/>
            <a:ext cx="9409149" cy="584775"/>
          </a:xfrm>
          <a:prstGeom prst="rect">
            <a:avLst/>
          </a:prstGeom>
          <a:noFill/>
        </p:spPr>
        <p:txBody>
          <a:bodyPr wrap="square" rtlCol="0">
            <a:spAutoFit/>
          </a:bodyPr>
          <a:lstStyle/>
          <a:p>
            <a:pPr algn="ctr"/>
            <a:r>
              <a:rPr lang="ru-RU" sz="3200" b="1" i="1" dirty="0"/>
              <a:t>Кластеризация. </a:t>
            </a:r>
            <a:r>
              <a:rPr lang="ru-RU" sz="3200" b="1" i="1" dirty="0" smtClean="0"/>
              <a:t>Метрики</a:t>
            </a:r>
            <a:r>
              <a:rPr lang="en-US" sz="3200" b="1" i="1" dirty="0" smtClean="0"/>
              <a:t>.</a:t>
            </a:r>
            <a:endParaRPr lang="en-US" sz="3200" dirty="0"/>
          </a:p>
        </p:txBody>
      </p:sp>
      <p:sp>
        <p:nvSpPr>
          <p:cNvPr id="2" name="Прямоугольник 1"/>
          <p:cNvSpPr/>
          <p:nvPr/>
        </p:nvSpPr>
        <p:spPr>
          <a:xfrm>
            <a:off x="401863" y="738077"/>
            <a:ext cx="10843493" cy="5717463"/>
          </a:xfrm>
          <a:prstGeom prst="rect">
            <a:avLst/>
          </a:prstGeom>
        </p:spPr>
        <p:txBody>
          <a:bodyPr wrap="square">
            <a:spAutoFit/>
          </a:bodyPr>
          <a:lstStyle/>
          <a:p>
            <a:pPr indent="1069975" algn="just">
              <a:lnSpc>
                <a:spcPts val="2300"/>
              </a:lnSpc>
            </a:pPr>
            <a:r>
              <a:rPr lang="en-US" sz="2800" dirty="0" smtClean="0"/>
              <a:t>C</a:t>
            </a:r>
            <a:r>
              <a:rPr lang="ru-RU" sz="2800" dirty="0" err="1" smtClean="0"/>
              <a:t>илуэтом</a:t>
            </a:r>
            <a:r>
              <a:rPr lang="ru-RU" sz="2800" dirty="0" smtClean="0"/>
              <a:t> </a:t>
            </a:r>
            <a:r>
              <a:rPr lang="ru-RU" sz="2800" dirty="0"/>
              <a:t>выборки называется средняя величина силуэта объектов данной выборки. Таким образом, силуэт показывает, на сколько среднее расстояние до объектов своего кластера отличается от среднего расстояния до объектов других кластеров. Данная величина лежит в диапазоне [−1,1</a:t>
            </a:r>
            <a:r>
              <a:rPr lang="ru-RU" sz="2800" dirty="0" smtClean="0"/>
              <a:t>]. </a:t>
            </a:r>
            <a:r>
              <a:rPr lang="ru-RU" sz="2800" dirty="0"/>
              <a:t>Значения, близкие к -1, соответствуют плохим (разрозненным) </a:t>
            </a:r>
            <a:r>
              <a:rPr lang="ru-RU" sz="2800" dirty="0" err="1"/>
              <a:t>кластеризациям</a:t>
            </a:r>
            <a:r>
              <a:rPr lang="ru-RU" sz="2800" dirty="0"/>
              <a:t>, значения, близкие к нулю, говорят о том, что кластеры пересекаются и накладываются друг на друга, значения, близкие к 1, соответствуют "плотным", четко выделенным кластерам. Таким образом, чем больше силуэт, тем более четко выделены кластеры, и они представляют собой компактные, плотно сгруппированные облака точек.</a:t>
            </a:r>
          </a:p>
          <a:p>
            <a:pPr indent="1069975" algn="just">
              <a:lnSpc>
                <a:spcPts val="2300"/>
              </a:lnSpc>
            </a:pPr>
            <a:r>
              <a:rPr lang="ru-RU" sz="2800" dirty="0" smtClean="0"/>
              <a:t>С </a:t>
            </a:r>
            <a:r>
              <a:rPr lang="ru-RU" sz="2800" dirty="0"/>
              <a:t>помощью силуэта можно выбирать оптимальное число кластеров </a:t>
            </a:r>
            <a:r>
              <a:rPr lang="ru-RU" sz="2800" dirty="0" smtClean="0"/>
              <a:t>k</a:t>
            </a:r>
            <a:r>
              <a:rPr lang="en-US" sz="2800" dirty="0" smtClean="0"/>
              <a:t> </a:t>
            </a:r>
            <a:r>
              <a:rPr lang="ru-RU" sz="2800" dirty="0" smtClean="0"/>
              <a:t>(если </a:t>
            </a:r>
            <a:r>
              <a:rPr lang="ru-RU" sz="2800" dirty="0"/>
              <a:t>оно заранее не известно) – выбирается число кластеров, </a:t>
            </a:r>
            <a:r>
              <a:rPr lang="ru-RU" sz="2800" dirty="0" err="1"/>
              <a:t>максимизирующее</a:t>
            </a:r>
            <a:r>
              <a:rPr lang="ru-RU" sz="2800" dirty="0"/>
              <a:t> значение силуэта. В отличие от предыдущих метрик, силуэт зависит от формы кластеров и достигает больших значений на более выпуклых кластерах, получаемых с помощью алгоритмов, основанных на восстановлении плотности распределения.</a:t>
            </a:r>
          </a:p>
        </p:txBody>
      </p:sp>
    </p:spTree>
    <p:extLst>
      <p:ext uri="{BB962C8B-B14F-4D97-AF65-F5344CB8AC3E}">
        <p14:creationId xmlns:p14="http://schemas.microsoft.com/office/powerpoint/2010/main" val="5417830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a:t>
            </a:r>
            <a:endParaRPr lang="en-US" sz="3200" dirty="0"/>
          </a:p>
        </p:txBody>
      </p:sp>
      <p:sp>
        <p:nvSpPr>
          <p:cNvPr id="4" name="Прямоугольник 3">
            <a:extLst>
              <a:ext uri="{FF2B5EF4-FFF2-40B4-BE49-F238E27FC236}">
                <a16:creationId xmlns:a16="http://schemas.microsoft.com/office/drawing/2014/main" id="{56F5BDCD-B150-4F9B-BD2B-1784DA66846F}"/>
              </a:ext>
            </a:extLst>
          </p:cNvPr>
          <p:cNvSpPr/>
          <p:nvPr/>
        </p:nvSpPr>
        <p:spPr>
          <a:xfrm>
            <a:off x="595745" y="1194414"/>
            <a:ext cx="11277600" cy="5016758"/>
          </a:xfrm>
          <a:prstGeom prst="rect">
            <a:avLst/>
          </a:prstGeom>
        </p:spPr>
        <p:txBody>
          <a:bodyPr wrap="square">
            <a:spAutoFit/>
          </a:bodyPr>
          <a:lstStyle/>
          <a:p>
            <a:pPr indent="539750" algn="just"/>
            <a:r>
              <a:rPr lang="ru-BY" sz="3200" dirty="0"/>
              <a:t>Кластер (cluster)  объединение нескольких однородных</a:t>
            </a:r>
            <a:r>
              <a:rPr lang="ru-RU" sz="3200" dirty="0"/>
              <a:t> </a:t>
            </a:r>
            <a:r>
              <a:rPr lang="ru-BY" sz="3200" dirty="0"/>
              <a:t>элементов,</a:t>
            </a:r>
            <a:r>
              <a:rPr lang="ru-RU" sz="3200" dirty="0"/>
              <a:t> </a:t>
            </a:r>
            <a:r>
              <a:rPr lang="ru-BY" sz="3200" dirty="0"/>
              <a:t>которое может рассматриваться как</a:t>
            </a:r>
            <a:r>
              <a:rPr lang="ru-RU" sz="3200" dirty="0"/>
              <a:t> </a:t>
            </a:r>
            <a:r>
              <a:rPr lang="ru-BY" sz="3200" dirty="0"/>
              <a:t>самостоятельная единица, обладающая определ</a:t>
            </a:r>
            <a:r>
              <a:rPr lang="ru-RU" sz="3200" dirty="0"/>
              <a:t>е</a:t>
            </a:r>
            <a:r>
              <a:rPr lang="ru-BY" sz="3200" dirty="0"/>
              <a:t>нными</a:t>
            </a:r>
            <a:r>
              <a:rPr lang="ru-RU" sz="3200" dirty="0"/>
              <a:t> </a:t>
            </a:r>
            <a:r>
              <a:rPr lang="ru-BY" sz="3200" dirty="0"/>
              <a:t>свойствами.</a:t>
            </a:r>
          </a:p>
          <a:p>
            <a:pPr marL="1787525" indent="539750" algn="just">
              <a:buFont typeface="Wingdings" panose="05000000000000000000" pitchFamily="2" charset="2"/>
              <a:buChar char="q"/>
            </a:pPr>
            <a:r>
              <a:rPr lang="ru-BY" sz="3200" dirty="0"/>
              <a:t>Информатика</a:t>
            </a:r>
          </a:p>
          <a:p>
            <a:pPr marL="1787525" indent="539750" algn="just">
              <a:buFont typeface="Wingdings" panose="05000000000000000000" pitchFamily="2" charset="2"/>
              <a:buChar char="q"/>
            </a:pPr>
            <a:r>
              <a:rPr lang="ru-BY" sz="3200" dirty="0"/>
              <a:t>Астрономия</a:t>
            </a:r>
          </a:p>
          <a:p>
            <a:pPr marL="1787525" indent="539750" algn="just">
              <a:buFont typeface="Wingdings" panose="05000000000000000000" pitchFamily="2" charset="2"/>
              <a:buChar char="q"/>
            </a:pPr>
            <a:r>
              <a:rPr lang="ru-BY" sz="3200" dirty="0"/>
              <a:t>Химия</a:t>
            </a:r>
          </a:p>
          <a:p>
            <a:pPr marL="1787525" indent="539750" algn="just">
              <a:buFont typeface="Wingdings" panose="05000000000000000000" pitchFamily="2" charset="2"/>
              <a:buChar char="q"/>
            </a:pPr>
            <a:r>
              <a:rPr lang="ru-BY" sz="3200" dirty="0"/>
              <a:t>Экономика</a:t>
            </a:r>
          </a:p>
          <a:p>
            <a:pPr marL="1787525" indent="539750" algn="just">
              <a:buFont typeface="Wingdings" panose="05000000000000000000" pitchFamily="2" charset="2"/>
              <a:buChar char="q"/>
            </a:pPr>
            <a:r>
              <a:rPr lang="ru-BY" sz="3200" dirty="0"/>
              <a:t>Ли</a:t>
            </a:r>
            <a:r>
              <a:rPr lang="ru-RU" sz="3200" dirty="0"/>
              <a:t>н</a:t>
            </a:r>
            <a:r>
              <a:rPr lang="ru-BY" sz="3200" dirty="0"/>
              <a:t>гвистика</a:t>
            </a:r>
          </a:p>
          <a:p>
            <a:pPr marL="1787525" indent="539750" algn="just">
              <a:buFont typeface="Wingdings" panose="05000000000000000000" pitchFamily="2" charset="2"/>
              <a:buChar char="q"/>
            </a:pPr>
            <a:r>
              <a:rPr lang="ru-BY" sz="3200" dirty="0"/>
              <a:t>Музыка</a:t>
            </a:r>
          </a:p>
        </p:txBody>
      </p:sp>
    </p:spTree>
    <p:extLst>
      <p:ext uri="{BB962C8B-B14F-4D97-AF65-F5344CB8AC3E}">
        <p14:creationId xmlns:p14="http://schemas.microsoft.com/office/powerpoint/2010/main" val="34799445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a:t>
            </a:r>
            <a:endParaRPr lang="en-US" sz="3200" dirty="0"/>
          </a:p>
        </p:txBody>
      </p:sp>
      <p:sp>
        <p:nvSpPr>
          <p:cNvPr id="4" name="Прямоугольник 3">
            <a:extLst>
              <a:ext uri="{FF2B5EF4-FFF2-40B4-BE49-F238E27FC236}">
                <a16:creationId xmlns:a16="http://schemas.microsoft.com/office/drawing/2014/main" id="{AA30F1CA-0311-4891-A9A5-D4E36C0747DA}"/>
              </a:ext>
            </a:extLst>
          </p:cNvPr>
          <p:cNvSpPr/>
          <p:nvPr/>
        </p:nvSpPr>
        <p:spPr>
          <a:xfrm>
            <a:off x="665018" y="1277541"/>
            <a:ext cx="11333017" cy="4524315"/>
          </a:xfrm>
          <a:prstGeom prst="rect">
            <a:avLst/>
          </a:prstGeom>
        </p:spPr>
        <p:txBody>
          <a:bodyPr wrap="square">
            <a:spAutoFit/>
          </a:bodyPr>
          <a:lstStyle/>
          <a:p>
            <a:pPr algn="just"/>
            <a:r>
              <a:rPr lang="ru-RU" sz="3200" dirty="0">
                <a:latin typeface="Times New Roman" panose="02020603050405020304" pitchFamily="18" charset="0"/>
                <a:cs typeface="Times New Roman" panose="02020603050405020304" pitchFamily="18" charset="0"/>
              </a:rPr>
              <a:t>	Кластер объединение нескольких однородных элементов,</a:t>
            </a:r>
          </a:p>
          <a:p>
            <a:pPr algn="just"/>
            <a:r>
              <a:rPr lang="ru-RU" sz="3200" dirty="0">
                <a:latin typeface="Times New Roman" panose="02020603050405020304" pitchFamily="18" charset="0"/>
                <a:cs typeface="Times New Roman" panose="02020603050405020304" pitchFamily="18" charset="0"/>
              </a:rPr>
              <a:t>которое может рассматриваться как самостоятельная единица.</a:t>
            </a:r>
          </a:p>
          <a:p>
            <a:pPr algn="just"/>
            <a:r>
              <a:rPr lang="ru-RU" sz="3200" dirty="0">
                <a:latin typeface="Times New Roman" panose="02020603050405020304" pitchFamily="18" charset="0"/>
                <a:cs typeface="Times New Roman" panose="02020603050405020304" pitchFamily="18" charset="0"/>
              </a:rPr>
              <a:t>Кластеризация задача разбиения множества на однородные группы , так, чтобы элементы в одной группе были максимально схожи друг с другом , а элементы из разных групп значительно отличались.</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Data Mining</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Machine learning</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	Unsupervised learning</a:t>
            </a:r>
          </a:p>
        </p:txBody>
      </p:sp>
    </p:spTree>
    <p:extLst>
      <p:ext uri="{BB962C8B-B14F-4D97-AF65-F5344CB8AC3E}">
        <p14:creationId xmlns:p14="http://schemas.microsoft.com/office/powerpoint/2010/main" val="370104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Общая схема исследования.</a:t>
            </a:r>
            <a:endParaRPr lang="en-US" sz="3200" dirty="0"/>
          </a:p>
        </p:txBody>
      </p:sp>
      <p:sp>
        <p:nvSpPr>
          <p:cNvPr id="4" name="Прямоугольник 3">
            <a:extLst>
              <a:ext uri="{FF2B5EF4-FFF2-40B4-BE49-F238E27FC236}">
                <a16:creationId xmlns:a16="http://schemas.microsoft.com/office/drawing/2014/main" id="{AA30F1CA-0311-4891-A9A5-D4E36C0747DA}"/>
              </a:ext>
            </a:extLst>
          </p:cNvPr>
          <p:cNvSpPr/>
          <p:nvPr/>
        </p:nvSpPr>
        <p:spPr>
          <a:xfrm>
            <a:off x="2008909" y="2151727"/>
            <a:ext cx="9185564" cy="2554545"/>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1 Выделение значимых характеристик</a:t>
            </a:r>
          </a:p>
          <a:p>
            <a:r>
              <a:rPr lang="ru-RU" sz="3200" dirty="0">
                <a:latin typeface="Times New Roman" panose="02020603050405020304" pitchFamily="18" charset="0"/>
                <a:cs typeface="Times New Roman" panose="02020603050405020304" pitchFamily="18" charset="0"/>
              </a:rPr>
              <a:t>2 Определение метрики схожести</a:t>
            </a:r>
          </a:p>
          <a:p>
            <a:r>
              <a:rPr lang="ru-RU" sz="3200" dirty="0">
                <a:latin typeface="Times New Roman" panose="02020603050405020304" pitchFamily="18" charset="0"/>
                <a:cs typeface="Times New Roman" panose="02020603050405020304" pitchFamily="18" charset="0"/>
              </a:rPr>
              <a:t>3 Разбиение на группы</a:t>
            </a:r>
          </a:p>
          <a:p>
            <a:r>
              <a:rPr lang="ru-RU" sz="3200" dirty="0">
                <a:latin typeface="Times New Roman" panose="02020603050405020304" pitchFamily="18" charset="0"/>
                <a:cs typeface="Times New Roman" panose="02020603050405020304" pitchFamily="18" charset="0"/>
              </a:rPr>
              <a:t>4 Оценка качества результатов</a:t>
            </a:r>
          </a:p>
          <a:p>
            <a:r>
              <a:rPr lang="ru-RU" sz="3200" dirty="0">
                <a:latin typeface="Times New Roman" panose="02020603050405020304" pitchFamily="18" charset="0"/>
                <a:cs typeface="Times New Roman" panose="02020603050405020304" pitchFamily="18" charset="0"/>
              </a:rPr>
              <a:t>5 Представление и интерпретация результатов</a:t>
            </a:r>
          </a:p>
        </p:txBody>
      </p:sp>
    </p:spTree>
    <p:extLst>
      <p:ext uri="{BB962C8B-B14F-4D97-AF65-F5344CB8AC3E}">
        <p14:creationId xmlns:p14="http://schemas.microsoft.com/office/powerpoint/2010/main" val="3587286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Качество.</a:t>
            </a:r>
            <a:endParaRPr lang="en-US" sz="3200" dirty="0"/>
          </a:p>
        </p:txBody>
      </p:sp>
      <p:sp>
        <p:nvSpPr>
          <p:cNvPr id="4" name="Прямоугольник 3">
            <a:extLst>
              <a:ext uri="{FF2B5EF4-FFF2-40B4-BE49-F238E27FC236}">
                <a16:creationId xmlns:a16="http://schemas.microsoft.com/office/drawing/2014/main" id="{AA30F1CA-0311-4891-A9A5-D4E36C0747DA}"/>
              </a:ext>
            </a:extLst>
          </p:cNvPr>
          <p:cNvSpPr/>
          <p:nvPr/>
        </p:nvSpPr>
        <p:spPr>
          <a:xfrm>
            <a:off x="1373646" y="1348800"/>
            <a:ext cx="10111772" cy="452431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Качество ПО стандарт </a:t>
            </a:r>
            <a:r>
              <a:rPr lang="en-US" sz="3200" b="1" dirty="0">
                <a:latin typeface="Times New Roman" panose="02020603050405020304" pitchFamily="18" charset="0"/>
                <a:cs typeface="Times New Roman" panose="02020603050405020304" pitchFamily="18" charset="0"/>
              </a:rPr>
              <a:t>ISO 9000:</a:t>
            </a:r>
          </a:p>
          <a:p>
            <a:r>
              <a:rPr lang="en-US" sz="3200" dirty="0">
                <a:latin typeface="Times New Roman" panose="02020603050405020304" pitchFamily="18" charset="0"/>
                <a:cs typeface="Times New Roman" panose="02020603050405020304" pitchFamily="18" charset="0"/>
              </a:rPr>
              <a:t>"The totality of features and characteristics of a productor service that bear on its ability to satisfy stated or implied needs "</a:t>
            </a:r>
          </a:p>
          <a:p>
            <a:r>
              <a:rPr lang="en-US" sz="3200" b="1" dirty="0">
                <a:latin typeface="Times New Roman" panose="02020603050405020304" pitchFamily="18" charset="0"/>
                <a:cs typeface="Times New Roman" panose="02020603050405020304" pitchFamily="18" charset="0"/>
              </a:rPr>
              <a:t>	</a:t>
            </a:r>
            <a:r>
              <a:rPr lang="ru-RU" sz="3200" b="1" dirty="0">
                <a:latin typeface="Times New Roman" panose="02020603050405020304" pitchFamily="18" charset="0"/>
                <a:cs typeface="Times New Roman" panose="02020603050405020304" pitchFamily="18" charset="0"/>
              </a:rPr>
              <a:t>Качество кластеризации (</a:t>
            </a:r>
            <a:r>
              <a:rPr lang="en-US" sz="3200" b="1" dirty="0">
                <a:latin typeface="Times New Roman" panose="02020603050405020304" pitchFamily="18" charset="0"/>
                <a:cs typeface="Times New Roman" panose="02020603050405020304" pitchFamily="18" charset="0"/>
              </a:rPr>
              <a:t>Cluster validity) :</a:t>
            </a:r>
          </a:p>
          <a:p>
            <a:r>
              <a:rPr lang="en-US" sz="3200" dirty="0">
                <a:latin typeface="Times New Roman" panose="02020603050405020304" pitchFamily="18" charset="0"/>
                <a:cs typeface="Times New Roman" panose="02020603050405020304" pitchFamily="18" charset="0"/>
              </a:rPr>
              <a:t>"The adequacy of a clustering structure refers to the sense in</a:t>
            </a:r>
          </a:p>
          <a:p>
            <a:r>
              <a:rPr lang="en-US" sz="3200" dirty="0">
                <a:latin typeface="Times New Roman" panose="02020603050405020304" pitchFamily="18" charset="0"/>
                <a:cs typeface="Times New Roman" panose="02020603050405020304" pitchFamily="18" charset="0"/>
              </a:rPr>
              <a:t>which the clustering structure provides true information about the data, or the ability of recovered structure to reflect the intrinsic character of the data "</a:t>
            </a:r>
          </a:p>
        </p:txBody>
      </p:sp>
    </p:spTree>
    <p:extLst>
      <p:ext uri="{BB962C8B-B14F-4D97-AF65-F5344CB8AC3E}">
        <p14:creationId xmlns:p14="http://schemas.microsoft.com/office/powerpoint/2010/main" val="1078972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Качество.</a:t>
            </a:r>
            <a:endParaRPr lang="en-US" sz="3200" dirty="0"/>
          </a:p>
        </p:txBody>
      </p:sp>
      <p:sp>
        <p:nvSpPr>
          <p:cNvPr id="4" name="Прямоугольник 3">
            <a:extLst>
              <a:ext uri="{FF2B5EF4-FFF2-40B4-BE49-F238E27FC236}">
                <a16:creationId xmlns:a16="http://schemas.microsoft.com/office/drawing/2014/main" id="{AA30F1CA-0311-4891-A9A5-D4E36C0747DA}"/>
              </a:ext>
            </a:extLst>
          </p:cNvPr>
          <p:cNvSpPr/>
          <p:nvPr/>
        </p:nvSpPr>
        <p:spPr>
          <a:xfrm>
            <a:off x="1022334" y="986045"/>
            <a:ext cx="10111772" cy="1569660"/>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	Методы ( индексы ) оценки качества </a:t>
            </a:r>
            <a:r>
              <a:rPr lang="ru-RU"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cluster</a:t>
            </a:r>
            <a:r>
              <a:rPr lang="ru-RU"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validity methods) </a:t>
            </a:r>
            <a:r>
              <a:rPr lang="ru-RU" sz="3200" dirty="0" smtClean="0">
                <a:latin typeface="Times New Roman" panose="02020603050405020304" pitchFamily="18" charset="0"/>
                <a:cs typeface="Times New Roman" panose="02020603050405020304" pitchFamily="18" charset="0"/>
              </a:rPr>
              <a:t>и </a:t>
            </a:r>
            <a:r>
              <a:rPr lang="ru-RU" sz="3200" dirty="0">
                <a:latin typeface="Times New Roman" panose="02020603050405020304" pitchFamily="18" charset="0"/>
                <a:cs typeface="Times New Roman" panose="02020603050405020304" pitchFamily="18" charset="0"/>
              </a:rPr>
              <a:t>инструментарий для количественной оценки результатов кластеризации.</a:t>
            </a:r>
          </a:p>
        </p:txBody>
      </p:sp>
      <p:sp>
        <p:nvSpPr>
          <p:cNvPr id="2" name="Прямоугольник 1">
            <a:extLst>
              <a:ext uri="{FF2B5EF4-FFF2-40B4-BE49-F238E27FC236}">
                <a16:creationId xmlns:a16="http://schemas.microsoft.com/office/drawing/2014/main" id="{7E73D9CE-6EF9-4379-95C1-BF1ED01982EB}"/>
              </a:ext>
            </a:extLst>
          </p:cNvPr>
          <p:cNvSpPr/>
          <p:nvPr/>
        </p:nvSpPr>
        <p:spPr>
          <a:xfrm>
            <a:off x="1593273" y="2555705"/>
            <a:ext cx="9540833" cy="280076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Для четкой кластеризации: кластеры не пересекаются.</a:t>
            </a:r>
          </a:p>
          <a:p>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Д</a:t>
            </a:r>
            <a:r>
              <a:rPr lang="ru-BY" sz="2200" dirty="0">
                <a:latin typeface="Times New Roman" panose="02020603050405020304" pitchFamily="18" charset="0"/>
                <a:cs typeface="Times New Roman" panose="02020603050405020304" pitchFamily="18" charset="0"/>
              </a:rPr>
              <a:t>ля нечеткой кластеризации : допускается пересечение</a:t>
            </a:r>
            <a:r>
              <a:rPr lang="ru-RU"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кластеров .</a:t>
            </a:r>
          </a:p>
          <a:p>
            <a:r>
              <a:rPr lang="en-US"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Для иерархических структур.</a:t>
            </a:r>
          </a:p>
          <a:p>
            <a:r>
              <a:rPr lang="en-US"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Для неиерархических структур.</a:t>
            </a:r>
          </a:p>
          <a:p>
            <a:r>
              <a:rPr lang="ru-BY" sz="2200" dirty="0">
                <a:latin typeface="Times New Roman" panose="02020603050405020304" pitchFamily="18" charset="0"/>
                <a:cs typeface="Times New Roman" panose="02020603050405020304" pitchFamily="18" charset="0"/>
              </a:rPr>
              <a:t>Для отдельных кластеров</a:t>
            </a:r>
            <a:r>
              <a:rPr lang="en-US" sz="2200" dirty="0">
                <a:latin typeface="Times New Roman" panose="02020603050405020304" pitchFamily="18" charset="0"/>
                <a:cs typeface="Times New Roman" panose="02020603050405020304" pitchFamily="18" charset="0"/>
              </a:rPr>
              <a:t>:</a:t>
            </a:r>
            <a:endParaRPr lang="ru-BY"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Внешние (</a:t>
            </a:r>
            <a:r>
              <a:rPr lang="ru-BY" sz="2200" dirty="0" err="1">
                <a:latin typeface="Times New Roman" panose="02020603050405020304" pitchFamily="18" charset="0"/>
                <a:cs typeface="Times New Roman" panose="02020603050405020304" pitchFamily="18" charset="0"/>
              </a:rPr>
              <a:t>external</a:t>
            </a:r>
            <a:r>
              <a:rPr lang="ru-BY"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Внутренние </a:t>
            </a:r>
            <a:r>
              <a:rPr lang="ru-RU" sz="2200" dirty="0">
                <a:latin typeface="Times New Roman" panose="02020603050405020304" pitchFamily="18" charset="0"/>
                <a:cs typeface="Times New Roman" panose="02020603050405020304" pitchFamily="18" charset="0"/>
              </a:rPr>
              <a:t>(</a:t>
            </a:r>
            <a:r>
              <a:rPr lang="ru-BY" sz="2200" dirty="0" err="1">
                <a:latin typeface="Times New Roman" panose="02020603050405020304" pitchFamily="18" charset="0"/>
                <a:cs typeface="Times New Roman" panose="02020603050405020304" pitchFamily="18" charset="0"/>
              </a:rPr>
              <a:t>internal</a:t>
            </a:r>
            <a:r>
              <a:rPr lang="ru-BY"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Относительные (</a:t>
            </a:r>
            <a:r>
              <a:rPr lang="ru-BY" sz="2200" dirty="0" err="1">
                <a:latin typeface="Times New Roman" panose="02020603050405020304" pitchFamily="18" charset="0"/>
                <a:cs typeface="Times New Roman" panose="02020603050405020304" pitchFamily="18" charset="0"/>
              </a:rPr>
              <a:t>relative</a:t>
            </a:r>
            <a:r>
              <a:rPr lang="ru-BY"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07530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Качество.</a:t>
            </a:r>
            <a:endParaRPr lang="en-US" sz="3200" dirty="0"/>
          </a:p>
        </p:txBody>
      </p:sp>
      <p:sp>
        <p:nvSpPr>
          <p:cNvPr id="4" name="Прямоугольник 3">
            <a:extLst>
              <a:ext uri="{FF2B5EF4-FFF2-40B4-BE49-F238E27FC236}">
                <a16:creationId xmlns:a16="http://schemas.microsoft.com/office/drawing/2014/main" id="{AA30F1CA-0311-4891-A9A5-D4E36C0747DA}"/>
              </a:ext>
            </a:extLst>
          </p:cNvPr>
          <p:cNvSpPr/>
          <p:nvPr/>
        </p:nvSpPr>
        <p:spPr>
          <a:xfrm>
            <a:off x="1022334" y="986045"/>
            <a:ext cx="10111772" cy="1569660"/>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	Методы ( индексы ) оценки качества </a:t>
            </a:r>
            <a:r>
              <a:rPr lang="ru-RU" sz="3200" dirty="0" smtClean="0">
                <a:latin typeface="Times New Roman" panose="02020603050405020304" pitchFamily="18" charset="0"/>
                <a:cs typeface="Times New Roman" panose="02020603050405020304" pitchFamily="18" charset="0"/>
              </a:rPr>
              <a:t>(</a:t>
            </a:r>
            <a:r>
              <a:rPr lang="en-US" sz="3200" dirty="0" smtClean="0">
                <a:latin typeface="Times New Roman" panose="02020603050405020304" pitchFamily="18" charset="0"/>
                <a:cs typeface="Times New Roman" panose="02020603050405020304" pitchFamily="18" charset="0"/>
              </a:rPr>
              <a:t>cluster</a:t>
            </a:r>
            <a:r>
              <a:rPr lang="ru-RU" sz="3200" dirty="0" smtClean="0">
                <a:latin typeface="Times New Roman" panose="02020603050405020304" pitchFamily="18" charset="0"/>
                <a:cs typeface="Times New Roman" panose="02020603050405020304" pitchFamily="18" charset="0"/>
              </a:rPr>
              <a:t> </a:t>
            </a:r>
            <a:r>
              <a:rPr lang="en-US" sz="3200" dirty="0" smtClean="0">
                <a:latin typeface="Times New Roman" panose="02020603050405020304" pitchFamily="18" charset="0"/>
                <a:cs typeface="Times New Roman" panose="02020603050405020304" pitchFamily="18" charset="0"/>
              </a:rPr>
              <a:t>validity</a:t>
            </a:r>
            <a:r>
              <a:rPr lang="ru-RU" sz="3200" dirty="0" smtClean="0">
                <a:latin typeface="Times New Roman" panose="02020603050405020304" pitchFamily="18" charset="0"/>
                <a:cs typeface="Times New Roman" panose="02020603050405020304" pitchFamily="18" charset="0"/>
              </a:rPr>
              <a:t> </a:t>
            </a:r>
            <a:r>
              <a:rPr lang="en-GB" sz="3200" dirty="0" smtClean="0">
                <a:latin typeface="Times New Roman" panose="02020603050405020304" pitchFamily="18" charset="0"/>
                <a:cs typeface="Times New Roman" panose="02020603050405020304" pitchFamily="18" charset="0"/>
              </a:rPr>
              <a:t>methods</a:t>
            </a:r>
            <a:r>
              <a:rPr lang="ru-RU" sz="3200" dirty="0" smtClean="0">
                <a:latin typeface="Times New Roman" panose="02020603050405020304" pitchFamily="18" charset="0"/>
                <a:cs typeface="Times New Roman" panose="02020603050405020304" pitchFamily="18" charset="0"/>
              </a:rPr>
              <a:t>) </a:t>
            </a:r>
            <a:r>
              <a:rPr lang="ru-RU" sz="3200" dirty="0">
                <a:latin typeface="Times New Roman" panose="02020603050405020304" pitchFamily="18" charset="0"/>
                <a:cs typeface="Times New Roman" panose="02020603050405020304" pitchFamily="18" charset="0"/>
              </a:rPr>
              <a:t>и инструментарий для количественной оценки результатов кластеризации.</a:t>
            </a:r>
          </a:p>
        </p:txBody>
      </p:sp>
      <p:sp>
        <p:nvSpPr>
          <p:cNvPr id="2" name="Прямоугольник 1">
            <a:extLst>
              <a:ext uri="{FF2B5EF4-FFF2-40B4-BE49-F238E27FC236}">
                <a16:creationId xmlns:a16="http://schemas.microsoft.com/office/drawing/2014/main" id="{7E73D9CE-6EF9-4379-95C1-BF1ED01982EB}"/>
              </a:ext>
            </a:extLst>
          </p:cNvPr>
          <p:cNvSpPr/>
          <p:nvPr/>
        </p:nvSpPr>
        <p:spPr>
          <a:xfrm>
            <a:off x="1593273" y="2555705"/>
            <a:ext cx="9540833" cy="2800767"/>
          </a:xfrm>
          <a:prstGeom prst="rect">
            <a:avLst/>
          </a:prstGeom>
        </p:spPr>
        <p:txBody>
          <a:bodyPr wrap="square">
            <a:spAutoFit/>
          </a:bodyPr>
          <a:lstStyle/>
          <a:p>
            <a:r>
              <a:rPr lang="en-US"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Для четкой кластеризации: кластеры не пересекаются.</a:t>
            </a:r>
          </a:p>
          <a:p>
            <a:r>
              <a:rPr lang="en-US" sz="2200" dirty="0">
                <a:latin typeface="Times New Roman" panose="02020603050405020304" pitchFamily="18" charset="0"/>
                <a:cs typeface="Times New Roman" panose="02020603050405020304" pitchFamily="18" charset="0"/>
              </a:rPr>
              <a:t>	</a:t>
            </a:r>
            <a:r>
              <a:rPr lang="ru-RU" sz="2200" dirty="0">
                <a:latin typeface="Times New Roman" panose="02020603050405020304" pitchFamily="18" charset="0"/>
                <a:cs typeface="Times New Roman" panose="02020603050405020304" pitchFamily="18" charset="0"/>
              </a:rPr>
              <a:t>Д</a:t>
            </a:r>
            <a:r>
              <a:rPr lang="ru-BY" sz="2200" dirty="0">
                <a:latin typeface="Times New Roman" panose="02020603050405020304" pitchFamily="18" charset="0"/>
                <a:cs typeface="Times New Roman" panose="02020603050405020304" pitchFamily="18" charset="0"/>
              </a:rPr>
              <a:t>ля нечеткой кластеризации : допускается пересечение</a:t>
            </a:r>
            <a:r>
              <a:rPr lang="ru-RU"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кластеров .</a:t>
            </a:r>
          </a:p>
          <a:p>
            <a:r>
              <a:rPr lang="en-US"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Для иерархических структур.</a:t>
            </a:r>
          </a:p>
          <a:p>
            <a:r>
              <a:rPr lang="en-US"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Для неиерархических структур.</a:t>
            </a:r>
          </a:p>
          <a:p>
            <a:r>
              <a:rPr lang="ru-BY" sz="2200" dirty="0">
                <a:latin typeface="Times New Roman" panose="02020603050405020304" pitchFamily="18" charset="0"/>
                <a:cs typeface="Times New Roman" panose="02020603050405020304" pitchFamily="18" charset="0"/>
              </a:rPr>
              <a:t>Для отдельных кластеров</a:t>
            </a:r>
            <a:r>
              <a:rPr lang="en-US" sz="2200" dirty="0">
                <a:latin typeface="Times New Roman" panose="02020603050405020304" pitchFamily="18" charset="0"/>
                <a:cs typeface="Times New Roman" panose="02020603050405020304" pitchFamily="18" charset="0"/>
              </a:rPr>
              <a:t>:</a:t>
            </a:r>
            <a:endParaRPr lang="ru-BY" sz="22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ru-RU"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Внешние (</a:t>
            </a:r>
            <a:r>
              <a:rPr lang="ru-BY" sz="2200" dirty="0" err="1">
                <a:latin typeface="Times New Roman" panose="02020603050405020304" pitchFamily="18" charset="0"/>
                <a:cs typeface="Times New Roman" panose="02020603050405020304" pitchFamily="18" charset="0"/>
              </a:rPr>
              <a:t>external</a:t>
            </a:r>
            <a:r>
              <a:rPr lang="ru-BY"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Внутренние </a:t>
            </a:r>
            <a:r>
              <a:rPr lang="ru-RU" sz="2200" dirty="0">
                <a:latin typeface="Times New Roman" panose="02020603050405020304" pitchFamily="18" charset="0"/>
                <a:cs typeface="Times New Roman" panose="02020603050405020304" pitchFamily="18" charset="0"/>
              </a:rPr>
              <a:t>(</a:t>
            </a:r>
            <a:r>
              <a:rPr lang="ru-BY" sz="2200" dirty="0" err="1">
                <a:latin typeface="Times New Roman" panose="02020603050405020304" pitchFamily="18" charset="0"/>
                <a:cs typeface="Times New Roman" panose="02020603050405020304" pitchFamily="18" charset="0"/>
              </a:rPr>
              <a:t>internal</a:t>
            </a:r>
            <a:r>
              <a:rPr lang="ru-BY"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ru-RU" sz="2200" dirty="0">
                <a:latin typeface="Times New Roman" panose="02020603050405020304" pitchFamily="18" charset="0"/>
                <a:cs typeface="Times New Roman" panose="02020603050405020304" pitchFamily="18" charset="0"/>
              </a:rPr>
              <a:t>	</a:t>
            </a:r>
            <a:r>
              <a:rPr lang="ru-BY" sz="2200" dirty="0">
                <a:latin typeface="Times New Roman" panose="02020603050405020304" pitchFamily="18" charset="0"/>
                <a:cs typeface="Times New Roman" panose="02020603050405020304" pitchFamily="18" charset="0"/>
              </a:rPr>
              <a:t>Относительные (</a:t>
            </a:r>
            <a:r>
              <a:rPr lang="ru-BY" sz="2200" dirty="0" err="1">
                <a:latin typeface="Times New Roman" panose="02020603050405020304" pitchFamily="18" charset="0"/>
                <a:cs typeface="Times New Roman" panose="02020603050405020304" pitchFamily="18" charset="0"/>
              </a:rPr>
              <a:t>relative</a:t>
            </a:r>
            <a:r>
              <a:rPr lang="ru-BY" sz="22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76016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dirty="0"/>
          </a:p>
        </p:txBody>
      </p:sp>
      <p:sp>
        <p:nvSpPr>
          <p:cNvPr id="9" name="TextBox 8"/>
          <p:cNvSpPr txBox="1"/>
          <p:nvPr/>
        </p:nvSpPr>
        <p:spPr>
          <a:xfrm>
            <a:off x="1373646" y="401270"/>
            <a:ext cx="9409149" cy="584775"/>
          </a:xfrm>
          <a:prstGeom prst="rect">
            <a:avLst/>
          </a:prstGeom>
          <a:noFill/>
        </p:spPr>
        <p:txBody>
          <a:bodyPr wrap="square" rtlCol="0">
            <a:spAutoFit/>
          </a:bodyPr>
          <a:lstStyle/>
          <a:p>
            <a:pPr algn="ctr"/>
            <a:r>
              <a:rPr lang="ru-RU" sz="3200" b="1" i="1" dirty="0"/>
              <a:t>Кластеризация. Метрики.</a:t>
            </a:r>
            <a:endParaRPr lang="en-US" sz="3200" dirty="0"/>
          </a:p>
        </p:txBody>
      </p:sp>
      <p:sp>
        <p:nvSpPr>
          <p:cNvPr id="4" name="Прямоугольник 3">
            <a:extLst>
              <a:ext uri="{FF2B5EF4-FFF2-40B4-BE49-F238E27FC236}">
                <a16:creationId xmlns:a16="http://schemas.microsoft.com/office/drawing/2014/main" id="{AA30F1CA-0311-4891-A9A5-D4E36C0747DA}"/>
              </a:ext>
            </a:extLst>
          </p:cNvPr>
          <p:cNvSpPr/>
          <p:nvPr/>
        </p:nvSpPr>
        <p:spPr>
          <a:xfrm>
            <a:off x="1022333" y="986045"/>
            <a:ext cx="10573921" cy="5509200"/>
          </a:xfrm>
          <a:prstGeom prst="rect">
            <a:avLst/>
          </a:prstGeom>
        </p:spPr>
        <p:txBody>
          <a:bodyPr wrap="square">
            <a:spAutoFit/>
          </a:bodyPr>
          <a:lstStyle/>
          <a:p>
            <a:r>
              <a:rPr lang="ru-RU" sz="3200" dirty="0">
                <a:latin typeface="Times New Roman" panose="02020603050405020304" pitchFamily="18" charset="0"/>
                <a:cs typeface="Times New Roman" panose="02020603050405020304" pitchFamily="18" charset="0"/>
              </a:rPr>
              <a:t>	Используют дополнительные знания о кластеризуемом</a:t>
            </a:r>
          </a:p>
          <a:p>
            <a:r>
              <a:rPr lang="ru-RU" sz="3200" dirty="0">
                <a:latin typeface="Times New Roman" panose="02020603050405020304" pitchFamily="18" charset="0"/>
                <a:cs typeface="Times New Roman" panose="02020603050405020304" pitchFamily="18" charset="0"/>
              </a:rPr>
              <a:t>множестве: распределение по кластерам, количество кластеров и т. д .</a:t>
            </a:r>
          </a:p>
          <a:p>
            <a:r>
              <a:rPr lang="ru-RU" sz="3200" dirty="0">
                <a:latin typeface="Times New Roman" panose="02020603050405020304" pitchFamily="18" charset="0"/>
                <a:cs typeface="Times New Roman" panose="02020603050405020304" pitchFamily="18" charset="0"/>
              </a:rPr>
              <a:t>Хорошая структура кластеров: та же самая, что и предопределенная .</a:t>
            </a:r>
          </a:p>
          <a:p>
            <a:r>
              <a:rPr lang="ru-RU" sz="3200" b="1" dirty="0">
                <a:latin typeface="Times New Roman" panose="02020603050405020304" pitchFamily="18" charset="0"/>
                <a:cs typeface="Times New Roman" panose="02020603050405020304" pitchFamily="18" charset="0"/>
              </a:rPr>
              <a:t>Метрики :</a:t>
            </a:r>
          </a:p>
          <a:p>
            <a:pPr indent="539750"/>
            <a:r>
              <a:rPr lang="en-US" sz="3200" dirty="0">
                <a:latin typeface="Times New Roman" panose="02020603050405020304" pitchFamily="18" charset="0"/>
                <a:cs typeface="Times New Roman" panose="02020603050405020304" pitchFamily="18" charset="0"/>
              </a:rPr>
              <a:t>Rand statistic</a:t>
            </a:r>
          </a:p>
          <a:p>
            <a:pPr indent="539750"/>
            <a:r>
              <a:rPr lang="en-US" sz="3200" dirty="0">
                <a:latin typeface="Times New Roman" panose="02020603050405020304" pitchFamily="18" charset="0"/>
                <a:cs typeface="Times New Roman" panose="02020603050405020304" pitchFamily="18" charset="0"/>
              </a:rPr>
              <a:t>Jaccard index</a:t>
            </a:r>
          </a:p>
          <a:p>
            <a:pPr indent="539750"/>
            <a:r>
              <a:rPr lang="en-US" sz="3200" dirty="0">
                <a:latin typeface="Times New Roman" panose="02020603050405020304" pitchFamily="18" charset="0"/>
                <a:cs typeface="Times New Roman" panose="02020603050405020304" pitchFamily="18" charset="0"/>
              </a:rPr>
              <a:t>Folkes and Mallows index</a:t>
            </a:r>
          </a:p>
          <a:p>
            <a:pPr indent="539750"/>
            <a:r>
              <a:rPr lang="en-US" sz="3200" dirty="0">
                <a:latin typeface="Times New Roman" panose="02020603050405020304" pitchFamily="18" charset="0"/>
                <a:cs typeface="Times New Roman" panose="02020603050405020304" pitchFamily="18" charset="0"/>
              </a:rPr>
              <a:t>F1- measure</a:t>
            </a:r>
          </a:p>
          <a:p>
            <a:endParaRPr lang="ru-RU"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1151290"/>
      </p:ext>
    </p:extLst>
  </p:cSld>
  <p:clrMapOvr>
    <a:masterClrMapping/>
  </p:clrMapOvr>
</p:sld>
</file>

<file path=ppt/theme/theme1.xml><?xml version="1.0" encoding="utf-8"?>
<a:theme xmlns:a="http://schemas.openxmlformats.org/drawingml/2006/main" name="Academy">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Academy" id="{8C845EBB-561F-4BC6-8B19-E8AC2B186718}" vid="{9BE08C4A-3C05-4D97-90AA-9D02E866AFDE}"/>
    </a:ext>
  </a:extLst>
</a:theme>
</file>

<file path=docProps/app.xml><?xml version="1.0" encoding="utf-8"?>
<Properties xmlns="http://schemas.openxmlformats.org/officeDocument/2006/extended-properties" xmlns:vt="http://schemas.openxmlformats.org/officeDocument/2006/docPropsVTypes">
  <Template>Academy</Template>
  <TotalTime>2912</TotalTime>
  <Words>2090</Words>
  <Application>Microsoft Office PowerPoint</Application>
  <PresentationFormat>Широкоэкранный</PresentationFormat>
  <Paragraphs>173</Paragraphs>
  <Slides>22</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22</vt:i4>
      </vt:variant>
    </vt:vector>
  </HeadingPairs>
  <TitlesOfParts>
    <vt:vector size="29" baseType="lpstr">
      <vt:lpstr>Arial</vt:lpstr>
      <vt:lpstr>Calibri</vt:lpstr>
      <vt:lpstr>Calibri Light</vt:lpstr>
      <vt:lpstr>Cambria Math</vt:lpstr>
      <vt:lpstr>Times New Roman</vt:lpstr>
      <vt:lpstr>Wingdings</vt:lpstr>
      <vt:lpstr>Academy</vt:lpstr>
      <vt:lpstr>Кластеризация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EPAM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Основные практики проектирования</dc:title>
  <dc:creator>Aleksander Shaduro</dc:creator>
  <cp:lastModifiedBy>Беспальцев Андрей Александрович</cp:lastModifiedBy>
  <cp:revision>217</cp:revision>
  <dcterms:created xsi:type="dcterms:W3CDTF">2018-03-23T10:08:47Z</dcterms:created>
  <dcterms:modified xsi:type="dcterms:W3CDTF">2022-10-03T10:22:49Z</dcterms:modified>
</cp:coreProperties>
</file>