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wmf" ContentType="image/x-wmf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wmf" ContentType="image/x-wmf"/>
  <Override PartName="/ppt/media/image7.png" ContentType="image/png"/>
  <Override PartName="/ppt/media/image11.wmf" ContentType="image/x-wmf"/>
  <Override PartName="/ppt/media/image8.png" ContentType="image/png"/>
  <Override PartName="/ppt/media/image9.wmf" ContentType="image/x-wmf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FF2FDB-0C96-4910-A8EA-9FBECF0B6756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22.6.22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55693D-4167-4311-8226-51D47E262FD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00C08F1-C5CE-41B0-950A-18AA70566EA5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22.6.22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05BC79A-A4FD-4A7F-B436-B6B943FC62A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5BD3E29-CE76-4A0C-A4F3-867CC58523C2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22.6.22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9DBA95-0EA0-4FE4-85A5-6DFC01151B4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ww.cplusplus.com/" TargetMode="Externa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Шаблоны класса и наследование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052640"/>
            <a:ext cx="8229240" cy="507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Шаблон класса наследует обычный класс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2. Обычный класс наследует шаблон класса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          3. Шаблон класса наследует другой шаблон класса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Обсудим одиночное наследование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Шаблонный класс это шаблон для класса, который инстанцирован в зависимости от типа (типов) и других полученных шаблоном аргументов. Инстанциация сгенерирует шаблонный класс, или специализацию этого класса.  Разберемся со следующим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когда происходит наследование, что именно наследует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шаблон класса (Item&lt; T &gt;), или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специализацию (Item&lt; int &gt;) ?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Главная программа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908640"/>
            <a:ext cx="8229240" cy="521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main(void)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a=5,fl;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TypeInfo &lt;int&gt; c(a);c.DataTypeSize();c.ShowTypeName();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double f=5.345;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TypeInfo &lt;double&gt; c1(f);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c1.DataTypeSize();c1.ShowTypeName ();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point p(10,10);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TypeInfo &lt;point&gt; c2(p); c2.DataTypeSize(); c2.ShowTypeName();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cin&gt;&gt;fl;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3646A4-255A-46C9-8632-9A2EA19EFB2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STL (Standard Template Library) – стандартная библиотека шаблонов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Контейнеры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объекты для хранения однотипных данных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последовательные (vector, deque, list);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ассоциативные (set, multiset, map, multimap);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Адапторы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объекты, созданные на основе базовых контейнеров, с измененным интерфейсом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например, queue, stack)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Итераторы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объекты, которые используются для универсального доступа к элементам хранящимся в контейнере любого типа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Алгоритмы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обобщенные процедуры для обработки элементов любых контейнеров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Функции-объекты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(функторы)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объекты, у которых перегружен оператор вызова функций - ()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755640" y="480960"/>
            <a:ext cx="7704360" cy="618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284DFF-0BEA-4A1E-9A7E-7C53A66E912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Контейнеры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хранение, доступ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67640" y="1484640"/>
            <a:ext cx="8229240" cy="5040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0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Контейнер – тип данных, предназначенный 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для хранения однотипных данных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вектор, стек, очередь, список, ассоциативный массив, дерево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Хранение элементов контейнера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последовательно (непрерывным блоком) или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разбросаны по всей памяти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Доступ к элементам контейнера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 индексу (например,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vector)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только последовательным перебором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(list)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Типы контейнеров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052640"/>
            <a:ext cx="8229240" cy="5400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STL определены два основных типа контейнеров: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последовательности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и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ассоциативные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контейнеры. Разница между ними состоит в том, что для последовательностей имеет значение порядок следования элементов (вектор, стек, очередь), а для ассоциативных контейнеров – нет (ассоциативный массив, множество).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Ключевая идея для стандартных контейнеров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заключается в том, что они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должны быть взаимозаменяемыми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если это разумно для решения задачи. Пользователь может выбирать между контейнерами, основываясь на соображениях эффективности и потребности в специализированных операциях. Например, если часто требуется поиск по ключу, можно воспользоваться ассоциативным массивом map. С другой стороны, если преобладают операции, характерные для списков, можно воспользоваться списочным контейнером list. Если добавление и удаление элементов обычно производится в начало или конец контейнера, уместно применение очереди queue, двусторонней очереди deque или стека stack. По умолчанию пользователь обычно применяет контейнер vector, он реализован, чтобы хорошо работать для широкого диапазона задач.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Обобщенное программирование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980640"/>
            <a:ext cx="8229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Идея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обращения с различными видами контейнеров унифицированным способом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ведёт к понятию обобщённого программирования. Для поддержки этой идеи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STL содержит множество готовых обобщённых алгоритмов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. Такие алгоритмы избавляют программиста от необходимости знать подробности внутреннего устройства отдельных контейнеров.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Кратко рассмотрим 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основные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возможности STL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, подробнее с ними можно познакомиться в стандартной справке или на сайте </a:t>
            </a:r>
            <a:r>
              <a:rPr b="0" lang="ru-RU" sz="2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cplusplus.com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Типы контейнеров в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899640" y="1196640"/>
            <a:ext cx="7128360" cy="496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D525C6-081A-48AE-8FAA-E88E9EAC48F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Calibri"/>
              </a:rPr>
              <a:t>Контейнеры: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вектор, стек, очередь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59280" y="1607400"/>
            <a:ext cx="515772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Вектор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хранение элементов единым блоком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доступ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к любому элементу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по индексу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Стек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хранение элементов единым блоком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доступ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только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к последнему элементу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внесенному в стек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Очередь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хранение элементов единым блоком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доступ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только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к первому элементу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внесенному в очередь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4" descr="Image14"/>
          <p:cNvPicPr/>
          <p:nvPr/>
        </p:nvPicPr>
        <p:blipFill>
          <a:blip r:embed="rId1"/>
          <a:stretch/>
        </p:blipFill>
        <p:spPr>
          <a:xfrm>
            <a:off x="5502600" y="1531800"/>
            <a:ext cx="3630960" cy="1360080"/>
          </a:xfrm>
          <a:prstGeom prst="rect">
            <a:avLst/>
          </a:prstGeom>
          <a:ln>
            <a:noFill/>
          </a:ln>
        </p:spPr>
      </p:pic>
      <p:pic>
        <p:nvPicPr>
          <p:cNvPr id="161" name="Picture 5" descr="Image15"/>
          <p:cNvPicPr/>
          <p:nvPr/>
        </p:nvPicPr>
        <p:blipFill>
          <a:blip r:embed="rId2"/>
          <a:stretch/>
        </p:blipFill>
        <p:spPr>
          <a:xfrm>
            <a:off x="5303160" y="3451320"/>
            <a:ext cx="3853440" cy="1417320"/>
          </a:xfrm>
          <a:prstGeom prst="rect">
            <a:avLst/>
          </a:prstGeom>
          <a:ln>
            <a:noFill/>
          </a:ln>
        </p:spPr>
      </p:pic>
      <p:pic>
        <p:nvPicPr>
          <p:cNvPr id="162" name="Picture 6" descr="Image16"/>
          <p:cNvPicPr/>
          <p:nvPr/>
        </p:nvPicPr>
        <p:blipFill>
          <a:blip r:embed="rId3"/>
          <a:stretch/>
        </p:blipFill>
        <p:spPr>
          <a:xfrm>
            <a:off x="5436720" y="5229360"/>
            <a:ext cx="3636720" cy="146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0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04F18A-02EF-4B78-9FEE-66DA3B97BCB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Calibri"/>
              </a:rPr>
              <a:t>Контейнеры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: список, дерево, ассоциативный массив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45080" y="1484640"/>
            <a:ext cx="493056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Список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- элементы разбросаны по памяти - каждый элемент содержит указатель на последующий и предыдущий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Доступ - только перебор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Дерево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элементы разбросаны по памяти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обход дерева от корня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родитель содержит ссылки на дочерние элементы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Ассоциативный массив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элементы разбросаны по памяти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обход дерева по ключу(признаку)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4" descr="Image24"/>
          <p:cNvPicPr/>
          <p:nvPr/>
        </p:nvPicPr>
        <p:blipFill>
          <a:blip r:embed="rId1"/>
          <a:stretch/>
        </p:blipFill>
        <p:spPr>
          <a:xfrm>
            <a:off x="5303160" y="1700280"/>
            <a:ext cx="3546000" cy="353520"/>
          </a:xfrm>
          <a:prstGeom prst="rect">
            <a:avLst/>
          </a:prstGeom>
          <a:ln>
            <a:noFill/>
          </a:ln>
        </p:spPr>
      </p:pic>
      <p:pic>
        <p:nvPicPr>
          <p:cNvPr id="167" name="Picture 5" descr="Image18"/>
          <p:cNvPicPr/>
          <p:nvPr/>
        </p:nvPicPr>
        <p:blipFill>
          <a:blip r:embed="rId2"/>
          <a:stretch/>
        </p:blipFill>
        <p:spPr>
          <a:xfrm>
            <a:off x="5606640" y="2492280"/>
            <a:ext cx="3018240" cy="1661760"/>
          </a:xfrm>
          <a:prstGeom prst="rect">
            <a:avLst/>
          </a:prstGeom>
          <a:ln>
            <a:noFill/>
          </a:ln>
        </p:spPr>
      </p:pic>
      <p:pic>
        <p:nvPicPr>
          <p:cNvPr id="168" name="Picture 6" descr="Image19"/>
          <p:cNvPicPr/>
          <p:nvPr/>
        </p:nvPicPr>
        <p:blipFill>
          <a:blip r:embed="rId3"/>
          <a:stretch/>
        </p:blipFill>
        <p:spPr>
          <a:xfrm>
            <a:off x="5341320" y="4581360"/>
            <a:ext cx="3507840" cy="220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nodeType="clickEffect" fill="hold">
                      <p:stCondLst>
                        <p:cond delay="0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Стандартные типы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33520" y="977760"/>
            <a:ext cx="7696080" cy="453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6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Наследование от реализации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980640"/>
            <a:ext cx="8229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Например.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ItemExt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Item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&lt;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Здесь обычный класс ItemExt наследуется из специализации шаблона (Item&lt; 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&gt;)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пустой класс ItemExt, сам по себе, может быть классифицирован как: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typedef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Item&lt;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int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&gt; ItemExt;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это означат,  одно и тоже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Когда Вы используете ItemExt, то вам не нужно указывать тип: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ItemExt int_item;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int_item всего лишь объект, наследуемый от Item&lt; int &gt;. Это означает, что Вы не можете создать объект другого нижележащего типа, используя наследованный класс ItemExt. Экземпляр ItemExt всегда будет Item&lt; int &gt;, даже если Вы добавите новые методы в унаследованный класс. Новый класс может предоставить новые возможности наподобие печать значения, или сравнения с другими типами и т. д., но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класс не позволит использовать гибкость шаблонов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 Вы не можете сделать: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ItemExt&lt;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&gt; bool_item;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Пояснения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95640" y="908640"/>
            <a:ext cx="8229240" cy="576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 шаблоне vector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определены операция присваивания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метод копирования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(assign).Векторы можно присваивать друг другу так же, как стандартные типы данных или строки. После присваивания размер вектора становится равным новому значению, все старые элементы удаляются.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Память под вектор выделяется динамически, но не под один элемент в каждый момент времени, а сразу под группу элементов, например 256 или 1024. Перераспределение памяти происходит только при превышении количества элементов, при этом объем выделенного пространства удваивается.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После перераспределения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любые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итераторы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, ссылающиеся на элементы вектора, становятся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недействительными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, поскольку вектор может быть перемещен в другой участок памяти и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нельзя ожидать, что связанные с ним ссылки будут обновлены автоматически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D35B59-5FB6-4775-9159-624E077DD85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Вектор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</a:rPr>
              <a:t>Вектор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одномерный массив проиндексированных элементов. ЭТО КЛАСС . Доступ к функциям вектора производится через оператор "."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ff"/>
                </a:solidFill>
                <a:latin typeface="Calibri"/>
              </a:rPr>
              <a:t>Пример.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ff"/>
                </a:solidFill>
                <a:latin typeface="Calibri"/>
              </a:rPr>
              <a:t>include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&lt;vector&gt;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ff"/>
                </a:solidFill>
                <a:latin typeface="Calibri"/>
              </a:rPr>
              <a:t>using namespace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std;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vector&lt;</a:t>
            </a:r>
            <a:r>
              <a:rPr b="0" lang="ru-RU" sz="1600" spc="-1" strike="noStrike">
                <a:solidFill>
                  <a:srgbClr val="0000ff"/>
                </a:solidFill>
                <a:latin typeface="Calibri"/>
              </a:rPr>
              <a:t>double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&gt; x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b="0" lang="en-US" sz="1600" spc="-1" strike="noStrike">
                <a:solidFill>
                  <a:srgbClr val="009e00"/>
                </a:solidFill>
                <a:latin typeface="Calibri"/>
              </a:rPr>
              <a:t>// </a:t>
            </a:r>
            <a:r>
              <a:rPr b="0" lang="ru-RU" sz="1600" spc="-1" strike="noStrike">
                <a:solidFill>
                  <a:srgbClr val="009e00"/>
                </a:solidFill>
                <a:latin typeface="Calibri"/>
              </a:rPr>
              <a:t>создание вектора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x.resize(10);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                                    </a:t>
            </a:r>
            <a:r>
              <a:rPr b="0" lang="en-US" sz="1600" spc="-1" strike="noStrike">
                <a:solidFill>
                  <a:srgbClr val="009e00"/>
                </a:solidFill>
                <a:latin typeface="Calibri"/>
              </a:rPr>
              <a:t>// </a:t>
            </a:r>
            <a:r>
              <a:rPr b="0" lang="ru-RU" sz="1600" spc="-1" strike="noStrike">
                <a:solidFill>
                  <a:srgbClr val="009e00"/>
                </a:solidFill>
                <a:latin typeface="Calibri"/>
              </a:rPr>
              <a:t>изменение размера вектора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x.resize(x.size()+100);                        </a:t>
            </a:r>
            <a:r>
              <a:rPr b="0" lang="en-US" sz="1600" spc="-1" strike="noStrike">
                <a:solidFill>
                  <a:srgbClr val="009e00"/>
                </a:solidFill>
                <a:latin typeface="Calibri"/>
              </a:rPr>
              <a:t>// </a:t>
            </a:r>
            <a:r>
              <a:rPr b="0" lang="ru-RU" sz="1600" spc="-1" strike="noStrike">
                <a:solidFill>
                  <a:srgbClr val="009e00"/>
                </a:solidFill>
                <a:latin typeface="Calibri"/>
              </a:rPr>
              <a:t>изменение размера вектора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ff"/>
                </a:solidFill>
                <a:latin typeface="Calibri"/>
              </a:rPr>
              <a:t>double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sum=0.0;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ff"/>
                </a:solidFill>
                <a:latin typeface="Calibri"/>
              </a:rPr>
              <a:t>for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ru-RU" sz="1600" spc="-1" strike="noStrike">
                <a:solidFill>
                  <a:srgbClr val="0000ff"/>
                </a:solidFill>
                <a:latin typeface="Calibri"/>
              </a:rPr>
              <a:t>int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i=0; i&lt;x.size(); i++)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sum+=x[i];                                              </a:t>
            </a:r>
            <a:r>
              <a:rPr b="0" lang="ru-RU" sz="1600" spc="-1" strike="noStrike">
                <a:solidFill>
                  <a:srgbClr val="009e00"/>
                </a:solidFill>
                <a:latin typeface="Calibri"/>
              </a:rPr>
              <a:t>//доступ по индексу к элементам вектора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nodeType="clickEffect" fill="hold">
                      <p:stCondLst>
                        <p:cond delay="0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62E932-EE41-4C43-985C-558DC6377CF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Функции работы с контейнером -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vector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09480" y="908640"/>
            <a:ext cx="8229240" cy="5949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Определить  размер (количество элементов) контейнера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n=x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.size()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Изменить размер контейнера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.resize(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100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Доступ к элементам контейнера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]=5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Добавить элемент в конец контейнера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.push_back(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Определить  пустой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ли контейнер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bool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res=x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.empty()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9e00"/>
                </a:solidFill>
                <a:latin typeface="Calibri"/>
              </a:rPr>
              <a:t>// </a:t>
            </a:r>
            <a:r>
              <a:rPr b="0" lang="ru-RU" sz="1800" spc="-1" strike="noStrike">
                <a:solidFill>
                  <a:srgbClr val="009e00"/>
                </a:solidFill>
                <a:latin typeface="Calibri"/>
              </a:rPr>
              <a:t>эквивалентно </a:t>
            </a:r>
            <a:r>
              <a:rPr b="0" lang="en-US" sz="1800" spc="-1" strike="noStrike">
                <a:solidFill>
                  <a:srgbClr val="009e00"/>
                </a:solidFill>
                <a:latin typeface="Calibri"/>
              </a:rPr>
              <a:t>x</a:t>
            </a:r>
            <a:r>
              <a:rPr b="0" lang="ru-RU" sz="1800" spc="-1" strike="noStrike">
                <a:solidFill>
                  <a:srgbClr val="009e00"/>
                </a:solidFill>
                <a:latin typeface="Calibri"/>
              </a:rPr>
              <a:t>.size() == 0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Очистить контейнер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.clear()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b="0" lang="ru-RU" sz="1800" spc="-1" strike="noStrike">
                <a:solidFill>
                  <a:srgbClr val="009e00"/>
                </a:solidFill>
                <a:latin typeface="Calibri"/>
              </a:rPr>
              <a:t>          </a:t>
            </a:r>
            <a:r>
              <a:rPr b="0" lang="en-US" sz="1800" spc="-1" strike="noStrike">
                <a:solidFill>
                  <a:srgbClr val="009e00"/>
                </a:solidFill>
                <a:latin typeface="Calibri"/>
              </a:rPr>
              <a:t>//</a:t>
            </a:r>
            <a:r>
              <a:rPr b="0" lang="ru-RU" sz="1800" spc="-1" strike="noStrike">
                <a:solidFill>
                  <a:srgbClr val="009e00"/>
                </a:solidFill>
                <a:latin typeface="Calibri"/>
              </a:rPr>
              <a:t>разрушает все элементы и освобождает контейнер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Выделить дополнительную память  для размещения новых элементов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.reserve(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200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Определить  количество  элементов, для которых зарезервирована память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n=x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.capacity()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nodeType="clickEffect" fill="hold">
                      <p:stCondLst>
                        <p:cond delay="0"/>
                      </p:stCondLst>
                      <p:childTnLst>
                        <p:par>
                          <p:cTn id="1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nodeType="clickEffect" fill="hold">
                      <p:stCondLst>
                        <p:cond delay="indefinite"/>
                      </p:stCondLst>
                      <p:childTnLst>
                        <p:par>
                          <p:cTn id="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nodeType="clickEffect" fill="hold">
                      <p:stCondLst>
                        <p:cond delay="indefinite"/>
                      </p:stCondLst>
                      <p:childTnLst>
                        <p:par>
                          <p:cTn id="1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nodeType="clickEffect" fill="hold">
                      <p:stCondLst>
                        <p:cond delay="indefinite"/>
                      </p:stCondLst>
                      <p:childTnLst>
                        <p:par>
                          <p:cTn id="1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nodeType="clickEffect" fill="hold">
                      <p:stCondLst>
                        <p:cond delay="indefinite"/>
                      </p:stCondLst>
                      <p:childTnLst>
                        <p:par>
                          <p:cTn id="1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nodeType="clickEffect" fill="hold">
                      <p:stCondLst>
                        <p:cond delay="indefinite"/>
                      </p:stCondLst>
                      <p:childTnLst>
                        <p:par>
                          <p:cTn id="1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nodeType="clickEffect" fill="hold">
                      <p:stCondLst>
                        <p:cond delay="indefinite"/>
                      </p:stCondLst>
                      <p:childTnLst>
                        <p:par>
                          <p:cTn id="1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39B313-E4AD-4498-BFFB-5D6473ACFD1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6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Итераторы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–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операции над ними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457200" y="1052640"/>
            <a:ext cx="8229240" cy="5073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3000"/>
          </a:bodyPr>
          <a:p>
            <a:pPr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Итератор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– это обобщённый "указатель" на элемент, хранящийся в контейнере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list&lt;</a:t>
            </a:r>
            <a:r>
              <a:rPr b="0" lang="ru-RU" sz="2900" spc="-1" strike="noStrike">
                <a:solidFill>
                  <a:srgbClr val="0000ff"/>
                </a:solidFill>
                <a:latin typeface="Calibri"/>
              </a:rPr>
              <a:t>double</a:t>
            </a: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&gt;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 ls;</a:t>
            </a: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                                     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//</a:t>
            </a: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 объявлен список</a:t>
            </a:r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581"/>
              </a:spcBef>
              <a:tabLst>
                <a:tab algn="l" pos="0"/>
              </a:tabLst>
            </a:pPr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list&lt;</a:t>
            </a:r>
            <a:r>
              <a:rPr b="0" lang="ru-RU" sz="2900" spc="-1" strike="noStrike">
                <a:solidFill>
                  <a:srgbClr val="0000ff"/>
                </a:solidFill>
                <a:latin typeface="Calibri"/>
              </a:rPr>
              <a:t>double</a:t>
            </a: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&gt;::iterator i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;                    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//</a:t>
            </a: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      объявлен итератор </a:t>
            </a:r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оператор * – разыменование и получение доступа к значению элемента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(*it)=5;</a:t>
            </a:r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pPr marL="16002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операторы «++» и «–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–» получение указателя на следующий и предыдущий элемент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it++, it--</a:t>
            </a:r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итератор на первый элемент контейнера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t=ls.</a:t>
            </a: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begin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()</a:t>
            </a:r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итератор на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следующий после последнего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элемент контейнера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ru-RU" sz="29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900" spc="-1" strike="noStrike">
                <a:solidFill>
                  <a:srgbClr val="000000"/>
                </a:solidFill>
                <a:latin typeface="Calibri"/>
              </a:rPr>
              <a:t>t=ls.end()</a:t>
            </a:r>
            <a:endParaRPr b="0" lang="ru-RU" sz="2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nodeType="clickEffect" fill="hold">
                      <p:stCondLst>
                        <p:cond delay="0"/>
                      </p:stCondLst>
                      <p:childTnLst>
                        <p:par>
                          <p:cTn id="1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nodeType="clickEffect" fill="hold">
                      <p:stCondLst>
                        <p:cond delay="indefinite"/>
                      </p:stCondLst>
                      <p:childTnLst>
                        <p:par>
                          <p:cTn id="1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nodeType="clickEffect" fill="hold">
                      <p:stCondLst>
                        <p:cond delay="indefinite"/>
                      </p:stCondLst>
                      <p:childTnLst>
                        <p:par>
                          <p:cTn id="1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nodeType="clickEffect" fill="hold">
                      <p:stCondLst>
                        <p:cond delay="indefinite"/>
                      </p:stCondLst>
                      <p:childTnLst>
                        <p:par>
                          <p:cTn id="1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Итераторы  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STL</a:t>
            </a: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-прямой и обратный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3" name="Table 2"/>
          <p:cNvGraphicFramePr/>
          <p:nvPr/>
        </p:nvGraphicFramePr>
        <p:xfrm>
          <a:off x="457200" y="1484640"/>
          <a:ext cx="8229240" cy="37440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2524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Итератор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Описание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2524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begin()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указывает на первый элемент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2524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end()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указывает на элемент, следующий за последним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8360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rbegin()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указывает на первый элемент в обратной последовательности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846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rend()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указывает на элемент, следующий за последним в обратной последовательности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84" name="CustomShape 3"/>
          <p:cNvSpPr/>
          <p:nvPr/>
        </p:nvSpPr>
        <p:spPr>
          <a:xfrm>
            <a:off x="4917240" y="3113640"/>
            <a:ext cx="2235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111111"/>
                </a:solidFill>
                <a:latin typeface="Calibri"/>
                <a:ea typeface="Times New Roman"/>
              </a:rPr>
              <a:t> 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0C7531D-B06F-4415-98CC-24F1690E859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Примеры использования итераторов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52000" y="1523880"/>
            <a:ext cx="8573760" cy="51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82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list&lt;</a:t>
            </a:r>
            <a:r>
              <a:rPr b="0" lang="ru-RU" sz="1800" spc="-1" strike="noStrike">
                <a:solidFill>
                  <a:srgbClr val="0000ff"/>
                </a:solidFill>
                <a:latin typeface="Courier New"/>
              </a:rPr>
              <a:t>double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&gt; x;</a:t>
            </a:r>
            <a:endParaRPr b="0" lang="ru-RU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list&lt;</a:t>
            </a:r>
            <a:r>
              <a:rPr b="0" lang="ru-RU" sz="1800" spc="-1" strike="noStrike">
                <a:solidFill>
                  <a:srgbClr val="0000ff"/>
                </a:solidFill>
                <a:latin typeface="Courier New"/>
              </a:rPr>
              <a:t>double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&gt;::iterator 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9e00"/>
                </a:solidFill>
                <a:latin typeface="Courier New"/>
              </a:rPr>
              <a:t>// </a:t>
            </a:r>
            <a:r>
              <a:rPr b="0" lang="ru-RU" sz="1800" spc="-1" strike="noStrike">
                <a:solidFill>
                  <a:srgbClr val="009e00"/>
                </a:solidFill>
                <a:latin typeface="Courier New"/>
              </a:rPr>
              <a:t>через</a:t>
            </a:r>
            <a:r>
              <a:rPr b="0" lang="en-US" sz="1800" spc="-1" strike="noStrike">
                <a:solidFill>
                  <a:srgbClr val="009e00"/>
                </a:solidFill>
                <a:latin typeface="Courier New"/>
              </a:rPr>
              <a:t>  for</a:t>
            </a:r>
            <a:endParaRPr b="0" lang="ru-RU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(i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=x.begin(); 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!=x.end(); 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++)</a:t>
            </a:r>
            <a:endParaRPr b="0" lang="ru-RU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sum+=(*i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); </a:t>
            </a:r>
            <a:r>
              <a:rPr b="0" lang="ru-RU" sz="1800" spc="-1" strike="noStrike">
                <a:solidFill>
                  <a:srgbClr val="009e00"/>
                </a:solidFill>
                <a:latin typeface="Courier New"/>
              </a:rPr>
              <a:t>//доступ к элементам по итератору</a:t>
            </a:r>
            <a:endParaRPr b="0" lang="ru-RU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9e00"/>
                </a:solidFill>
                <a:latin typeface="Courier New"/>
              </a:rPr>
              <a:t>// </a:t>
            </a:r>
            <a:r>
              <a:rPr b="0" lang="ru-RU" sz="1800" spc="-1" strike="noStrike">
                <a:solidFill>
                  <a:srgbClr val="009e00"/>
                </a:solidFill>
                <a:latin typeface="Courier New"/>
              </a:rPr>
              <a:t>через </a:t>
            </a:r>
            <a:r>
              <a:rPr b="0" lang="en-US" sz="1800" spc="-1" strike="noStrike">
                <a:solidFill>
                  <a:srgbClr val="009e00"/>
                </a:solidFill>
                <a:latin typeface="Courier New"/>
              </a:rPr>
              <a:t>while</a:t>
            </a:r>
            <a:endParaRPr b="0" lang="ru-RU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=x.begin();</a:t>
            </a:r>
            <a:endParaRPr b="0" lang="ru-RU" sz="20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ff"/>
                </a:solidFill>
                <a:latin typeface="Courier New"/>
              </a:rPr>
              <a:t>while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(i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!=x.end())</a:t>
            </a:r>
            <a:endParaRPr b="0" lang="ru-RU" sz="20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ru-RU" sz="20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sum+=*i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ru-RU" sz="20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++;</a:t>
            </a:r>
            <a:endParaRPr b="0" lang="ru-RU" sz="20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ru-RU" sz="20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nodeType="clickEffect" fill="hold">
                      <p:stCondLst>
                        <p:cond delay="0"/>
                      </p:stCondLst>
                      <p:childTnLst>
                        <p:par>
                          <p:cTn id="2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39640" y="18864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Общие методы для включения и исключения элементов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9" name="Table 2"/>
          <p:cNvGraphicFramePr/>
          <p:nvPr/>
        </p:nvGraphicFramePr>
        <p:xfrm>
          <a:off x="467640" y="1340640"/>
          <a:ext cx="8229240" cy="0"/>
        </p:xfrm>
        <a:graphic>
          <a:graphicData uri="http://schemas.openxmlformats.org/drawingml/2006/table">
            <a:tbl>
              <a:tblPr/>
              <a:tblGrid>
                <a:gridCol w="3970440"/>
                <a:gridCol w="4258800"/>
              </a:tblGrid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Метод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Описание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insert(p, x)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добавление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х</a:t>
                      </a: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 перед элементом, на который указывает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insert(p, n, x)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добавление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n</a:t>
                      </a: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 копий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х</a:t>
                      </a: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 перед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insert(p, first, last)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добавление элементов из диапазона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[first:last]</a:t>
                      </a: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 перед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push_back(x)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добавление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х</a:t>
                      </a: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 в конец контейнера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push_front(x)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добавление нового первого элемента (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только для списков и очередей с двумя концами</a:t>
                      </a: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pop_back()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удаление последнего элемента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pop_front()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удаление первого элемента (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только для списков и очередей с двумя концами)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erase(p)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удаление элемента в позиции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erase(first, last)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удаление элементов из диапазона </a:t>
                      </a: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[first:last]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1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clear()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600" spc="-1" strike="noStrike">
                          <a:solidFill>
                            <a:srgbClr val="111111"/>
                          </a:solidFill>
                          <a:latin typeface="Courier New"/>
                          <a:ea typeface="Times New Roman"/>
                        </a:rPr>
                        <a:t>удаление всех элементов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67640" y="116640"/>
            <a:ext cx="822924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Другие операции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STL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91" name="Table 2"/>
          <p:cNvGraphicFramePr/>
          <p:nvPr/>
        </p:nvGraphicFramePr>
        <p:xfrm>
          <a:off x="539640" y="514440"/>
          <a:ext cx="7743240" cy="5094720"/>
        </p:xfrm>
        <a:graphic>
          <a:graphicData uri="http://schemas.openxmlformats.org/drawingml/2006/table">
            <a:tbl>
              <a:tblPr/>
              <a:tblGrid>
                <a:gridCol w="3871440"/>
                <a:gridCol w="3871800"/>
              </a:tblGrid>
              <a:tr h="27864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Операция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Описание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7864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size()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количество элементов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7864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empty()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определяет, пуст ли контейнер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5692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capacity()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память, выделенная под вектор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только для векторов)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692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reserve(n)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выделяет память для контейнера под n элементов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3520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resize(n)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изменяет размер контейнера 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только для векторов, списков и очередей с двумя концами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7864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swap(x)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обмен местами двух контейнеров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7864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==, !=, &lt;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операции сравнения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692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 =(x)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контейнеру присваиваются элементы контейнера х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3520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assign(n, x)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присваивание контейнеру n копий элементов х (</a:t>
                      </a: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 для ассоциативных контейнеров)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692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assign(first, last)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присваивание элементов из диапазона [first:last]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7864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operator [](k)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доступ к элементу с ключом 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7864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find(k) 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находит элемент с ключом 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5692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lower_bound(k)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находит первый элемент с ключом, меньшим 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5692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upper_bound(k)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находит первый элемент с ключом, большим 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35200"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equal_range(k)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4440" rIns="64440" tIns="0" bIns="0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374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находит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lower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bound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(нижнюю границу) и upper_bound (верхнюю границу) элементов с ключом k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4440" marR="64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7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Контейнер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vector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908640"/>
            <a:ext cx="8229240" cy="521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Вектор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vector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STL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определен как динамический массив с доступом к его элементам по индексу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. 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классе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vector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определены следующие конструкторы: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конструктор пустого вектора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конструктор с заданным количеством и значением элементов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конструктор копирования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конструктор вектора, содержащего диапазон элементов,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заданный итераторами "начало" и "конец"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Примеры вызова конструкторов: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vector &lt;int&gt; a;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vector &lt;double&gt; x(5);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vector &lt;char&gt; c(5, '*');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vector &lt;int&gt; b(a); // b = a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Общие принципы работы с вектором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052640"/>
            <a:ext cx="8229240" cy="5073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Для любого объекта, который будет храниться в векторе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должен быть определен конструктор по умолчанию, определены операторы &lt; и ==.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класса вектор определены операторы сравнения ==, &lt;, &lt;=, !=, &gt;, &gt;=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Кроме этого, для класса vector определяется оператор индекса []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3.    Новые элементы могут включаться с помощью функций insert(), push_back(), resize(), assign().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4.  Существующие элементы могут удаляться с помощью функций erase(), pop_back(), resize(), clear().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5. Доступ к отдельным элементам осуществляется с помощью итераторов begin(), end(), rbegin(), rend().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Манипулирование контейнером, сортировка, поиск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нем и тому подобное возможно с помощью глобальных функций, подключаемых заголовочным файлом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&lt;algorithm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Наследование от реализации шаблона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764640"/>
            <a:ext cx="8229240" cy="53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8000"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//наследование от реализации шаблона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#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include &lt;iostream&gt;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#include &lt;string.h&gt;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namespace std;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template&lt; class T, int SIZE 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Array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{protected: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Elements[SIZE];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public: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Array(){for(int i=0;i&lt;SIZE;i++)Elements[i]=i+10;}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T&amp; operator[](int nIndex)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 Elements[nIndex];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T&amp; operator=(const Array &amp; ob)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{for(int i=0;i&lt;SIZE;i++)Elements[i]=ob.Elements[i];}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Примеры создания векторов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2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Примеры создания векторов: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// Создается вектор из 10 равных единице элементов: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vector &lt;int&gt; v1 (10, 1);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// Создается вектор, равный вектору v1: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vector &lt;int&gt; v2 (v1);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// Создается вектор из двух элементов, равных первым двум элементам v1: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vector &lt;int&gt; v3 (v1.begin(), v1.begin() + 2);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ИТЕРАТОРЫ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836640"/>
            <a:ext cx="8229240" cy="528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000000"/>
                </a:solidFill>
                <a:latin typeface="Calibri"/>
              </a:rPr>
              <a:t>Итераторы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 (iterators) - это объекты, которые по отношению к контейнеру играют роль указателей. Они позволяют получить доступ к содержимому контейнера и сканировать его элементы, примерно так же, как указатели используются для доступа к элементам массива. С итераторами можно работать так же, как с указателями. К ним можно применять операции *, инкремент, декремент. Тип итератора iterator определён в различных контейнерах.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Существует пять типов итераторов: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1. Итераторы ввода (input iterator) поддерживают операции равенства, разыменования и инкремента: ==, !=, *i, ++i, i++, *i++. Специальным случаем итератора ввода является istream_iterator.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2. Итераторы вывода (output iterator) поддерживают операции разыменования, допустимые только с левой стороны присваивания, и инкремента: ++i, i++, *i = t, *i++ = t. Специальным случаем итератора вывода является ostream_iterator.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 Однонаправленные итераторы (forward iterator) поддерживают все операции итераторов ввода/вывода и, кроме того, позволяют без ограничения применять присваивание: ==, !=, =, *i, ++i, i++, *i.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Продолжение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908640"/>
            <a:ext cx="8229240" cy="521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4. Двунаправленные итераторы (bidirectional iterator) обладают всеми свойствами forward-итераторов, а также имеют дополнительную операцию декремента (--i, i--, *i--), что позволяет им проходить контейнер в обоих направлениях.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5. Итераторы произвольного доступа (random access iterator) обладают всеми свойствами bidirectional-итераторов, а также поддерживают операции сравнения и адресной арифметики, то есть непосредственный доступ к элементу по индексу: i += n, i + n, i -= n, i - n, i1 - i2, i[n], i1 &lt; i2, i1 &lt;= i2, i1 &gt; i2, i1 &gt;= i2.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STL также поддерживаются обратные итераторы (reverse iterators). Обратными итераторами могут быть либо двунаправленные итераторы, либо итераторы произвольного доступа, проходящие последовательность в обратном направлении.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2000"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Формирование и вывод вектора целых значений без использования итератора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67640" y="908640"/>
            <a:ext cx="8229240" cy="576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 &lt;vector&gt;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using namespace std;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//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шаблон функции вывода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template &lt;typename T&gt; 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void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vType (T v) {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n = v.size();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cout &lt;&lt; endl;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 (int i=0; i&lt;n; i++) cout &lt;&lt; v[i] &lt;&lt; " ";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main(void) {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vector &lt;int&gt; v;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 (int i = 0; i &lt; 10; i++) v.push_back(i+1);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cout &lt;&lt; "size = " &lt;&lt; v.size() &lt;&lt; endl;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vType (v); //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вывели полученный вектор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for (int i = 0; i &lt; 10; i++) v[i] = v[i] + v[i];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vType (v);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//вывели вектор с удвоенными значениями элементов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7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Пример с итератором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683640" y="1124640"/>
            <a:ext cx="7992360" cy="531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Добавление и удаление элементов вектора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323640" y="765000"/>
            <a:ext cx="7488360" cy="583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9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Проверка без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auto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980640"/>
            <a:ext cx="8229240" cy="5472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000"/>
          </a:bodyPr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#include &lt;vector&gt;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using namespace std;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template &lt;typename T&gt; 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void vType (T v, char *msg) {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cout &lt;&lt; endl &lt;&lt; msg &lt;&lt; ": ";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vector&lt;int&gt;::iterator p = v.begin();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for ( p=v.begin(); p&lt;v.end(); p++) cout &lt;&lt; *p &lt;&lt; " ";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int main (void) {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vector &lt;int&gt; v(5, 1); 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vType (v,"Start vector");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vector&lt;int&gt;::iterator p = v.begin();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p += 2;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v.insert(p, 10, 5); //</a:t>
            </a:r>
            <a:r>
              <a:rPr b="0" lang="ru-RU" sz="5600" spc="-1" strike="noStrike">
                <a:solidFill>
                  <a:srgbClr val="000000"/>
                </a:solidFill>
                <a:latin typeface="Calibri"/>
              </a:rPr>
              <a:t>вставка 10 элементов со значением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vType (v,"After insert");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p = v.begin();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p += 2;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v.erase (p, p + 10); // </a:t>
            </a:r>
            <a:r>
              <a:rPr b="0" lang="ru-RU" sz="5600" spc="-1" strike="noStrike">
                <a:solidFill>
                  <a:srgbClr val="000000"/>
                </a:solidFill>
                <a:latin typeface="Calibri"/>
              </a:rPr>
              <a:t>удалить вставленные элементы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vType (v,"After delete"); 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5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7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Продолжение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67640" y="728640"/>
            <a:ext cx="8229240" cy="5361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template&lt; class T,int SIZE 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IntArray : public Array&lt; int, SIZE 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{public: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void print(){for(int i=0;i&lt;SIZE;i++) cout&lt;&lt;Array&lt;T,SIZE&gt;::Elements[i]&lt;&lt;endl;}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 main()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IntArray&lt;int,20&gt; Arr;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// Arr.operator[](0) = 10;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Arr[0]=77;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Arr[18]=88;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cout&lt;&lt;"polj="&lt;&lt;endl;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Arr.print();//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печатает с учетом новых значений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cout&lt;&lt;"konez "&lt;&lt;endl;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Главная программа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980640"/>
            <a:ext cx="8229240" cy="547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main()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IntArray&lt;int,20&gt; Arr;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Arr[0]=77;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Arr[18]=88;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cout&lt;&lt;"polj="&lt;&lt;endl;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Arr.print();//печатает с учетом новых значений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cout&lt;&lt;"konez "&lt;&lt;endl;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Наследование от шаблона класса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836640"/>
            <a:ext cx="8229240" cy="5472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9000"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Пример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template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typename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 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SmartItem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Item&lt; T 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Класс SmartItem это другой шаблон класса, который наследуется из шаблона Item. Пусть мы инстанциировали бы SmartItem&lt; &gt; с некоторым типом, тогда тот же тип был бы передан в шаблон класса Item. И все это произошло бы на этапе компиляции. Если Вы инстанциируете SmartItem с типом char, то инстанцируются Item&lt; char &gt; и SmartItem&lt; char &gt;!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Пример- наследования шаблона из шаблона класса Array: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template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SIZE 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IntArray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Array&lt;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SIZE 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main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IntArray&lt;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20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&gt; Arr;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Arr[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] =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9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Наследование от шаблона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052640"/>
            <a:ext cx="8229240" cy="507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Можно  наследовать из Array и так: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template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typename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 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Array64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Array&lt; T,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64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main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Array64&lt;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&gt; Floats;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Floats[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] =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98.4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приведенных примерах наследованный класс не делает ничего дополнительного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Пример наследования от шаблона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836640"/>
            <a:ext cx="8229240" cy="528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#include &lt;iostream&gt;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#include &lt;string.h&gt;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#include &lt;typeinfo&gt;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namespace std;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point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{int x,y;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public: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point(int a=0,int b=0){x=a;y=b;}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point(const point&amp; ob)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{x=ob.x;y=ob.y;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point &amp; operator=(const point&amp; ob)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{x=ob.x;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y=ob.y;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 (*this);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Продолжение примера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836640"/>
            <a:ext cx="8229240" cy="5544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template&lt;class T&gt;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Myclass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 protected: T value;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public: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Myclass(T value1){value=value1;}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void DataTypeSize(){cout&lt;&lt;"razmer ="&lt;&lt;sizeof(value)&lt;&lt;endl;}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// наследование шаблона от шаблона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template &lt;class T&gt;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TypeInfo: public Myclass&lt;T&gt;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{public: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TypeInfo(T value1):Myclass&lt;T&gt;(value1){};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void ShowTypeName(){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cout&lt;&lt;"imj tipa"&lt;&lt;endl;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cout&lt;&lt;typeid(Myclass &lt;T&gt;::value).name()&lt;&lt;endl;}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4698</TotalTime>
  <Application>LibreOffice/6.4.7.2$Linux_X86_64 LibreOffice_project/40$Build-2</Application>
  <Words>2318</Words>
  <Paragraphs>444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2022-02-12T09:11:30Z</dcterms:created>
  <dc:creator>luda</dc:creator>
  <dc:description/>
  <dc:language>ru-RU</dc:language>
  <cp:lastModifiedBy/>
  <dcterms:modified xsi:type="dcterms:W3CDTF">2022-06-22T20:36:54Z</dcterms:modified>
  <cp:revision>3</cp:revision>
  <dc:subject/>
  <dc:title>Шаблоны класса и наследование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36</vt:i4>
  </property>
</Properties>
</file>