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4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7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74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4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2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4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3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5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0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7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1634-7049-4B7A-AB9C-CD2A745E10FB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3C1E-2DB0-4210-93CF-5BAA56448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0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Продолжение изучения библиотеки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4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Метод </a:t>
            </a:r>
            <a:r>
              <a:rPr lang="ru-RU" b="1" dirty="0" err="1" smtClean="0"/>
              <a:t>reserve</a:t>
            </a:r>
            <a:r>
              <a:rPr lang="en-US" b="1" dirty="0" smtClean="0"/>
              <a:t>-</a:t>
            </a:r>
            <a:r>
              <a:rPr lang="ru-RU" b="1" dirty="0" smtClean="0"/>
              <a:t>выделение памяти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reserve</a:t>
            </a:r>
            <a:r>
              <a:rPr lang="ru-RU" dirty="0" smtClean="0"/>
              <a:t>( </a:t>
            </a:r>
            <a:r>
              <a:rPr lang="ru-RU" dirty="0" err="1" smtClean="0"/>
              <a:t>size_type</a:t>
            </a:r>
            <a:r>
              <a:rPr lang="ru-RU" dirty="0" smtClean="0"/>
              <a:t> n );</a:t>
            </a:r>
            <a:r>
              <a:rPr lang="en-US" dirty="0" smtClean="0"/>
              <a:t>// </a:t>
            </a:r>
            <a:r>
              <a:rPr lang="ru-RU" dirty="0" smtClean="0"/>
              <a:t>описание метода</a:t>
            </a:r>
          </a:p>
          <a:p>
            <a:pPr marL="0" indent="0">
              <a:buNone/>
            </a:pPr>
            <a:r>
              <a:rPr lang="ru-RU" dirty="0"/>
              <a:t>После выполнения этого метода результат метода </a:t>
            </a:r>
            <a:r>
              <a:rPr lang="ru-RU" dirty="0" err="1"/>
              <a:t>capacity</a:t>
            </a:r>
            <a:r>
              <a:rPr lang="ru-RU" dirty="0"/>
              <a:t> будет равен по меньшей мере n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 :</a:t>
            </a:r>
          </a:p>
          <a:p>
            <a:pPr marL="0" indent="0">
              <a:buNone/>
            </a:pPr>
            <a:r>
              <a:rPr lang="ru-RU" dirty="0" err="1" smtClean="0"/>
              <a:t>vector</a:t>
            </a:r>
            <a:r>
              <a:rPr lang="ru-RU" dirty="0" smtClean="0"/>
              <a:t> &lt;</a:t>
            </a:r>
            <a:r>
              <a:rPr lang="ru-RU" dirty="0" err="1" smtClean="0"/>
              <a:t>int</a:t>
            </a:r>
            <a:r>
              <a:rPr lang="ru-RU" dirty="0" smtClean="0"/>
              <a:t>&gt; v;</a:t>
            </a:r>
          </a:p>
          <a:p>
            <a:pPr marL="0" indent="0">
              <a:buNone/>
            </a:pPr>
            <a:r>
              <a:rPr lang="ru-RU" dirty="0" err="1" smtClean="0"/>
              <a:t>v.reserve</a:t>
            </a:r>
            <a:r>
              <a:rPr lang="ru-RU" dirty="0" smtClean="0"/>
              <a:t>(1000); // Выделение памяти под 1000 элементов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reserve</a:t>
            </a:r>
            <a:r>
              <a:rPr lang="ru-RU" dirty="0" smtClean="0"/>
              <a:t> полезно применять, когда размер вектора известен заранее.</a:t>
            </a:r>
          </a:p>
          <a:p>
            <a:pPr marL="0" indent="0">
              <a:buNone/>
            </a:pPr>
            <a:r>
              <a:rPr lang="ru-RU" b="1" dirty="0" smtClean="0"/>
              <a:t>Для изменения размеров вектора служит метод </a:t>
            </a:r>
            <a:r>
              <a:rPr lang="ru-RU" b="1" dirty="0" err="1" smtClean="0"/>
              <a:t>resize</a:t>
            </a:r>
            <a:r>
              <a:rPr lang="ru-RU" b="1" dirty="0" smtClean="0"/>
              <a:t>: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Его описание </a:t>
            </a:r>
          </a:p>
          <a:p>
            <a:pPr marL="0" indent="0">
              <a:buNone/>
            </a:pP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b="1" dirty="0" err="1" smtClean="0"/>
              <a:t>resize</a:t>
            </a:r>
            <a:r>
              <a:rPr lang="ru-RU" dirty="0" smtClean="0"/>
              <a:t>( </a:t>
            </a:r>
            <a:r>
              <a:rPr lang="ru-RU" dirty="0" err="1" smtClean="0"/>
              <a:t>size_type</a:t>
            </a:r>
            <a:r>
              <a:rPr lang="ru-RU" dirty="0" smtClean="0"/>
              <a:t> </a:t>
            </a:r>
            <a:r>
              <a:rPr lang="ru-RU" dirty="0" err="1" smtClean="0"/>
              <a:t>sz</a:t>
            </a:r>
            <a:r>
              <a:rPr lang="ru-RU" dirty="0" smtClean="0"/>
              <a:t>, T c = T() );</a:t>
            </a:r>
          </a:p>
          <a:p>
            <a:pPr marL="0" indent="0">
              <a:buNone/>
            </a:pPr>
            <a:r>
              <a:rPr lang="ru-RU" dirty="0" smtClean="0"/>
              <a:t>Этот метод увеличивает или уменьшает размер вектора в зависимости от того, больше задаваемое значение </a:t>
            </a:r>
            <a:r>
              <a:rPr lang="ru-RU" dirty="0" err="1" smtClean="0"/>
              <a:t>sz</a:t>
            </a:r>
            <a:r>
              <a:rPr lang="ru-RU" dirty="0" smtClean="0"/>
              <a:t>, чем значение </a:t>
            </a:r>
            <a:r>
              <a:rPr lang="ru-RU" dirty="0" err="1" smtClean="0"/>
              <a:t>size</a:t>
            </a:r>
            <a:r>
              <a:rPr lang="ru-RU" dirty="0" smtClean="0"/>
              <a:t>(), или меньше. Второй параметр представляет собой значение, которое присваивается всем новым элементам вектора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06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изменения объектов класса </a:t>
            </a:r>
            <a:r>
              <a:rPr lang="ru-RU" dirty="0" err="1" smtClean="0"/>
              <a:t>vector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push_back</a:t>
            </a:r>
            <a:r>
              <a:rPr lang="en-US" dirty="0" smtClean="0"/>
              <a:t>( </a:t>
            </a:r>
            <a:r>
              <a:rPr lang="en-US" dirty="0" err="1" smtClean="0"/>
              <a:t>const</a:t>
            </a:r>
            <a:r>
              <a:rPr lang="en-US" dirty="0" smtClean="0"/>
              <a:t> T&amp; value );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pop_back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iterator insert( iterator position, </a:t>
            </a:r>
            <a:r>
              <a:rPr lang="en-US" dirty="0" err="1" smtClean="0"/>
              <a:t>const</a:t>
            </a:r>
            <a:r>
              <a:rPr lang="en-US" dirty="0" smtClean="0"/>
              <a:t> T&amp; value );</a:t>
            </a:r>
          </a:p>
          <a:p>
            <a:pPr marL="0" indent="0">
              <a:buNone/>
            </a:pPr>
            <a:r>
              <a:rPr lang="en-US" dirty="0" smtClean="0"/>
              <a:t>void insert( iterator position, </a:t>
            </a:r>
            <a:r>
              <a:rPr lang="en-US" dirty="0" err="1" smtClean="0"/>
              <a:t>size_type</a:t>
            </a:r>
            <a:r>
              <a:rPr lang="en-US" dirty="0" smtClean="0"/>
              <a:t> n, </a:t>
            </a:r>
            <a:r>
              <a:rPr lang="en-US" dirty="0" err="1" smtClean="0"/>
              <a:t>const</a:t>
            </a:r>
            <a:r>
              <a:rPr lang="en-US" dirty="0" smtClean="0"/>
              <a:t> T&amp; value );</a:t>
            </a:r>
          </a:p>
          <a:p>
            <a:pPr marL="0" indent="0">
              <a:buNone/>
            </a:pPr>
            <a:r>
              <a:rPr lang="en-US" dirty="0" smtClean="0"/>
              <a:t>template &lt;class </a:t>
            </a:r>
            <a:r>
              <a:rPr lang="en-US" dirty="0" err="1" smtClean="0"/>
              <a:t>InputIter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void insert( iterator position, </a:t>
            </a:r>
            <a:r>
              <a:rPr lang="en-US" dirty="0" err="1" smtClean="0"/>
              <a:t>InputIter</a:t>
            </a:r>
            <a:r>
              <a:rPr lang="en-US" dirty="0" smtClean="0"/>
              <a:t> first, </a:t>
            </a:r>
            <a:r>
              <a:rPr lang="en-US" dirty="0" err="1" smtClean="0"/>
              <a:t>InputIter</a:t>
            </a:r>
            <a:r>
              <a:rPr lang="en-US" dirty="0" smtClean="0"/>
              <a:t> last );</a:t>
            </a:r>
          </a:p>
          <a:p>
            <a:pPr marL="0" indent="0">
              <a:buNone/>
            </a:pPr>
            <a:r>
              <a:rPr lang="en-US" dirty="0" smtClean="0"/>
              <a:t>iterator erase( iterator position );</a:t>
            </a:r>
          </a:p>
          <a:p>
            <a:pPr marL="0" indent="0">
              <a:buNone/>
            </a:pPr>
            <a:r>
              <a:rPr lang="en-US" dirty="0" smtClean="0"/>
              <a:t>iterator erase( iterator first, iterator last );</a:t>
            </a:r>
          </a:p>
          <a:p>
            <a:pPr marL="0" indent="0">
              <a:buNone/>
            </a:pPr>
            <a:r>
              <a:rPr lang="en-US" dirty="0" smtClean="0"/>
              <a:t>void swap();</a:t>
            </a:r>
          </a:p>
          <a:p>
            <a:pPr marL="0" indent="0">
              <a:buNone/>
            </a:pPr>
            <a:r>
              <a:rPr lang="en-US" dirty="0" smtClean="0"/>
              <a:t>void clear(); // </a:t>
            </a:r>
            <a:r>
              <a:rPr lang="ru-RU" dirty="0" smtClean="0"/>
              <a:t>Очистка вектора</a:t>
            </a:r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push_back</a:t>
            </a:r>
            <a:r>
              <a:rPr lang="en-US" dirty="0" smtClean="0"/>
              <a:t> </a:t>
            </a:r>
            <a:r>
              <a:rPr lang="ru-RU" dirty="0" smtClean="0"/>
              <a:t>добавляет элемент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35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пояснения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 err="1" smtClean="0"/>
              <a:t>push_back</a:t>
            </a:r>
            <a:r>
              <a:rPr lang="ru-RU" dirty="0" smtClean="0"/>
              <a:t> добавляет элемент в конец вектора.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метод </a:t>
            </a:r>
            <a:r>
              <a:rPr lang="ru-RU" dirty="0" err="1" smtClean="0"/>
              <a:t>pop_back</a:t>
            </a:r>
            <a:r>
              <a:rPr lang="ru-RU" dirty="0" smtClean="0"/>
              <a:t> — удаляет элемент из конца вектора.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ru-RU" dirty="0" err="1" smtClean="0"/>
              <a:t>insert</a:t>
            </a:r>
            <a:r>
              <a:rPr lang="ru-RU" dirty="0" smtClean="0"/>
              <a:t> служит для вставки элемента в вектор. Первая форма метода вставляет элемент </a:t>
            </a:r>
            <a:r>
              <a:rPr lang="ru-RU" dirty="0" err="1" smtClean="0"/>
              <a:t>value</a:t>
            </a:r>
            <a:r>
              <a:rPr lang="ru-RU" dirty="0" smtClean="0"/>
              <a:t> в позицию, заданную первым параметром (итератором), и возвращает итератор, ссылающийся на вставленный элемент. Вторая форма метода вставляет в вектор n одинаковых элементов. Третья форма метода позволяет вставить несколько элементов, которые могут быть заданы любым диапазоном элементов подходящего типа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vector</a:t>
            </a:r>
            <a:r>
              <a:rPr lang="ru-RU" dirty="0" smtClean="0"/>
              <a:t> &lt;</a:t>
            </a:r>
            <a:r>
              <a:rPr lang="ru-RU" dirty="0" err="1" smtClean="0"/>
              <a:t>int</a:t>
            </a:r>
            <a:r>
              <a:rPr lang="ru-RU" dirty="0" smtClean="0"/>
              <a:t>&gt; v(2), v1( 3, 9 );</a:t>
            </a:r>
          </a:p>
          <a:p>
            <a:pPr marL="0" indent="0">
              <a:buNone/>
            </a:pPr>
            <a:r>
              <a:rPr lang="ru-RU" dirty="0" err="1" smtClean="0"/>
              <a:t>int</a:t>
            </a:r>
            <a:r>
              <a:rPr lang="ru-RU" dirty="0" smtClean="0"/>
              <a:t> m[3] = { 3, 4, 5 };</a:t>
            </a:r>
          </a:p>
          <a:p>
            <a:pPr marL="0" indent="0">
              <a:buNone/>
            </a:pPr>
            <a:r>
              <a:rPr lang="ru-RU" dirty="0" err="1" smtClean="0"/>
              <a:t>v.insert</a:t>
            </a:r>
            <a:r>
              <a:rPr lang="ru-RU" dirty="0" smtClean="0"/>
              <a:t>( </a:t>
            </a:r>
            <a:r>
              <a:rPr lang="ru-RU" dirty="0" err="1" smtClean="0"/>
              <a:t>v.begin</a:t>
            </a:r>
            <a:r>
              <a:rPr lang="ru-RU" dirty="0" smtClean="0"/>
              <a:t>(), m, m + 3 ); // Содержимое v: 3 4 5 0 0</a:t>
            </a:r>
          </a:p>
          <a:p>
            <a:pPr marL="0" indent="0">
              <a:buNone/>
            </a:pPr>
            <a:r>
              <a:rPr lang="ru-RU" dirty="0" smtClean="0"/>
              <a:t>v1.insert( v1.begin() + 1, </a:t>
            </a:r>
            <a:r>
              <a:rPr lang="ru-RU" dirty="0" err="1" smtClean="0"/>
              <a:t>v.begin</a:t>
            </a:r>
            <a:r>
              <a:rPr lang="ru-RU" dirty="0" smtClean="0"/>
              <a:t>(), </a:t>
            </a:r>
            <a:r>
              <a:rPr lang="ru-RU" dirty="0" err="1" smtClean="0"/>
              <a:t>v.begin</a:t>
            </a:r>
            <a:r>
              <a:rPr lang="ru-RU" dirty="0" smtClean="0"/>
              <a:t>() + 2 );</a:t>
            </a:r>
          </a:p>
          <a:p>
            <a:pPr marL="0" indent="0">
              <a:buNone/>
            </a:pPr>
            <a:r>
              <a:rPr lang="ru-RU" dirty="0" smtClean="0"/>
              <a:t>// Содержимое v1: 9 3 4 9 9</a:t>
            </a:r>
          </a:p>
        </p:txBody>
      </p:sp>
    </p:spTree>
    <p:extLst>
      <p:ext uri="{BB962C8B-B14F-4D97-AF65-F5344CB8AC3E}">
        <p14:creationId xmlns:p14="http://schemas.microsoft.com/office/powerpoint/2010/main" val="228829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erase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erase</a:t>
            </a:r>
            <a:r>
              <a:rPr lang="ru-RU" dirty="0" smtClean="0"/>
              <a:t> служит для удаления одного элемента вектора (первая форма метода) или диапазона, заданного с помощью итераторов (вторая форма):</a:t>
            </a:r>
          </a:p>
          <a:p>
            <a:pPr marL="0" indent="0">
              <a:buNone/>
            </a:pPr>
            <a:r>
              <a:rPr lang="ru-RU" dirty="0" err="1" smtClean="0"/>
              <a:t>vector</a:t>
            </a:r>
            <a:r>
              <a:rPr lang="ru-RU" dirty="0" smtClean="0"/>
              <a:t> &lt;</a:t>
            </a:r>
            <a:r>
              <a:rPr lang="ru-RU" dirty="0" err="1" smtClean="0"/>
              <a:t>int</a:t>
            </a:r>
            <a:r>
              <a:rPr lang="ru-RU" dirty="0" smtClean="0"/>
              <a:t>&gt; v;</a:t>
            </a:r>
          </a:p>
          <a:p>
            <a:pPr marL="0" indent="0">
              <a:buNone/>
            </a:pPr>
            <a:r>
              <a:rPr lang="ru-RU" dirty="0" err="1" smtClean="0"/>
              <a:t>for</a:t>
            </a:r>
            <a:r>
              <a:rPr lang="ru-RU" dirty="0" smtClean="0"/>
              <a:t> ( </a:t>
            </a:r>
            <a:r>
              <a:rPr lang="ru-RU" dirty="0" err="1" smtClean="0"/>
              <a:t>int</a:t>
            </a:r>
            <a:r>
              <a:rPr lang="ru-RU" dirty="0" smtClean="0"/>
              <a:t> i = 1; i &lt; 6; ++i ) </a:t>
            </a:r>
            <a:r>
              <a:rPr lang="ru-RU" dirty="0" err="1" smtClean="0"/>
              <a:t>v.push_back</a:t>
            </a:r>
            <a:r>
              <a:rPr lang="ru-RU" dirty="0" smtClean="0"/>
              <a:t>(i);</a:t>
            </a:r>
          </a:p>
          <a:p>
            <a:pPr marL="0" indent="0">
              <a:buNone/>
            </a:pPr>
            <a:r>
              <a:rPr lang="ru-RU" dirty="0" smtClean="0"/>
              <a:t>// Содержимое v: 1 2 3 4 5</a:t>
            </a:r>
          </a:p>
          <a:p>
            <a:pPr marL="0" indent="0">
              <a:buNone/>
            </a:pPr>
            <a:r>
              <a:rPr lang="ru-RU" dirty="0" err="1" smtClean="0"/>
              <a:t>v.erase</a:t>
            </a:r>
            <a:r>
              <a:rPr lang="ru-RU" dirty="0" smtClean="0"/>
              <a:t>( </a:t>
            </a:r>
            <a:r>
              <a:rPr lang="ru-RU" dirty="0" err="1" smtClean="0"/>
              <a:t>v.begin</a:t>
            </a:r>
            <a:r>
              <a:rPr lang="ru-RU" dirty="0" smtClean="0"/>
              <a:t>() ); // Содержимое v: 2 3 4 5</a:t>
            </a:r>
          </a:p>
          <a:p>
            <a:pPr marL="0" indent="0">
              <a:buNone/>
            </a:pPr>
            <a:r>
              <a:rPr lang="ru-RU" dirty="0" err="1" smtClean="0"/>
              <a:t>v.erase</a:t>
            </a:r>
            <a:r>
              <a:rPr lang="ru-RU" dirty="0" smtClean="0"/>
              <a:t>( </a:t>
            </a:r>
            <a:r>
              <a:rPr lang="ru-RU" dirty="0" err="1" smtClean="0"/>
              <a:t>v.begin</a:t>
            </a:r>
            <a:r>
              <a:rPr lang="ru-RU" dirty="0" smtClean="0"/>
              <a:t>(), </a:t>
            </a:r>
            <a:r>
              <a:rPr lang="ru-RU" dirty="0" err="1" smtClean="0"/>
              <a:t>v.begin</a:t>
            </a:r>
            <a:r>
              <a:rPr lang="ru-RU" dirty="0" smtClean="0"/>
              <a:t>() + 2 ); // Содержимое v: 4 5</a:t>
            </a:r>
          </a:p>
          <a:p>
            <a:pPr marL="0" indent="0">
              <a:buNone/>
            </a:pPr>
            <a:r>
              <a:rPr lang="ru-RU" dirty="0" smtClean="0"/>
              <a:t>Обратите внимание, что третьим параметром задается не последний удаляемый элемент, а элемент, следующий за ним. Каждый вызов метода </a:t>
            </a:r>
            <a:r>
              <a:rPr lang="ru-RU" dirty="0" err="1" smtClean="0"/>
              <a:t>erase</a:t>
            </a:r>
            <a:r>
              <a:rPr lang="ru-RU" dirty="0" smtClean="0"/>
              <a:t> так же, как и в случае вставки, занимает время, пропорциональное количеству сдвигаемых на новые позиции элементов. </a:t>
            </a:r>
            <a:r>
              <a:rPr lang="ru-RU" b="1" dirty="0" smtClean="0"/>
              <a:t>Все итераторы и ссылки «правее» места удаления становятся недействительными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0534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равнение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векторов определены операции сравнения = =, !=, &lt;, &gt;, &lt;= и &gt;=. </a:t>
            </a:r>
          </a:p>
          <a:p>
            <a:pPr marL="0" indent="0">
              <a:buNone/>
            </a:pPr>
            <a:r>
              <a:rPr lang="ru-RU" dirty="0" smtClean="0"/>
              <a:t>Два вектора считаются равными, если равны их размеры и все соответствующие пары элементов.</a:t>
            </a:r>
          </a:p>
          <a:p>
            <a:pPr marL="0" indent="0">
              <a:buNone/>
            </a:pPr>
            <a:r>
              <a:rPr lang="ru-RU" dirty="0" smtClean="0"/>
              <a:t>Один вектор меньше другого, если, во-первых, в нем меньше элементов или, во-вторых, при равном количестве элементов первый из элементов одного вектора, не равный соответствующему элементу другого, меньше него (то есть сравнение лексикографическое).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13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00A0-1328-43F1-B2EA-264F64934C5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Список</a:t>
            </a:r>
          </a:p>
        </p:txBody>
      </p:sp>
      <p:sp>
        <p:nvSpPr>
          <p:cNvPr id="276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536" y="1021556"/>
            <a:ext cx="8229600" cy="5647804"/>
          </a:xfrm>
        </p:spPr>
        <p:txBody>
          <a:bodyPr>
            <a:normAutofit/>
          </a:bodyPr>
          <a:lstStyle/>
          <a:p>
            <a:r>
              <a:rPr lang="ru-RU" sz="2400" b="1" dirty="0"/>
              <a:t>Список</a:t>
            </a:r>
            <a:r>
              <a:rPr lang="ru-RU" sz="2400" dirty="0"/>
              <a:t> – структура данных для организации хранения элементов с эффективной вставкой и удаления в любом месте этой структуры, не требует доступа по индексу</a:t>
            </a:r>
          </a:p>
          <a:p>
            <a:pPr lvl="1"/>
            <a:r>
              <a:rPr lang="ru-RU" sz="2400" b="1" dirty="0"/>
              <a:t>УЗЕЛ (</a:t>
            </a:r>
            <a:r>
              <a:rPr lang="ru-RU" sz="2400" b="1" dirty="0" err="1"/>
              <a:t>Node</a:t>
            </a:r>
            <a:r>
              <a:rPr lang="ru-RU" sz="2400" b="1" dirty="0"/>
              <a:t>)</a:t>
            </a:r>
            <a:r>
              <a:rPr lang="ru-RU" sz="2400" dirty="0"/>
              <a:t> – объект, который содержит ссылки на последующий и предыдущий элементы, а также значение данного элемента списка</a:t>
            </a:r>
          </a:p>
          <a:p>
            <a:r>
              <a:rPr lang="ru-RU" sz="2400" dirty="0" smtClean="0"/>
              <a:t>Простой </a:t>
            </a:r>
            <a:r>
              <a:rPr lang="ru-RU" sz="2400" dirty="0"/>
              <a:t>односвязный список	 </a:t>
            </a:r>
          </a:p>
          <a:p>
            <a:endParaRPr lang="ru-RU" sz="2400" dirty="0"/>
          </a:p>
          <a:p>
            <a:r>
              <a:rPr lang="ru-RU" sz="2400" dirty="0"/>
              <a:t>Простой двухсвязный список 	 </a:t>
            </a:r>
          </a:p>
          <a:p>
            <a:endParaRPr lang="ru-RU" sz="2400" dirty="0"/>
          </a:p>
          <a:p>
            <a:r>
              <a:rPr lang="ru-RU" sz="2400" dirty="0"/>
              <a:t>Кольцевой двухсвязный список </a:t>
            </a:r>
            <a:r>
              <a:rPr lang="ru-RU" dirty="0"/>
              <a:t>	 </a:t>
            </a:r>
          </a:p>
        </p:txBody>
      </p:sp>
      <p:pic>
        <p:nvPicPr>
          <p:cNvPr id="276484" name="Picture 4" descr="Image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1048"/>
            <a:ext cx="230358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85" name="Picture 5" descr="Image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25144"/>
            <a:ext cx="315204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86" name="Picture 6" descr="Image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40" y="5661248"/>
            <a:ext cx="3152042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489" name="Picture 9" descr="Image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33" y="3068960"/>
            <a:ext cx="1261696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54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6A48A-6967-480D-812C-EDC0044FEAF6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4000" dirty="0"/>
              <a:t>Функции списка</a:t>
            </a:r>
          </a:p>
        </p:txBody>
      </p:sp>
      <p:sp>
        <p:nvSpPr>
          <p:cNvPr id="277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 </a:t>
            </a:r>
            <a:r>
              <a:rPr lang="en-US" dirty="0" smtClean="0"/>
              <a:t>STL </a:t>
            </a:r>
            <a:r>
              <a:rPr lang="en-US" dirty="0"/>
              <a:t>– </a:t>
            </a:r>
            <a:r>
              <a:rPr lang="ru-RU" dirty="0"/>
              <a:t>простой</a:t>
            </a:r>
            <a:r>
              <a:rPr lang="en-US" dirty="0"/>
              <a:t> </a:t>
            </a:r>
            <a:r>
              <a:rPr lang="ru-RU" dirty="0"/>
              <a:t>двухсвязный список </a:t>
            </a:r>
          </a:p>
          <a:p>
            <a:pPr marL="914400" lvl="2" indent="0">
              <a:buNone/>
            </a:pPr>
            <a:endParaRPr lang="ru-RU" dirty="0" smtClean="0"/>
          </a:p>
          <a:p>
            <a:pPr marL="914400" lvl="2" indent="0">
              <a:buNone/>
            </a:pPr>
            <a:r>
              <a:rPr lang="ru-RU" dirty="0" err="1" smtClean="0"/>
              <a:t>list</a:t>
            </a:r>
            <a:r>
              <a:rPr lang="ru-RU" dirty="0" smtClean="0"/>
              <a:t>&lt;</a:t>
            </a:r>
            <a:r>
              <a:rPr lang="ru-RU" dirty="0" err="1" smtClean="0">
                <a:solidFill>
                  <a:srgbClr val="0000FF"/>
                </a:solidFill>
              </a:rPr>
              <a:t>int</a:t>
            </a:r>
            <a:r>
              <a:rPr lang="ru-RU" dirty="0"/>
              <a:t>&gt; </a:t>
            </a:r>
            <a:r>
              <a:rPr lang="en-US" dirty="0"/>
              <a:t>example</a:t>
            </a:r>
            <a:r>
              <a:rPr lang="ru-RU" dirty="0" smtClean="0"/>
              <a:t>;             </a:t>
            </a:r>
            <a:r>
              <a:rPr lang="en-US" dirty="0">
                <a:solidFill>
                  <a:srgbClr val="009E00"/>
                </a:solidFill>
              </a:rPr>
              <a:t>//</a:t>
            </a:r>
            <a:r>
              <a:rPr lang="ru-RU" dirty="0">
                <a:solidFill>
                  <a:srgbClr val="009E00"/>
                </a:solidFill>
              </a:rPr>
              <a:t>создание списка</a:t>
            </a:r>
          </a:p>
          <a:p>
            <a:pPr marL="914400" lvl="2" indent="0">
              <a:buNone/>
            </a:pPr>
            <a:endParaRPr lang="ru-RU" dirty="0" smtClean="0"/>
          </a:p>
          <a:p>
            <a:pPr marL="914400" lvl="2" indent="0">
              <a:buNone/>
            </a:pPr>
            <a:r>
              <a:rPr lang="en-US" dirty="0" smtClean="0"/>
              <a:t>example</a:t>
            </a:r>
            <a:r>
              <a:rPr lang="ru-RU" dirty="0"/>
              <a:t>.</a:t>
            </a:r>
            <a:r>
              <a:rPr lang="ru-RU" dirty="0" err="1"/>
              <a:t>push_back</a:t>
            </a:r>
            <a:r>
              <a:rPr lang="ru-RU" dirty="0"/>
              <a:t>(0); </a:t>
            </a:r>
            <a:r>
              <a:rPr lang="ru-RU" dirty="0" smtClean="0"/>
              <a:t>      </a:t>
            </a:r>
            <a:r>
              <a:rPr lang="en-US" dirty="0" smtClean="0">
                <a:solidFill>
                  <a:srgbClr val="009E00"/>
                </a:solidFill>
              </a:rPr>
              <a:t>// </a:t>
            </a:r>
            <a:r>
              <a:rPr lang="ru-RU" dirty="0">
                <a:solidFill>
                  <a:srgbClr val="009E00"/>
                </a:solidFill>
              </a:rPr>
              <a:t>вставка в </a:t>
            </a:r>
            <a:r>
              <a:rPr lang="ru-RU" dirty="0" smtClean="0">
                <a:solidFill>
                  <a:srgbClr val="009E00"/>
                </a:solidFill>
              </a:rPr>
              <a:t>конец</a:t>
            </a:r>
          </a:p>
          <a:p>
            <a:pPr marL="914400" lvl="2" indent="0">
              <a:buNone/>
            </a:pPr>
            <a:endParaRPr lang="ru-RU" dirty="0"/>
          </a:p>
          <a:p>
            <a:pPr marL="914400" lvl="2" indent="0">
              <a:buNone/>
            </a:pPr>
            <a:r>
              <a:rPr lang="en-US" dirty="0"/>
              <a:t>example</a:t>
            </a:r>
            <a:r>
              <a:rPr lang="ru-RU" dirty="0"/>
              <a:t>.</a:t>
            </a:r>
            <a:r>
              <a:rPr lang="ru-RU" dirty="0" err="1"/>
              <a:t>push_front</a:t>
            </a:r>
            <a:r>
              <a:rPr lang="ru-RU" dirty="0"/>
              <a:t>(1); </a:t>
            </a:r>
            <a:r>
              <a:rPr lang="en-US" dirty="0">
                <a:solidFill>
                  <a:srgbClr val="009E00"/>
                </a:solidFill>
              </a:rPr>
              <a:t>// </a:t>
            </a:r>
            <a:r>
              <a:rPr lang="ru-RU" dirty="0">
                <a:solidFill>
                  <a:srgbClr val="009E00"/>
                </a:solidFill>
              </a:rPr>
              <a:t>вставка в начало</a:t>
            </a:r>
            <a:r>
              <a:rPr lang="ru-RU" dirty="0"/>
              <a:t> </a:t>
            </a:r>
          </a:p>
          <a:p>
            <a:pPr marL="914400" lvl="2" indent="0">
              <a:buNone/>
            </a:pPr>
            <a:endParaRPr lang="ru-RU" dirty="0" smtClean="0"/>
          </a:p>
          <a:p>
            <a:pPr marL="914400" lvl="2" indent="0">
              <a:buNone/>
            </a:pPr>
            <a:r>
              <a:rPr lang="ru-RU" dirty="0" err="1" smtClean="0"/>
              <a:t>x.insert</a:t>
            </a:r>
            <a:r>
              <a:rPr lang="ru-RU" dirty="0" smtClean="0"/>
              <a:t>(</a:t>
            </a:r>
            <a:r>
              <a:rPr lang="ru-RU" dirty="0" err="1" smtClean="0"/>
              <a:t>x.begin</a:t>
            </a:r>
            <a:r>
              <a:rPr lang="ru-RU" dirty="0"/>
              <a:t>(), 3); </a:t>
            </a:r>
            <a:r>
              <a:rPr lang="en-US" dirty="0">
                <a:solidFill>
                  <a:srgbClr val="009E00"/>
                </a:solidFill>
              </a:rPr>
              <a:t>// </a:t>
            </a:r>
            <a:r>
              <a:rPr lang="ru-RU" dirty="0">
                <a:solidFill>
                  <a:srgbClr val="009E00"/>
                </a:solidFill>
              </a:rPr>
              <a:t>вставка в любое место списка</a:t>
            </a:r>
            <a:r>
              <a:rPr lang="ru-RU" dirty="0"/>
              <a:t> </a:t>
            </a:r>
            <a:endParaRPr lang="en-US" dirty="0"/>
          </a:p>
          <a:p>
            <a:pPr lvl="1"/>
            <a:endParaRPr lang="en-US" dirty="0">
              <a:solidFill>
                <a:srgbClr val="009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E197B-6B81-455A-BD6C-C0D907AE8787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Алгоритмы</a:t>
            </a:r>
          </a:p>
        </p:txBody>
      </p:sp>
      <p:sp>
        <p:nvSpPr>
          <p:cNvPr id="279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229600" cy="51450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Алгоритмы – обобщенные процедуры для обработки элементов любых контейнеров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>
                <a:solidFill>
                  <a:srgbClr val="0000FF"/>
                </a:solidFill>
              </a:rPr>
              <a:t>#</a:t>
            </a:r>
            <a:r>
              <a:rPr lang="ru-RU" dirty="0" err="1">
                <a:solidFill>
                  <a:srgbClr val="0000FF"/>
                </a:solidFill>
              </a:rPr>
              <a:t>include</a:t>
            </a:r>
            <a:r>
              <a:rPr lang="ru-RU" dirty="0"/>
              <a:t> &lt;</a:t>
            </a:r>
            <a:r>
              <a:rPr lang="ru-RU" dirty="0" err="1"/>
              <a:t>algorithm</a:t>
            </a:r>
            <a:r>
              <a:rPr lang="en-US" dirty="0"/>
              <a:t>&gt;</a:t>
            </a:r>
            <a:endParaRPr lang="ru-RU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 err="1">
                <a:solidFill>
                  <a:srgbClr val="0000FF"/>
                </a:solidFill>
              </a:rPr>
              <a:t>using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namespace</a:t>
            </a:r>
            <a:r>
              <a:rPr lang="ru-RU" dirty="0"/>
              <a:t> </a:t>
            </a:r>
            <a:r>
              <a:rPr lang="ru-RU" dirty="0" err="1"/>
              <a:t>std</a:t>
            </a:r>
            <a:r>
              <a:rPr lang="ru-RU" dirty="0"/>
              <a:t>;</a:t>
            </a:r>
            <a:r>
              <a:rPr lang="ru-RU" b="1" dirty="0"/>
              <a:t> 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ru-RU" b="1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 err="1"/>
              <a:t>list</a:t>
            </a:r>
            <a:r>
              <a:rPr lang="ru-RU" dirty="0"/>
              <a:t>&lt;</a:t>
            </a:r>
            <a:r>
              <a:rPr lang="ru-RU" dirty="0" err="1">
                <a:solidFill>
                  <a:srgbClr val="0000FF"/>
                </a:solidFill>
              </a:rPr>
              <a:t>double</a:t>
            </a:r>
            <a:r>
              <a:rPr lang="ru-RU" dirty="0"/>
              <a:t>&gt; x;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ru-RU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>
                <a:solidFill>
                  <a:srgbClr val="009E00"/>
                </a:solidFill>
              </a:rPr>
              <a:t>// </a:t>
            </a:r>
            <a:r>
              <a:rPr lang="ru-RU" dirty="0">
                <a:solidFill>
                  <a:srgbClr val="009E00"/>
                </a:solidFill>
              </a:rPr>
              <a:t>вычисление суммы через итераторы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 err="1"/>
              <a:t>list</a:t>
            </a:r>
            <a:r>
              <a:rPr lang="ru-RU" dirty="0"/>
              <a:t>&lt;</a:t>
            </a:r>
            <a:r>
              <a:rPr lang="ru-RU" dirty="0" err="1">
                <a:solidFill>
                  <a:srgbClr val="0000FF"/>
                </a:solidFill>
              </a:rPr>
              <a:t>double</a:t>
            </a:r>
            <a:r>
              <a:rPr lang="ru-RU" dirty="0"/>
              <a:t>&gt;::</a:t>
            </a:r>
            <a:r>
              <a:rPr lang="ru-RU" dirty="0" err="1"/>
              <a:t>iterator</a:t>
            </a:r>
            <a:r>
              <a:rPr lang="ru-RU" dirty="0"/>
              <a:t> i</a:t>
            </a:r>
            <a:r>
              <a:rPr lang="en-US" dirty="0"/>
              <a:t>t</a:t>
            </a:r>
            <a:r>
              <a:rPr lang="ru-RU" dirty="0"/>
              <a:t>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 err="1">
                <a:solidFill>
                  <a:srgbClr val="0000FF"/>
                </a:solidFill>
              </a:rPr>
              <a:t>for</a:t>
            </a:r>
            <a:r>
              <a:rPr lang="ru-RU" dirty="0"/>
              <a:t>(i</a:t>
            </a:r>
            <a:r>
              <a:rPr lang="en-US" dirty="0"/>
              <a:t>t</a:t>
            </a:r>
            <a:r>
              <a:rPr lang="ru-RU" dirty="0"/>
              <a:t>=</a:t>
            </a:r>
            <a:r>
              <a:rPr lang="ru-RU" dirty="0" err="1"/>
              <a:t>x.begin</a:t>
            </a:r>
            <a:r>
              <a:rPr lang="ru-RU" dirty="0"/>
              <a:t>(); i</a:t>
            </a:r>
            <a:r>
              <a:rPr lang="en-US" dirty="0"/>
              <a:t>t</a:t>
            </a:r>
            <a:r>
              <a:rPr lang="ru-RU" dirty="0"/>
              <a:t>!=</a:t>
            </a:r>
            <a:r>
              <a:rPr lang="ru-RU" dirty="0" err="1"/>
              <a:t>x.end</a:t>
            </a:r>
            <a:r>
              <a:rPr lang="ru-RU" dirty="0"/>
              <a:t>(); i</a:t>
            </a:r>
            <a:r>
              <a:rPr lang="en-US" dirty="0"/>
              <a:t>t</a:t>
            </a:r>
            <a:r>
              <a:rPr lang="ru-RU" dirty="0"/>
              <a:t>++)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/>
              <a:t>{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/>
              <a:t>	</a:t>
            </a:r>
            <a:r>
              <a:rPr lang="en-US" dirty="0"/>
              <a:t> </a:t>
            </a:r>
            <a:r>
              <a:rPr lang="ru-RU" dirty="0" err="1"/>
              <a:t>sum</a:t>
            </a:r>
            <a:r>
              <a:rPr lang="ru-RU" dirty="0"/>
              <a:t>+=(*i</a:t>
            </a:r>
            <a:r>
              <a:rPr lang="en-US" dirty="0"/>
              <a:t>t</a:t>
            </a:r>
            <a:r>
              <a:rPr lang="ru-RU" dirty="0"/>
              <a:t>); </a:t>
            </a:r>
            <a:endParaRPr lang="ru-RU" dirty="0">
              <a:solidFill>
                <a:srgbClr val="009E00"/>
              </a:solidFill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/>
              <a:t>}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ru-RU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>
                <a:solidFill>
                  <a:srgbClr val="009E00"/>
                </a:solidFill>
              </a:rPr>
              <a:t>// </a:t>
            </a:r>
            <a:r>
              <a:rPr lang="ru-RU" dirty="0">
                <a:solidFill>
                  <a:srgbClr val="009E00"/>
                </a:solidFill>
              </a:rPr>
              <a:t>вычисление суммы через алгоритмы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ru-RU" dirty="0" err="1"/>
              <a:t>sum</a:t>
            </a:r>
            <a:r>
              <a:rPr lang="ru-RU" dirty="0"/>
              <a:t>=</a:t>
            </a:r>
            <a:r>
              <a:rPr lang="ru-RU" dirty="0" err="1"/>
              <a:t>accumulate</a:t>
            </a:r>
            <a:r>
              <a:rPr lang="ru-RU" dirty="0"/>
              <a:t>(</a:t>
            </a:r>
            <a:r>
              <a:rPr lang="ru-RU" dirty="0" err="1"/>
              <a:t>x.begin</a:t>
            </a:r>
            <a:r>
              <a:rPr lang="ru-RU" dirty="0"/>
              <a:t>(), </a:t>
            </a:r>
            <a:r>
              <a:rPr lang="ru-RU" dirty="0" err="1"/>
              <a:t>x.end</a:t>
            </a:r>
            <a:r>
              <a:rPr lang="ru-RU" dirty="0"/>
              <a:t>(), 0.0</a:t>
            </a:r>
            <a:r>
              <a:rPr lang="ru-RU" dirty="0" smtClean="0"/>
              <a:t>);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ru-RU" dirty="0" smtClean="0">
                <a:solidFill>
                  <a:srgbClr val="FF0000"/>
                </a:solidFill>
              </a:rPr>
              <a:t>позже посмотрим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72B93-236E-41EA-B34B-BCFEE00667E1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Алгоритмы не модифицирующие контейнер</a:t>
            </a:r>
          </a:p>
        </p:txBody>
      </p:sp>
      <p:sp>
        <p:nvSpPr>
          <p:cNvPr id="348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Алгоритмы не модифицирующие контейнер – процедуры поиска и сравнения</a:t>
            </a:r>
          </a:p>
          <a:p>
            <a:pPr lvl="1">
              <a:buFont typeface="Wingdings" pitchFamily="2" charset="2"/>
              <a:buNone/>
            </a:pPr>
            <a:endParaRPr lang="ru-RU" dirty="0">
              <a:latin typeface="Courier New" pitchFamily="49" charset="0"/>
            </a:endParaRPr>
          </a:p>
          <a:p>
            <a:pPr marL="914400" lvl="2" indent="0">
              <a:buNone/>
            </a:pPr>
            <a:r>
              <a:rPr lang="ru-RU" dirty="0" err="1"/>
              <a:t>list</a:t>
            </a:r>
            <a:r>
              <a:rPr lang="ru-RU" dirty="0"/>
              <a:t>&lt;</a:t>
            </a:r>
            <a:r>
              <a:rPr lang="ru-RU" dirty="0" err="1"/>
              <a:t>string</a:t>
            </a:r>
            <a:r>
              <a:rPr lang="ru-RU" dirty="0"/>
              <a:t>&gt; </a:t>
            </a:r>
            <a:r>
              <a:rPr lang="ru-RU" dirty="0" err="1"/>
              <a:t>ls</a:t>
            </a:r>
            <a:r>
              <a:rPr lang="ru-RU" dirty="0"/>
              <a:t>;</a:t>
            </a:r>
          </a:p>
          <a:p>
            <a:pPr marL="914400" lvl="2" indent="0">
              <a:buNone/>
            </a:pPr>
            <a:endParaRPr lang="ru-RU" dirty="0"/>
          </a:p>
          <a:p>
            <a:pPr marL="914400" lvl="2" indent="0">
              <a:buNone/>
            </a:pPr>
            <a:r>
              <a:rPr lang="ru-RU" dirty="0" err="1"/>
              <a:t>list</a:t>
            </a:r>
            <a:r>
              <a:rPr lang="ru-RU" dirty="0"/>
              <a:t>&lt;</a:t>
            </a:r>
            <a:r>
              <a:rPr lang="ru-RU" dirty="0" err="1"/>
              <a:t>string</a:t>
            </a:r>
            <a:r>
              <a:rPr lang="ru-RU" dirty="0"/>
              <a:t>&gt;::</a:t>
            </a:r>
            <a:r>
              <a:rPr lang="ru-RU" dirty="0" err="1"/>
              <a:t>const_iterator</a:t>
            </a:r>
            <a:r>
              <a:rPr lang="ru-RU" dirty="0"/>
              <a:t> </a:t>
            </a:r>
            <a:r>
              <a:rPr lang="en-US" dirty="0"/>
              <a:t>it;</a:t>
            </a:r>
            <a:endParaRPr lang="ru-RU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9E00"/>
                </a:solidFill>
              </a:rPr>
              <a:t>//</a:t>
            </a:r>
            <a:r>
              <a:rPr lang="ru-RU" sz="1600" dirty="0">
                <a:solidFill>
                  <a:srgbClr val="009E00"/>
                </a:solidFill>
              </a:rPr>
              <a:t> поиск значения "К8" в диапазоне от </a:t>
            </a:r>
            <a:r>
              <a:rPr lang="ru-RU" sz="1600" dirty="0" err="1">
                <a:solidFill>
                  <a:srgbClr val="009E00"/>
                </a:solidFill>
              </a:rPr>
              <a:t>ls.begin</a:t>
            </a:r>
            <a:r>
              <a:rPr lang="ru-RU" sz="1600" dirty="0">
                <a:solidFill>
                  <a:srgbClr val="009E00"/>
                </a:solidFill>
              </a:rPr>
              <a:t>() до </a:t>
            </a:r>
            <a:r>
              <a:rPr lang="ru-RU" sz="1600" dirty="0" err="1">
                <a:solidFill>
                  <a:srgbClr val="009E00"/>
                </a:solidFill>
              </a:rPr>
              <a:t>ls.end</a:t>
            </a:r>
            <a:r>
              <a:rPr lang="ru-RU" sz="1600" dirty="0">
                <a:solidFill>
                  <a:srgbClr val="009E00"/>
                </a:solidFill>
              </a:rPr>
              <a:t>()</a:t>
            </a:r>
            <a:endParaRPr lang="en-US" sz="1600" dirty="0">
              <a:solidFill>
                <a:srgbClr val="009E00"/>
              </a:solidFill>
            </a:endParaRPr>
          </a:p>
          <a:p>
            <a:pPr marL="914400" lvl="2" indent="0">
              <a:buNone/>
            </a:pPr>
            <a:r>
              <a:rPr lang="en-US" dirty="0"/>
              <a:t>it</a:t>
            </a:r>
            <a:r>
              <a:rPr lang="ru-RU" dirty="0"/>
              <a:t>=</a:t>
            </a:r>
            <a:r>
              <a:rPr lang="ru-RU" dirty="0" err="1"/>
              <a:t>find</a:t>
            </a:r>
            <a:r>
              <a:rPr lang="ru-RU" dirty="0"/>
              <a:t>(</a:t>
            </a:r>
            <a:r>
              <a:rPr lang="ru-RU" dirty="0" err="1"/>
              <a:t>ls.begin</a:t>
            </a:r>
            <a:r>
              <a:rPr lang="ru-RU" dirty="0"/>
              <a:t>(), </a:t>
            </a:r>
            <a:r>
              <a:rPr lang="ru-RU" dirty="0" err="1"/>
              <a:t>ls.end</a:t>
            </a:r>
            <a:r>
              <a:rPr lang="ru-RU" dirty="0"/>
              <a:t>(), "К8");</a:t>
            </a:r>
            <a:r>
              <a:rPr lang="en-US" dirty="0"/>
              <a:t> 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5D15-8E24-4327-9AC7-FAC40A260CC5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Алгоритмы модифицирующие значение элементов контейнера</a:t>
            </a:r>
          </a:p>
        </p:txBody>
      </p:sp>
      <p:sp>
        <p:nvSpPr>
          <p:cNvPr id="282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Алгоритмы </a:t>
            </a:r>
            <a:r>
              <a:rPr lang="ru-RU" b="1" dirty="0"/>
              <a:t>модифицирующие</a:t>
            </a:r>
            <a:r>
              <a:rPr lang="ru-RU" dirty="0"/>
              <a:t> </a:t>
            </a:r>
            <a:r>
              <a:rPr lang="ru-RU" b="1" dirty="0"/>
              <a:t>значение</a:t>
            </a:r>
            <a:r>
              <a:rPr lang="ru-RU" dirty="0"/>
              <a:t> элементов контейнера, но </a:t>
            </a:r>
            <a:r>
              <a:rPr lang="ru-RU" b="1" dirty="0"/>
              <a:t>не</a:t>
            </a:r>
            <a:r>
              <a:rPr lang="en-US" b="1" dirty="0"/>
              <a:t> </a:t>
            </a:r>
            <a:r>
              <a:rPr lang="ru-RU" b="1" dirty="0"/>
              <a:t>изменяющие порядок </a:t>
            </a:r>
            <a:r>
              <a:rPr lang="ru-RU" dirty="0"/>
              <a:t>их следования – выполнение действий над каждым элементом контейнера, </a:t>
            </a:r>
            <a:r>
              <a:rPr lang="ru-RU" b="1" dirty="0"/>
              <a:t>поиск и замена</a:t>
            </a:r>
            <a:endParaRPr lang="en-US" b="1" dirty="0"/>
          </a:p>
          <a:p>
            <a:endParaRPr lang="ru-RU" dirty="0"/>
          </a:p>
          <a:p>
            <a:pPr marL="914400" lvl="2" indent="0">
              <a:buNone/>
            </a:pPr>
            <a:r>
              <a:rPr lang="ru-RU" dirty="0" err="1"/>
              <a:t>vector</a:t>
            </a:r>
            <a:r>
              <a:rPr lang="ru-RU" dirty="0"/>
              <a:t>&lt;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/>
              <a:t>&gt; v(100);</a:t>
            </a:r>
          </a:p>
          <a:p>
            <a:pPr marL="914400" lvl="2" indent="0">
              <a:buNone/>
            </a:pPr>
            <a:endParaRPr lang="ru-RU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9E00"/>
                </a:solidFill>
              </a:rPr>
              <a:t>//</a:t>
            </a:r>
            <a:r>
              <a:rPr lang="ru-RU" sz="1600" dirty="0">
                <a:solidFill>
                  <a:srgbClr val="009E00"/>
                </a:solidFill>
              </a:rPr>
              <a:t> </a:t>
            </a:r>
            <a:r>
              <a:rPr lang="ru-RU" sz="1600" b="1" dirty="0">
                <a:solidFill>
                  <a:srgbClr val="009E00"/>
                </a:solidFill>
              </a:rPr>
              <a:t>заполнение</a:t>
            </a:r>
            <a:r>
              <a:rPr lang="ru-RU" sz="1600" dirty="0">
                <a:solidFill>
                  <a:srgbClr val="009E00"/>
                </a:solidFill>
              </a:rPr>
              <a:t> всех элементов от </a:t>
            </a:r>
            <a:r>
              <a:rPr lang="ru-RU" sz="1600" dirty="0" err="1">
                <a:solidFill>
                  <a:srgbClr val="009E00"/>
                </a:solidFill>
              </a:rPr>
              <a:t>ls.begin</a:t>
            </a:r>
            <a:r>
              <a:rPr lang="ru-RU" sz="1600" dirty="0">
                <a:solidFill>
                  <a:srgbClr val="009E00"/>
                </a:solidFill>
              </a:rPr>
              <a:t>() до </a:t>
            </a:r>
            <a:r>
              <a:rPr lang="ru-RU" sz="1600" dirty="0" err="1">
                <a:solidFill>
                  <a:srgbClr val="009E00"/>
                </a:solidFill>
              </a:rPr>
              <a:t>ls.end</a:t>
            </a:r>
            <a:r>
              <a:rPr lang="ru-RU" sz="1600" dirty="0">
                <a:solidFill>
                  <a:srgbClr val="009E00"/>
                </a:solidFill>
              </a:rPr>
              <a:t>() </a:t>
            </a:r>
          </a:p>
          <a:p>
            <a:pPr marL="914400" lvl="2" indent="0">
              <a:buNone/>
            </a:pPr>
            <a:r>
              <a:rPr lang="ru-RU" sz="1600" dirty="0">
                <a:solidFill>
                  <a:srgbClr val="009E00"/>
                </a:solidFill>
              </a:rPr>
              <a:t>//                                             значением 0</a:t>
            </a:r>
            <a:endParaRPr lang="ru-RU" dirty="0"/>
          </a:p>
          <a:p>
            <a:pPr marL="914400" lvl="2" indent="0">
              <a:buNone/>
            </a:pPr>
            <a:r>
              <a:rPr lang="ru-RU" dirty="0" err="1"/>
              <a:t>fill</a:t>
            </a:r>
            <a:r>
              <a:rPr lang="ru-RU" dirty="0"/>
              <a:t>(</a:t>
            </a:r>
            <a:r>
              <a:rPr lang="ru-RU" dirty="0" err="1"/>
              <a:t>v.begin</a:t>
            </a:r>
            <a:r>
              <a:rPr lang="ru-RU" dirty="0"/>
              <a:t>(), </a:t>
            </a:r>
            <a:r>
              <a:rPr lang="ru-RU" dirty="0" err="1"/>
              <a:t>v.end</a:t>
            </a:r>
            <a:r>
              <a:rPr lang="ru-RU" dirty="0"/>
              <a:t>(), 0);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9E00"/>
                </a:solidFill>
              </a:rPr>
              <a:t>//</a:t>
            </a:r>
            <a:r>
              <a:rPr lang="ru-RU" sz="1600" dirty="0">
                <a:solidFill>
                  <a:srgbClr val="009E00"/>
                </a:solidFill>
              </a:rPr>
              <a:t> </a:t>
            </a:r>
            <a:r>
              <a:rPr lang="ru-RU" sz="1600" b="1" dirty="0">
                <a:solidFill>
                  <a:srgbClr val="009E00"/>
                </a:solidFill>
              </a:rPr>
              <a:t>замена всех элементов </a:t>
            </a:r>
            <a:r>
              <a:rPr lang="ru-RU" sz="1600" dirty="0">
                <a:solidFill>
                  <a:srgbClr val="009E00"/>
                </a:solidFill>
              </a:rPr>
              <a:t>от </a:t>
            </a:r>
            <a:r>
              <a:rPr lang="ru-RU" sz="1600" dirty="0" err="1">
                <a:solidFill>
                  <a:srgbClr val="009E00"/>
                </a:solidFill>
              </a:rPr>
              <a:t>ls.begin</a:t>
            </a:r>
            <a:r>
              <a:rPr lang="ru-RU" sz="1600" dirty="0">
                <a:solidFill>
                  <a:srgbClr val="009E00"/>
                </a:solidFill>
              </a:rPr>
              <a:t>() до </a:t>
            </a:r>
            <a:r>
              <a:rPr lang="ru-RU" sz="1600" dirty="0" err="1">
                <a:solidFill>
                  <a:srgbClr val="009E00"/>
                </a:solidFill>
              </a:rPr>
              <a:t>ls.end</a:t>
            </a:r>
            <a:r>
              <a:rPr lang="ru-RU" sz="1600" dirty="0">
                <a:solidFill>
                  <a:srgbClr val="009E00"/>
                </a:solidFill>
              </a:rPr>
              <a:t>(), </a:t>
            </a:r>
          </a:p>
          <a:p>
            <a:pPr marL="914400" lvl="2" indent="0">
              <a:buNone/>
            </a:pPr>
            <a:r>
              <a:rPr lang="ru-RU" sz="1600" dirty="0">
                <a:solidFill>
                  <a:srgbClr val="009E00"/>
                </a:solidFill>
              </a:rPr>
              <a:t>//                      равных -1 на 1</a:t>
            </a:r>
            <a:endParaRPr lang="ru-RU" dirty="0"/>
          </a:p>
          <a:p>
            <a:pPr marL="914400" lvl="2" indent="0">
              <a:buNone/>
            </a:pPr>
            <a:r>
              <a:rPr lang="ru-RU" dirty="0" err="1"/>
              <a:t>replace</a:t>
            </a:r>
            <a:r>
              <a:rPr lang="ru-RU" dirty="0"/>
              <a:t>(</a:t>
            </a:r>
            <a:r>
              <a:rPr lang="ru-RU" dirty="0" err="1"/>
              <a:t>v.begin</a:t>
            </a:r>
            <a:r>
              <a:rPr lang="ru-RU" dirty="0"/>
              <a:t>(), </a:t>
            </a:r>
            <a:r>
              <a:rPr lang="ru-RU" dirty="0" err="1"/>
              <a:t>v.end</a:t>
            </a:r>
            <a:r>
              <a:rPr lang="ru-RU" dirty="0"/>
              <a:t>(), -1, 1); </a:t>
            </a:r>
          </a:p>
        </p:txBody>
      </p:sp>
    </p:spTree>
    <p:extLst>
      <p:ext uri="{BB962C8B-B14F-4D97-AF65-F5344CB8AC3E}">
        <p14:creationId xmlns:p14="http://schemas.microsoft.com/office/powerpoint/2010/main" val="4664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Проверка без </a:t>
            </a:r>
            <a:r>
              <a:rPr lang="en-US" dirty="0" smtClean="0"/>
              <a:t>auto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#include &lt;</a:t>
            </a:r>
            <a:r>
              <a:rPr lang="en-US" sz="5600" dirty="0" err="1"/>
              <a:t>iostream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#include &lt;vector&gt;</a:t>
            </a:r>
          </a:p>
          <a:p>
            <a:pPr marL="0" indent="0">
              <a:buNone/>
            </a:pPr>
            <a:r>
              <a:rPr lang="en-US" sz="5600" dirty="0"/>
              <a:t>using namespace </a:t>
            </a:r>
            <a:r>
              <a:rPr lang="en-US" sz="5600" dirty="0" err="1"/>
              <a:t>std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template &lt;</a:t>
            </a:r>
            <a:r>
              <a:rPr lang="en-US" sz="5600" dirty="0" err="1"/>
              <a:t>typename</a:t>
            </a:r>
            <a:r>
              <a:rPr lang="en-US" sz="5600" dirty="0"/>
              <a:t> T&gt; </a:t>
            </a:r>
          </a:p>
          <a:p>
            <a:pPr marL="0" indent="0">
              <a:buNone/>
            </a:pPr>
            <a:r>
              <a:rPr lang="en-US" sz="5600" dirty="0"/>
              <a:t>void </a:t>
            </a:r>
            <a:r>
              <a:rPr lang="en-US" sz="5600" dirty="0" err="1"/>
              <a:t>vType</a:t>
            </a:r>
            <a:r>
              <a:rPr lang="en-US" sz="5600" dirty="0"/>
              <a:t> (T v, char *</a:t>
            </a:r>
            <a:r>
              <a:rPr lang="en-US" sz="5600" dirty="0" err="1"/>
              <a:t>msg</a:t>
            </a:r>
            <a:r>
              <a:rPr lang="en-US" sz="5600" dirty="0"/>
              <a:t>) {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err="1"/>
              <a:t>cout</a:t>
            </a:r>
            <a:r>
              <a:rPr lang="en-US" sz="5600" dirty="0"/>
              <a:t> &lt;&lt; </a:t>
            </a:r>
            <a:r>
              <a:rPr lang="en-US" sz="5600" dirty="0" err="1"/>
              <a:t>endl</a:t>
            </a:r>
            <a:r>
              <a:rPr lang="en-US" sz="5600" dirty="0"/>
              <a:t> &lt;&lt; </a:t>
            </a:r>
            <a:r>
              <a:rPr lang="en-US" sz="5600" dirty="0" err="1"/>
              <a:t>msg</a:t>
            </a:r>
            <a:r>
              <a:rPr lang="en-US" sz="5600" dirty="0"/>
              <a:t> &lt;&lt; ": ";</a:t>
            </a:r>
          </a:p>
          <a:p>
            <a:pPr marL="0" indent="0">
              <a:buNone/>
            </a:pPr>
            <a:r>
              <a:rPr lang="en-US" sz="5600" dirty="0"/>
              <a:t>vector&lt;</a:t>
            </a:r>
            <a:r>
              <a:rPr lang="en-US" sz="5600" dirty="0" err="1"/>
              <a:t>int</a:t>
            </a:r>
            <a:r>
              <a:rPr lang="en-US" sz="5600" dirty="0"/>
              <a:t>&gt;::iterator p = </a:t>
            </a:r>
            <a:r>
              <a:rPr lang="en-US" sz="5600" dirty="0" err="1"/>
              <a:t>v.begin</a:t>
            </a:r>
            <a:r>
              <a:rPr lang="en-US" sz="5600" dirty="0"/>
              <a:t>();</a:t>
            </a:r>
          </a:p>
          <a:p>
            <a:pPr marL="0" indent="0">
              <a:buNone/>
            </a:pPr>
            <a:r>
              <a:rPr lang="en-US" sz="5600" dirty="0"/>
              <a:t> for ( p=</a:t>
            </a:r>
            <a:r>
              <a:rPr lang="en-US" sz="5600" dirty="0" err="1"/>
              <a:t>v.begin</a:t>
            </a:r>
            <a:r>
              <a:rPr lang="en-US" sz="5600" dirty="0"/>
              <a:t>(); p&lt;</a:t>
            </a:r>
            <a:r>
              <a:rPr lang="en-US" sz="5600" dirty="0" err="1"/>
              <a:t>v.end</a:t>
            </a:r>
            <a:r>
              <a:rPr lang="en-US" sz="5600" dirty="0"/>
              <a:t>(); p++) </a:t>
            </a:r>
            <a:r>
              <a:rPr lang="en-US" sz="5600" dirty="0" err="1"/>
              <a:t>cout</a:t>
            </a:r>
            <a:r>
              <a:rPr lang="en-US" sz="5600" dirty="0"/>
              <a:t> &lt;&lt; *p &lt;&lt; " ";</a:t>
            </a:r>
          </a:p>
          <a:p>
            <a:pPr marL="0" indent="0">
              <a:buNone/>
            </a:pPr>
            <a:r>
              <a:rPr lang="en-US" sz="5600" dirty="0"/>
              <a:t>}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 err="1"/>
              <a:t>int</a:t>
            </a:r>
            <a:r>
              <a:rPr lang="en-US" sz="5600" dirty="0"/>
              <a:t> main (void) {</a:t>
            </a:r>
          </a:p>
          <a:p>
            <a:pPr marL="0" indent="0">
              <a:buNone/>
            </a:pPr>
            <a:r>
              <a:rPr lang="en-US" sz="5600" dirty="0"/>
              <a:t> vector &lt;</a:t>
            </a:r>
            <a:r>
              <a:rPr lang="en-US" sz="5600" dirty="0" err="1"/>
              <a:t>int</a:t>
            </a:r>
            <a:r>
              <a:rPr lang="en-US" sz="5600" dirty="0"/>
              <a:t>&gt; v(5, 1); 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err="1"/>
              <a:t>vType</a:t>
            </a:r>
            <a:r>
              <a:rPr lang="en-US" sz="5600" dirty="0"/>
              <a:t> (</a:t>
            </a:r>
            <a:r>
              <a:rPr lang="en-US" sz="5600" dirty="0" err="1"/>
              <a:t>v,"Start</a:t>
            </a:r>
            <a:r>
              <a:rPr lang="en-US" sz="5600" dirty="0"/>
              <a:t> vector");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vector&lt;</a:t>
            </a:r>
            <a:r>
              <a:rPr lang="en-US" sz="5600" dirty="0" err="1"/>
              <a:t>int</a:t>
            </a:r>
            <a:r>
              <a:rPr lang="en-US" sz="5600" dirty="0"/>
              <a:t>&gt;::iterator p = </a:t>
            </a:r>
            <a:r>
              <a:rPr lang="en-US" sz="5600" dirty="0" err="1"/>
              <a:t>v.begin</a:t>
            </a:r>
            <a:r>
              <a:rPr lang="en-US" sz="5600" dirty="0"/>
              <a:t>();</a:t>
            </a:r>
          </a:p>
          <a:p>
            <a:pPr marL="0" indent="0">
              <a:buNone/>
            </a:pPr>
            <a:r>
              <a:rPr lang="en-US" sz="5600" dirty="0"/>
              <a:t> p += 2;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err="1"/>
              <a:t>v.insert</a:t>
            </a:r>
            <a:r>
              <a:rPr lang="en-US" sz="5600" dirty="0"/>
              <a:t>(p, 10, 5); </a:t>
            </a:r>
            <a:r>
              <a:rPr lang="en-US" sz="5600" dirty="0" smtClean="0"/>
              <a:t>//</a:t>
            </a:r>
            <a:r>
              <a:rPr lang="ru-RU" sz="5600" dirty="0" smtClean="0"/>
              <a:t>вставка 10 элементов со значением </a:t>
            </a:r>
            <a:r>
              <a:rPr lang="en-US" sz="5600" dirty="0" smtClean="0"/>
              <a:t>5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err="1"/>
              <a:t>vType</a:t>
            </a:r>
            <a:r>
              <a:rPr lang="en-US" sz="5600" dirty="0"/>
              <a:t> (</a:t>
            </a:r>
            <a:r>
              <a:rPr lang="en-US" sz="5600" dirty="0" err="1"/>
              <a:t>v,"After</a:t>
            </a:r>
            <a:r>
              <a:rPr lang="en-US" sz="5600" dirty="0"/>
              <a:t> insert");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p = </a:t>
            </a:r>
            <a:r>
              <a:rPr lang="en-US" sz="5600" dirty="0" err="1"/>
              <a:t>v.begin</a:t>
            </a:r>
            <a:r>
              <a:rPr lang="en-US" sz="5600" dirty="0"/>
              <a:t>();</a:t>
            </a:r>
          </a:p>
          <a:p>
            <a:pPr marL="0" indent="0">
              <a:buNone/>
            </a:pPr>
            <a:r>
              <a:rPr lang="en-US" sz="5600" dirty="0"/>
              <a:t> p += 2;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err="1"/>
              <a:t>v.erase</a:t>
            </a:r>
            <a:r>
              <a:rPr lang="en-US" sz="5600" dirty="0"/>
              <a:t> (p, p + 10); // </a:t>
            </a:r>
            <a:r>
              <a:rPr lang="ru-RU" sz="5600" dirty="0" smtClean="0"/>
              <a:t>удалить вставленные элементы</a:t>
            </a:r>
          </a:p>
          <a:p>
            <a:pPr marL="0" indent="0">
              <a:buNone/>
            </a:pPr>
            <a:r>
              <a:rPr lang="en-US" sz="5600" dirty="0" err="1" smtClean="0"/>
              <a:t>vType</a:t>
            </a:r>
            <a:r>
              <a:rPr lang="en-US" sz="5600" dirty="0" smtClean="0"/>
              <a:t> </a:t>
            </a:r>
            <a:r>
              <a:rPr lang="en-US" sz="5600" dirty="0"/>
              <a:t>(</a:t>
            </a:r>
            <a:r>
              <a:rPr lang="en-US" sz="5600" dirty="0" err="1"/>
              <a:t>v,"After</a:t>
            </a:r>
            <a:r>
              <a:rPr lang="en-US" sz="5600" dirty="0"/>
              <a:t> delete</a:t>
            </a:r>
            <a:r>
              <a:rPr lang="en-US" sz="5600" dirty="0" smtClean="0"/>
              <a:t>"); </a:t>
            </a: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return </a:t>
            </a:r>
            <a:r>
              <a:rPr lang="en-US" sz="5600" dirty="0"/>
              <a:t>0;</a:t>
            </a:r>
          </a:p>
          <a:p>
            <a:pPr marL="0" indent="0">
              <a:buNone/>
            </a:pPr>
            <a:r>
              <a:rPr lang="en-US" sz="5600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586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8605-37FA-4079-81FF-1B32A30788DA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Алгоритмы модифицирующие контейнер</a:t>
            </a:r>
          </a:p>
        </p:txBody>
      </p:sp>
      <p:sp>
        <p:nvSpPr>
          <p:cNvPr id="347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Алгоритмы модифицирующие контейнер – </a:t>
            </a:r>
            <a:br>
              <a:rPr lang="ru-RU" dirty="0"/>
            </a:br>
            <a:r>
              <a:rPr lang="ru-RU" dirty="0"/>
              <a:t>функции копирования, перестановок, </a:t>
            </a:r>
            <a:r>
              <a:rPr lang="ru-RU" dirty="0" smtClean="0"/>
              <a:t>удаления и </a:t>
            </a:r>
            <a:r>
              <a:rPr lang="ru-RU" dirty="0"/>
              <a:t>сортировки, разбиения и слияния последовательностей</a:t>
            </a:r>
          </a:p>
          <a:p>
            <a:pPr lvl="1">
              <a:buFont typeface="Wingdings" pitchFamily="2" charset="2"/>
              <a:buNone/>
            </a:pPr>
            <a:endParaRPr lang="ru-RU" dirty="0">
              <a:latin typeface="Courier New" pitchFamily="49" charset="0"/>
            </a:endParaRPr>
          </a:p>
          <a:p>
            <a:pPr marL="914400" lvl="2" indent="0">
              <a:buNone/>
            </a:pPr>
            <a:r>
              <a:rPr lang="ru-RU" dirty="0" err="1"/>
              <a:t>vector</a:t>
            </a:r>
            <a:r>
              <a:rPr lang="ru-RU" dirty="0"/>
              <a:t>&lt;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/>
              <a:t>&gt; v(100);</a:t>
            </a:r>
          </a:p>
          <a:p>
            <a:pPr marL="914400" lvl="2" indent="0">
              <a:buNone/>
            </a:pPr>
            <a:endParaRPr lang="ru-RU" sz="1600" dirty="0">
              <a:solidFill>
                <a:srgbClr val="009E00"/>
              </a:solidFill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9E00"/>
                </a:solidFill>
              </a:rPr>
              <a:t>//</a:t>
            </a:r>
            <a:r>
              <a:rPr lang="ru-RU" sz="1600" dirty="0">
                <a:solidFill>
                  <a:srgbClr val="009E00"/>
                </a:solidFill>
              </a:rPr>
              <a:t> сортировка массива</a:t>
            </a:r>
          </a:p>
          <a:p>
            <a:pPr marL="914400" lvl="2" indent="0">
              <a:buNone/>
            </a:pPr>
            <a:r>
              <a:rPr lang="ru-RU" dirty="0" err="1"/>
              <a:t>sort</a:t>
            </a:r>
            <a:r>
              <a:rPr lang="ru-RU" dirty="0"/>
              <a:t>(</a:t>
            </a:r>
            <a:r>
              <a:rPr lang="ru-RU" dirty="0" err="1"/>
              <a:t>v.begin</a:t>
            </a:r>
            <a:r>
              <a:rPr lang="ru-RU" dirty="0"/>
              <a:t>(), </a:t>
            </a:r>
            <a:r>
              <a:rPr lang="ru-RU" dirty="0" err="1"/>
              <a:t>v.end</a:t>
            </a:r>
            <a:r>
              <a:rPr lang="ru-RU" dirty="0"/>
              <a:t>());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9E00"/>
                </a:solidFill>
              </a:rPr>
              <a:t>//</a:t>
            </a:r>
            <a:r>
              <a:rPr lang="ru-RU" sz="1600" dirty="0">
                <a:solidFill>
                  <a:srgbClr val="009E00"/>
                </a:solidFill>
              </a:rPr>
              <a:t> перестановка элементов массива в обратном порядке</a:t>
            </a:r>
          </a:p>
          <a:p>
            <a:pPr marL="914400" lvl="2" indent="0">
              <a:buNone/>
            </a:pPr>
            <a:r>
              <a:rPr lang="ru-RU" dirty="0" err="1"/>
              <a:t>reverse</a:t>
            </a:r>
            <a:r>
              <a:rPr lang="ru-RU" dirty="0"/>
              <a:t>(</a:t>
            </a:r>
            <a:r>
              <a:rPr lang="ru-RU" dirty="0" err="1"/>
              <a:t>v.begin</a:t>
            </a:r>
            <a:r>
              <a:rPr lang="ru-RU" dirty="0"/>
              <a:t>(), </a:t>
            </a:r>
            <a:r>
              <a:rPr lang="ru-RU" dirty="0" err="1"/>
              <a:t>v.end</a:t>
            </a:r>
            <a:r>
              <a:rPr lang="ru-RU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542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CD35F-1064-4616-9454-F953D620A9B3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Функции-помощники</a:t>
            </a:r>
          </a:p>
        </p:txBody>
      </p:sp>
      <p:sp>
        <p:nvSpPr>
          <p:cNvPr id="283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Функции-помощники (перестановки и сравнения)</a:t>
            </a: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r>
              <a:rPr lang="ru-RU" dirty="0" err="1"/>
              <a:t>vector</a:t>
            </a:r>
            <a:r>
              <a:rPr lang="ru-RU" dirty="0"/>
              <a:t>&lt;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/>
              <a:t>&gt; v(100);</a:t>
            </a:r>
            <a:endParaRPr lang="en-US" dirty="0"/>
          </a:p>
          <a:p>
            <a:pPr marL="914400" lvl="2" indent="0">
              <a:buNone/>
            </a:pPr>
            <a:r>
              <a:rPr lang="ru-RU" dirty="0" err="1"/>
              <a:t>vector</a:t>
            </a:r>
            <a:r>
              <a:rPr lang="ru-RU" dirty="0"/>
              <a:t>&lt;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/>
              <a:t>&gt;</a:t>
            </a:r>
            <a:r>
              <a:rPr lang="en-US" dirty="0"/>
              <a:t>::iterator</a:t>
            </a:r>
            <a:r>
              <a:rPr lang="ru-RU" dirty="0"/>
              <a:t> </a:t>
            </a:r>
            <a:r>
              <a:rPr lang="en-US" dirty="0"/>
              <a:t>it=</a:t>
            </a:r>
            <a:r>
              <a:rPr lang="en-US" noProof="1"/>
              <a:t>v.begin()</a:t>
            </a:r>
            <a:r>
              <a:rPr lang="ru-RU" dirty="0"/>
              <a:t>;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noProof="1"/>
              <a:t>it++;</a:t>
            </a:r>
          </a:p>
          <a:p>
            <a:pPr marL="914400" lvl="2" indent="0">
              <a:buNone/>
            </a:pPr>
            <a:r>
              <a:rPr lang="en-US" noProof="1"/>
              <a:t>swap(*v.begin(), *it);</a:t>
            </a:r>
          </a:p>
        </p:txBody>
      </p:sp>
    </p:spTree>
    <p:extLst>
      <p:ext uri="{BB962C8B-B14F-4D97-AF65-F5344CB8AC3E}">
        <p14:creationId xmlns:p14="http://schemas.microsoft.com/office/powerpoint/2010/main" val="29561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2488B-C57C-48BE-989B-98FE1BC66B6F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Численные</a:t>
            </a:r>
            <a:r>
              <a:rPr lang="ru-RU" sz="3600" dirty="0"/>
              <a:t> алгоритмы</a:t>
            </a:r>
          </a:p>
        </p:txBody>
      </p:sp>
      <p:sp>
        <p:nvSpPr>
          <p:cNvPr id="349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229600" cy="51845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ru-RU" b="1" dirty="0">
                <a:latin typeface="Courier New" pitchFamily="49" charset="0"/>
              </a:rPr>
              <a:t>#</a:t>
            </a:r>
            <a:r>
              <a:rPr lang="ru-RU" b="1" dirty="0" err="1">
                <a:latin typeface="Courier New" pitchFamily="49" charset="0"/>
              </a:rPr>
              <a:t>include</a:t>
            </a:r>
            <a:r>
              <a:rPr lang="ru-RU" b="1" dirty="0">
                <a:latin typeface="Courier New" pitchFamily="49" charset="0"/>
              </a:rPr>
              <a:t> &lt;</a:t>
            </a:r>
            <a:r>
              <a:rPr lang="ru-RU" b="1" dirty="0" err="1">
                <a:latin typeface="Courier New" pitchFamily="49" charset="0"/>
              </a:rPr>
              <a:t>numeric</a:t>
            </a:r>
            <a:r>
              <a:rPr lang="ru-RU" b="1" dirty="0">
                <a:latin typeface="Courier New" pitchFamily="49" charset="0"/>
              </a:rPr>
              <a:t>&gt;</a:t>
            </a:r>
          </a:p>
          <a:p>
            <a:r>
              <a:rPr lang="ru-RU" b="1" dirty="0" err="1">
                <a:latin typeface="Courier New" pitchFamily="49" charset="0"/>
              </a:rPr>
              <a:t>accumulate</a:t>
            </a:r>
            <a:r>
              <a:rPr lang="ru-RU" b="1" dirty="0"/>
              <a:t> </a:t>
            </a:r>
            <a:r>
              <a:rPr lang="ru-RU" dirty="0"/>
              <a:t>- накапливает результаты выполнения операций над последовательностью </a:t>
            </a:r>
          </a:p>
          <a:p>
            <a:pPr lvl="3"/>
            <a:r>
              <a:rPr lang="ru-RU" dirty="0"/>
              <a:t>(сложение элементов)</a:t>
            </a:r>
          </a:p>
          <a:p>
            <a:r>
              <a:rPr lang="ru-RU" b="1" dirty="0" err="1">
                <a:latin typeface="Courier New" pitchFamily="49" charset="0"/>
              </a:rPr>
              <a:t>inner_product</a:t>
            </a:r>
            <a:r>
              <a:rPr lang="ru-RU" dirty="0"/>
              <a:t> - накапливает результаты выполнения операций над двумя последовательностями </a:t>
            </a:r>
          </a:p>
          <a:p>
            <a:pPr lvl="3"/>
            <a:r>
              <a:rPr lang="ru-RU" dirty="0"/>
              <a:t>(перемножение</a:t>
            </a:r>
            <a:r>
              <a:rPr lang="en-US" dirty="0"/>
              <a:t> </a:t>
            </a:r>
            <a:r>
              <a:rPr lang="ru-RU" dirty="0"/>
              <a:t>элементов) </a:t>
            </a:r>
          </a:p>
          <a:p>
            <a:r>
              <a:rPr lang="ru-RU" b="1" dirty="0" err="1">
                <a:latin typeface="Courier New" pitchFamily="49" charset="0"/>
              </a:rPr>
              <a:t>partial_sum</a:t>
            </a:r>
            <a:r>
              <a:rPr lang="ru-RU" b="1" dirty="0"/>
              <a:t> </a:t>
            </a:r>
            <a:r>
              <a:rPr lang="ru-RU" dirty="0"/>
              <a:t>- позволяет получить последовательность инкрементных изменений </a:t>
            </a:r>
          </a:p>
          <a:p>
            <a:pPr lvl="3"/>
            <a:r>
              <a:rPr lang="ru-RU" dirty="0"/>
              <a:t>(a, </a:t>
            </a:r>
            <a:r>
              <a:rPr lang="ru-RU" dirty="0" err="1"/>
              <a:t>a+b</a:t>
            </a:r>
            <a:r>
              <a:rPr lang="ru-RU" dirty="0"/>
              <a:t>, </a:t>
            </a:r>
            <a:r>
              <a:rPr lang="ru-RU" dirty="0" err="1"/>
              <a:t>a+b+c</a:t>
            </a:r>
            <a:r>
              <a:rPr lang="ru-RU" dirty="0"/>
              <a:t>, </a:t>
            </a:r>
            <a:r>
              <a:rPr lang="ru-RU" dirty="0" err="1"/>
              <a:t>a+b+c+d</a:t>
            </a:r>
            <a:r>
              <a:rPr lang="ru-RU" dirty="0"/>
              <a:t>, ...)</a:t>
            </a:r>
          </a:p>
          <a:p>
            <a:r>
              <a:rPr lang="ru-RU" b="1" dirty="0" err="1">
                <a:latin typeface="Courier New" pitchFamily="49" charset="0"/>
              </a:rPr>
              <a:t>adjacent_difference</a:t>
            </a:r>
            <a:r>
              <a:rPr lang="ru-RU" b="1" dirty="0"/>
              <a:t> - </a:t>
            </a:r>
            <a:r>
              <a:rPr lang="ru-RU" dirty="0"/>
              <a:t>позволяет получить последовательность декрементных изменений </a:t>
            </a:r>
          </a:p>
          <a:p>
            <a:pPr lvl="3"/>
            <a:r>
              <a:rPr lang="ru-RU" dirty="0"/>
              <a:t>(a, b-a, c-b-a, d-c-b-a, ...)</a:t>
            </a:r>
          </a:p>
        </p:txBody>
      </p:sp>
    </p:spTree>
    <p:extLst>
      <p:ext uri="{BB962C8B-B14F-4D97-AF65-F5344CB8AC3E}">
        <p14:creationId xmlns:p14="http://schemas.microsoft.com/office/powerpoint/2010/main" val="35479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Использование библиотеки алгоритмов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spc="25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1.</a:t>
            </a:r>
            <a:r>
              <a:rPr lang="ru-RU" sz="5500" spc="25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Алгоритмы </a:t>
            </a:r>
            <a:r>
              <a:rPr lang="ru-RU" sz="55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min_element</a:t>
            </a:r>
            <a:r>
              <a:rPr lang="ru-RU" sz="55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() и </a:t>
            </a:r>
            <a:r>
              <a:rPr lang="ru-RU" sz="55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max_element</a:t>
            </a:r>
            <a:r>
              <a:rPr lang="ru-RU" sz="55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() находят минимальный и максимальный элементы в контейнере</a:t>
            </a:r>
            <a:r>
              <a:rPr lang="ru-RU" sz="5500" spc="25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spc="25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#</a:t>
            </a:r>
            <a:r>
              <a:rPr lang="en-US" sz="55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include &lt;</a:t>
            </a:r>
            <a:r>
              <a:rPr lang="en-US" sz="55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iostream</a:t>
            </a:r>
            <a:r>
              <a:rPr lang="en-US" sz="55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#include &lt;list&gt;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#include &lt;algorithm&gt; </a:t>
            </a:r>
            <a:endParaRPr lang="ru-RU" sz="5500" spc="25" dirty="0" smtClean="0">
              <a:solidFill>
                <a:srgbClr val="000000"/>
              </a:solidFill>
              <a:latin typeface="Arial"/>
              <a:ea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using namespace 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std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int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{list&lt;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int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&gt; li;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for (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int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nCount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=0; 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nCount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&lt; 5; ++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nCount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    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li.push_back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nCount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 list&lt;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int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&gt;::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const_iterator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it; // </a:t>
            </a:r>
            <a:r>
              <a:rPr lang="ru-RU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объявляем итератор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it = 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min_element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li.begin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(), 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li.end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    </a:t>
            </a:r>
            <a:r>
              <a:rPr lang="en-US" sz="5600" spc="25" dirty="0" err="1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cout</a:t>
            </a:r>
            <a:r>
              <a:rPr lang="en-US" sz="5600" spc="25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&lt;&lt; *it &lt;&lt; ' 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it = 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max_element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li.begin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(), </a:t>
            </a:r>
            <a:r>
              <a:rPr lang="en-US" sz="5600" spc="25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li.end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    </a:t>
            </a:r>
            <a:r>
              <a:rPr lang="en-US" sz="5600" spc="25" dirty="0" err="1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cout</a:t>
            </a:r>
            <a:r>
              <a:rPr lang="en-US" sz="5600" spc="25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&lt;&lt; *it &lt;&lt; ' 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   </a:t>
            </a:r>
            <a:r>
              <a:rPr lang="en-US" sz="5600" spc="25" dirty="0" err="1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cout</a:t>
            </a:r>
            <a:r>
              <a:rPr lang="en-US" sz="5600" spc="25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en-US" sz="56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&lt;&lt; '\n';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55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}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55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Результат выполнения программы: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5500" spc="25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0 4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sz="1600" spc="25" dirty="0" smtClean="0">
              <a:solidFill>
                <a:srgbClr val="000000"/>
              </a:solidFill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62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Использование библиотеки </a:t>
            </a:r>
            <a:r>
              <a:rPr lang="ru-RU" sz="3600" dirty="0" smtClean="0">
                <a:solidFill>
                  <a:prstClr val="black"/>
                </a:solidFill>
              </a:rPr>
              <a:t>алгоритмов</a:t>
            </a:r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000" dirty="0"/>
              <a:t>Алгоритмы </a:t>
            </a:r>
            <a:r>
              <a:rPr lang="en-US" sz="2000" dirty="0"/>
              <a:t>find() </a:t>
            </a:r>
            <a:r>
              <a:rPr lang="ru-RU" sz="2000" dirty="0"/>
              <a:t>и </a:t>
            </a:r>
            <a:r>
              <a:rPr lang="en-US" sz="2000" dirty="0"/>
              <a:t>list::insert</a:t>
            </a:r>
            <a:r>
              <a:rPr lang="en-US" sz="2000" dirty="0" smtClean="0"/>
              <a:t>(),</a:t>
            </a:r>
            <a:r>
              <a:rPr lang="ru-RU" sz="2000" dirty="0" smtClean="0"/>
              <a:t> </a:t>
            </a:r>
            <a:r>
              <a:rPr lang="ru-RU" sz="2000" dirty="0"/>
              <a:t>алгоритм </a:t>
            </a:r>
            <a:r>
              <a:rPr lang="ru-RU" sz="2000" b="1" dirty="0" err="1"/>
              <a:t>find</a:t>
            </a:r>
            <a:r>
              <a:rPr lang="ru-RU" sz="2000" b="1" dirty="0"/>
              <a:t>(</a:t>
            </a:r>
            <a:r>
              <a:rPr lang="ru-RU" sz="2000" dirty="0"/>
              <a:t>), чтобы найти определенное значение в списке, а затем используем </a:t>
            </a:r>
            <a:r>
              <a:rPr lang="ru-RU" sz="2000" b="1" dirty="0"/>
              <a:t>функцию </a:t>
            </a:r>
            <a:r>
              <a:rPr lang="ru-RU" sz="2000" b="1" dirty="0" err="1"/>
              <a:t>list</a:t>
            </a:r>
            <a:r>
              <a:rPr lang="ru-RU" sz="2000" b="1" dirty="0"/>
              <a:t>::</a:t>
            </a:r>
            <a:r>
              <a:rPr lang="ru-RU" sz="2000" b="1" dirty="0" err="1"/>
              <a:t>insert</a:t>
            </a:r>
            <a:r>
              <a:rPr lang="ru-RU" sz="2000" b="1" dirty="0"/>
              <a:t>() </a:t>
            </a:r>
            <a:r>
              <a:rPr lang="ru-RU" sz="2000" dirty="0"/>
              <a:t>для добавления нового значения в список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&lt;list&gt;</a:t>
            </a:r>
          </a:p>
          <a:p>
            <a:pPr marL="0" indent="0">
              <a:buNone/>
            </a:pPr>
            <a:r>
              <a:rPr lang="en-US" sz="2000" dirty="0"/>
              <a:t>#include &lt;algorithm&gt;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using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list&lt;</a:t>
            </a:r>
            <a:r>
              <a:rPr lang="en-US" sz="2000" dirty="0" err="1" smtClean="0"/>
              <a:t>int</a:t>
            </a:r>
            <a:r>
              <a:rPr lang="en-US" sz="2000" dirty="0"/>
              <a:t>&gt; li;</a:t>
            </a:r>
          </a:p>
          <a:p>
            <a:pPr marL="0" indent="0">
              <a:buNone/>
            </a:pPr>
            <a:r>
              <a:rPr lang="en-US" sz="2000" dirty="0"/>
              <a:t>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nCount</a:t>
            </a:r>
            <a:r>
              <a:rPr lang="en-US" sz="2000" dirty="0"/>
              <a:t>=0; </a:t>
            </a:r>
            <a:r>
              <a:rPr lang="en-US" sz="2000" dirty="0" err="1"/>
              <a:t>nCount</a:t>
            </a:r>
            <a:r>
              <a:rPr lang="en-US" sz="2000" dirty="0"/>
              <a:t> &lt; 5; ++</a:t>
            </a:r>
            <a:r>
              <a:rPr lang="en-US" sz="2000" dirty="0" err="1"/>
              <a:t>nCount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li.push_back</a:t>
            </a:r>
            <a:r>
              <a:rPr lang="en-US" sz="2000" dirty="0"/>
              <a:t>(</a:t>
            </a:r>
            <a:r>
              <a:rPr lang="en-US" sz="2000" dirty="0" err="1"/>
              <a:t>nCount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list&lt;</a:t>
            </a:r>
            <a:r>
              <a:rPr lang="en-US" sz="2000" dirty="0" err="1" smtClean="0"/>
              <a:t>int</a:t>
            </a:r>
            <a:r>
              <a:rPr lang="en-US" sz="2000" dirty="0"/>
              <a:t>&gt;::iterator it; // </a:t>
            </a:r>
            <a:r>
              <a:rPr lang="ru-RU" sz="2000" dirty="0"/>
              <a:t>объявляем итератор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it = find(</a:t>
            </a:r>
            <a:r>
              <a:rPr lang="en-US" sz="2000" dirty="0" err="1"/>
              <a:t>li.begin</a:t>
            </a:r>
            <a:r>
              <a:rPr lang="en-US" sz="2000" dirty="0"/>
              <a:t>(), </a:t>
            </a:r>
            <a:r>
              <a:rPr lang="en-US" sz="2000" dirty="0" err="1"/>
              <a:t>li.end</a:t>
            </a:r>
            <a:r>
              <a:rPr lang="en-US" sz="2000" dirty="0"/>
              <a:t>(), 2); // </a:t>
            </a:r>
            <a:r>
              <a:rPr lang="ru-RU" sz="2000" dirty="0"/>
              <a:t>ищем в списке число 2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 err="1"/>
              <a:t>li.insert</a:t>
            </a:r>
            <a:r>
              <a:rPr lang="en-US" sz="2000" dirty="0"/>
              <a:t>(it, 7); // </a:t>
            </a:r>
            <a:r>
              <a:rPr lang="ru-RU" sz="2000" dirty="0"/>
              <a:t>используем алгоритм </a:t>
            </a:r>
            <a:r>
              <a:rPr lang="en-US" sz="2000" dirty="0"/>
              <a:t>list::insert() </a:t>
            </a:r>
            <a:r>
              <a:rPr lang="ru-RU" sz="2000" dirty="0"/>
              <a:t>для добавления числа 7 перед числом 2</a:t>
            </a:r>
          </a:p>
          <a:p>
            <a:pPr marL="0" indent="0">
              <a:buNone/>
            </a:pP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for (it = </a:t>
            </a:r>
            <a:r>
              <a:rPr lang="en-US" sz="2000" dirty="0" err="1"/>
              <a:t>li.begin</a:t>
            </a:r>
            <a:r>
              <a:rPr lang="en-US" sz="2000" dirty="0"/>
              <a:t>(); it != </a:t>
            </a:r>
            <a:r>
              <a:rPr lang="en-US" sz="2000" dirty="0" err="1"/>
              <a:t>li.end</a:t>
            </a:r>
            <a:r>
              <a:rPr lang="en-US" sz="2000" dirty="0"/>
              <a:t>(); ++it) // </a:t>
            </a:r>
            <a:r>
              <a:rPr lang="ru-RU" sz="2000" dirty="0"/>
              <a:t>выводим с помощью цикла и итератора элементы списка</a:t>
            </a:r>
          </a:p>
          <a:p>
            <a:pPr marL="0" indent="0">
              <a:buNone/>
            </a:pPr>
            <a:r>
              <a:rPr lang="ru-RU" sz="2000" dirty="0"/>
              <a:t>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*it &lt;&lt; ' ';</a:t>
            </a:r>
          </a:p>
          <a:p>
            <a:pPr marL="0" indent="0">
              <a:buNone/>
            </a:pPr>
            <a:r>
              <a:rPr lang="en-US" sz="2000" dirty="0"/>
              <a:t>    	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'\n';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ru-RU" sz="2000" dirty="0"/>
              <a:t>Результат выполнения программы:</a:t>
            </a:r>
          </a:p>
          <a:p>
            <a:pPr marL="0" indent="0">
              <a:buNone/>
            </a:pPr>
            <a:r>
              <a:rPr lang="ru-RU" sz="2000" dirty="0"/>
              <a:t>0 1 7 2 3 4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0155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библиотеки </a:t>
            </a:r>
            <a:r>
              <a:rPr lang="ru-RU" sz="3600" dirty="0" smtClean="0"/>
              <a:t>алгоритмов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отсортируем весь вектор, выведем отсортированные элементы, а </a:t>
            </a:r>
            <a:r>
              <a:rPr lang="ru-RU" sz="2000" dirty="0" smtClean="0"/>
              <a:t>за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тем </a:t>
            </a:r>
            <a:r>
              <a:rPr lang="ru-RU" sz="2000" dirty="0"/>
              <a:t>выведем их в обратном </a:t>
            </a:r>
            <a:r>
              <a:rPr lang="ru-RU" sz="2000" dirty="0" smtClean="0"/>
              <a:t>порядке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#include &lt;vector&gt;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#include &lt;algorithm&gt;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std</a:t>
            </a:r>
            <a:r>
              <a:rPr lang="en-US" sz="2000" dirty="0"/>
              <a:t>::vector&lt;</a:t>
            </a:r>
            <a:r>
              <a:rPr lang="en-US" sz="2000" dirty="0" err="1"/>
              <a:t>int</a:t>
            </a:r>
            <a:r>
              <a:rPr lang="en-US" sz="2000" dirty="0"/>
              <a:t>&gt; </a:t>
            </a:r>
            <a:r>
              <a:rPr lang="en-US" sz="2000" dirty="0" err="1"/>
              <a:t>vect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vect.push_back</a:t>
            </a:r>
            <a:r>
              <a:rPr lang="en-US" sz="2000" dirty="0"/>
              <a:t>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vect.push_back</a:t>
            </a:r>
            <a:r>
              <a:rPr lang="en-US" sz="2000" dirty="0"/>
              <a:t>(8);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vect.push_back</a:t>
            </a:r>
            <a:r>
              <a:rPr lang="en-US" sz="2000" dirty="0"/>
              <a:t>(-3);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vect.push_back</a:t>
            </a:r>
            <a:r>
              <a:rPr lang="en-US" sz="2000" dirty="0"/>
              <a:t>(3);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vect.push_back</a:t>
            </a:r>
            <a:r>
              <a:rPr lang="en-US" sz="2000" dirty="0"/>
              <a:t>(-8);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vect.push_back</a:t>
            </a:r>
            <a:r>
              <a:rPr lang="en-US" sz="2000" dirty="0"/>
              <a:t>(12);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vect.push_back</a:t>
            </a:r>
            <a:r>
              <a:rPr lang="en-US" sz="2000" dirty="0"/>
              <a:t>(5);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7821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Продолжение примера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886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//sort</a:t>
            </a:r>
            <a:r>
              <a:rPr lang="ru-RU" sz="2000" b="1" dirty="0" smtClean="0"/>
              <a:t> и </a:t>
            </a:r>
            <a:r>
              <a:rPr lang="en-US" sz="2000" b="1" dirty="0" smtClean="0"/>
              <a:t>reverse-  </a:t>
            </a:r>
            <a:r>
              <a:rPr lang="ru-RU" sz="2000" b="1" dirty="0" smtClean="0"/>
              <a:t>рассматриваем эти функции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sort(</a:t>
            </a:r>
            <a:r>
              <a:rPr lang="en-US" sz="2000" dirty="0" err="1"/>
              <a:t>vect.begin</a:t>
            </a:r>
            <a:r>
              <a:rPr lang="en-US" sz="2000" dirty="0"/>
              <a:t>(), </a:t>
            </a:r>
            <a:r>
              <a:rPr lang="en-US" sz="2000" dirty="0" err="1"/>
              <a:t>vect.end</a:t>
            </a:r>
            <a:r>
              <a:rPr lang="en-US" sz="2000" dirty="0"/>
              <a:t>()); // </a:t>
            </a:r>
            <a:r>
              <a:rPr lang="ru-RU" sz="2000" dirty="0"/>
              <a:t>выполняем сортировку элементов вектора</a:t>
            </a:r>
          </a:p>
          <a:p>
            <a:pPr marL="0" indent="0">
              <a:buNone/>
            </a:pP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vector&lt;</a:t>
            </a:r>
            <a:r>
              <a:rPr lang="en-US" sz="2000" dirty="0" err="1"/>
              <a:t>int</a:t>
            </a:r>
            <a:r>
              <a:rPr lang="en-US" sz="2000" dirty="0"/>
              <a:t>&gt;::</a:t>
            </a:r>
            <a:r>
              <a:rPr lang="en-US" sz="2000" dirty="0" err="1"/>
              <a:t>const_iterator</a:t>
            </a:r>
            <a:r>
              <a:rPr lang="en-US" sz="2000" dirty="0"/>
              <a:t> it; // </a:t>
            </a:r>
            <a:r>
              <a:rPr lang="ru-RU" sz="2000" dirty="0"/>
              <a:t>объявляем итератор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for (it = </a:t>
            </a:r>
            <a:r>
              <a:rPr lang="en-US" sz="2000" dirty="0" err="1"/>
              <a:t>vect.begin</a:t>
            </a:r>
            <a:r>
              <a:rPr lang="en-US" sz="2000" dirty="0"/>
              <a:t>(); it != </a:t>
            </a:r>
            <a:r>
              <a:rPr lang="en-US" sz="2000" dirty="0" err="1"/>
              <a:t>vect.end</a:t>
            </a:r>
            <a:r>
              <a:rPr lang="en-US" sz="2000" dirty="0"/>
              <a:t>(); ++it) // </a:t>
            </a:r>
            <a:r>
              <a:rPr lang="ru-RU" sz="2000" dirty="0"/>
              <a:t>выводим с помощью цикла и итератора элементы вектора</a:t>
            </a:r>
          </a:p>
          <a:p>
            <a:pPr marL="0" indent="0">
              <a:buNone/>
            </a:pPr>
            <a:r>
              <a:rPr lang="ru-RU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*it &lt;&lt; ' ';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/>
              <a:t>cout</a:t>
            </a:r>
            <a:r>
              <a:rPr lang="en-US" sz="2000" dirty="0"/>
              <a:t> &lt;&lt; '\n';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reverse(</a:t>
            </a:r>
            <a:r>
              <a:rPr lang="en-US" sz="2000" dirty="0" err="1" smtClean="0"/>
              <a:t>vect.begin</a:t>
            </a:r>
            <a:r>
              <a:rPr lang="en-US" sz="2000" dirty="0"/>
              <a:t>(), </a:t>
            </a:r>
            <a:r>
              <a:rPr lang="en-US" sz="2000" dirty="0" err="1"/>
              <a:t>vect.end</a:t>
            </a:r>
            <a:r>
              <a:rPr lang="en-US" sz="2000" dirty="0"/>
              <a:t>()); // </a:t>
            </a:r>
            <a:r>
              <a:rPr lang="ru-RU" sz="2000" dirty="0"/>
              <a:t>сортируем элементы вектора в обратную сторону</a:t>
            </a:r>
          </a:p>
          <a:p>
            <a:pPr marL="0" indent="0">
              <a:buNone/>
            </a:pP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for (it = </a:t>
            </a:r>
            <a:r>
              <a:rPr lang="en-US" sz="2000" dirty="0" err="1"/>
              <a:t>vect.begin</a:t>
            </a:r>
            <a:r>
              <a:rPr lang="en-US" sz="2000" dirty="0"/>
              <a:t>(); it != </a:t>
            </a:r>
            <a:r>
              <a:rPr lang="en-US" sz="2000" dirty="0" err="1"/>
              <a:t>vect.end</a:t>
            </a:r>
            <a:r>
              <a:rPr lang="en-US" sz="2000" dirty="0"/>
              <a:t>(); ++it) // </a:t>
            </a:r>
            <a:r>
              <a:rPr lang="ru-RU" sz="2000" dirty="0"/>
              <a:t>выводим с помощью цикла и итератора элементы вектора</a:t>
            </a:r>
          </a:p>
          <a:p>
            <a:pPr marL="0" indent="0">
              <a:buNone/>
            </a:pPr>
            <a:r>
              <a:rPr lang="ru-RU" sz="2000" dirty="0"/>
              <a:t>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*it &lt;&lt; ' ';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'\n';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ru-RU" sz="2000" dirty="0"/>
              <a:t>Результат выполнения программы:</a:t>
            </a:r>
          </a:p>
          <a:p>
            <a:pPr marL="0" indent="0">
              <a:buNone/>
            </a:pPr>
            <a:r>
              <a:rPr lang="ru-RU" sz="2000" dirty="0"/>
              <a:t>-8 -3 3 4 5 8 12</a:t>
            </a:r>
          </a:p>
          <a:p>
            <a:pPr marL="0" indent="0">
              <a:buNone/>
            </a:pPr>
            <a:r>
              <a:rPr lang="ru-RU" sz="2000" dirty="0"/>
              <a:t>12 8 5 4 3 -3 -8</a:t>
            </a:r>
          </a:p>
        </p:txBody>
      </p:sp>
    </p:spTree>
    <p:extLst>
      <p:ext uri="{BB962C8B-B14F-4D97-AF65-F5344CB8AC3E}">
        <p14:creationId xmlns:p14="http://schemas.microsoft.com/office/powerpoint/2010/main" val="458338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Замечание!!!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Обратите внимание, общий алгоритм </a:t>
            </a:r>
            <a:r>
              <a:rPr lang="ru-RU" spc="25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sort</a:t>
            </a:r>
            <a:r>
              <a:rPr lang="ru-RU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() не работает с вектором, у вектора есть свой собственный метод </a:t>
            </a:r>
            <a:r>
              <a:rPr lang="ru-RU" spc="25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sort</a:t>
            </a:r>
            <a:r>
              <a:rPr lang="ru-RU" spc="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(), который, в данном случае, является более эффективным.</a:t>
            </a:r>
            <a:endParaRPr lang="ru-RU" sz="1600" dirty="0"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183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Использование библиотеки </a:t>
            </a:r>
            <a:r>
              <a:rPr lang="ru-RU" sz="3600" dirty="0" smtClean="0">
                <a:solidFill>
                  <a:prstClr val="black"/>
                </a:solidFill>
              </a:rPr>
              <a:t>алгоритмов </a:t>
            </a:r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 smtClean="0"/>
              <a:t>for_each</a:t>
            </a:r>
            <a:r>
              <a:rPr lang="ru-RU" sz="2000" b="1" dirty="0" smtClean="0"/>
              <a:t>  -  рассматриваем эту функцию</a:t>
            </a:r>
          </a:p>
          <a:p>
            <a:pPr marL="0" indent="0">
              <a:buNone/>
            </a:pPr>
            <a:r>
              <a:rPr lang="ru-RU" sz="2000" dirty="0" smtClean="0"/>
              <a:t>Выполнение </a:t>
            </a:r>
            <a:r>
              <a:rPr lang="ru-RU" sz="2000" dirty="0"/>
              <a:t>пользовательской функции (в данном случае, вывода в консоль) для каждого элемента </a:t>
            </a:r>
            <a:r>
              <a:rPr lang="ru-RU" sz="2000" dirty="0" smtClean="0"/>
              <a:t>вектора.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&lt;algorithm&gt;</a:t>
            </a:r>
          </a:p>
          <a:p>
            <a:pPr marL="0" indent="0">
              <a:buNone/>
            </a:pPr>
            <a:r>
              <a:rPr lang="en-US" sz="2000" dirty="0"/>
              <a:t>#include &lt;vector&gt;</a:t>
            </a:r>
          </a:p>
          <a:p>
            <a:pPr marL="0" indent="0"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myfunction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i) { </a:t>
            </a:r>
            <a:r>
              <a:rPr lang="en-US" sz="2000" dirty="0" err="1"/>
              <a:t>cout</a:t>
            </a:r>
            <a:r>
              <a:rPr lang="en-US" sz="2000" dirty="0"/>
              <a:t> &lt;&lt; ' ' &lt;&lt; i;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0" indent="0">
              <a:buNone/>
            </a:pPr>
            <a:r>
              <a:rPr lang="en-US" sz="2000" dirty="0"/>
              <a:t> vector&lt;</a:t>
            </a:r>
            <a:r>
              <a:rPr lang="en-US" sz="2000" dirty="0" err="1"/>
              <a:t>int</a:t>
            </a:r>
            <a:r>
              <a:rPr lang="en-US" sz="2000" dirty="0"/>
              <a:t>&gt; </a:t>
            </a:r>
            <a:r>
              <a:rPr lang="en-US" sz="2000" dirty="0" err="1"/>
              <a:t>myvector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myvector.push_back</a:t>
            </a:r>
            <a:r>
              <a:rPr lang="en-US" sz="2000" dirty="0"/>
              <a:t>(10);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myvector.push_back</a:t>
            </a:r>
            <a:r>
              <a:rPr lang="en-US" sz="2000" dirty="0"/>
              <a:t>(20);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myvector.push_back</a:t>
            </a:r>
            <a:r>
              <a:rPr lang="en-US" sz="2000" dirty="0"/>
              <a:t>(30);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for_each</a:t>
            </a:r>
            <a:r>
              <a:rPr lang="en-US" sz="2000" dirty="0"/>
              <a:t> (</a:t>
            </a:r>
            <a:r>
              <a:rPr lang="en-US" sz="2000" dirty="0" err="1"/>
              <a:t>myvector.begin</a:t>
            </a:r>
            <a:r>
              <a:rPr lang="en-US" sz="2000" dirty="0"/>
              <a:t>(), </a:t>
            </a:r>
            <a:r>
              <a:rPr lang="en-US" sz="2000" dirty="0" err="1"/>
              <a:t>myvector.end</a:t>
            </a:r>
            <a:r>
              <a:rPr lang="en-US" sz="2000" dirty="0"/>
              <a:t>(), </a:t>
            </a:r>
            <a:r>
              <a:rPr lang="en-US" sz="2000" b="1" dirty="0" err="1"/>
              <a:t>myfunction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//</a:t>
            </a:r>
            <a:r>
              <a:rPr lang="ru-RU" sz="2000" dirty="0" smtClean="0"/>
              <a:t> выполняется для всех элементов вектора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68687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библиотеки </a:t>
            </a:r>
            <a:r>
              <a:rPr lang="ru-RU" sz="3600" dirty="0" smtClean="0"/>
              <a:t>алгоритмов</a:t>
            </a:r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Поиск </a:t>
            </a:r>
            <a:r>
              <a:rPr lang="en-US" b="1" dirty="0" smtClean="0"/>
              <a:t>find</a:t>
            </a:r>
            <a:r>
              <a:rPr lang="ru-RU" b="1" dirty="0" smtClean="0"/>
              <a:t> элемента </a:t>
            </a:r>
            <a:r>
              <a:rPr lang="ru-RU" b="1" dirty="0"/>
              <a:t>в целочисленном векторе.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&lt;algorithm&gt;</a:t>
            </a:r>
          </a:p>
          <a:p>
            <a:pPr marL="0" indent="0">
              <a:buNone/>
            </a:pPr>
            <a:r>
              <a:rPr lang="en-US" dirty="0"/>
              <a:t>#include &lt;vector&gt;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myints</a:t>
            </a:r>
            <a:r>
              <a:rPr lang="en-US" dirty="0"/>
              <a:t>[] = { 10, 20, 30, 40 };</a:t>
            </a:r>
          </a:p>
          <a:p>
            <a:pPr marL="0" indent="0">
              <a:buNone/>
            </a:pPr>
            <a:r>
              <a:rPr lang="en-US" dirty="0"/>
              <a:t> vector 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myvector</a:t>
            </a:r>
            <a:r>
              <a:rPr lang="en-US" dirty="0"/>
              <a:t> (myints,myints+4);</a:t>
            </a:r>
          </a:p>
          <a:p>
            <a:pPr marL="0" indent="0">
              <a:buNone/>
            </a:pPr>
            <a:r>
              <a:rPr lang="en-US" dirty="0"/>
              <a:t> vector&lt;</a:t>
            </a:r>
            <a:r>
              <a:rPr lang="en-US" dirty="0" err="1"/>
              <a:t>int</a:t>
            </a:r>
            <a:r>
              <a:rPr lang="en-US" dirty="0"/>
              <a:t>&gt;::iterator it;</a:t>
            </a:r>
          </a:p>
          <a:p>
            <a:pPr marL="0" indent="0">
              <a:buNone/>
            </a:pPr>
            <a:r>
              <a:rPr lang="en-US" dirty="0"/>
              <a:t> it = find (</a:t>
            </a:r>
            <a:r>
              <a:rPr lang="en-US" dirty="0" err="1"/>
              <a:t>myvector.begin</a:t>
            </a:r>
            <a:r>
              <a:rPr lang="en-US" dirty="0"/>
              <a:t>(), </a:t>
            </a:r>
            <a:r>
              <a:rPr lang="en-US" dirty="0" err="1"/>
              <a:t>myvector.end</a:t>
            </a:r>
            <a:r>
              <a:rPr lang="en-US" dirty="0"/>
              <a:t>(), 30);</a:t>
            </a:r>
          </a:p>
          <a:p>
            <a:pPr marL="0" indent="0">
              <a:buNone/>
            </a:pPr>
            <a:r>
              <a:rPr lang="en-US" dirty="0"/>
              <a:t> if (it != </a:t>
            </a:r>
            <a:r>
              <a:rPr lang="en-US" dirty="0" err="1"/>
              <a:t>myvector.end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"Element found in </a:t>
            </a:r>
            <a:r>
              <a:rPr lang="en-US" dirty="0" err="1"/>
              <a:t>myvector</a:t>
            </a:r>
            <a:r>
              <a:rPr lang="en-US" dirty="0"/>
              <a:t>: " &lt;&lt; *it &lt;&lt; '\n';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"Element not found in </a:t>
            </a:r>
            <a:r>
              <a:rPr lang="en-US" dirty="0" err="1"/>
              <a:t>myvector</a:t>
            </a:r>
            <a:r>
              <a:rPr lang="en-US" dirty="0"/>
              <a:t>\n";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86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нестандартными типами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Student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char *Name;</a:t>
            </a:r>
          </a:p>
          <a:p>
            <a:pPr marL="0" indent="0">
              <a:buNone/>
            </a:pPr>
            <a:r>
              <a:rPr lang="en-US" dirty="0"/>
              <a:t> double value;</a:t>
            </a:r>
          </a:p>
          <a:p>
            <a:pPr marL="0" indent="0">
              <a:buNone/>
            </a:pPr>
            <a:r>
              <a:rPr lang="en-US" dirty="0"/>
              <a:t> Student (char *_Name=0,double _value=0.) : Name(_Name), value(_value) {}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T&gt;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vType</a:t>
            </a:r>
            <a:r>
              <a:rPr lang="en-US" dirty="0"/>
              <a:t> (T v, char *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 &lt;&lt; </a:t>
            </a:r>
            <a:r>
              <a:rPr lang="en-US" dirty="0" err="1"/>
              <a:t>msg</a:t>
            </a:r>
            <a:r>
              <a:rPr lang="en-US" dirty="0"/>
              <a:t> &lt;&lt; ": 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v.size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for (</a:t>
            </a:r>
            <a:r>
              <a:rPr lang="en-US" dirty="0" err="1"/>
              <a:t>int</a:t>
            </a:r>
            <a:r>
              <a:rPr lang="en-US" dirty="0"/>
              <a:t> i=0; i&lt;n; i++) </a:t>
            </a:r>
            <a:r>
              <a:rPr lang="en-US" dirty="0" err="1"/>
              <a:t>cout</a:t>
            </a:r>
            <a:r>
              <a:rPr lang="en-US" dirty="0"/>
              <a:t> &lt;&lt; </a:t>
            </a:r>
          </a:p>
          <a:p>
            <a:pPr marL="0" indent="0">
              <a:buNone/>
            </a:pPr>
            <a:r>
              <a:rPr lang="en-US" dirty="0"/>
              <a:t>   v[i].Name &lt;&lt; "," &lt;&lt; v[i].value &lt;&lt; " 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357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библиотеки </a:t>
            </a:r>
            <a:r>
              <a:rPr lang="ru-RU" sz="3600" dirty="0" smtClean="0"/>
              <a:t>алгоритмов</a:t>
            </a:r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err="1" smtClean="0"/>
              <a:t>replace_if</a:t>
            </a:r>
            <a:r>
              <a:rPr lang="en-US" sz="2000" dirty="0" smtClean="0"/>
              <a:t>//</a:t>
            </a:r>
            <a:r>
              <a:rPr lang="ru-RU" sz="2000" dirty="0" smtClean="0"/>
              <a:t>рассматриваем эту функцию в задаче</a:t>
            </a:r>
          </a:p>
          <a:p>
            <a:pPr marL="0" indent="0">
              <a:buNone/>
            </a:pPr>
            <a:r>
              <a:rPr lang="ru-RU" sz="2000" dirty="0" smtClean="0"/>
              <a:t>Замена </a:t>
            </a:r>
            <a:r>
              <a:rPr lang="ru-RU" sz="2000" dirty="0"/>
              <a:t>нечётных значений целочисленного вектора нулями.</a:t>
            </a:r>
          </a:p>
          <a:p>
            <a:pPr marL="0" indent="0">
              <a:buNone/>
            </a:pPr>
            <a:r>
              <a:rPr lang="ru-RU" sz="2000" dirty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&lt;algorithm&gt;</a:t>
            </a:r>
          </a:p>
          <a:p>
            <a:pPr marL="0" indent="0">
              <a:buNone/>
            </a:pPr>
            <a:r>
              <a:rPr lang="en-US" sz="2000" dirty="0"/>
              <a:t>#include &lt;vector&gt;</a:t>
            </a:r>
          </a:p>
          <a:p>
            <a:pPr marL="0" indent="0"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IsOdd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i) { return ((i%2)==1); } //</a:t>
            </a:r>
            <a:r>
              <a:rPr lang="ru-RU" sz="2000" dirty="0"/>
              <a:t>Проверка на нечётность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0" indent="0">
              <a:buNone/>
            </a:pPr>
            <a:r>
              <a:rPr lang="en-US" sz="2000" dirty="0"/>
              <a:t> vector&lt;</a:t>
            </a:r>
            <a:r>
              <a:rPr lang="en-US" sz="2000" dirty="0" err="1"/>
              <a:t>int</a:t>
            </a:r>
            <a:r>
              <a:rPr lang="en-US" sz="2000" dirty="0"/>
              <a:t>&gt; </a:t>
            </a:r>
            <a:r>
              <a:rPr lang="en-US" sz="2000" dirty="0" err="1"/>
              <a:t>myvector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for (</a:t>
            </a:r>
            <a:r>
              <a:rPr lang="en-US" sz="2000" dirty="0" err="1"/>
              <a:t>int</a:t>
            </a:r>
            <a:r>
              <a:rPr lang="en-US" sz="2000" dirty="0"/>
              <a:t> i=1; i&lt;10; i++) </a:t>
            </a:r>
            <a:r>
              <a:rPr lang="en-US" sz="2000" dirty="0" err="1"/>
              <a:t>myvector.push_back</a:t>
            </a:r>
            <a:r>
              <a:rPr lang="en-US" sz="2000" dirty="0"/>
              <a:t>(i);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replace_if</a:t>
            </a:r>
            <a:r>
              <a:rPr lang="en-US" sz="2000" dirty="0"/>
              <a:t> (</a:t>
            </a:r>
            <a:r>
              <a:rPr lang="en-US" sz="2000" dirty="0" err="1"/>
              <a:t>myvector.begin</a:t>
            </a:r>
            <a:r>
              <a:rPr lang="en-US" sz="2000" dirty="0"/>
              <a:t>(), </a:t>
            </a:r>
            <a:r>
              <a:rPr lang="en-US" sz="2000" dirty="0" err="1"/>
              <a:t>myvector.end</a:t>
            </a:r>
            <a:r>
              <a:rPr lang="en-US" sz="2000" dirty="0"/>
              <a:t>(), </a:t>
            </a:r>
            <a:r>
              <a:rPr lang="en-US" sz="2000" dirty="0" err="1"/>
              <a:t>IsOdd</a:t>
            </a:r>
            <a:r>
              <a:rPr lang="en-US" sz="2000" dirty="0"/>
              <a:t>, 0);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for (vector&lt;</a:t>
            </a:r>
            <a:r>
              <a:rPr lang="en-US" sz="2000" dirty="0" err="1"/>
              <a:t>int</a:t>
            </a:r>
            <a:r>
              <a:rPr lang="en-US" sz="2000" dirty="0"/>
              <a:t>&gt;::iterator it=</a:t>
            </a:r>
            <a:r>
              <a:rPr lang="en-US" sz="2000" dirty="0" err="1"/>
              <a:t>myvector.begin</a:t>
            </a:r>
            <a:r>
              <a:rPr lang="en-US" sz="2000" dirty="0"/>
              <a:t>(); it!=</a:t>
            </a:r>
            <a:r>
              <a:rPr lang="en-US" sz="2000" dirty="0" err="1"/>
              <a:t>myvector.end</a:t>
            </a:r>
            <a:r>
              <a:rPr lang="en-US" sz="2000" dirty="0"/>
              <a:t>(); it++)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*it &lt;&lt; ' ';</a:t>
            </a:r>
          </a:p>
          <a:p>
            <a:pPr marL="0" indent="0"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255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библиотеки </a:t>
            </a:r>
            <a:r>
              <a:rPr lang="ru-RU" sz="3600" dirty="0" smtClean="0"/>
              <a:t>алгоритмов</a:t>
            </a:r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2174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dirty="0"/>
              <a:t>Сортировка элементов целочисленного вектора по </a:t>
            </a:r>
            <a:r>
              <a:rPr lang="ru-RU" sz="2000" b="1" dirty="0" smtClean="0"/>
              <a:t>убыванию</a:t>
            </a:r>
            <a:r>
              <a:rPr lang="en-US" sz="2000" dirty="0"/>
              <a:t> </a:t>
            </a:r>
            <a:r>
              <a:rPr lang="en-US" sz="2000" b="1" dirty="0"/>
              <a:t>sort</a:t>
            </a:r>
            <a:r>
              <a:rPr lang="en-US" sz="2000" dirty="0"/>
              <a:t> </a:t>
            </a:r>
            <a:r>
              <a:rPr lang="ru-RU" sz="2000" dirty="0" smtClean="0"/>
              <a:t>(</a:t>
            </a:r>
            <a:r>
              <a:rPr lang="en-US" sz="2000" dirty="0" err="1"/>
              <a:t>myvector.begin</a:t>
            </a:r>
            <a:r>
              <a:rPr lang="en-US" sz="2000" dirty="0"/>
              <a:t>(), </a:t>
            </a:r>
            <a:r>
              <a:rPr lang="en-US" sz="2000" dirty="0" err="1"/>
              <a:t>myvector.end</a:t>
            </a:r>
            <a:r>
              <a:rPr lang="en-US" sz="2000" dirty="0"/>
              <a:t>(), </a:t>
            </a:r>
            <a:r>
              <a:rPr lang="en-US" sz="2000" b="1" dirty="0" err="1"/>
              <a:t>myfunction</a:t>
            </a:r>
            <a:r>
              <a:rPr lang="en-US" sz="2000" dirty="0"/>
              <a:t>); </a:t>
            </a: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&lt;algorithm&gt;</a:t>
            </a:r>
          </a:p>
          <a:p>
            <a:pPr marL="0" indent="0">
              <a:buNone/>
            </a:pPr>
            <a:r>
              <a:rPr lang="en-US" sz="2000" dirty="0"/>
              <a:t>#include &lt;vector&gt;</a:t>
            </a:r>
          </a:p>
          <a:p>
            <a:pPr marL="0" indent="0"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/>
              <a:t>myfunction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i,int</a:t>
            </a:r>
            <a:r>
              <a:rPr lang="en-US" sz="2000" dirty="0"/>
              <a:t> j) { return (i&gt;j);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myints</a:t>
            </a:r>
            <a:r>
              <a:rPr lang="en-US" sz="2000" dirty="0"/>
              <a:t>[] = {32,71,12,45,26,80,53,32};</a:t>
            </a:r>
          </a:p>
          <a:p>
            <a:pPr marL="0" indent="0">
              <a:buNone/>
            </a:pPr>
            <a:r>
              <a:rPr lang="en-US" sz="2000" dirty="0"/>
              <a:t> vector&lt;</a:t>
            </a:r>
            <a:r>
              <a:rPr lang="en-US" sz="2000" dirty="0" err="1"/>
              <a:t>int</a:t>
            </a:r>
            <a:r>
              <a:rPr lang="en-US" sz="2000" dirty="0"/>
              <a:t>&gt; </a:t>
            </a:r>
            <a:r>
              <a:rPr lang="en-US" sz="2000" dirty="0" err="1"/>
              <a:t>myvector</a:t>
            </a:r>
            <a:r>
              <a:rPr lang="en-US" sz="2000" dirty="0"/>
              <a:t> (</a:t>
            </a:r>
            <a:r>
              <a:rPr lang="en-US" sz="2000" dirty="0" err="1"/>
              <a:t>myints</a:t>
            </a:r>
            <a:r>
              <a:rPr lang="en-US" sz="2000" dirty="0"/>
              <a:t>, myints+8);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sort</a:t>
            </a:r>
            <a:r>
              <a:rPr lang="en-US" sz="2000" dirty="0"/>
              <a:t> (</a:t>
            </a:r>
            <a:r>
              <a:rPr lang="en-US" sz="2000" dirty="0" err="1"/>
              <a:t>myvector.begin</a:t>
            </a:r>
            <a:r>
              <a:rPr lang="en-US" sz="2000" dirty="0"/>
              <a:t>(), </a:t>
            </a:r>
            <a:r>
              <a:rPr lang="en-US" sz="2000" dirty="0" err="1"/>
              <a:t>myvector.end</a:t>
            </a:r>
            <a:r>
              <a:rPr lang="en-US" sz="2000" dirty="0"/>
              <a:t>(), </a:t>
            </a:r>
            <a:r>
              <a:rPr lang="en-US" sz="2000" b="1" dirty="0" err="1"/>
              <a:t>myfunction</a:t>
            </a:r>
            <a:r>
              <a:rPr lang="en-US" sz="2000" dirty="0"/>
              <a:t>);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for (vector&lt;</a:t>
            </a:r>
            <a:r>
              <a:rPr lang="en-US" sz="2000" dirty="0" err="1"/>
              <a:t>int</a:t>
            </a:r>
            <a:r>
              <a:rPr lang="en-US" sz="2000" dirty="0"/>
              <a:t>&gt;::iterator it=</a:t>
            </a:r>
            <a:r>
              <a:rPr lang="en-US" sz="2000" dirty="0" err="1"/>
              <a:t>myvector.begin</a:t>
            </a:r>
            <a:r>
              <a:rPr lang="en-US" sz="2000" dirty="0"/>
              <a:t>(); it!=</a:t>
            </a:r>
            <a:r>
              <a:rPr lang="en-US" sz="2000" dirty="0" err="1"/>
              <a:t>myvector.end</a:t>
            </a:r>
            <a:r>
              <a:rPr lang="en-US" sz="2000" dirty="0"/>
              <a:t>(); it++)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*it &lt;&lt; ' ';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20690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Использование библиотеки </a:t>
            </a:r>
            <a:r>
              <a:rPr lang="ru-RU" sz="3600" dirty="0" smtClean="0">
                <a:solidFill>
                  <a:prstClr val="black"/>
                </a:solidFill>
              </a:rPr>
              <a:t>алгоритмов</a:t>
            </a:r>
            <a:r>
              <a:rPr lang="ru-RU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Реализация объединения двух целочисленных множеств</a:t>
            </a:r>
            <a:r>
              <a:rPr lang="ru-RU" sz="2000" dirty="0" smtClean="0"/>
              <a:t>.</a:t>
            </a:r>
            <a:r>
              <a:rPr lang="en-US" sz="2000" b="1" dirty="0"/>
              <a:t> </a:t>
            </a:r>
            <a:r>
              <a:rPr lang="en-US" sz="2000" b="1" dirty="0" err="1"/>
              <a:t>set_union</a:t>
            </a:r>
            <a:endParaRPr lang="ru-RU" sz="2000" b="1" dirty="0"/>
          </a:p>
          <a:p>
            <a:pPr marL="0" indent="0">
              <a:buNone/>
            </a:pPr>
            <a:r>
              <a:rPr lang="ru-RU" sz="1800" dirty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&lt;algorithm&gt;</a:t>
            </a:r>
          </a:p>
          <a:p>
            <a:pPr marL="0" indent="0">
              <a:buNone/>
            </a:pPr>
            <a:r>
              <a:rPr lang="en-US" sz="1800" dirty="0"/>
              <a:t>#include &lt;vector&gt;</a:t>
            </a:r>
          </a:p>
          <a:p>
            <a:pPr marL="0" indent="0"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 ()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first[] = {25,10,15,20,5};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second[] = {50,40,30,20,10};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//</a:t>
            </a:r>
            <a:r>
              <a:rPr lang="ru-RU" sz="1800" dirty="0" smtClean="0"/>
              <a:t>сначала сортируем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sort </a:t>
            </a:r>
            <a:r>
              <a:rPr lang="en-US" sz="1800" dirty="0"/>
              <a:t>(first,first+5);</a:t>
            </a:r>
          </a:p>
          <a:p>
            <a:pPr marL="0" indent="0">
              <a:buNone/>
            </a:pPr>
            <a:r>
              <a:rPr lang="en-US" sz="1800" dirty="0"/>
              <a:t> sort (second,second+5); </a:t>
            </a:r>
          </a:p>
          <a:p>
            <a:pPr marL="0" indent="0">
              <a:buNone/>
            </a:pPr>
            <a:r>
              <a:rPr lang="en-US" sz="1800" dirty="0"/>
              <a:t>  //</a:t>
            </a:r>
            <a:r>
              <a:rPr lang="en-US" sz="1800" dirty="0" err="1"/>
              <a:t>set_union</a:t>
            </a:r>
            <a:r>
              <a:rPr lang="en-US" sz="1800" dirty="0"/>
              <a:t> </a:t>
            </a:r>
            <a:r>
              <a:rPr lang="ru-RU" sz="1800" dirty="0"/>
              <a:t>сработает для отсортированных данных!</a:t>
            </a:r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en-US" sz="1800" dirty="0"/>
              <a:t>vector &lt;</a:t>
            </a:r>
            <a:r>
              <a:rPr lang="en-US" sz="1800" dirty="0" err="1"/>
              <a:t>int</a:t>
            </a:r>
            <a:r>
              <a:rPr lang="en-US" sz="1800" dirty="0"/>
              <a:t>&gt; v(10);</a:t>
            </a:r>
          </a:p>
          <a:p>
            <a:pPr marL="0" indent="0">
              <a:buNone/>
            </a:pPr>
            <a:r>
              <a:rPr lang="en-US" sz="1800" dirty="0"/>
              <a:t> vector &lt;</a:t>
            </a:r>
            <a:r>
              <a:rPr lang="en-US" sz="1800" dirty="0" err="1"/>
              <a:t>int</a:t>
            </a:r>
            <a:r>
              <a:rPr lang="en-US" sz="1800" dirty="0"/>
              <a:t>&gt;::iterator it</a:t>
            </a:r>
            <a:r>
              <a:rPr lang="en-US" sz="1800" dirty="0" smtClean="0"/>
              <a:t>=</a:t>
            </a:r>
            <a:r>
              <a:rPr lang="ru-RU" sz="1800" dirty="0" smtClean="0"/>
              <a:t>   </a:t>
            </a:r>
            <a:r>
              <a:rPr lang="en-US" sz="1800" dirty="0" smtClean="0"/>
              <a:t>//</a:t>
            </a:r>
            <a:r>
              <a:rPr lang="ru-RU" sz="1800" dirty="0" smtClean="0"/>
              <a:t> именно так без 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set_union</a:t>
            </a:r>
            <a:r>
              <a:rPr lang="en-US" sz="1800" dirty="0"/>
              <a:t> (first, first+5, second, second+5, </a:t>
            </a:r>
            <a:r>
              <a:rPr lang="en-US" sz="1800" dirty="0" err="1"/>
              <a:t>v.begin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v.resize</a:t>
            </a:r>
            <a:r>
              <a:rPr lang="en-US" sz="1800" dirty="0"/>
              <a:t>(it-</a:t>
            </a:r>
            <a:r>
              <a:rPr lang="en-US" sz="1800" dirty="0" err="1"/>
              <a:t>v.begin</a:t>
            </a:r>
            <a:r>
              <a:rPr lang="en-US" sz="1800" dirty="0" smtClean="0"/>
              <a:t>());// </a:t>
            </a:r>
            <a:r>
              <a:rPr lang="ru-RU" sz="1800" dirty="0" smtClean="0"/>
              <a:t>возврат указателя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for (it=</a:t>
            </a:r>
            <a:r>
              <a:rPr lang="en-US" sz="1800" dirty="0" err="1"/>
              <a:t>v.begin</a:t>
            </a:r>
            <a:r>
              <a:rPr lang="en-US" sz="1800" dirty="0"/>
              <a:t>(); it!=</a:t>
            </a:r>
            <a:r>
              <a:rPr lang="en-US" sz="1800" dirty="0" err="1"/>
              <a:t>v.end</a:t>
            </a:r>
            <a:r>
              <a:rPr lang="en-US" sz="1800" dirty="0"/>
              <a:t>(); it++) </a:t>
            </a:r>
            <a:r>
              <a:rPr lang="en-US" sz="1800" dirty="0" err="1"/>
              <a:t>cout</a:t>
            </a:r>
            <a:r>
              <a:rPr lang="en-US" sz="1800" dirty="0"/>
              <a:t> &lt;&lt; *it &lt;&lt; ' ';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return </a:t>
            </a:r>
            <a:r>
              <a:rPr lang="en-US" sz="1800" dirty="0"/>
              <a:t>0</a:t>
            </a:r>
            <a:r>
              <a:rPr lang="en-US" sz="1800" dirty="0" smtClean="0"/>
              <a:t>;}</a:t>
            </a:r>
            <a:r>
              <a:rPr lang="ru-RU" sz="1800" dirty="0" smtClean="0"/>
              <a:t>получим    </a:t>
            </a:r>
            <a:endParaRPr lang="en-US" sz="18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78272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библиотеки </a:t>
            </a:r>
            <a:r>
              <a:rPr lang="ru-RU" sz="3600" dirty="0" smtClean="0"/>
              <a:t>алгоритмов</a:t>
            </a:r>
            <a:r>
              <a:rPr lang="ru-RU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Поиск </a:t>
            </a:r>
            <a:r>
              <a:rPr lang="ru-RU" sz="2000" dirty="0"/>
              <a:t>строки с наименьшей длиной в тексте</a:t>
            </a:r>
            <a:r>
              <a:rPr lang="ru-RU" sz="2000" dirty="0" smtClean="0"/>
              <a:t>.</a:t>
            </a:r>
            <a:r>
              <a:rPr lang="en-US" sz="2000" b="1" dirty="0"/>
              <a:t> </a:t>
            </a:r>
            <a:r>
              <a:rPr lang="en-US" sz="2000" b="1" dirty="0" err="1" smtClean="0"/>
              <a:t>min_element</a:t>
            </a:r>
            <a:r>
              <a:rPr lang="en-US" sz="2000" b="1" dirty="0" smtClean="0"/>
              <a:t>,</a:t>
            </a:r>
            <a:r>
              <a:rPr lang="ru-RU" sz="2000" b="1" dirty="0" smtClean="0"/>
              <a:t>но с другими параметрами в отличие от примера 1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&lt;string&gt;</a:t>
            </a:r>
          </a:p>
          <a:p>
            <a:pPr marL="0" indent="0">
              <a:buNone/>
            </a:pPr>
            <a:r>
              <a:rPr lang="en-US" sz="2000" dirty="0"/>
              <a:t>#include &lt;algorithm&gt;</a:t>
            </a:r>
          </a:p>
          <a:p>
            <a:pPr marL="0" indent="0">
              <a:buNone/>
            </a:pPr>
            <a:r>
              <a:rPr lang="en-US" sz="2000" dirty="0"/>
              <a:t>#include &lt;vector&gt;</a:t>
            </a:r>
          </a:p>
          <a:p>
            <a:pPr marL="0" indent="0"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/>
              <a:t>myMin</a:t>
            </a:r>
            <a:r>
              <a:rPr lang="en-US" sz="2000" dirty="0"/>
              <a:t> (string a, string b) { return </a:t>
            </a:r>
            <a:r>
              <a:rPr lang="en-US" sz="2000" dirty="0" err="1"/>
              <a:t>a.length</a:t>
            </a:r>
            <a:r>
              <a:rPr lang="en-US" sz="2000" dirty="0"/>
              <a:t>()&lt;</a:t>
            </a:r>
            <a:r>
              <a:rPr lang="en-US" sz="2000" dirty="0" err="1"/>
              <a:t>b.length</a:t>
            </a:r>
            <a:r>
              <a:rPr lang="en-US" sz="2000" dirty="0"/>
              <a:t>(); }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 () {</a:t>
            </a:r>
          </a:p>
          <a:p>
            <a:pPr marL="0" indent="0">
              <a:buNone/>
            </a:pPr>
            <a:r>
              <a:rPr lang="en-US" sz="2000" dirty="0"/>
              <a:t> string text[] = {</a:t>
            </a:r>
          </a:p>
          <a:p>
            <a:pPr marL="0" indent="0">
              <a:buNone/>
            </a:pPr>
            <a:r>
              <a:rPr lang="en-US" sz="2000" dirty="0"/>
              <a:t>  "Mama", "</a:t>
            </a:r>
            <a:r>
              <a:rPr lang="en-US" sz="2000" dirty="0" err="1"/>
              <a:t>pomila</a:t>
            </a:r>
            <a:r>
              <a:rPr lang="en-US" sz="2000" dirty="0"/>
              <a:t>", "</a:t>
            </a:r>
            <a:r>
              <a:rPr lang="en-US" sz="2000" dirty="0" err="1"/>
              <a:t>ramochku</a:t>
            </a:r>
            <a:r>
              <a:rPr lang="en-US" sz="2000" dirty="0"/>
              <a:t>", "</a:t>
            </a:r>
            <a:r>
              <a:rPr lang="en-US" sz="2000" dirty="0" err="1"/>
              <a:t>milom</a:t>
            </a:r>
            <a:r>
              <a:rPr lang="en-US" sz="2000" dirty="0"/>
              <a:t>", </a:t>
            </a:r>
            <a:r>
              <a:rPr lang="en-US" sz="2000" dirty="0" smtClean="0"/>
              <a:t>“,,", </a:t>
            </a:r>
            <a:r>
              <a:rPr lang="en-US" sz="2000" dirty="0"/>
              <a:t>"yeah", "!"</a:t>
            </a:r>
          </a:p>
          <a:p>
            <a:pPr marL="0" indent="0">
              <a:buNone/>
            </a:pPr>
            <a:r>
              <a:rPr lang="en-US" sz="2000" dirty="0"/>
              <a:t> };</a:t>
            </a:r>
          </a:p>
          <a:p>
            <a:pPr marL="0" indent="0">
              <a:buNone/>
            </a:pPr>
            <a:r>
              <a:rPr lang="en-US" sz="2000" dirty="0"/>
              <a:t> vector &lt;string&gt; v(text,text+7);</a:t>
            </a:r>
          </a:p>
          <a:p>
            <a:pPr marL="0" indent="0">
              <a:buNone/>
            </a:pPr>
            <a:r>
              <a:rPr lang="en-US" sz="2000" dirty="0"/>
              <a:t> vector &lt;string&gt;::iterator it=</a:t>
            </a:r>
            <a:r>
              <a:rPr lang="en-US" sz="2000" b="1" dirty="0" err="1"/>
              <a:t>min_element</a:t>
            </a:r>
            <a:r>
              <a:rPr lang="en-US" sz="2000" dirty="0"/>
              <a:t>(</a:t>
            </a:r>
            <a:r>
              <a:rPr lang="en-US" sz="2000" dirty="0" err="1"/>
              <a:t>v.begin</a:t>
            </a:r>
            <a:r>
              <a:rPr lang="en-US" sz="2000" dirty="0"/>
              <a:t>(),</a:t>
            </a:r>
            <a:r>
              <a:rPr lang="en-US" sz="2000" dirty="0" err="1"/>
              <a:t>v.end</a:t>
            </a:r>
            <a:r>
              <a:rPr lang="en-US" sz="2000" dirty="0"/>
              <a:t>(),</a:t>
            </a:r>
            <a:r>
              <a:rPr lang="en-US" sz="2000" dirty="0" err="1"/>
              <a:t>myMin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cout</a:t>
            </a:r>
            <a:r>
              <a:rPr lang="en-US" sz="2000" dirty="0"/>
              <a:t> &lt;&lt; *it;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return 0</a:t>
            </a:r>
            <a:r>
              <a:rPr lang="en-US" sz="2000" dirty="0" smtClean="0"/>
              <a:t>;}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4532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96944" cy="562074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библиотеки </a:t>
            </a:r>
            <a:r>
              <a:rPr lang="ru-RU" sz="3600" dirty="0" smtClean="0"/>
              <a:t>алгоритмов</a:t>
            </a:r>
            <a:r>
              <a:rPr lang="ru-RU" sz="3600" dirty="0" smtClean="0">
                <a:solidFill>
                  <a:srgbClr val="FF0000"/>
                </a:solidFill>
              </a:rPr>
              <a:t>10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Вывод всех перестановок элементов целочисленного массива</a:t>
            </a:r>
            <a:r>
              <a:rPr lang="ru-RU" sz="2000" dirty="0" smtClean="0"/>
              <a:t>.</a:t>
            </a:r>
            <a:r>
              <a:rPr lang="en-US" sz="2000" b="1" dirty="0"/>
              <a:t> </a:t>
            </a:r>
            <a:r>
              <a:rPr lang="en-US" sz="2000" b="1" dirty="0" err="1" smtClean="0"/>
              <a:t>next_permutation</a:t>
            </a:r>
            <a:endParaRPr lang="ru-RU" sz="2000" b="1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#</a:t>
            </a:r>
            <a:r>
              <a:rPr lang="en-US" sz="2000" dirty="0"/>
              <a:t>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&lt;algorithm&gt;</a:t>
            </a:r>
          </a:p>
          <a:p>
            <a:pPr marL="0" indent="0"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a[] = { 1, 2, 3, 4 };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/>
              <a:t> = </a:t>
            </a:r>
            <a:r>
              <a:rPr lang="en-US" sz="2000" dirty="0" err="1"/>
              <a:t>sizeof</a:t>
            </a:r>
            <a:r>
              <a:rPr lang="en-US" sz="2000" dirty="0"/>
              <a:t>(a) /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do {</a:t>
            </a:r>
          </a:p>
          <a:p>
            <a:pPr marL="0" indent="0">
              <a:buNone/>
            </a:pPr>
            <a:r>
              <a:rPr lang="en-US" sz="2000" dirty="0"/>
              <a:t>  for (</a:t>
            </a:r>
            <a:r>
              <a:rPr lang="en-US" sz="2000" dirty="0" err="1"/>
              <a:t>int</a:t>
            </a:r>
            <a:r>
              <a:rPr lang="en-US" sz="2000" dirty="0"/>
              <a:t> i = 0; i &lt; </a:t>
            </a:r>
            <a:r>
              <a:rPr lang="en-US" sz="2000" dirty="0" err="1"/>
              <a:t>len</a:t>
            </a:r>
            <a:r>
              <a:rPr lang="en-US" sz="2000" dirty="0"/>
              <a:t>; i++) </a:t>
            </a:r>
            <a:r>
              <a:rPr lang="en-US" sz="2000" dirty="0" err="1"/>
              <a:t>cout</a:t>
            </a:r>
            <a:r>
              <a:rPr lang="en-US" sz="2000" dirty="0"/>
              <a:t> &lt;&lt; a[i] &lt;&lt; ' ';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} while (</a:t>
            </a:r>
            <a:r>
              <a:rPr lang="en-US" sz="2000" b="1" dirty="0" err="1"/>
              <a:t>next_permutation</a:t>
            </a:r>
            <a:r>
              <a:rPr lang="en-US" sz="2000" dirty="0"/>
              <a:t> (a, a + </a:t>
            </a:r>
            <a:r>
              <a:rPr lang="en-US" sz="2000" dirty="0" err="1"/>
              <a:t>len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30062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490066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библиотеки </a:t>
            </a:r>
            <a:r>
              <a:rPr lang="ru-RU" sz="3600" dirty="0" smtClean="0"/>
              <a:t>алгоритмов</a:t>
            </a:r>
            <a:r>
              <a:rPr lang="ru-RU" sz="3600" dirty="0" smtClean="0">
                <a:solidFill>
                  <a:srgbClr val="FF0000"/>
                </a:solidFill>
              </a:rPr>
              <a:t>11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/>
              <a:t>Из контейнера комплексных чисел удалить значения, мнимая часть которых равна нулю.</a:t>
            </a:r>
          </a:p>
          <a:p>
            <a:pPr marL="0" indent="0">
              <a:buNone/>
            </a:pPr>
            <a:r>
              <a:rPr lang="ru-RU" sz="1800" dirty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&lt;algorithm&gt;</a:t>
            </a:r>
          </a:p>
          <a:p>
            <a:pPr marL="0" indent="0">
              <a:buNone/>
            </a:pPr>
            <a:r>
              <a:rPr lang="en-US" sz="1800" dirty="0"/>
              <a:t>#include &lt;iterator&gt;</a:t>
            </a:r>
          </a:p>
          <a:p>
            <a:pPr marL="0" indent="0">
              <a:buNone/>
            </a:pPr>
            <a:r>
              <a:rPr lang="en-US" sz="1800" dirty="0"/>
              <a:t>#include &lt;string&gt;</a:t>
            </a:r>
          </a:p>
          <a:p>
            <a:pPr marL="0" indent="0">
              <a:buNone/>
            </a:pPr>
            <a:r>
              <a:rPr lang="en-US" sz="1800" dirty="0"/>
              <a:t>#include &lt;list&gt;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using namespace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struct</a:t>
            </a:r>
            <a:r>
              <a:rPr lang="en-US" sz="1800" dirty="0"/>
              <a:t> complex {</a:t>
            </a:r>
          </a:p>
          <a:p>
            <a:pPr marL="0" indent="0">
              <a:buNone/>
            </a:pPr>
            <a:r>
              <a:rPr lang="en-US" sz="1800" dirty="0"/>
              <a:t> double </a:t>
            </a:r>
            <a:r>
              <a:rPr lang="en-US" sz="1800" dirty="0" err="1"/>
              <a:t>re,im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/>
              <a:t>filter (complex c) { return c.im==0;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 marL="0" indent="0">
              <a:buNone/>
            </a:pPr>
            <a:r>
              <a:rPr lang="en-US" sz="1800" dirty="0"/>
              <a:t> list &lt;complex&gt; q;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 &lt;&lt; "Type data, 0 0 is exit</a:t>
            </a:r>
            <a:r>
              <a:rPr lang="en-US" sz="1800" dirty="0" smtClean="0"/>
              <a:t>";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0246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Продолжение примера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complex </a:t>
            </a:r>
            <a:r>
              <a:rPr lang="en-US" sz="1800" dirty="0"/>
              <a:t>n;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i=1;</a:t>
            </a:r>
          </a:p>
          <a:p>
            <a:pPr marL="0" indent="0">
              <a:buNone/>
            </a:pPr>
            <a:r>
              <a:rPr lang="en-US" sz="1800" dirty="0"/>
              <a:t> while (1)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 &lt;&lt; i++ &lt;&lt; ": ";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cin</a:t>
            </a:r>
            <a:r>
              <a:rPr lang="en-US" sz="1800" dirty="0"/>
              <a:t> &gt;&gt; n.re &gt;&gt; n.im;</a:t>
            </a:r>
          </a:p>
          <a:p>
            <a:pPr marL="0" indent="0">
              <a:buNone/>
            </a:pPr>
            <a:r>
              <a:rPr lang="en-US" sz="1800" dirty="0"/>
              <a:t>  if (n.re==0 &amp;&amp; n.im==0) break;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q.push_back</a:t>
            </a:r>
            <a:r>
              <a:rPr lang="en-US" sz="1800" dirty="0"/>
              <a:t>(n);</a:t>
            </a:r>
          </a:p>
          <a:p>
            <a:pPr marL="0" indent="0">
              <a:buNone/>
            </a:pPr>
            <a:r>
              <a:rPr lang="en-US" sz="1800" dirty="0"/>
              <a:t>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/>
              <a:t>list &lt;complex&gt; q2;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remove_copy_if</a:t>
            </a:r>
            <a:r>
              <a:rPr lang="en-US" sz="1800" dirty="0"/>
              <a:t> (</a:t>
            </a:r>
            <a:r>
              <a:rPr lang="en-US" sz="1800" dirty="0" err="1"/>
              <a:t>q.begin</a:t>
            </a:r>
            <a:r>
              <a:rPr lang="en-US" sz="1800" dirty="0"/>
              <a:t>(),</a:t>
            </a:r>
            <a:r>
              <a:rPr lang="en-US" sz="1800" dirty="0" err="1"/>
              <a:t>q.end</a:t>
            </a:r>
            <a:r>
              <a:rPr lang="en-US" sz="1800" dirty="0"/>
              <a:t>(),</a:t>
            </a:r>
            <a:r>
              <a:rPr lang="en-US" sz="1800" dirty="0" err="1"/>
              <a:t>back_inserter</a:t>
            </a:r>
            <a:r>
              <a:rPr lang="en-US" sz="1800" dirty="0"/>
              <a:t>(q2),filter);</a:t>
            </a:r>
          </a:p>
          <a:p>
            <a:pPr marL="0" indent="0">
              <a:buNone/>
            </a:pPr>
            <a:r>
              <a:rPr lang="en-US" sz="1800" dirty="0"/>
              <a:t>  //</a:t>
            </a:r>
            <a:r>
              <a:rPr lang="en-US" sz="1800" dirty="0" err="1"/>
              <a:t>back_inserter</a:t>
            </a:r>
            <a:r>
              <a:rPr lang="en-US" sz="1800" dirty="0"/>
              <a:t> </a:t>
            </a:r>
            <a:r>
              <a:rPr lang="ru-RU" sz="1800" dirty="0"/>
              <a:t>обеспечивает вставку результатов</a:t>
            </a:r>
          </a:p>
          <a:p>
            <a:pPr marL="0" indent="0">
              <a:buNone/>
            </a:pPr>
            <a:r>
              <a:rPr lang="ru-RU" sz="1800" dirty="0"/>
              <a:t>  //работы алгоритма в новый контейнер</a:t>
            </a:r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en-US" sz="1800" dirty="0"/>
              <a:t>list &lt;complex&gt;::iterator p;</a:t>
            </a:r>
          </a:p>
          <a:p>
            <a:pPr marL="0" indent="0">
              <a:buNone/>
            </a:pPr>
            <a:r>
              <a:rPr lang="en-US" sz="1800" dirty="0"/>
              <a:t> for (p=q2.begin(); p!=q2.end(); p++)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 &lt;&lt; '(' &lt;&lt; (p)-&gt;re &lt;&lt; ',' &lt;&lt; (p)-&gt;</a:t>
            </a:r>
            <a:r>
              <a:rPr lang="en-US" sz="1800" dirty="0" err="1"/>
              <a:t>im</a:t>
            </a:r>
            <a:r>
              <a:rPr lang="en-US" sz="1800" dirty="0"/>
              <a:t> &lt;&lt; ')' &lt;&lt; </a:t>
            </a:r>
            <a:r>
              <a:rPr lang="en-US" sz="1800" dirty="0" err="1"/>
              <a:t>endl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return </a:t>
            </a:r>
            <a:r>
              <a:rPr lang="en-US" sz="1800" dirty="0"/>
              <a:t>0</a:t>
            </a:r>
            <a:r>
              <a:rPr lang="en-US" sz="1800" dirty="0" smtClean="0"/>
              <a:t>;}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823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Продолжение примера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main(void) {</a:t>
            </a:r>
          </a:p>
          <a:p>
            <a:pPr marL="0" indent="0">
              <a:buNone/>
            </a:pPr>
            <a:r>
              <a:rPr lang="en-US" sz="1800" dirty="0" smtClean="0"/>
              <a:t> vector &lt;Student&gt; v(3);</a:t>
            </a:r>
          </a:p>
          <a:p>
            <a:pPr marL="0" indent="0">
              <a:buNone/>
            </a:pPr>
            <a:r>
              <a:rPr lang="en-US" sz="1800" dirty="0" smtClean="0"/>
              <a:t> v[0] = Student("</a:t>
            </a:r>
            <a:r>
              <a:rPr lang="en-US" sz="1800" dirty="0" err="1" smtClean="0"/>
              <a:t>Ivanoff</a:t>
            </a:r>
            <a:r>
              <a:rPr lang="en-US" sz="1800" dirty="0" smtClean="0"/>
              <a:t>", 45.9);</a:t>
            </a:r>
          </a:p>
          <a:p>
            <a:pPr marL="0" indent="0">
              <a:buNone/>
            </a:pPr>
            <a:r>
              <a:rPr lang="en-US" sz="1800" dirty="0" smtClean="0"/>
              <a:t> v[1] = Student("</a:t>
            </a:r>
            <a:r>
              <a:rPr lang="en-US" sz="1800" dirty="0" err="1" smtClean="0"/>
              <a:t>Petroff</a:t>
            </a:r>
            <a:r>
              <a:rPr lang="en-US" sz="1800" dirty="0" smtClean="0"/>
              <a:t>", 30.4);</a:t>
            </a:r>
          </a:p>
          <a:p>
            <a:pPr marL="0" indent="0">
              <a:buNone/>
            </a:pPr>
            <a:r>
              <a:rPr lang="en-US" sz="1800" dirty="0" smtClean="0"/>
              <a:t> v[2] = Student("</a:t>
            </a:r>
            <a:r>
              <a:rPr lang="en-US" sz="1800" dirty="0" err="1" smtClean="0"/>
              <a:t>Sidoroff</a:t>
            </a:r>
            <a:r>
              <a:rPr lang="en-US" sz="1800" dirty="0" smtClean="0"/>
              <a:t>", 55.6);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vType</a:t>
            </a:r>
            <a:r>
              <a:rPr lang="en-US" sz="1800" dirty="0" smtClean="0"/>
              <a:t>(</a:t>
            </a:r>
            <a:r>
              <a:rPr lang="en-US" sz="1800" dirty="0" err="1" smtClean="0"/>
              <a:t>v,"List</a:t>
            </a:r>
            <a:r>
              <a:rPr lang="en-US" sz="1800" dirty="0" smtClean="0"/>
              <a:t>");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cin.get</a:t>
            </a:r>
            <a:r>
              <a:rPr lang="en-US" sz="1800" dirty="0" smtClean="0"/>
              <a:t>(); return 0;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ru-RU" sz="1800" dirty="0" smtClean="0"/>
              <a:t>Если в классе есть  динамическое распределение памяти, то нужен конструктор копирования , перегрузить в классе </a:t>
            </a:r>
            <a:r>
              <a:rPr lang="en-US" sz="1800" dirty="0" smtClean="0"/>
              <a:t>Student </a:t>
            </a:r>
            <a:r>
              <a:rPr lang="ru-RU" sz="1800" dirty="0" smtClean="0"/>
              <a:t>операцию присваивания. В данном случае (простом) сработает также , как и в </a:t>
            </a:r>
            <a:r>
              <a:rPr lang="ru-RU" sz="1800" dirty="0" err="1" smtClean="0"/>
              <a:t>класе</a:t>
            </a:r>
            <a:r>
              <a:rPr lang="ru-RU" sz="1800" dirty="0" smtClean="0"/>
              <a:t> </a:t>
            </a:r>
            <a:r>
              <a:rPr lang="en-US" sz="1800" dirty="0" smtClean="0"/>
              <a:t>complex</a:t>
            </a:r>
            <a:r>
              <a:rPr lang="ru-RU" sz="1800" dirty="0" smtClean="0"/>
              <a:t> без перегрузки оператора = (см. </a:t>
            </a:r>
            <a:r>
              <a:rPr lang="ru-RU" sz="1800" dirty="0" err="1" smtClean="0"/>
              <a:t>лаб</a:t>
            </a:r>
            <a:r>
              <a:rPr lang="ru-RU" sz="1800" dirty="0" smtClean="0"/>
              <a:t> №1,№2)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6572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Пример работы с контейнером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ru-RU" sz="2900" dirty="0" smtClean="0">
              <a:solidFill>
                <a:prstClr val="black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ru-RU" sz="2900" dirty="0" smtClean="0">
                <a:solidFill>
                  <a:prstClr val="black"/>
                </a:solidFill>
                <a:ea typeface="+mj-ea"/>
                <a:cs typeface="+mj-cs"/>
              </a:rPr>
              <a:t>Задача  </a:t>
            </a:r>
            <a:r>
              <a:rPr lang="ru-RU" sz="2900" dirty="0">
                <a:solidFill>
                  <a:prstClr val="black"/>
                </a:solidFill>
                <a:ea typeface="+mj-ea"/>
                <a:cs typeface="+mj-cs"/>
              </a:rPr>
              <a:t>В файле находится произвольное количество целых чисел. Программа считывает их в вектор и выводит.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#</a:t>
            </a:r>
            <a:r>
              <a:rPr lang="ru-RU" dirty="0" err="1" smtClean="0"/>
              <a:t>include</a:t>
            </a:r>
            <a:r>
              <a:rPr lang="ru-RU" dirty="0" smtClean="0"/>
              <a:t> &lt;</a:t>
            </a:r>
            <a:r>
              <a:rPr lang="ru-RU" dirty="0" err="1" smtClean="0"/>
              <a:t>fstream</a:t>
            </a:r>
            <a:r>
              <a:rPr lang="ru-RU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#</a:t>
            </a:r>
            <a:r>
              <a:rPr lang="ru-RU" dirty="0" err="1" smtClean="0"/>
              <a:t>include</a:t>
            </a:r>
            <a:r>
              <a:rPr lang="ru-RU" dirty="0" smtClean="0"/>
              <a:t> &lt;</a:t>
            </a:r>
            <a:r>
              <a:rPr lang="ru-RU" dirty="0" err="1" smtClean="0"/>
              <a:t>vector</a:t>
            </a:r>
            <a:r>
              <a:rPr lang="ru-RU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using</a:t>
            </a:r>
            <a:r>
              <a:rPr lang="ru-RU" dirty="0" smtClean="0"/>
              <a:t> </a:t>
            </a:r>
            <a:r>
              <a:rPr lang="ru-RU" dirty="0" err="1" smtClean="0"/>
              <a:t>namespace</a:t>
            </a:r>
            <a:r>
              <a:rPr lang="ru-RU" dirty="0" smtClean="0"/>
              <a:t> </a:t>
            </a:r>
            <a:r>
              <a:rPr lang="ru-RU" dirty="0" err="1" smtClean="0"/>
              <a:t>std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main</a:t>
            </a:r>
            <a:r>
              <a:rPr lang="ru-RU" dirty="0" smtClean="0"/>
              <a:t>(){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ifstream</a:t>
            </a:r>
            <a:r>
              <a:rPr lang="ru-RU" dirty="0" smtClean="0"/>
              <a:t>  </a:t>
            </a:r>
            <a:r>
              <a:rPr lang="ru-RU" dirty="0" err="1" smtClean="0"/>
              <a:t>input</a:t>
            </a:r>
            <a:r>
              <a:rPr lang="ru-RU" dirty="0" smtClean="0"/>
              <a:t>("inpnum.txt");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if</a:t>
            </a:r>
            <a:r>
              <a:rPr lang="ru-RU" dirty="0" smtClean="0"/>
              <a:t> ( !</a:t>
            </a:r>
            <a:r>
              <a:rPr lang="ru-RU" dirty="0" err="1" smtClean="0"/>
              <a:t>input</a:t>
            </a:r>
            <a:r>
              <a:rPr lang="ru-RU" dirty="0" smtClean="0"/>
              <a:t> ) { </a:t>
            </a:r>
            <a:r>
              <a:rPr lang="ru-RU" dirty="0" err="1" smtClean="0"/>
              <a:t>cout</a:t>
            </a:r>
            <a:r>
              <a:rPr lang="ru-RU" dirty="0" smtClean="0"/>
              <a:t> &lt;&lt; "Ошибка открытия входного файла"; </a:t>
            </a:r>
            <a:r>
              <a:rPr lang="ru-RU" dirty="0" err="1" smtClean="0"/>
              <a:t>exit</a:t>
            </a:r>
            <a:r>
              <a:rPr lang="ru-RU" dirty="0" smtClean="0"/>
              <a:t>(1); }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vector</a:t>
            </a:r>
            <a:r>
              <a:rPr lang="ru-RU" dirty="0" smtClean="0"/>
              <a:t>&lt;</a:t>
            </a:r>
            <a:r>
              <a:rPr lang="ru-RU" dirty="0" err="1" smtClean="0"/>
              <a:t>int</a:t>
            </a:r>
            <a:r>
              <a:rPr lang="ru-RU" dirty="0" smtClean="0"/>
              <a:t>&gt; v; // создание контейнера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int</a:t>
            </a:r>
            <a:r>
              <a:rPr lang="ru-RU" dirty="0" smtClean="0"/>
              <a:t> x;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while</a:t>
            </a:r>
            <a:r>
              <a:rPr lang="ru-RU" dirty="0" smtClean="0"/>
              <a:t> ( </a:t>
            </a:r>
            <a:r>
              <a:rPr lang="ru-RU" dirty="0" err="1" smtClean="0"/>
              <a:t>input</a:t>
            </a:r>
            <a:r>
              <a:rPr lang="ru-RU" dirty="0" smtClean="0"/>
              <a:t> &gt;&gt; x, !</a:t>
            </a:r>
            <a:r>
              <a:rPr lang="ru-RU" dirty="0" err="1" smtClean="0"/>
              <a:t>input.eof</a:t>
            </a:r>
            <a:r>
              <a:rPr lang="ru-RU" dirty="0" smtClean="0"/>
              <a:t>() ) </a:t>
            </a:r>
            <a:r>
              <a:rPr lang="ru-RU" dirty="0" err="1" smtClean="0"/>
              <a:t>v.push_back</a:t>
            </a:r>
            <a:r>
              <a:rPr lang="ru-RU" dirty="0" smtClean="0"/>
              <a:t>(x);</a:t>
            </a:r>
          </a:p>
          <a:p>
            <a:pPr marL="0" indent="0">
              <a:buNone/>
            </a:pPr>
            <a:r>
              <a:rPr lang="ru-RU" dirty="0" err="1"/>
              <a:t>for</a:t>
            </a:r>
            <a:r>
              <a:rPr lang="ru-RU" dirty="0"/>
              <a:t> ( </a:t>
            </a:r>
            <a:r>
              <a:rPr lang="ru-RU" dirty="0" err="1"/>
              <a:t>vector</a:t>
            </a:r>
            <a:r>
              <a:rPr lang="ru-RU" dirty="0"/>
              <a:t>&lt;</a:t>
            </a:r>
            <a:r>
              <a:rPr lang="ru-RU" dirty="0" err="1"/>
              <a:t>int</a:t>
            </a:r>
            <a:r>
              <a:rPr lang="ru-RU" dirty="0"/>
              <a:t>&gt;::</a:t>
            </a:r>
            <a:r>
              <a:rPr lang="ru-RU" dirty="0" err="1"/>
              <a:t>iterator</a:t>
            </a:r>
            <a:r>
              <a:rPr lang="ru-RU" dirty="0"/>
              <a:t> i = </a:t>
            </a:r>
            <a:r>
              <a:rPr lang="ru-RU" dirty="0" err="1"/>
              <a:t>v.begin</a:t>
            </a:r>
            <a:r>
              <a:rPr lang="ru-RU" dirty="0"/>
              <a:t>(); i != </a:t>
            </a:r>
            <a:r>
              <a:rPr lang="ru-RU" dirty="0" err="1"/>
              <a:t>v.end</a:t>
            </a:r>
            <a:r>
              <a:rPr lang="ru-RU" dirty="0"/>
              <a:t>(); ++i )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cout</a:t>
            </a:r>
            <a:r>
              <a:rPr lang="ru-RU" dirty="0"/>
              <a:t> &lt;&lt; *i &lt;&lt; " </a:t>
            </a:r>
            <a:r>
              <a:rPr lang="ru-RU" dirty="0" smtClean="0"/>
              <a:t>";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nput.close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return 0;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Поскольку файл содержит целые числа, используется соответствующая специализация шаблона </a:t>
            </a:r>
            <a:r>
              <a:rPr lang="ru-RU" dirty="0" err="1" smtClean="0"/>
              <a:t>vector</a:t>
            </a:r>
            <a:r>
              <a:rPr lang="ru-RU" dirty="0" smtClean="0"/>
              <a:t> — </a:t>
            </a:r>
            <a:r>
              <a:rPr lang="ru-RU" dirty="0" err="1" smtClean="0"/>
              <a:t>vector</a:t>
            </a:r>
            <a:r>
              <a:rPr lang="ru-RU" dirty="0" smtClean="0"/>
              <a:t>&lt;</a:t>
            </a:r>
            <a:r>
              <a:rPr lang="ru-RU" dirty="0" err="1" smtClean="0"/>
              <a:t>int</a:t>
            </a:r>
            <a:r>
              <a:rPr lang="ru-RU" dirty="0" smtClean="0"/>
              <a:t>&gt;. Для создания вектора v применяется конструктор по умолчанию. Организуется цикл до конца файла, в котором из него считывается очередное целое число. С помощью метода </a:t>
            </a:r>
            <a:r>
              <a:rPr lang="ru-RU" dirty="0" err="1" smtClean="0"/>
              <a:t>push_back</a:t>
            </a:r>
            <a:r>
              <a:rPr lang="ru-RU" dirty="0" smtClean="0"/>
              <a:t> оно заносится в вектор, размер которого увеличивается автоматически на 1. затем распечатывается</a:t>
            </a:r>
          </a:p>
        </p:txBody>
      </p:sp>
    </p:spTree>
    <p:extLst>
      <p:ext uri="{BB962C8B-B14F-4D97-AF65-F5344CB8AC3E}">
        <p14:creationId xmlns:p14="http://schemas.microsoft.com/office/powerpoint/2010/main" val="158999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Пояснение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1020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Здесь объявляется переменная i типа «итератор для конкретной специализации</a:t>
            </a:r>
          </a:p>
          <a:p>
            <a:pPr marL="0" indent="0">
              <a:buNone/>
            </a:pPr>
            <a:r>
              <a:rPr lang="ru-RU" dirty="0" smtClean="0"/>
              <a:t>шаблона». С помощью этого итератора выполняется доступ ко всем по порядку</a:t>
            </a:r>
          </a:p>
          <a:p>
            <a:pPr marL="0" indent="0">
              <a:buNone/>
            </a:pPr>
            <a:r>
              <a:rPr lang="ru-RU" dirty="0" smtClean="0"/>
              <a:t>элементам контейнера начиная с первого.</a:t>
            </a:r>
          </a:p>
          <a:p>
            <a:pPr marL="0" indent="0">
              <a:buNone/>
            </a:pPr>
            <a:r>
              <a:rPr lang="ru-RU" dirty="0" smtClean="0"/>
              <a:t> Метод </a:t>
            </a:r>
            <a:r>
              <a:rPr lang="ru-RU" dirty="0" err="1" smtClean="0"/>
              <a:t>begin</a:t>
            </a:r>
            <a:r>
              <a:rPr lang="ru-RU" dirty="0" smtClean="0"/>
              <a:t> возвращает указатель на первый элемент, метод  </a:t>
            </a:r>
            <a:r>
              <a:rPr lang="ru-RU" dirty="0" err="1" smtClean="0"/>
              <a:t>end</a:t>
            </a:r>
            <a:r>
              <a:rPr lang="ru-RU" dirty="0" smtClean="0"/>
              <a:t> — на элемент, следующий за последним. </a:t>
            </a:r>
          </a:p>
          <a:p>
            <a:pPr marL="0" indent="0">
              <a:buNone/>
            </a:pPr>
            <a:r>
              <a:rPr lang="ru-RU" dirty="0" smtClean="0"/>
              <a:t>Сравнивать текущее значение с граничным </a:t>
            </a:r>
            <a:r>
              <a:rPr lang="ru-RU" b="1" dirty="0" smtClean="0"/>
              <a:t>следует именно с помощью операции !=, так как операции &lt; или &lt;= могут быть не определены для некоторых контейнеров</a:t>
            </a:r>
            <a:r>
              <a:rPr lang="ru-RU" dirty="0" smtClean="0"/>
              <a:t>. Операция инкремента (++i) реализована так, чтобы после нее итератор указывал на следующий элемент контейнера в порядке обхода. Доступ к элементу вектора выполняется с помощью операции разыменовывания, как для обычных указателей.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этом примере вместо вектора можно использовать любой последовательный контейнер путем простой замены слова </a:t>
            </a:r>
            <a:r>
              <a:rPr lang="ru-RU" dirty="0" err="1" smtClean="0"/>
              <a:t>vector</a:t>
            </a:r>
            <a:r>
              <a:rPr lang="ru-RU" dirty="0" smtClean="0"/>
              <a:t>, например словом </a:t>
            </a:r>
            <a:r>
              <a:rPr lang="ru-RU" dirty="0" err="1" smtClean="0"/>
              <a:t>list</a:t>
            </a:r>
            <a:r>
              <a:rPr lang="ru-RU" dirty="0" smtClean="0"/>
              <a:t>. При этом изменится внутреннее представление данных и </a:t>
            </a:r>
            <a:r>
              <a:rPr lang="ru-RU" b="1" dirty="0" smtClean="0"/>
              <a:t>набор доступных операций</a:t>
            </a:r>
            <a:r>
              <a:rPr lang="ru-RU" dirty="0" smtClean="0"/>
              <a:t>, а поведение программы останется прежним. </a:t>
            </a:r>
            <a:r>
              <a:rPr lang="ru-RU" b="1" dirty="0" smtClean="0"/>
              <a:t>Однако есть нюансы, например:</a:t>
            </a:r>
          </a:p>
          <a:p>
            <a:pPr marL="0" indent="0">
              <a:buNone/>
            </a:pPr>
            <a:r>
              <a:rPr lang="ru-RU" dirty="0" err="1" smtClean="0"/>
              <a:t>for</a:t>
            </a:r>
            <a:r>
              <a:rPr lang="ru-RU" dirty="0" smtClean="0"/>
              <a:t> ( </a:t>
            </a:r>
            <a:r>
              <a:rPr lang="ru-RU" dirty="0" err="1" smtClean="0"/>
              <a:t>int</a:t>
            </a:r>
            <a:r>
              <a:rPr lang="ru-RU" dirty="0" smtClean="0"/>
              <a:t> i = 0; i &lt; </a:t>
            </a:r>
            <a:r>
              <a:rPr lang="ru-RU" dirty="0" err="1" smtClean="0"/>
              <a:t>v.size</a:t>
            </a:r>
            <a:r>
              <a:rPr lang="ru-RU" dirty="0" smtClean="0"/>
              <a:t>(); ++i ) </a:t>
            </a:r>
            <a:r>
              <a:rPr lang="ru-RU" dirty="0" err="1" smtClean="0"/>
              <a:t>cout</a:t>
            </a:r>
            <a:r>
              <a:rPr lang="ru-RU" dirty="0" smtClean="0"/>
              <a:t> &lt;&lt; v[i] &lt;&lt; " ";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записать цикл </a:t>
            </a:r>
            <a:r>
              <a:rPr lang="ru-RU" dirty="0" err="1" smtClean="0"/>
              <a:t>for</a:t>
            </a:r>
            <a:r>
              <a:rPr lang="ru-RU" dirty="0" smtClean="0"/>
              <a:t> с использованием операции доступа по индексу [], как в данном примере, </a:t>
            </a:r>
            <a:r>
              <a:rPr lang="ru-RU" b="1" dirty="0" smtClean="0"/>
              <a:t>программа не будет работать для контейнера типа </a:t>
            </a:r>
            <a:r>
              <a:rPr lang="ru-RU" b="1" dirty="0" err="1" smtClean="0"/>
              <a:t>list</a:t>
            </a:r>
            <a:r>
              <a:rPr lang="ru-RU" b="1" dirty="0" smtClean="0"/>
              <a:t>,</a:t>
            </a:r>
            <a:r>
              <a:rPr lang="ru-RU" dirty="0" smtClean="0"/>
              <a:t> поскольку в нем эта операция не определена.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52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&lt;vector&gt;</a:t>
            </a:r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0" indent="0">
              <a:buNone/>
            </a:pPr>
            <a:r>
              <a:rPr lang="en-US" dirty="0" smtClean="0"/>
              <a:t> vector &lt;</a:t>
            </a:r>
            <a:r>
              <a:rPr lang="en-US" dirty="0" err="1" smtClean="0"/>
              <a:t>int</a:t>
            </a:r>
            <a:r>
              <a:rPr lang="en-US" dirty="0" smtClean="0"/>
              <a:t>&gt; v1, v2;</a:t>
            </a:r>
          </a:p>
          <a:p>
            <a:pPr marL="0" indent="0">
              <a:buNone/>
            </a:pPr>
            <a:r>
              <a:rPr lang="en-US" dirty="0" smtClean="0"/>
              <a:t> for (</a:t>
            </a:r>
            <a:r>
              <a:rPr lang="en-US" dirty="0" err="1" smtClean="0"/>
              <a:t>int</a:t>
            </a:r>
            <a:r>
              <a:rPr lang="en-US" dirty="0" smtClean="0"/>
              <a:t> i = 0; i &lt; 6; ++i ) v1.push_back(i);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"v1: ";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vector 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smtClean="0"/>
              <a:t>:: iterator  p;</a:t>
            </a:r>
          </a:p>
          <a:p>
            <a:pPr marL="0" indent="0">
              <a:buNone/>
            </a:pPr>
            <a:r>
              <a:rPr lang="en-US" dirty="0" smtClean="0"/>
              <a:t> for (p=v1.begin(); p!=v1.end();p++) </a:t>
            </a:r>
            <a:r>
              <a:rPr lang="en-US" dirty="0" err="1" smtClean="0"/>
              <a:t>cout</a:t>
            </a:r>
            <a:r>
              <a:rPr lang="en-US" dirty="0" smtClean="0"/>
              <a:t> &lt;&lt; *p&lt;&lt; " ";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for ( </a:t>
            </a:r>
            <a:r>
              <a:rPr lang="en-US" dirty="0" err="1" smtClean="0"/>
              <a:t>int</a:t>
            </a:r>
            <a:r>
              <a:rPr lang="en-US" dirty="0" smtClean="0"/>
              <a:t> i = 0; i &lt; 3; ++i ) v2.push_back( i + 1 );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"v2: ";</a:t>
            </a:r>
          </a:p>
          <a:p>
            <a:pPr marL="0" indent="0">
              <a:buNone/>
            </a:pPr>
            <a:r>
              <a:rPr lang="en-US" dirty="0" smtClean="0"/>
              <a:t>for ( </a:t>
            </a:r>
            <a:r>
              <a:rPr lang="en-US" dirty="0" err="1" smtClean="0"/>
              <a:t>int</a:t>
            </a:r>
            <a:r>
              <a:rPr lang="en-US" dirty="0" smtClean="0"/>
              <a:t> i = 0; i &lt; 3; ++i ) </a:t>
            </a:r>
            <a:r>
              <a:rPr lang="en-US" dirty="0" err="1" smtClean="0"/>
              <a:t>cout</a:t>
            </a:r>
            <a:r>
              <a:rPr lang="en-US" dirty="0" smtClean="0"/>
              <a:t> &lt;&lt; v2[i] &lt;&lt; " ";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if ( v1 &lt; v2 ) </a:t>
            </a:r>
            <a:r>
              <a:rPr lang="en-US" dirty="0" err="1" smtClean="0"/>
              <a:t>cout</a:t>
            </a:r>
            <a:r>
              <a:rPr lang="en-US" dirty="0" smtClean="0"/>
              <a:t> &lt;&lt; " v1 &lt; v2" &lt;&lt; </a:t>
            </a:r>
            <a:r>
              <a:rPr lang="en-US" dirty="0" err="1" smtClean="0"/>
              <a:t>endl</a:t>
            </a:r>
            <a:r>
              <a:rPr lang="en-US" dirty="0" smtClean="0"/>
              <a:t>;//</a:t>
            </a:r>
            <a:r>
              <a:rPr lang="ru-RU" dirty="0" smtClean="0"/>
              <a:t>используем операцию сравнения векторов, она там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// </a:t>
            </a:r>
            <a:r>
              <a:rPr lang="ru-RU" dirty="0" smtClean="0"/>
              <a:t>определена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else </a:t>
            </a:r>
            <a:r>
              <a:rPr lang="en-US" dirty="0" err="1" smtClean="0"/>
              <a:t>cout</a:t>
            </a:r>
            <a:r>
              <a:rPr lang="en-US" dirty="0" smtClean="0"/>
              <a:t> &lt;&lt; " v1 &gt;= v2"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ru-RU" dirty="0" smtClean="0"/>
              <a:t>Результат работы программы:</a:t>
            </a:r>
          </a:p>
          <a:p>
            <a:pPr marL="0" indent="0">
              <a:buNone/>
            </a:pPr>
            <a:r>
              <a:rPr lang="en-US" dirty="0" smtClean="0"/>
              <a:t>v1: 0 1 2 3 4 5</a:t>
            </a:r>
          </a:p>
          <a:p>
            <a:pPr marL="0" indent="0">
              <a:buNone/>
            </a:pPr>
            <a:r>
              <a:rPr lang="en-US" dirty="0" smtClean="0"/>
              <a:t>v2: 1 2 3</a:t>
            </a:r>
          </a:p>
          <a:p>
            <a:pPr marL="0" indent="0">
              <a:buNone/>
            </a:pPr>
            <a:r>
              <a:rPr lang="en-US" dirty="0" smtClean="0"/>
              <a:t>v1 &lt; v2</a:t>
            </a:r>
          </a:p>
        </p:txBody>
      </p:sp>
    </p:spTree>
    <p:extLst>
      <p:ext uri="{BB962C8B-B14F-4D97-AF65-F5344CB8AC3E}">
        <p14:creationId xmlns:p14="http://schemas.microsoft.com/office/powerpoint/2010/main" val="115505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Метод </a:t>
            </a:r>
            <a:r>
              <a:rPr lang="en-US" dirty="0" smtClean="0"/>
              <a:t>assign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assign</a:t>
            </a:r>
            <a:r>
              <a:rPr lang="ru-RU" dirty="0" smtClean="0"/>
              <a:t> применяется к существующему объекту. Параметры метода аналогичны параметрам конструктора, например:</a:t>
            </a:r>
          </a:p>
          <a:p>
            <a:pPr marL="0" indent="0">
              <a:buNone/>
            </a:pPr>
            <a:r>
              <a:rPr lang="ru-RU" dirty="0" err="1" smtClean="0"/>
              <a:t>vector</a:t>
            </a:r>
            <a:r>
              <a:rPr lang="ru-RU" dirty="0" smtClean="0"/>
              <a:t> &lt;</a:t>
            </a:r>
            <a:r>
              <a:rPr lang="ru-RU" dirty="0" err="1" smtClean="0"/>
              <a:t>int</a:t>
            </a:r>
            <a:r>
              <a:rPr lang="ru-RU" dirty="0" smtClean="0"/>
              <a:t>&gt; v1, v2;</a:t>
            </a:r>
          </a:p>
          <a:p>
            <a:pPr marL="0" indent="0">
              <a:buNone/>
            </a:pPr>
            <a:r>
              <a:rPr lang="ru-RU" dirty="0" smtClean="0"/>
              <a:t>// Первым 10 элементам вектора v1 присваивается значение 1:</a:t>
            </a:r>
          </a:p>
          <a:p>
            <a:pPr marL="0" indent="0">
              <a:buNone/>
            </a:pPr>
            <a:r>
              <a:rPr lang="ru-RU" dirty="0" smtClean="0"/>
              <a:t>v1.assign( 10, 1 );</a:t>
            </a:r>
          </a:p>
          <a:p>
            <a:pPr marL="0" indent="0">
              <a:buNone/>
            </a:pPr>
            <a:r>
              <a:rPr lang="ru-RU" dirty="0" smtClean="0"/>
              <a:t>// Первым 3 элементам вектора v2 присваиваются значения v1[5], v1[6], v1[7]:</a:t>
            </a:r>
          </a:p>
          <a:p>
            <a:pPr marL="0" indent="0">
              <a:buNone/>
            </a:pPr>
            <a:r>
              <a:rPr lang="ru-RU" dirty="0" smtClean="0"/>
              <a:t>v2.assign( v1.begin() + 5, v1.begin() + 8 );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4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Операции доступа к </a:t>
            </a:r>
            <a:r>
              <a:rPr lang="en-US" dirty="0" smtClean="0"/>
              <a:t>vector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Операции доступа </a:t>
            </a:r>
            <a:r>
              <a:rPr lang="ru-RU" b="1" dirty="0" smtClean="0"/>
              <a:t>возвращают значение ссылки на элемент </a:t>
            </a:r>
            <a:r>
              <a:rPr lang="ru-RU" dirty="0" smtClean="0"/>
              <a:t>(</a:t>
            </a:r>
            <a:r>
              <a:rPr lang="ru-RU" dirty="0" err="1" smtClean="0"/>
              <a:t>reference</a:t>
            </a:r>
            <a:r>
              <a:rPr lang="ru-RU" dirty="0" smtClean="0"/>
              <a:t>) или константной ссылки (</a:t>
            </a:r>
            <a:r>
              <a:rPr lang="ru-RU" dirty="0" err="1" smtClean="0"/>
              <a:t>const_reference</a:t>
            </a:r>
            <a:r>
              <a:rPr lang="ru-RU" dirty="0" smtClean="0"/>
              <a:t>) в зависимости от того, применяются они к константному объекту или нет.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Методы </a:t>
            </a:r>
            <a:r>
              <a:rPr lang="ru-RU" dirty="0" err="1" smtClean="0"/>
              <a:t>front</a:t>
            </a:r>
            <a:r>
              <a:rPr lang="ru-RU" dirty="0" smtClean="0"/>
              <a:t> и </a:t>
            </a:r>
            <a:r>
              <a:rPr lang="ru-RU" dirty="0" err="1" smtClean="0"/>
              <a:t>back</a:t>
            </a:r>
            <a:r>
              <a:rPr lang="ru-RU" dirty="0" smtClean="0"/>
              <a:t> возвращают ссылки на первый и последний элементы вектора соответственно (это не то же самое, что </a:t>
            </a:r>
            <a:r>
              <a:rPr lang="ru-RU" dirty="0" err="1" smtClean="0"/>
              <a:t>begin</a:t>
            </a:r>
            <a:r>
              <a:rPr lang="ru-RU" dirty="0" smtClean="0"/>
              <a:t> — указатель на первый элемент и </a:t>
            </a:r>
            <a:r>
              <a:rPr lang="ru-RU" dirty="0" err="1" smtClean="0"/>
              <a:t>end</a:t>
            </a:r>
            <a:r>
              <a:rPr lang="ru-RU" dirty="0" smtClean="0"/>
              <a:t> — указатель на элемент, следующий за последним).</a:t>
            </a:r>
          </a:p>
          <a:p>
            <a:pPr marL="0" indent="0">
              <a:buNone/>
            </a:pPr>
            <a:r>
              <a:rPr lang="ru-RU" dirty="0" smtClean="0"/>
              <a:t> Пример:</a:t>
            </a:r>
          </a:p>
          <a:p>
            <a:pPr marL="0" indent="0">
              <a:buNone/>
            </a:pPr>
            <a:r>
              <a:rPr lang="ru-RU" dirty="0" err="1" smtClean="0"/>
              <a:t>vector</a:t>
            </a:r>
            <a:r>
              <a:rPr lang="ru-RU" dirty="0" smtClean="0"/>
              <a:t> &lt;</a:t>
            </a:r>
            <a:r>
              <a:rPr lang="ru-RU" dirty="0" err="1" smtClean="0"/>
              <a:t>int</a:t>
            </a:r>
            <a:r>
              <a:rPr lang="ru-RU" dirty="0" smtClean="0"/>
              <a:t>&gt; v(5, 10);</a:t>
            </a:r>
          </a:p>
          <a:p>
            <a:pPr marL="0" indent="0">
              <a:buNone/>
            </a:pPr>
            <a:r>
              <a:rPr lang="ru-RU" dirty="0" err="1" smtClean="0"/>
              <a:t>v.front</a:t>
            </a:r>
            <a:r>
              <a:rPr lang="ru-RU" dirty="0" smtClean="0"/>
              <a:t>() = 100; </a:t>
            </a:r>
            <a:r>
              <a:rPr lang="ru-RU" dirty="0" err="1" smtClean="0"/>
              <a:t>v.back</a:t>
            </a:r>
            <a:r>
              <a:rPr lang="ru-RU" dirty="0" smtClean="0"/>
              <a:t>() = 100;</a:t>
            </a:r>
          </a:p>
          <a:p>
            <a:pPr marL="0" indent="0">
              <a:buNone/>
            </a:pPr>
            <a:r>
              <a:rPr lang="ru-RU" dirty="0" err="1" smtClean="0"/>
              <a:t>cout</a:t>
            </a:r>
            <a:r>
              <a:rPr lang="ru-RU" dirty="0" smtClean="0"/>
              <a:t> &lt;&lt; v[0] &lt;&lt; " " &lt;&lt; v[</a:t>
            </a:r>
            <a:r>
              <a:rPr lang="ru-RU" dirty="0" err="1" smtClean="0"/>
              <a:t>v.size</a:t>
            </a:r>
            <a:r>
              <a:rPr lang="ru-RU" dirty="0" smtClean="0"/>
              <a:t>() - 1]; // Вывод: 100 100</a:t>
            </a:r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b="1" dirty="0" err="1" smtClean="0"/>
              <a:t>capacity</a:t>
            </a:r>
            <a:r>
              <a:rPr lang="ru-RU" dirty="0" smtClean="0"/>
              <a:t> определяет объем памяти, занимаемой вектором: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 описание метода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size_type</a:t>
            </a:r>
            <a:r>
              <a:rPr lang="ru-RU" dirty="0" smtClean="0"/>
              <a:t> </a:t>
            </a:r>
            <a:r>
              <a:rPr lang="ru-RU" dirty="0" err="1" smtClean="0"/>
              <a:t>capacity</a:t>
            </a:r>
            <a:r>
              <a:rPr lang="ru-RU" dirty="0" smtClean="0"/>
              <a:t>() </a:t>
            </a:r>
            <a:r>
              <a:rPr lang="ru-RU" dirty="0" err="1" smtClean="0"/>
              <a:t>const</a:t>
            </a:r>
            <a:r>
              <a:rPr lang="ru-RU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887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3307</Words>
  <Application>Microsoft Office PowerPoint</Application>
  <PresentationFormat>Экран (4:3)</PresentationFormat>
  <Paragraphs>507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Продолжение изучения библиотеки STL</vt:lpstr>
      <vt:lpstr>Проверка без auto</vt:lpstr>
      <vt:lpstr>Работа с нестандартными типами</vt:lpstr>
      <vt:lpstr>Продолжение примера</vt:lpstr>
      <vt:lpstr>Пример работы с контейнером</vt:lpstr>
      <vt:lpstr>Пояснение</vt:lpstr>
      <vt:lpstr>Пример</vt:lpstr>
      <vt:lpstr> Метод assign</vt:lpstr>
      <vt:lpstr>Операции доступа к vector</vt:lpstr>
      <vt:lpstr> Метод reserve-выделение памяти</vt:lpstr>
      <vt:lpstr>методы изменения объектов класса vector:</vt:lpstr>
      <vt:lpstr>пояснения</vt:lpstr>
      <vt:lpstr>Метод erase</vt:lpstr>
      <vt:lpstr>Сравнение</vt:lpstr>
      <vt:lpstr>Список</vt:lpstr>
      <vt:lpstr>Функции списка</vt:lpstr>
      <vt:lpstr>Алгоритмы</vt:lpstr>
      <vt:lpstr>Алгоритмы не модифицирующие контейнер</vt:lpstr>
      <vt:lpstr>Алгоритмы модифицирующие значение элементов контейнера</vt:lpstr>
      <vt:lpstr>Алгоритмы модифицирующие контейнер</vt:lpstr>
      <vt:lpstr>Функции-помощники</vt:lpstr>
      <vt:lpstr>Численные алгоритмы</vt:lpstr>
      <vt:lpstr>Использование библиотеки алгоритмов1</vt:lpstr>
      <vt:lpstr>Использование библиотеки алгоритмов2</vt:lpstr>
      <vt:lpstr>Использование библиотеки алгоритмов3</vt:lpstr>
      <vt:lpstr>Продолжение примера</vt:lpstr>
      <vt:lpstr>Замечание!!!</vt:lpstr>
      <vt:lpstr>Использование библиотеки алгоритмов 4</vt:lpstr>
      <vt:lpstr>Использование библиотеки алгоритмов5</vt:lpstr>
      <vt:lpstr>Использование библиотеки алгоритмов6</vt:lpstr>
      <vt:lpstr>Использование библиотеки алгоритмов7</vt:lpstr>
      <vt:lpstr>Использование библиотеки алгоритмов8</vt:lpstr>
      <vt:lpstr>Использование библиотеки алгоритмов9</vt:lpstr>
      <vt:lpstr>Использование библиотеки алгоритмов10</vt:lpstr>
      <vt:lpstr>Использование библиотеки алгоритмов11</vt:lpstr>
      <vt:lpstr>Продолжение примера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Продолжение изучения библиотеки STL</dc:title>
  <dc:creator>luda</dc:creator>
  <cp:lastModifiedBy>luda</cp:lastModifiedBy>
  <cp:revision>2</cp:revision>
  <dcterms:created xsi:type="dcterms:W3CDTF">2022-02-12T09:18:21Z</dcterms:created>
  <dcterms:modified xsi:type="dcterms:W3CDTF">2022-02-12T09:36:48Z</dcterms:modified>
</cp:coreProperties>
</file>