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6" r:id="rId17"/>
    <p:sldId id="31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4" r:id="rId32"/>
    <p:sldId id="287" r:id="rId33"/>
    <p:sldId id="281" r:id="rId34"/>
    <p:sldId id="307" r:id="rId35"/>
    <p:sldId id="306" r:id="rId36"/>
    <p:sldId id="286" r:id="rId37"/>
    <p:sldId id="289" r:id="rId38"/>
    <p:sldId id="283" r:id="rId39"/>
    <p:sldId id="308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4660"/>
  </p:normalViewPr>
  <p:slideViewPr>
    <p:cSldViewPr>
      <p:cViewPr varScale="1">
        <p:scale>
          <a:sx n="99" d="100"/>
          <a:sy n="99" d="100"/>
        </p:scale>
        <p:origin x="-1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52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7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1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0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12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24C4-9DC0-4382-B5F7-0ABB617FC32A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1698-9150-4BC9-81C8-53746B396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562074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Вывод всех перестановок элементов целочисленного массива</a:t>
            </a:r>
            <a:r>
              <a:rPr lang="ru-RU" sz="2000" dirty="0" smtClean="0"/>
              <a:t>.</a:t>
            </a:r>
            <a:r>
              <a:rPr lang="en-US" sz="2000" b="1" dirty="0"/>
              <a:t> </a:t>
            </a:r>
            <a:r>
              <a:rPr lang="en-US" sz="2000" b="1" dirty="0" err="1" smtClean="0"/>
              <a:t>next_permutation</a:t>
            </a:r>
            <a:endParaRPr lang="ru-RU" sz="2000" b="1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a[] = { 1, 2, 3, 4 };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 = </a:t>
            </a:r>
            <a:r>
              <a:rPr lang="en-US" sz="2000" dirty="0" err="1"/>
              <a:t>sizeof</a:t>
            </a:r>
            <a:r>
              <a:rPr lang="en-US" sz="2000" dirty="0"/>
              <a:t>(a) /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do {</a:t>
            </a:r>
          </a:p>
          <a:p>
            <a:pPr marL="0" indent="0">
              <a:buNone/>
            </a:pPr>
            <a:r>
              <a:rPr lang="en-US" sz="2000" dirty="0"/>
              <a:t>  for (</a:t>
            </a:r>
            <a:r>
              <a:rPr lang="en-US" sz="2000" dirty="0" err="1"/>
              <a:t>int</a:t>
            </a:r>
            <a:r>
              <a:rPr lang="en-US" sz="2000" dirty="0"/>
              <a:t> i = 0; i &lt; </a:t>
            </a:r>
            <a:r>
              <a:rPr lang="en-US" sz="2000" dirty="0" err="1"/>
              <a:t>len</a:t>
            </a:r>
            <a:r>
              <a:rPr lang="en-US" sz="2000" dirty="0"/>
              <a:t>; i++) </a:t>
            </a:r>
            <a:r>
              <a:rPr lang="en-US" sz="2000" dirty="0" err="1"/>
              <a:t>cout</a:t>
            </a:r>
            <a:r>
              <a:rPr lang="en-US" sz="2000" dirty="0"/>
              <a:t> &lt;&lt; a[i] &lt;&lt; ' ';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} while (</a:t>
            </a:r>
            <a:r>
              <a:rPr lang="en-US" sz="2000" b="1" dirty="0" err="1"/>
              <a:t>next_permutation</a:t>
            </a:r>
            <a:r>
              <a:rPr lang="en-US" sz="2000" dirty="0"/>
              <a:t> (a, a + </a:t>
            </a:r>
            <a:r>
              <a:rPr lang="en-US" sz="2000" dirty="0" err="1"/>
              <a:t>len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020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 главной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	</a:t>
            </a:r>
            <a:endParaRPr lang="ru-RU" sz="1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sz="1200" dirty="0"/>
              <a:t> </a:t>
            </a:r>
            <a:r>
              <a:rPr lang="ru-RU" sz="1200" dirty="0" smtClean="0"/>
              <a:t>                      </a:t>
            </a:r>
            <a:endParaRPr lang="en-US" sz="1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sz="1200" dirty="0" smtClean="0"/>
              <a:t>   </a:t>
            </a:r>
            <a:r>
              <a:rPr lang="en-US" sz="2800" dirty="0"/>
              <a:t>vector&lt;double&gt;::</a:t>
            </a:r>
            <a:r>
              <a:rPr lang="en-US" sz="2800" dirty="0" err="1"/>
              <a:t>const_iterator</a:t>
            </a:r>
            <a:r>
              <a:rPr lang="en-US" sz="2800" dirty="0"/>
              <a:t> 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print(v1</a:t>
            </a:r>
            <a:r>
              <a:rPr lang="en-US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"\n\</a:t>
            </a:r>
            <a:r>
              <a:rPr lang="en-US" sz="2800" dirty="0" err="1"/>
              <a:t>nFun</a:t>
            </a:r>
            <a:r>
              <a:rPr lang="en-US" sz="2800" dirty="0"/>
              <a:t> j+10:\n";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err="1" smtClean="0"/>
              <a:t>for_each</a:t>
            </a:r>
            <a:r>
              <a:rPr lang="en-US" sz="2800" dirty="0" smtClean="0"/>
              <a:t>(v1.begin</a:t>
            </a:r>
            <a:r>
              <a:rPr lang="en-US" sz="2800" dirty="0"/>
              <a:t>(), v1.end(), fun);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print(v1</a:t>
            </a:r>
            <a:r>
              <a:rPr lang="en-US" sz="2800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"\n\n </a:t>
            </a:r>
            <a:r>
              <a:rPr lang="en-US" sz="2800" dirty="0" err="1"/>
              <a:t>sqrt</a:t>
            </a:r>
            <a:r>
              <a:rPr lang="en-US" sz="2800" dirty="0"/>
              <a:t>:\n";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err="1" smtClean="0"/>
              <a:t>for_each</a:t>
            </a:r>
            <a:r>
              <a:rPr lang="en-US" sz="2800" dirty="0" smtClean="0"/>
              <a:t>(v1.begin</a:t>
            </a:r>
            <a:r>
              <a:rPr lang="en-US" sz="2800" dirty="0"/>
              <a:t>(), v1.end(), fun2);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314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print(v1);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"\n\n sin:\n";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for_each</a:t>
            </a:r>
            <a:r>
              <a:rPr lang="en-US" dirty="0"/>
              <a:t>(v1.begin(), v1.end(), fun1);</a:t>
            </a:r>
          </a:p>
          <a:p>
            <a:pPr marL="0" indent="0">
              <a:buNone/>
            </a:pPr>
            <a:r>
              <a:rPr lang="en-US" dirty="0"/>
              <a:t>	print(v1);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return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72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//Задание: Найти среднее арифметическое значение вектора.</a:t>
            </a:r>
          </a:p>
          <a:p>
            <a:pPr marL="0" indent="0">
              <a:buNone/>
            </a:pPr>
            <a:r>
              <a:rPr lang="ru-RU" dirty="0" smtClean="0"/>
              <a:t>// Найти первый элемент, который больше среднего арифметического значения вектора,</a:t>
            </a:r>
          </a:p>
          <a:p>
            <a:pPr marL="0" indent="0">
              <a:buNone/>
            </a:pPr>
            <a:r>
              <a:rPr lang="ru-RU" dirty="0" smtClean="0"/>
              <a:t>//с помощью Функции </a:t>
            </a:r>
            <a:r>
              <a:rPr lang="en-US" dirty="0" err="1" smtClean="0"/>
              <a:t>find_if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&lt;vector&gt;</a:t>
            </a:r>
          </a:p>
          <a:p>
            <a:pPr marL="0" indent="0">
              <a:buNone/>
            </a:pPr>
            <a:r>
              <a:rPr lang="en-US" dirty="0" smtClean="0"/>
              <a:t>#include &lt;algorithm&gt;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sr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ru-RU" dirty="0" smtClean="0"/>
              <a:t> </a:t>
            </a:r>
            <a:r>
              <a:rPr lang="en-US" dirty="0" smtClean="0"/>
              <a:t> fun(</a:t>
            </a:r>
            <a:r>
              <a:rPr lang="en-US" dirty="0" err="1" smtClean="0"/>
              <a:t>int</a:t>
            </a:r>
            <a:r>
              <a:rPr lang="en-US" dirty="0" smtClean="0"/>
              <a:t> g)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 (g&gt;</a:t>
            </a:r>
            <a:r>
              <a:rPr lang="en-US" dirty="0" err="1" smtClean="0"/>
              <a:t>sr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return true;</a:t>
            </a:r>
          </a:p>
          <a:p>
            <a:pPr marL="0" indent="0">
              <a:buNone/>
            </a:pPr>
            <a:r>
              <a:rPr lang="en-US" dirty="0" smtClean="0"/>
              <a:t>    else return false;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ru-RU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arr</a:t>
            </a:r>
            <a:r>
              <a:rPr lang="en-US" sz="1800" dirty="0" smtClean="0"/>
              <a:t>[5] = {1,5,4,8,4};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n =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)/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vector 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v1(</a:t>
            </a:r>
            <a:r>
              <a:rPr lang="en-US" sz="1800" dirty="0" err="1" smtClean="0"/>
              <a:t>arr,arr+n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&gt;::iterator </a:t>
            </a:r>
            <a:r>
              <a:rPr lang="en-US" sz="1800" dirty="0" err="1" smtClean="0"/>
              <a:t>itr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&gt;::</a:t>
            </a:r>
            <a:r>
              <a:rPr lang="en-US" sz="1800" dirty="0" err="1" smtClean="0"/>
              <a:t>const_iterator</a:t>
            </a:r>
            <a:r>
              <a:rPr lang="en-US" sz="1800" dirty="0" smtClean="0"/>
              <a:t> i;</a:t>
            </a:r>
          </a:p>
          <a:p>
            <a:pPr marL="0" indent="0">
              <a:buNone/>
            </a:pPr>
            <a:r>
              <a:rPr lang="en-US" sz="1800" dirty="0" smtClean="0"/>
              <a:t>       for (i = v1.begin(); i != v1.end();i++)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sr</a:t>
            </a:r>
            <a:r>
              <a:rPr lang="en-US" sz="1800" dirty="0" smtClean="0"/>
              <a:t>+=*i;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sr</a:t>
            </a:r>
            <a:r>
              <a:rPr lang="en-US" sz="1800" dirty="0" smtClean="0"/>
              <a:t>=</a:t>
            </a:r>
            <a:r>
              <a:rPr lang="en-US" sz="1800" dirty="0" err="1" smtClean="0"/>
              <a:t>sr</a:t>
            </a:r>
            <a:r>
              <a:rPr lang="en-US" sz="1800" dirty="0" smtClean="0"/>
              <a:t>/n;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</a:t>
            </a:r>
            <a:r>
              <a:rPr lang="ru-RU" sz="1800" dirty="0" smtClean="0"/>
              <a:t>Средний арифметический = " &lt;&lt; </a:t>
            </a:r>
            <a:r>
              <a:rPr lang="en-US" sz="1800" dirty="0" err="1" smtClean="0"/>
              <a:t>sr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itr</a:t>
            </a:r>
            <a:r>
              <a:rPr lang="en-US" sz="1800" dirty="0" smtClean="0"/>
              <a:t>=</a:t>
            </a:r>
            <a:r>
              <a:rPr lang="en-US" sz="1800" dirty="0" err="1" smtClean="0"/>
              <a:t>find_if</a:t>
            </a:r>
            <a:r>
              <a:rPr lang="en-US" sz="1800" dirty="0" smtClean="0"/>
              <a:t>(v1.begin(),v1.end(),fun);</a:t>
            </a:r>
          </a:p>
          <a:p>
            <a:pPr marL="0" indent="0">
              <a:buNone/>
            </a:pPr>
            <a:r>
              <a:rPr lang="en-US" sz="1800" dirty="0" smtClean="0"/>
              <a:t>//</a:t>
            </a:r>
            <a:r>
              <a:rPr lang="ru-RU" sz="1800" dirty="0" smtClean="0"/>
              <a:t>поиск первого элемента больше среднего арифметического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if(</a:t>
            </a:r>
            <a:r>
              <a:rPr lang="en-US" sz="1800" dirty="0" err="1" smtClean="0"/>
              <a:t>itr</a:t>
            </a:r>
            <a:r>
              <a:rPr lang="en-US" sz="1800" dirty="0" smtClean="0"/>
              <a:t>!=v1.end())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</a:t>
            </a:r>
            <a:r>
              <a:rPr lang="ru-RU" sz="1800" dirty="0" smtClean="0"/>
              <a:t>первый элемент, который больше </a:t>
            </a:r>
            <a:r>
              <a:rPr lang="ru-RU" sz="1800" dirty="0" err="1" smtClean="0"/>
              <a:t>ср.арифм</a:t>
            </a:r>
            <a:r>
              <a:rPr lang="ru-RU" sz="1800" dirty="0" smtClean="0"/>
              <a:t>.  </a:t>
            </a:r>
            <a:r>
              <a:rPr lang="en-US" sz="1800" dirty="0" smtClean="0"/>
              <a:t>v1["&lt;&lt;itr-v1.begin()+1&lt;&lt;"]= "&lt;&lt;*</a:t>
            </a:r>
            <a:r>
              <a:rPr lang="en-US" sz="1800" dirty="0" err="1" smtClean="0"/>
              <a:t>itr</a:t>
            </a:r>
            <a:r>
              <a:rPr lang="en-US" sz="1800" dirty="0" smtClean="0"/>
              <a:t>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else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</a:t>
            </a:r>
            <a:r>
              <a:rPr lang="ru-RU" sz="1800" dirty="0" smtClean="0"/>
              <a:t>в векторе </a:t>
            </a:r>
            <a:r>
              <a:rPr lang="en-US" sz="1800" dirty="0" smtClean="0"/>
              <a:t>v1 </a:t>
            </a:r>
            <a:r>
              <a:rPr lang="ru-RU" sz="1800" dirty="0" smtClean="0"/>
              <a:t>отсутствуют эл. &gt; </a:t>
            </a:r>
            <a:r>
              <a:rPr lang="ru-RU" sz="1800" dirty="0" err="1" smtClean="0"/>
              <a:t>ср.арифм</a:t>
            </a:r>
            <a:r>
              <a:rPr lang="ru-RU" sz="1800" dirty="0" smtClean="0"/>
              <a:t>.\</a:t>
            </a:r>
            <a:r>
              <a:rPr lang="en-US" sz="1800" dirty="0" smtClean="0"/>
              <a:t>n";</a:t>
            </a:r>
          </a:p>
          <a:p>
            <a:pPr marL="0" indent="0">
              <a:buNone/>
            </a:pPr>
            <a:r>
              <a:rPr lang="en-US" sz="1800" dirty="0"/>
              <a:t>r</a:t>
            </a:r>
            <a:r>
              <a:rPr lang="en-US" sz="1800" dirty="0" smtClean="0"/>
              <a:t>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8169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#include &lt;</a:t>
            </a:r>
            <a:r>
              <a:rPr lang="en-US" sz="5600" dirty="0" err="1" smtClean="0"/>
              <a:t>iostream</a:t>
            </a:r>
            <a:r>
              <a:rPr lang="en-US" sz="5600" dirty="0" smtClean="0"/>
              <a:t>&gt;</a:t>
            </a:r>
          </a:p>
          <a:p>
            <a:pPr marL="0" indent="0">
              <a:buNone/>
            </a:pPr>
            <a:r>
              <a:rPr lang="en-US" sz="5600" dirty="0" smtClean="0"/>
              <a:t>#include &lt;vector&gt;</a:t>
            </a:r>
          </a:p>
          <a:p>
            <a:pPr marL="0" indent="0">
              <a:buNone/>
            </a:pPr>
            <a:r>
              <a:rPr lang="en-US" sz="5600" dirty="0" smtClean="0"/>
              <a:t>#include &lt;algorithm&gt;</a:t>
            </a:r>
          </a:p>
          <a:p>
            <a:pPr marL="0" indent="0">
              <a:buNone/>
            </a:pPr>
            <a:r>
              <a:rPr lang="en-US" sz="5600" dirty="0" smtClean="0"/>
              <a:t>using namespace </a:t>
            </a:r>
            <a:r>
              <a:rPr lang="en-US" sz="5600" dirty="0" err="1" smtClean="0"/>
              <a:t>std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 smtClean="0"/>
              <a:t>/*</a:t>
            </a:r>
            <a:r>
              <a:rPr lang="ru-RU" sz="5600" dirty="0" smtClean="0"/>
              <a:t>Дана последовательность чисел (вектор). Посчитать количество вхождений заданного (с клавиатуры) значения в заданную последовательность.</a:t>
            </a:r>
          </a:p>
          <a:p>
            <a:pPr marL="0" indent="0">
              <a:buNone/>
            </a:pPr>
            <a:r>
              <a:rPr lang="ru-RU" sz="5600" dirty="0" smtClean="0"/>
              <a:t>Если это число чётное, то подсчитать количество  чисел в последовательности, которые больше среднего. Иначе, если нечётное, </a:t>
            </a:r>
            <a:r>
              <a:rPr lang="ru-RU" sz="5600" smtClean="0"/>
              <a:t>переписать последовательность </a:t>
            </a:r>
            <a:r>
              <a:rPr lang="ru-RU" sz="5600" dirty="0" smtClean="0"/>
              <a:t>в обр. порядке*/</a:t>
            </a:r>
          </a:p>
          <a:p>
            <a:pPr marL="0" indent="0">
              <a:buNone/>
            </a:pPr>
            <a:r>
              <a:rPr lang="en-US" sz="5600" dirty="0" smtClean="0"/>
              <a:t>//</a:t>
            </a:r>
            <a:r>
              <a:rPr lang="ru-RU" sz="5600" dirty="0" smtClean="0"/>
              <a:t>поиск количества вхождений числа </a:t>
            </a:r>
            <a:r>
              <a:rPr lang="en-US" sz="5600" dirty="0" smtClean="0"/>
              <a:t>x</a:t>
            </a:r>
          </a:p>
          <a:p>
            <a:pPr marL="0" indent="0"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entries(vector&lt;</a:t>
            </a:r>
            <a:r>
              <a:rPr lang="en-US" sz="5600" dirty="0" err="1" smtClean="0"/>
              <a:t>int</a:t>
            </a:r>
            <a:r>
              <a:rPr lang="en-US" sz="5600" dirty="0" smtClean="0"/>
              <a:t>&gt; V, </a:t>
            </a:r>
            <a:r>
              <a:rPr lang="en-US" sz="5600" dirty="0" err="1" smtClean="0"/>
              <a:t>int</a:t>
            </a:r>
            <a:r>
              <a:rPr lang="en-US" sz="5600" dirty="0" smtClean="0"/>
              <a:t> x)</a:t>
            </a:r>
          </a:p>
          <a:p>
            <a:pPr marL="0" indent="0">
              <a:buNone/>
            </a:pPr>
            <a:r>
              <a:rPr lang="en-US" sz="5600" dirty="0" smtClean="0"/>
              <a:t>{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ctr</a:t>
            </a:r>
            <a:r>
              <a:rPr lang="en-US" sz="5600" dirty="0" smtClean="0"/>
              <a:t> = 0;</a:t>
            </a:r>
          </a:p>
          <a:p>
            <a:pPr marL="0" indent="0">
              <a:buNone/>
            </a:pPr>
            <a:r>
              <a:rPr lang="en-US" sz="5600" dirty="0" smtClean="0"/>
              <a:t>	vector&lt;</a:t>
            </a:r>
            <a:r>
              <a:rPr lang="en-US" sz="5600" dirty="0" err="1" smtClean="0"/>
              <a:t>int</a:t>
            </a:r>
            <a:r>
              <a:rPr lang="en-US" sz="5600" dirty="0" smtClean="0"/>
              <a:t>&gt;::</a:t>
            </a:r>
            <a:r>
              <a:rPr lang="en-US" sz="5600" dirty="0" err="1" smtClean="0"/>
              <a:t>const_iterator</a:t>
            </a:r>
            <a:r>
              <a:rPr lang="en-US" sz="5600" dirty="0" smtClean="0"/>
              <a:t> i;</a:t>
            </a:r>
          </a:p>
          <a:p>
            <a:pPr marL="0" indent="0">
              <a:buNone/>
            </a:pPr>
            <a:r>
              <a:rPr lang="en-US" sz="5600" dirty="0" smtClean="0"/>
              <a:t>	for (i = </a:t>
            </a:r>
            <a:r>
              <a:rPr lang="en-US" sz="5600" dirty="0" err="1" smtClean="0"/>
              <a:t>V.begin</a:t>
            </a:r>
            <a:r>
              <a:rPr lang="en-US" sz="5600" dirty="0" smtClean="0"/>
              <a:t>(); i != </a:t>
            </a:r>
            <a:r>
              <a:rPr lang="en-US" sz="5600" dirty="0" err="1" smtClean="0"/>
              <a:t>V.end</a:t>
            </a:r>
            <a:r>
              <a:rPr lang="en-US" sz="5600" dirty="0" smtClean="0"/>
              <a:t>(); ++i)</a:t>
            </a:r>
          </a:p>
          <a:p>
            <a:pPr marL="0" indent="0">
              <a:buNone/>
            </a:pPr>
            <a:r>
              <a:rPr lang="en-US" sz="5600" dirty="0" smtClean="0"/>
              <a:t>		if (*i == x)</a:t>
            </a:r>
          </a:p>
          <a:p>
            <a:pPr marL="0" indent="0">
              <a:buNone/>
            </a:pPr>
            <a:r>
              <a:rPr lang="en-US" sz="5600" dirty="0" smtClean="0"/>
              <a:t>			</a:t>
            </a:r>
            <a:r>
              <a:rPr lang="en-US" sz="5600" dirty="0" err="1" smtClean="0"/>
              <a:t>ctr</a:t>
            </a:r>
            <a:r>
              <a:rPr lang="en-US" sz="5600" dirty="0" smtClean="0"/>
              <a:t>++;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cout</a:t>
            </a:r>
            <a:r>
              <a:rPr lang="en-US" sz="5600" dirty="0" smtClean="0"/>
              <a:t> &lt;&lt; "Number of entries: " &lt;&lt; </a:t>
            </a:r>
            <a:r>
              <a:rPr lang="en-US" sz="5600" dirty="0" err="1" smtClean="0"/>
              <a:t>ctr</a:t>
            </a:r>
            <a:r>
              <a:rPr lang="en-US" sz="5600" dirty="0" smtClean="0"/>
              <a:t> &lt;&lt; </a:t>
            </a:r>
            <a:r>
              <a:rPr lang="en-US" sz="5600" dirty="0" err="1" smtClean="0"/>
              <a:t>endl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 smtClean="0"/>
              <a:t>	return </a:t>
            </a:r>
            <a:r>
              <a:rPr lang="en-US" sz="5600" dirty="0" err="1" smtClean="0"/>
              <a:t>ctr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 smtClean="0"/>
              <a:t>}</a:t>
            </a:r>
          </a:p>
          <a:p>
            <a:endParaRPr lang="en-US" sz="5600" dirty="0" smtClean="0"/>
          </a:p>
          <a:p>
            <a:endParaRPr lang="en-US" sz="5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43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Эта же функция с использованием алгоритмов </a:t>
            </a:r>
            <a:r>
              <a:rPr lang="en-US" sz="3200" dirty="0" smtClean="0"/>
              <a:t>STL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filter(</a:t>
            </a:r>
            <a:r>
              <a:rPr lang="en-US" dirty="0" err="1"/>
              <a:t>int</a:t>
            </a:r>
            <a:r>
              <a:rPr lang="en-US" dirty="0"/>
              <a:t> y){return (y==x);}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entries(vector&lt;</a:t>
            </a:r>
            <a:r>
              <a:rPr lang="en-US" dirty="0" err="1"/>
              <a:t>int</a:t>
            </a:r>
            <a:r>
              <a:rPr lang="en-US" dirty="0"/>
              <a:t>&gt; V,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vector&lt;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const_iterator</a:t>
            </a:r>
            <a:r>
              <a:rPr lang="en-US" dirty="0"/>
              <a:t> i;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ctr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count_if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V.begin</a:t>
            </a:r>
            <a:r>
              <a:rPr lang="en-US" dirty="0">
                <a:solidFill>
                  <a:srgbClr val="FF0000"/>
                </a:solidFill>
              </a:rPr>
              <a:t>(),</a:t>
            </a:r>
            <a:r>
              <a:rPr lang="en-US" dirty="0" err="1">
                <a:solidFill>
                  <a:srgbClr val="FF0000"/>
                </a:solidFill>
              </a:rPr>
              <a:t>V.end</a:t>
            </a:r>
            <a:r>
              <a:rPr lang="en-US" dirty="0">
                <a:solidFill>
                  <a:srgbClr val="FF0000"/>
                </a:solidFill>
              </a:rPr>
              <a:t>(),filter);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"Number of entries: " &lt;&lt; </a:t>
            </a:r>
            <a:r>
              <a:rPr lang="en-US" dirty="0" err="1"/>
              <a:t>ctr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ctr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1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 примера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Поиск среднего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more_than_avg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 smtClean="0"/>
              <a:t>&gt; V)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= 0, </a:t>
            </a:r>
            <a:r>
              <a:rPr lang="en-US" dirty="0" err="1" smtClean="0"/>
              <a:t>ctr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vector&lt;</a:t>
            </a:r>
            <a:r>
              <a:rPr lang="en-US" dirty="0" err="1" smtClean="0"/>
              <a:t>int</a:t>
            </a:r>
            <a:r>
              <a:rPr lang="en-US" dirty="0" smtClean="0"/>
              <a:t>&gt;::</a:t>
            </a:r>
            <a:r>
              <a:rPr lang="en-US" dirty="0" err="1" smtClean="0"/>
              <a:t>const_iterator</a:t>
            </a:r>
            <a:r>
              <a:rPr lang="en-US" dirty="0" smtClean="0"/>
              <a:t> i;</a:t>
            </a:r>
          </a:p>
          <a:p>
            <a:pPr marL="0" indent="0">
              <a:buNone/>
            </a:pPr>
            <a:r>
              <a:rPr lang="en-US" dirty="0" smtClean="0"/>
              <a:t>	for (i = </a:t>
            </a:r>
            <a:r>
              <a:rPr lang="en-US" dirty="0" err="1" smtClean="0"/>
              <a:t>V.begin</a:t>
            </a:r>
            <a:r>
              <a:rPr lang="en-US" dirty="0" smtClean="0"/>
              <a:t>(); i != </a:t>
            </a:r>
            <a:r>
              <a:rPr lang="en-US" dirty="0" err="1" smtClean="0"/>
              <a:t>V.end</a:t>
            </a:r>
            <a:r>
              <a:rPr lang="en-US" dirty="0" smtClean="0"/>
              <a:t>(); ++i)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avg</a:t>
            </a:r>
            <a:r>
              <a:rPr lang="en-US" dirty="0" smtClean="0"/>
              <a:t> += *i;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ctr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avg</a:t>
            </a:r>
            <a:r>
              <a:rPr lang="en-US" dirty="0" smtClean="0"/>
              <a:t> /= </a:t>
            </a:r>
            <a:r>
              <a:rPr lang="en-US" dirty="0" err="1" smtClean="0"/>
              <a:t>ctr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ctr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for (i = </a:t>
            </a:r>
            <a:r>
              <a:rPr lang="en-US" dirty="0" err="1" smtClean="0"/>
              <a:t>V.begin</a:t>
            </a:r>
            <a:r>
              <a:rPr lang="en-US" dirty="0" smtClean="0"/>
              <a:t>(); i != </a:t>
            </a:r>
            <a:r>
              <a:rPr lang="en-US" dirty="0" err="1" smtClean="0"/>
              <a:t>V.end</a:t>
            </a:r>
            <a:r>
              <a:rPr lang="en-US" dirty="0" smtClean="0"/>
              <a:t>(); ++i)</a:t>
            </a:r>
          </a:p>
          <a:p>
            <a:pPr marL="0" indent="0">
              <a:buNone/>
            </a:pPr>
            <a:r>
              <a:rPr lang="en-US" dirty="0" smtClean="0"/>
              <a:t>		if (*i &gt; 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ctr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"Number of elements that are greater than average: " &lt;&lt; </a:t>
            </a:r>
            <a:r>
              <a:rPr lang="en-US" dirty="0" err="1" smtClean="0"/>
              <a:t>ctr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2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Продолжение примера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void inverse(vector&lt;</a:t>
            </a:r>
            <a:r>
              <a:rPr lang="en-US" sz="3400" dirty="0" err="1" smtClean="0"/>
              <a:t>int</a:t>
            </a:r>
            <a:r>
              <a:rPr lang="en-US" sz="3400" dirty="0" smtClean="0"/>
              <a:t>&gt; V)</a:t>
            </a:r>
          </a:p>
          <a:p>
            <a:pPr marL="0" indent="0">
              <a:buNone/>
            </a:pPr>
            <a:r>
              <a:rPr lang="en-US" sz="3400" dirty="0" smtClean="0"/>
              <a:t>{</a:t>
            </a:r>
          </a:p>
          <a:p>
            <a:pPr marL="0" indent="0">
              <a:buNone/>
            </a:pPr>
            <a:r>
              <a:rPr lang="en-US" sz="3400" dirty="0" smtClean="0"/>
              <a:t>	vector&lt;</a:t>
            </a:r>
            <a:r>
              <a:rPr lang="en-US" sz="3400" dirty="0" err="1" smtClean="0"/>
              <a:t>int</a:t>
            </a:r>
            <a:r>
              <a:rPr lang="en-US" sz="3400" dirty="0" smtClean="0"/>
              <a:t>&gt;::</a:t>
            </a:r>
            <a:r>
              <a:rPr lang="en-US" sz="3400" dirty="0" err="1" smtClean="0"/>
              <a:t>reverse_iterator</a:t>
            </a:r>
            <a:r>
              <a:rPr lang="en-US" sz="3400" dirty="0" smtClean="0"/>
              <a:t> i;</a:t>
            </a:r>
          </a:p>
          <a:p>
            <a:pPr marL="0" indent="0">
              <a:buNone/>
            </a:pPr>
            <a:r>
              <a:rPr lang="en-US" sz="3400" dirty="0" smtClean="0"/>
              <a:t>	for (i = </a:t>
            </a:r>
            <a:r>
              <a:rPr lang="en-US" sz="3400" dirty="0" err="1" smtClean="0"/>
              <a:t>V.rbegin</a:t>
            </a:r>
            <a:r>
              <a:rPr lang="en-US" sz="3400" dirty="0" smtClean="0"/>
              <a:t>(); i != </a:t>
            </a:r>
            <a:r>
              <a:rPr lang="en-US" sz="3400" dirty="0" err="1" smtClean="0"/>
              <a:t>V.rend</a:t>
            </a:r>
            <a:r>
              <a:rPr lang="en-US" sz="3400" dirty="0" smtClean="0"/>
              <a:t>(); ++i)</a:t>
            </a:r>
          </a:p>
          <a:p>
            <a:pPr marL="0" indent="0">
              <a:buNone/>
            </a:pPr>
            <a:r>
              <a:rPr lang="en-US" sz="3400" dirty="0" smtClean="0"/>
              <a:t>		</a:t>
            </a:r>
            <a:r>
              <a:rPr lang="en-US" sz="3400" dirty="0" err="1" smtClean="0"/>
              <a:t>cout</a:t>
            </a:r>
            <a:r>
              <a:rPr lang="en-US" sz="3400" dirty="0" smtClean="0"/>
              <a:t> &lt;&lt; *i &lt;&lt; ' ';</a:t>
            </a:r>
          </a:p>
          <a:p>
            <a:pPr marL="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cout</a:t>
            </a:r>
            <a:r>
              <a:rPr lang="en-US" sz="3400" dirty="0" smtClean="0"/>
              <a:t> &lt;&lt; </a:t>
            </a:r>
            <a:r>
              <a:rPr lang="en-US" sz="3400" dirty="0" err="1" smtClean="0"/>
              <a:t>endl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}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err="1" smtClean="0"/>
              <a:t>Int</a:t>
            </a:r>
            <a:r>
              <a:rPr lang="en-US" sz="3400" dirty="0" smtClean="0"/>
              <a:t> main()</a:t>
            </a:r>
          </a:p>
          <a:p>
            <a:pPr marL="0" indent="0">
              <a:buNone/>
            </a:pPr>
            <a:r>
              <a:rPr lang="en-US" sz="3400" dirty="0" smtClean="0"/>
              <a:t>{</a:t>
            </a:r>
          </a:p>
          <a:p>
            <a:pPr marL="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int</a:t>
            </a:r>
            <a:r>
              <a:rPr lang="en-US" sz="3400" dirty="0" smtClean="0"/>
              <a:t> </a:t>
            </a:r>
            <a:r>
              <a:rPr lang="en-US" sz="3400" dirty="0" err="1" smtClean="0"/>
              <a:t>arr</a:t>
            </a:r>
            <a:r>
              <a:rPr lang="en-US" sz="3400" dirty="0" smtClean="0"/>
              <a:t>[] = {1, 1, 2, 3, 4, 0, 3, 7, 7, 5, 8};</a:t>
            </a:r>
          </a:p>
          <a:p>
            <a:pPr marL="0" indent="0">
              <a:buNone/>
            </a:pPr>
            <a:r>
              <a:rPr lang="en-US" sz="3400" dirty="0" smtClean="0"/>
              <a:t> n = </a:t>
            </a:r>
            <a:r>
              <a:rPr lang="en-US" sz="3400" dirty="0" err="1" smtClean="0"/>
              <a:t>sizeof</a:t>
            </a:r>
            <a:r>
              <a:rPr lang="en-US" sz="3400" dirty="0" smtClean="0"/>
              <a:t>(</a:t>
            </a:r>
            <a:r>
              <a:rPr lang="en-US" sz="3400" dirty="0" err="1" smtClean="0"/>
              <a:t>arr</a:t>
            </a:r>
            <a:r>
              <a:rPr lang="en-US" sz="3400" dirty="0" smtClean="0"/>
              <a:t>) / </a:t>
            </a:r>
            <a:r>
              <a:rPr lang="en-US" sz="3400" dirty="0" err="1" smtClean="0"/>
              <a:t>sizeof</a:t>
            </a:r>
            <a:r>
              <a:rPr lang="en-US" sz="3400" dirty="0" smtClean="0"/>
              <a:t>(</a:t>
            </a:r>
            <a:r>
              <a:rPr lang="en-US" sz="3400" dirty="0" err="1" smtClean="0"/>
              <a:t>int</a:t>
            </a:r>
            <a:r>
              <a:rPr lang="en-US" sz="3400" dirty="0" smtClean="0"/>
              <a:t>), x;</a:t>
            </a:r>
          </a:p>
          <a:p>
            <a:pPr marL="0" indent="0">
              <a:buNone/>
            </a:pPr>
            <a:r>
              <a:rPr lang="en-US" sz="3400" dirty="0" smtClean="0"/>
              <a:t>	vector&lt;</a:t>
            </a:r>
            <a:r>
              <a:rPr lang="en-US" sz="3400" dirty="0" err="1" smtClean="0"/>
              <a:t>int</a:t>
            </a:r>
            <a:r>
              <a:rPr lang="en-US" sz="3400" dirty="0" smtClean="0"/>
              <a:t>&gt; V(</a:t>
            </a:r>
            <a:r>
              <a:rPr lang="en-US" sz="3400" dirty="0" err="1" smtClean="0"/>
              <a:t>arr</a:t>
            </a:r>
            <a:r>
              <a:rPr lang="en-US" sz="3400" dirty="0" smtClean="0"/>
              <a:t>, </a:t>
            </a:r>
            <a:r>
              <a:rPr lang="en-US" sz="3400" dirty="0" err="1" smtClean="0"/>
              <a:t>arr</a:t>
            </a:r>
            <a:r>
              <a:rPr lang="en-US" sz="3400" dirty="0" smtClean="0"/>
              <a:t> + n);</a:t>
            </a:r>
          </a:p>
          <a:p>
            <a:pPr marL="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cout</a:t>
            </a:r>
            <a:r>
              <a:rPr lang="en-US" sz="3400" dirty="0" smtClean="0"/>
              <a:t> &lt;&lt; "Enter integer number: ";</a:t>
            </a:r>
          </a:p>
          <a:p>
            <a:pPr marL="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cin</a:t>
            </a:r>
            <a:r>
              <a:rPr lang="en-US" sz="3400" dirty="0" smtClean="0"/>
              <a:t> &gt;&gt; x;</a:t>
            </a:r>
          </a:p>
          <a:p>
            <a:pPr marL="0" indent="0">
              <a:buNone/>
            </a:pPr>
            <a:r>
              <a:rPr lang="en-US" sz="3400" dirty="0" smtClean="0"/>
              <a:t>	if ((entries(V, x) &amp; 1) == 1)</a:t>
            </a:r>
          </a:p>
          <a:p>
            <a:pPr marL="0" indent="0">
              <a:buNone/>
            </a:pPr>
            <a:r>
              <a:rPr lang="en-US" sz="3400" dirty="0" smtClean="0"/>
              <a:t>		inverse(V);</a:t>
            </a:r>
          </a:p>
          <a:p>
            <a:pPr marL="0" indent="0">
              <a:buNone/>
            </a:pPr>
            <a:r>
              <a:rPr lang="en-US" sz="3400" dirty="0" smtClean="0"/>
              <a:t>	else</a:t>
            </a:r>
          </a:p>
          <a:p>
            <a:pPr marL="0" indent="0">
              <a:buNone/>
            </a:pPr>
            <a:r>
              <a:rPr lang="en-US" sz="3400" dirty="0" smtClean="0"/>
              <a:t>		</a:t>
            </a:r>
            <a:r>
              <a:rPr lang="en-US" sz="3400" dirty="0" err="1" smtClean="0"/>
              <a:t>more_than_avg</a:t>
            </a:r>
            <a:r>
              <a:rPr lang="en-US" sz="3400" dirty="0" smtClean="0"/>
              <a:t>(V);</a:t>
            </a:r>
          </a:p>
          <a:p>
            <a:pPr marL="0" indent="0">
              <a:buNone/>
            </a:pPr>
            <a:r>
              <a:rPr lang="en-US" sz="3400" dirty="0" smtClean="0"/>
              <a:t>		return 0;</a:t>
            </a:r>
          </a:p>
          <a:p>
            <a:pPr marL="0" indent="0">
              <a:buNone/>
            </a:pPr>
            <a:r>
              <a:rPr lang="en-US" sz="3400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9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Функтор — это сокращение </a:t>
            </a:r>
            <a:r>
              <a:rPr lang="ru-RU" sz="2800" dirty="0" smtClean="0"/>
              <a:t>от</a:t>
            </a:r>
            <a:r>
              <a:rPr lang="ru-RU" sz="2800" dirty="0"/>
              <a:t> </a:t>
            </a:r>
            <a:r>
              <a:rPr lang="ru-RU" sz="2800" b="1" dirty="0"/>
              <a:t>функциональный </a:t>
            </a:r>
            <a:r>
              <a:rPr lang="ru-RU" sz="2800" b="1" dirty="0" smtClean="0"/>
              <a:t>объект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представляющий </a:t>
            </a:r>
            <a:r>
              <a:rPr lang="ru-RU" sz="2800" dirty="0"/>
              <a:t>собой конструкцию, позволяющую </a:t>
            </a:r>
            <a:r>
              <a:rPr lang="ru-RU" sz="2800" b="1" dirty="0"/>
              <a:t>использовать объект класса как функцию</a:t>
            </a:r>
            <a:r>
              <a:rPr lang="ru-RU" sz="2800" dirty="0"/>
              <a:t>. В C++ для определения функтора достаточно описать класс, в котором </a:t>
            </a:r>
            <a:r>
              <a:rPr lang="ru-RU" sz="2800" dirty="0" smtClean="0"/>
              <a:t>переопределена </a:t>
            </a:r>
            <a:r>
              <a:rPr lang="ru-RU" sz="2800" dirty="0"/>
              <a:t>операция </a:t>
            </a:r>
            <a:r>
              <a:rPr lang="ru-RU" sz="2800" b="1" dirty="0"/>
              <a:t>()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dirty="0"/>
              <a:t>Выгода функтора состоит в том, </a:t>
            </a:r>
            <a:r>
              <a:rPr lang="ru-RU" dirty="0" smtClean="0"/>
              <a:t>что</a:t>
            </a:r>
          </a:p>
          <a:p>
            <a:r>
              <a:rPr lang="ru-RU" dirty="0"/>
              <a:t> </a:t>
            </a:r>
            <a:r>
              <a:rPr lang="ru-RU" b="1" dirty="0"/>
              <a:t>а</a:t>
            </a:r>
            <a:r>
              <a:rPr lang="ru-RU" b="1" dirty="0" smtClean="0"/>
              <a:t>)</a:t>
            </a:r>
            <a:r>
              <a:rPr lang="ru-RU" dirty="0"/>
              <a:t> его можно параметризовать при создании объекта (перед вызовом) используя конструктор объекта с параметрами </a:t>
            </a:r>
          </a:p>
          <a:p>
            <a:r>
              <a:rPr lang="ru-RU" b="1" dirty="0" smtClean="0"/>
              <a:t>б)</a:t>
            </a:r>
            <a:r>
              <a:rPr lang="en-US" b="1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создаваться временный объект исключительно на время выполнения функционального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144696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-целочисленный калькулятор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76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calculate {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char op;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public: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calculate( char op ) : op( op ) {}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operator()( </a:t>
            </a:r>
            <a:r>
              <a:rPr lang="en-US" b="1" dirty="0" err="1"/>
              <a:t>int</a:t>
            </a:r>
            <a:r>
              <a:rPr lang="en-US" b="1" dirty="0"/>
              <a:t> op1, </a:t>
            </a:r>
            <a:r>
              <a:rPr lang="en-US" b="1" dirty="0" err="1"/>
              <a:t>int</a:t>
            </a:r>
            <a:r>
              <a:rPr lang="en-US" b="1" dirty="0"/>
              <a:t> op2 ) { </a:t>
            </a:r>
            <a:r>
              <a:rPr lang="en-US" b="1" dirty="0" smtClean="0"/>
              <a:t>//</a:t>
            </a:r>
            <a:r>
              <a:rPr lang="ru-RU" b="1" dirty="0" smtClean="0"/>
              <a:t>перегрузка () скобок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switch( op ) {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case '+': return op1 + op2;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case '-': return op1 - op2;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case '*': return op1 * op2;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case '/': return op1 / op2;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case '%': return op1 % op2;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case '^': {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int</a:t>
            </a:r>
            <a:r>
              <a:rPr lang="en-US" b="1" dirty="0"/>
              <a:t> ret = op1;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   while( op2-- &gt; 1 ) ret *= op1;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   return ret;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ru-RU" b="1" dirty="0"/>
              <a:t>}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         </a:t>
            </a:r>
            <a:r>
              <a:rPr lang="ru-RU" b="1" dirty="0" err="1"/>
              <a:t>default</a:t>
            </a:r>
            <a:r>
              <a:rPr lang="ru-RU" b="1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ru-RU" b="1" dirty="0" err="1"/>
              <a:t>cout</a:t>
            </a:r>
            <a:r>
              <a:rPr lang="ru-RU" b="1" dirty="0"/>
              <a:t> &lt;&lt; "неразрешённая операция" &lt;&lt; </a:t>
            </a:r>
            <a:r>
              <a:rPr lang="ru-RU" b="1" dirty="0" err="1"/>
              <a:t>endl</a:t>
            </a:r>
            <a:r>
              <a:rPr lang="ru-RU" b="1" dirty="0"/>
              <a:t>;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/>
              <a:t>return 0; 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};</a:t>
            </a:r>
            <a:endParaRPr lang="ru-RU" dirty="0"/>
          </a:p>
          <a:p>
            <a:pPr marL="0" indent="0">
              <a:buNone/>
            </a:pPr>
            <a:endParaRPr lang="ru-RU" sz="6400" dirty="0"/>
          </a:p>
        </p:txBody>
      </p:sp>
    </p:spTree>
    <p:extLst>
      <p:ext uri="{BB962C8B-B14F-4D97-AF65-F5344CB8AC3E}">
        <p14:creationId xmlns:p14="http://schemas.microsoft.com/office/powerpoint/2010/main" val="20001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490066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/>
              <a:t>Из </a:t>
            </a:r>
            <a:r>
              <a:rPr lang="ru-RU" sz="1800" dirty="0" smtClean="0"/>
              <a:t>контейнера </a:t>
            </a:r>
            <a:r>
              <a:rPr lang="en-US" sz="1800" dirty="0" smtClean="0"/>
              <a:t>list</a:t>
            </a:r>
            <a:r>
              <a:rPr lang="ru-RU" sz="1800" dirty="0" smtClean="0"/>
              <a:t> </a:t>
            </a:r>
            <a:r>
              <a:rPr lang="ru-RU" sz="1800" dirty="0"/>
              <a:t>комплексных чисел удалить значения, мнимая часть которых равна нулю.</a:t>
            </a:r>
          </a:p>
          <a:p>
            <a:pPr marL="0" indent="0">
              <a:buNone/>
            </a:pPr>
            <a:r>
              <a:rPr lang="ru-RU" sz="1800" dirty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&lt;algorithm&gt;</a:t>
            </a:r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include &lt;list&gt;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complex {</a:t>
            </a:r>
          </a:p>
          <a:p>
            <a:pPr marL="0" indent="0">
              <a:buNone/>
            </a:pPr>
            <a:r>
              <a:rPr lang="en-US" sz="1800" dirty="0"/>
              <a:t> double </a:t>
            </a:r>
            <a:r>
              <a:rPr lang="en-US" sz="1800" dirty="0" err="1"/>
              <a:t>re,im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/>
              <a:t>filter (complex c) { return c.im==0;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list &lt;complex&gt; q</a:t>
            </a:r>
            <a:r>
              <a:rPr lang="en-US" sz="1800" dirty="0" smtClean="0"/>
              <a:t>;//</a:t>
            </a:r>
            <a:r>
              <a:rPr lang="ru-RU" sz="1800" dirty="0" smtClean="0"/>
              <a:t> определили контейнер из комплексных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"Type data, 0 0 is exit</a:t>
            </a:r>
            <a:r>
              <a:rPr lang="en-US" sz="1800" dirty="0" smtClean="0"/>
              <a:t>";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095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main( void ) {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char </a:t>
            </a:r>
            <a:r>
              <a:rPr lang="en-US" b="1" dirty="0" err="1"/>
              <a:t>oper</a:t>
            </a:r>
            <a:r>
              <a:rPr lang="en-US" b="1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op1, op2;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fl</a:t>
            </a:r>
            <a:r>
              <a:rPr lang="en-US" b="1" dirty="0"/>
              <a:t>=0;//</a:t>
            </a:r>
            <a:r>
              <a:rPr lang="ru-RU" b="1" dirty="0"/>
              <a:t>при вводе</a:t>
            </a:r>
            <a:r>
              <a:rPr lang="en-US" b="1" dirty="0"/>
              <a:t> 0 </a:t>
            </a:r>
            <a:r>
              <a:rPr lang="ru-RU" b="1" dirty="0"/>
              <a:t>выход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ru-RU" b="1" dirty="0" err="1"/>
              <a:t>do</a:t>
            </a:r>
            <a:r>
              <a:rPr lang="ru-RU" b="1" dirty="0"/>
              <a:t> {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      </a:t>
            </a:r>
            <a:r>
              <a:rPr lang="ru-RU" b="1" dirty="0" err="1"/>
              <a:t>cout</a:t>
            </a:r>
            <a:r>
              <a:rPr lang="ru-RU" b="1" dirty="0"/>
              <a:t> &lt;&lt; "выражение для вычисления (&lt;op1&gt;&lt;знак&gt;&lt;op2&gt;): " &lt;&lt; </a:t>
            </a:r>
            <a:r>
              <a:rPr lang="ru-RU" b="1" dirty="0" err="1"/>
              <a:t>endl</a:t>
            </a:r>
            <a:r>
              <a:rPr lang="ru-RU" b="1" dirty="0"/>
              <a:t>;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      </a:t>
            </a:r>
            <a:r>
              <a:rPr lang="en-US" b="1" dirty="0" err="1"/>
              <a:t>cin</a:t>
            </a:r>
            <a:r>
              <a:rPr lang="en-US" b="1" dirty="0"/>
              <a:t> &gt;&gt; op1 &gt;&gt; </a:t>
            </a:r>
            <a:r>
              <a:rPr lang="en-US" b="1" dirty="0" err="1"/>
              <a:t>oper</a:t>
            </a:r>
            <a:r>
              <a:rPr lang="en-US" b="1" dirty="0"/>
              <a:t> &gt;&gt; op2;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cout</a:t>
            </a:r>
            <a:r>
              <a:rPr lang="en-US" b="1" dirty="0"/>
              <a:t> &lt;&lt; op1 &lt;&lt; ' ' &lt;&lt; </a:t>
            </a:r>
            <a:r>
              <a:rPr lang="en-US" b="1" dirty="0" err="1"/>
              <a:t>oper</a:t>
            </a:r>
            <a:r>
              <a:rPr lang="en-US" b="1" dirty="0"/>
              <a:t> &lt;&lt; ' ' &lt;&lt; op2 &lt;&lt; " = "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      &lt;&lt;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calculate(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)( op1, op2 )</a:t>
            </a:r>
            <a:r>
              <a:rPr lang="en-US" b="1" dirty="0"/>
              <a:t> &lt;&lt; </a:t>
            </a:r>
            <a:r>
              <a:rPr lang="en-US" b="1" dirty="0" err="1"/>
              <a:t>endl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/>
              <a:t>cin</a:t>
            </a:r>
            <a:r>
              <a:rPr lang="en-US" b="1" dirty="0"/>
              <a:t>&gt;&gt;</a:t>
            </a:r>
            <a:r>
              <a:rPr lang="en-US" b="1" dirty="0" err="1"/>
              <a:t>fl</a:t>
            </a:r>
            <a:r>
              <a:rPr lang="en-US" b="1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ru-RU" b="1" dirty="0"/>
              <a:t>} </a:t>
            </a:r>
            <a:r>
              <a:rPr lang="ru-RU" b="1" dirty="0" err="1"/>
              <a:t>while</a:t>
            </a:r>
            <a:r>
              <a:rPr lang="ru-RU" b="1" dirty="0"/>
              <a:t>( </a:t>
            </a:r>
            <a:r>
              <a:rPr lang="ru-RU" b="1" dirty="0" err="1"/>
              <a:t>fl</a:t>
            </a:r>
            <a:r>
              <a:rPr lang="ru-RU" b="1" dirty="0"/>
              <a:t>==1 );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   </a:t>
            </a:r>
            <a:r>
              <a:rPr lang="ru-RU" b="1" dirty="0" err="1"/>
              <a:t>return</a:t>
            </a:r>
            <a:r>
              <a:rPr lang="ru-RU" b="1" dirty="0"/>
              <a:t> 0;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8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568952" cy="5616624"/>
          </a:xfrm>
        </p:spPr>
        <p:txBody>
          <a:bodyPr>
            <a:normAutofit/>
          </a:bodyPr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 smtClean="0"/>
              <a:t>1.Создается временный объект </a:t>
            </a:r>
            <a:r>
              <a:rPr lang="ru-RU" sz="2600" dirty="0"/>
              <a:t> </a:t>
            </a:r>
            <a:r>
              <a:rPr lang="ru-RU" sz="2600" dirty="0" smtClean="0"/>
              <a:t> класса</a:t>
            </a:r>
            <a:r>
              <a:rPr lang="ru-RU" sz="2600" dirty="0"/>
              <a:t>  </a:t>
            </a:r>
            <a:r>
              <a:rPr lang="ru-RU" sz="2600" b="1" dirty="0" err="1"/>
              <a:t>calculate</a:t>
            </a:r>
            <a:r>
              <a:rPr lang="ru-RU" sz="2600" b="1" dirty="0"/>
              <a:t> </a:t>
            </a:r>
            <a:r>
              <a:rPr lang="ru-RU" sz="2600" b="1" dirty="0" smtClean="0"/>
              <a:t>с </a:t>
            </a:r>
            <a:r>
              <a:rPr lang="ru-RU" sz="2600" dirty="0" smtClean="0"/>
              <a:t>конструктором ,с </a:t>
            </a:r>
            <a:r>
              <a:rPr lang="ru-RU" sz="2600" dirty="0"/>
              <a:t>параметром </a:t>
            </a:r>
            <a:r>
              <a:rPr lang="ru-RU" sz="2600" b="1" dirty="0" err="1"/>
              <a:t>oper</a:t>
            </a:r>
            <a:r>
              <a:rPr lang="ru-RU" sz="2600" dirty="0"/>
              <a:t>;</a:t>
            </a:r>
          </a:p>
          <a:p>
            <a:pPr marL="0" lvl="0" indent="0">
              <a:buNone/>
            </a:pPr>
            <a:r>
              <a:rPr lang="ru-RU" sz="2600" dirty="0"/>
              <a:t> </a:t>
            </a:r>
            <a:r>
              <a:rPr lang="ru-RU" sz="2600" dirty="0" smtClean="0"/>
              <a:t>2. Для </a:t>
            </a:r>
            <a:r>
              <a:rPr lang="ru-RU" sz="2600" dirty="0"/>
              <a:t>этого объекта выполняется </a:t>
            </a:r>
            <a:r>
              <a:rPr lang="ru-RU" sz="2600" dirty="0" smtClean="0"/>
              <a:t>метод</a:t>
            </a:r>
            <a:r>
              <a:rPr lang="ru-RU" sz="2600" dirty="0"/>
              <a:t> () (функциональный вызов) с двумя параметрами;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  <a:r>
              <a:rPr lang="ru-RU" dirty="0" smtClean="0"/>
              <a:t>3.</a:t>
            </a:r>
            <a:r>
              <a:rPr lang="ru-RU" sz="2600" dirty="0" smtClean="0"/>
              <a:t>Операция</a:t>
            </a:r>
            <a:r>
              <a:rPr lang="ru-RU" sz="2600" dirty="0"/>
              <a:t>, которая будет выполнена в этом функциональном вызове, зависит от того </a:t>
            </a:r>
            <a:r>
              <a:rPr lang="ru-RU" sz="2600" dirty="0" smtClean="0"/>
              <a:t>параметра</a:t>
            </a:r>
            <a:r>
              <a:rPr lang="ru-RU" sz="2600" dirty="0"/>
              <a:t> </a:t>
            </a:r>
            <a:r>
              <a:rPr lang="ru-RU" sz="2600" b="1" dirty="0" err="1"/>
              <a:t>oper</a:t>
            </a:r>
            <a:r>
              <a:rPr lang="ru-RU" sz="2600" dirty="0"/>
              <a:t>, с которым был сконструирован объект;</a:t>
            </a:r>
          </a:p>
          <a:p>
            <a:pPr marL="0" lvl="0" indent="0">
              <a:buNone/>
            </a:pPr>
            <a:r>
              <a:rPr lang="ru-RU" sz="2600" dirty="0" smtClean="0"/>
              <a:t>4.Функциональный </a:t>
            </a:r>
            <a:r>
              <a:rPr lang="ru-RU" sz="2600" dirty="0"/>
              <a:t>вызов возвращает значение результата операции;</a:t>
            </a:r>
          </a:p>
          <a:p>
            <a:pPr marL="0" indent="0">
              <a:buNone/>
            </a:pPr>
            <a:r>
              <a:rPr lang="ru-RU" sz="2600" dirty="0" smtClean="0"/>
              <a:t>5.Созданный </a:t>
            </a:r>
            <a:r>
              <a:rPr lang="ru-RU" sz="2600" dirty="0"/>
              <a:t>временный объект, сразу же после этого </a:t>
            </a:r>
            <a:r>
              <a:rPr lang="ru-RU" sz="2600" dirty="0" smtClean="0"/>
              <a:t>разрушается.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4375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Результат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98477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0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Смысл функтора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Особый смысл функторы </a:t>
            </a:r>
            <a:r>
              <a:rPr lang="ru-RU" dirty="0"/>
              <a:t>приобрели в </a:t>
            </a:r>
            <a:r>
              <a:rPr lang="ru-RU" dirty="0" smtClean="0"/>
              <a:t>алгоритмах </a:t>
            </a:r>
            <a:r>
              <a:rPr lang="en-US" dirty="0" smtClean="0"/>
              <a:t>STL</a:t>
            </a:r>
            <a:r>
              <a:rPr lang="ru-RU" dirty="0" smtClean="0"/>
              <a:t>, </a:t>
            </a:r>
            <a:r>
              <a:rPr lang="ru-RU" dirty="0"/>
              <a:t>когда они передаются в вызов в качестве параметра, вместо функции, определяющей действие или предикат алгоритма.</a:t>
            </a:r>
          </a:p>
          <a:p>
            <a:r>
              <a:rPr lang="ru-RU" dirty="0"/>
              <a:t>Класс функтора, т.е. класса с перегруженным оператором </a:t>
            </a:r>
            <a:r>
              <a:rPr lang="ru-RU" dirty="0" err="1"/>
              <a:t>operator</a:t>
            </a:r>
            <a:r>
              <a:rPr lang="ru-RU" dirty="0"/>
              <a:t>() является полноценным классом и может содержать конструкторы, дополнительные методы а также внутренние данные. Кроме того, как и обычная </a:t>
            </a:r>
            <a:r>
              <a:rPr lang="ru-RU" dirty="0" smtClean="0"/>
              <a:t>функция</a:t>
            </a:r>
            <a:r>
              <a:rPr lang="en-US" dirty="0" smtClean="0"/>
              <a:t> </a:t>
            </a:r>
            <a:r>
              <a:rPr lang="ru-RU" dirty="0" err="1" smtClean="0"/>
              <a:t>operator</a:t>
            </a:r>
            <a:r>
              <a:rPr lang="ru-RU" dirty="0"/>
              <a:t>() может быть перегружен, чтобы принимать различное количество аргументов и возвращать значение какого- либо типа. </a:t>
            </a:r>
            <a:r>
              <a:rPr lang="ru-RU" dirty="0" smtClean="0"/>
              <a:t>Рассмотрим пример </a:t>
            </a:r>
            <a:r>
              <a:rPr lang="ru-RU" dirty="0"/>
              <a:t>функтора, для которого перегружено несколько версий </a:t>
            </a:r>
            <a:r>
              <a:rPr lang="ru-RU" dirty="0" err="1"/>
              <a:t>operator</a:t>
            </a:r>
            <a:r>
              <a:rPr lang="ru-RU" dirty="0"/>
              <a:t>(), принимающих различное количество аргументов.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7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Summ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operator() 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arg1, </a:t>
            </a:r>
            <a:r>
              <a:rPr lang="en-US" i="1" dirty="0" err="1"/>
              <a:t>int</a:t>
            </a:r>
            <a:r>
              <a:rPr lang="en-US" i="1" dirty="0"/>
              <a:t> arg2)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arg1 + arg2;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operator() (</a:t>
            </a:r>
            <a:r>
              <a:rPr lang="en-US" b="1" dirty="0" err="1"/>
              <a:t>int</a:t>
            </a:r>
            <a:r>
              <a:rPr lang="en-US" b="1" dirty="0"/>
              <a:t> arg1, </a:t>
            </a:r>
            <a:r>
              <a:rPr lang="en-US" b="1" dirty="0" err="1"/>
              <a:t>int</a:t>
            </a:r>
            <a:r>
              <a:rPr lang="en-US" b="1" dirty="0"/>
              <a:t> arg2, </a:t>
            </a:r>
            <a:r>
              <a:rPr lang="en-US" b="1" dirty="0" err="1"/>
              <a:t>int</a:t>
            </a:r>
            <a:r>
              <a:rPr lang="en-US" b="1" dirty="0"/>
              <a:t> arg3)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arg1 + arg2 + arg3;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operator() (</a:t>
            </a:r>
            <a:r>
              <a:rPr lang="en-US" b="1" dirty="0" err="1"/>
              <a:t>int</a:t>
            </a:r>
            <a:r>
              <a:rPr lang="en-US" b="1" dirty="0"/>
              <a:t> arg1, </a:t>
            </a:r>
            <a:r>
              <a:rPr lang="en-US" b="1" dirty="0" err="1"/>
              <a:t>int</a:t>
            </a:r>
            <a:r>
              <a:rPr lang="en-US" b="1" dirty="0"/>
              <a:t> arg2, </a:t>
            </a:r>
            <a:r>
              <a:rPr lang="en-US" b="1" dirty="0" err="1"/>
              <a:t>int</a:t>
            </a:r>
            <a:r>
              <a:rPr lang="en-US" b="1" dirty="0"/>
              <a:t> arg3, </a:t>
            </a:r>
            <a:r>
              <a:rPr lang="en-US" b="1" dirty="0" err="1"/>
              <a:t>int</a:t>
            </a:r>
            <a:r>
              <a:rPr lang="en-US" b="1" dirty="0"/>
              <a:t> arg4)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arg1 + arg2 + arg3 + arg4;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9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 примера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</a:t>
            </a:r>
            <a:r>
              <a:rPr lang="en-US" dirty="0" smtClean="0"/>
              <a:t>()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err="1"/>
              <a:t>Summ</a:t>
            </a:r>
            <a:r>
              <a:rPr lang="en-US" dirty="0"/>
              <a:t> </a:t>
            </a:r>
            <a:r>
              <a:rPr lang="en-US" dirty="0" err="1"/>
              <a:t>summ</a:t>
            </a:r>
            <a:r>
              <a:rPr lang="en-US" dirty="0" smtClean="0"/>
              <a:t>;//</a:t>
            </a:r>
            <a:r>
              <a:rPr lang="ru-RU" dirty="0" smtClean="0"/>
              <a:t>объект-функтор, его можно использовать для вызова перегруженной () операции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"1 + 2 = " &lt;&lt; </a:t>
            </a:r>
            <a:r>
              <a:rPr lang="en-US" dirty="0" err="1"/>
              <a:t>summ</a:t>
            </a:r>
            <a:r>
              <a:rPr lang="en-US" dirty="0"/>
              <a:t>(1,2)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"1 + 2 + 3 = " &lt;&lt; </a:t>
            </a:r>
            <a:r>
              <a:rPr lang="en-US" dirty="0" err="1"/>
              <a:t>summ</a:t>
            </a:r>
            <a:r>
              <a:rPr lang="en-US" dirty="0"/>
              <a:t>(1,2,3)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"1 + 2 + 3 + 4 = " &lt;&lt; </a:t>
            </a:r>
            <a:r>
              <a:rPr lang="en-US" dirty="0" err="1"/>
              <a:t>summ</a:t>
            </a:r>
            <a:r>
              <a:rPr lang="en-US" dirty="0"/>
              <a:t>(1,2,3,4)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0</a:t>
            </a:r>
            <a:r>
              <a:rPr lang="en-US" dirty="0" smtClean="0"/>
              <a:t>;}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ru-RU" dirty="0"/>
              <a:t>программы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 + 2 = 3</a:t>
            </a:r>
          </a:p>
          <a:p>
            <a:pPr marL="0" indent="0">
              <a:buNone/>
            </a:pPr>
            <a:r>
              <a:rPr lang="ru-RU" dirty="0"/>
              <a:t>1 + 2 + 3 = 6</a:t>
            </a:r>
          </a:p>
          <a:p>
            <a:pPr marL="0" indent="0">
              <a:buNone/>
            </a:pPr>
            <a:r>
              <a:rPr lang="ru-RU" dirty="0"/>
              <a:t>1 + 2 + 3 + 4 = 10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65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 чем принципиальная разница между </a:t>
            </a:r>
            <a:r>
              <a:rPr lang="ru-RU" sz="3200" dirty="0" smtClean="0"/>
              <a:t>функторами </a:t>
            </a:r>
            <a:r>
              <a:rPr lang="ru-RU" sz="3200" dirty="0"/>
              <a:t>и обычными функциями?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Функторы в C++ являются сокращением от "функциональные объекты". Функциональный объект является экземпляром класса С++, в котором определён </a:t>
            </a:r>
            <a:r>
              <a:rPr lang="ru-RU" sz="1800" dirty="0" err="1"/>
              <a:t>operator</a:t>
            </a:r>
            <a:r>
              <a:rPr lang="ru-RU" sz="1800" dirty="0"/>
              <a:t>(). </a:t>
            </a:r>
            <a:r>
              <a:rPr lang="ru-RU" sz="1800" b="1" dirty="0"/>
              <a:t>Если вы определите </a:t>
            </a:r>
            <a:r>
              <a:rPr lang="ru-RU" sz="1800" b="1" dirty="0" err="1"/>
              <a:t>operator</a:t>
            </a:r>
            <a:r>
              <a:rPr lang="ru-RU" sz="1800" b="1" dirty="0"/>
              <a:t>() для C++ класса, то вы получите объект, который действует как функция, но может также хранить </a:t>
            </a:r>
            <a:r>
              <a:rPr lang="ru-RU" sz="1800" b="1" dirty="0" smtClean="0"/>
              <a:t>состояние полей класса.</a:t>
            </a:r>
            <a:r>
              <a:rPr lang="ru-RU" sz="1800" dirty="0" smtClean="0"/>
              <a:t> Например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#include &lt;string</a:t>
            </a:r>
            <a:r>
              <a:rPr lang="en-US" sz="1800" dirty="0" smtClean="0"/>
              <a:t>&gt;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Using namespace </a:t>
            </a:r>
            <a:r>
              <a:rPr lang="en-US" sz="1800" dirty="0" err="1" smtClean="0"/>
              <a:t>std</a:t>
            </a:r>
            <a:r>
              <a:rPr lang="en-US" sz="1800" dirty="0" smtClean="0"/>
              <a:t>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smtClean="0"/>
              <a:t>class </a:t>
            </a:r>
            <a:r>
              <a:rPr lang="en-US" sz="1800" dirty="0" err="1" smtClean="0"/>
              <a:t>SFunctor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string </a:t>
            </a:r>
            <a:r>
              <a:rPr lang="en-US" sz="1800" dirty="0"/>
              <a:t>name_;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public: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 smtClean="0"/>
              <a:t>SFunctor</a:t>
            </a:r>
            <a:r>
              <a:rPr lang="en-US" sz="1800" dirty="0" smtClean="0"/>
              <a:t>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/>
              <a:t>char *</a:t>
            </a:r>
            <a:r>
              <a:rPr lang="en-US" sz="1800" dirty="0" smtClean="0"/>
              <a:t>name</a:t>
            </a:r>
            <a:r>
              <a:rPr lang="ru-RU" sz="1800" dirty="0" smtClean="0"/>
              <a:t>1</a:t>
            </a:r>
            <a:r>
              <a:rPr lang="en-US" sz="1800" dirty="0" smtClean="0"/>
              <a:t>) </a:t>
            </a:r>
            <a:r>
              <a:rPr lang="en-US" sz="1800" dirty="0"/>
              <a:t>: name_(</a:t>
            </a:r>
            <a:r>
              <a:rPr lang="en-US" sz="1800" dirty="0" smtClean="0"/>
              <a:t>name</a:t>
            </a:r>
            <a:r>
              <a:rPr lang="ru-RU" sz="1800" dirty="0" smtClean="0"/>
              <a:t>1</a:t>
            </a:r>
            <a:r>
              <a:rPr lang="en-US" sz="1800" dirty="0" smtClean="0"/>
              <a:t>) </a:t>
            </a:r>
            <a:r>
              <a:rPr lang="en-US" sz="1800" dirty="0"/>
              <a:t>{}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void operator()() {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"Oh, hello, " &lt;&lt; name_ &lt;&lt; 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};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ru-RU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SimpleFunctor</a:t>
            </a:r>
            <a:r>
              <a:rPr lang="en-US" sz="1800" dirty="0"/>
              <a:t> </a:t>
            </a:r>
            <a:r>
              <a:rPr lang="en-US" sz="1800" dirty="0" err="1"/>
              <a:t>sf</a:t>
            </a:r>
            <a:r>
              <a:rPr lang="en-US" sz="1800" dirty="0" smtClean="0"/>
              <a:t>(“ KATY");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sf</a:t>
            </a:r>
            <a:r>
              <a:rPr lang="en-US" sz="1800" dirty="0"/>
              <a:t>();  // </a:t>
            </a:r>
            <a:r>
              <a:rPr lang="ru-RU" sz="1800" dirty="0"/>
              <a:t>выводит</a:t>
            </a:r>
            <a:r>
              <a:rPr lang="en-US" sz="1800" dirty="0"/>
              <a:t> "Oh, hello, </a:t>
            </a:r>
            <a:r>
              <a:rPr lang="en-US" sz="1800" dirty="0" smtClean="0"/>
              <a:t>KATY“;</a:t>
            </a:r>
          </a:p>
          <a:p>
            <a:pPr marL="0" indent="0">
              <a:buNone/>
            </a:pPr>
            <a:r>
              <a:rPr lang="en-US" sz="1800" dirty="0"/>
              <a:t>r</a:t>
            </a:r>
            <a:r>
              <a:rPr lang="en-US" sz="1800" dirty="0" smtClean="0"/>
              <a:t>eturn 0;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683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Пояснение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r>
              <a:rPr lang="ru-RU" sz="2800" dirty="0" smtClean="0"/>
              <a:t>Обратите </a:t>
            </a:r>
            <a:r>
              <a:rPr lang="ru-RU" sz="2800" dirty="0"/>
              <a:t>внимание, что мы можем вызывать </a:t>
            </a:r>
            <a:r>
              <a:rPr lang="ru-RU" sz="2800" dirty="0" err="1"/>
              <a:t>sf</a:t>
            </a:r>
            <a:r>
              <a:rPr lang="ru-RU" sz="2800" dirty="0"/>
              <a:t>() в функции </a:t>
            </a:r>
            <a:r>
              <a:rPr lang="ru-RU" sz="2800" dirty="0" err="1"/>
              <a:t>main</a:t>
            </a:r>
            <a:r>
              <a:rPr lang="ru-RU" sz="2800" dirty="0"/>
              <a:t>, хотя </a:t>
            </a:r>
            <a:r>
              <a:rPr lang="ru-RU" sz="2800" dirty="0" err="1"/>
              <a:t>sf</a:t>
            </a:r>
            <a:r>
              <a:rPr lang="ru-RU" sz="2800" dirty="0"/>
              <a:t> является объектом. Это потому, что в классе </a:t>
            </a:r>
            <a:r>
              <a:rPr lang="ru-RU" sz="2800" dirty="0" err="1" smtClean="0"/>
              <a:t>SFunctor</a:t>
            </a:r>
            <a:r>
              <a:rPr lang="ru-RU" sz="2800" dirty="0" smtClean="0"/>
              <a:t> </a:t>
            </a:r>
            <a:r>
              <a:rPr lang="ru-RU" sz="2800" dirty="0"/>
              <a:t>для него определён </a:t>
            </a:r>
            <a:r>
              <a:rPr lang="ru-RU" sz="2800" dirty="0" err="1"/>
              <a:t>operator</a:t>
            </a:r>
            <a:r>
              <a:rPr lang="ru-RU" sz="2800" dirty="0" smtClean="0"/>
              <a:t>().</a:t>
            </a:r>
            <a:r>
              <a:rPr lang="ru-RU" sz="2800" dirty="0"/>
              <a:t> Чаще всего функторы в С++ используются в качестве предикатов, </a:t>
            </a:r>
            <a:r>
              <a:rPr lang="ru-RU" sz="2800" dirty="0" smtClean="0"/>
              <a:t>или </a:t>
            </a:r>
            <a:r>
              <a:rPr lang="ru-RU" sz="2800" dirty="0"/>
              <a:t>функций сравнения в алгоритмах </a:t>
            </a:r>
            <a:r>
              <a:rPr lang="ru-RU" sz="2800" dirty="0" smtClean="0"/>
              <a:t>STL.</a:t>
            </a:r>
            <a:r>
              <a:rPr lang="ru-RU" sz="2800" dirty="0"/>
              <a:t> Предположим, у вас есть список целых чисел и вы хотите найти сумму всех четных и сумму всех нечетных. З</a:t>
            </a:r>
            <a:r>
              <a:rPr lang="ru-RU" sz="2800" dirty="0" smtClean="0"/>
              <a:t>адача </a:t>
            </a:r>
            <a:r>
              <a:rPr lang="ru-RU" sz="2800" dirty="0"/>
              <a:t>для функтора и</a:t>
            </a:r>
            <a:r>
              <a:rPr lang="en-US" sz="2800" dirty="0"/>
              <a:t> </a:t>
            </a:r>
            <a:r>
              <a:rPr lang="en-US" sz="2800" dirty="0" err="1"/>
              <a:t>for_each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927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&lt;algorithm&gt;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#include &lt;list&gt;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 smtClean="0"/>
              <a:t>EOddFunctor</a:t>
            </a:r>
            <a:r>
              <a:rPr lang="en-US" dirty="0" smtClean="0"/>
              <a:t> </a:t>
            </a: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even</a:t>
            </a:r>
            <a:r>
              <a:rPr lang="en-US" dirty="0" smtClean="0"/>
              <a:t>_;</a:t>
            </a:r>
            <a:r>
              <a:rPr lang="ru-RU" dirty="0" smtClean="0"/>
              <a:t>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сумма четных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odd</a:t>
            </a:r>
            <a:r>
              <a:rPr lang="en-US" dirty="0" smtClean="0"/>
              <a:t>_;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сумма нечетных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public: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EOddFunctor</a:t>
            </a:r>
            <a:r>
              <a:rPr lang="en-US" dirty="0"/>
              <a:t>() : even_(0), odd_(0) {}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void operator()(</a:t>
            </a:r>
            <a:r>
              <a:rPr lang="en-US" dirty="0" err="1"/>
              <a:t>int</a:t>
            </a:r>
            <a:r>
              <a:rPr lang="en-US" dirty="0"/>
              <a:t> x)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if (x%2 == 0) even_ += x;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else odd_ += x;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even_sum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even_;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odd_sum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odd_;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56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Главная программа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5145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err="1"/>
              <a:t>int</a:t>
            </a:r>
            <a:r>
              <a:rPr lang="en-US" sz="2900" dirty="0"/>
              <a:t> main() {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   </a:t>
            </a:r>
            <a:r>
              <a:rPr lang="en-US" sz="2900" dirty="0" err="1" smtClean="0"/>
              <a:t>EOddFunctor</a:t>
            </a:r>
            <a:r>
              <a:rPr lang="en-US" sz="2900" dirty="0" smtClean="0"/>
              <a:t> </a:t>
            </a:r>
            <a:r>
              <a:rPr lang="en-US" sz="2900" dirty="0" err="1"/>
              <a:t>evenodd</a:t>
            </a:r>
            <a:r>
              <a:rPr lang="en-US" sz="2900" dirty="0"/>
              <a:t>;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   </a:t>
            </a:r>
            <a:r>
              <a:rPr lang="en-US" sz="2900" dirty="0" smtClean="0"/>
              <a:t>   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my_list</a:t>
            </a:r>
            <a:r>
              <a:rPr lang="en-US" sz="2900" dirty="0"/>
              <a:t>[] = { 1, 2, 3, 4, 5, 6, 7, 8, 9, 10 };</a:t>
            </a:r>
            <a:endParaRPr lang="ru-RU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  </a:t>
            </a:r>
            <a:r>
              <a:rPr lang="en-US" sz="2900" dirty="0" err="1" smtClean="0"/>
              <a:t>evenodd</a:t>
            </a:r>
            <a:r>
              <a:rPr lang="en-US" sz="2900" dirty="0" smtClean="0"/>
              <a:t> </a:t>
            </a:r>
            <a:r>
              <a:rPr lang="en-US" sz="2900" dirty="0"/>
              <a:t>= </a:t>
            </a:r>
            <a:r>
              <a:rPr lang="en-US" sz="2900" dirty="0" err="1" smtClean="0"/>
              <a:t>for_each</a:t>
            </a:r>
            <a:r>
              <a:rPr lang="en-US" sz="2900" dirty="0" smtClean="0"/>
              <a:t>(</a:t>
            </a:r>
            <a:r>
              <a:rPr lang="en-US" sz="2900" dirty="0" err="1" smtClean="0"/>
              <a:t>my_list,my_list+sizeof</a:t>
            </a:r>
            <a:r>
              <a:rPr lang="en-US" sz="2900" dirty="0" smtClean="0"/>
              <a:t>(</a:t>
            </a:r>
            <a:r>
              <a:rPr lang="en-US" sz="2900" dirty="0" err="1" smtClean="0"/>
              <a:t>my_list</a:t>
            </a:r>
            <a:r>
              <a:rPr lang="en-US" sz="2900" dirty="0"/>
              <a:t>)/</a:t>
            </a:r>
            <a:r>
              <a:rPr lang="en-US" sz="2900" dirty="0" err="1"/>
              <a:t>sizeof</a:t>
            </a:r>
            <a:r>
              <a:rPr lang="en-US" sz="2900" dirty="0"/>
              <a:t>(</a:t>
            </a:r>
            <a:r>
              <a:rPr lang="en-US" sz="2900" dirty="0" err="1"/>
              <a:t>my_list</a:t>
            </a:r>
            <a:r>
              <a:rPr lang="en-US" sz="2900" dirty="0"/>
              <a:t>[0]),</a:t>
            </a:r>
            <a:endParaRPr lang="ru-RU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                  </a:t>
            </a:r>
            <a:r>
              <a:rPr lang="en-US" sz="2900" dirty="0" err="1"/>
              <a:t>evenodd</a:t>
            </a:r>
            <a:r>
              <a:rPr lang="en-US" sz="2900" dirty="0"/>
              <a:t>);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 </a:t>
            </a:r>
            <a:endParaRPr lang="ru-RU" sz="2900" dirty="0"/>
          </a:p>
          <a:p>
            <a:pPr marL="0" indent="0">
              <a:buNone/>
            </a:pPr>
            <a:r>
              <a:rPr lang="en-US" sz="3100" dirty="0"/>
              <a:t>    </a:t>
            </a:r>
            <a:r>
              <a:rPr lang="en-US" sz="3100" dirty="0" err="1"/>
              <a:t>cout</a:t>
            </a:r>
            <a:r>
              <a:rPr lang="en-US" sz="3100" dirty="0"/>
              <a:t> &lt;&lt; "</a:t>
            </a:r>
            <a:r>
              <a:rPr lang="ru-RU" sz="3100" dirty="0"/>
              <a:t>Сумма чётных</a:t>
            </a:r>
            <a:r>
              <a:rPr lang="en-US" sz="3100" dirty="0"/>
              <a:t>: " &lt;&lt; </a:t>
            </a:r>
            <a:r>
              <a:rPr lang="en-US" sz="3100" dirty="0" err="1"/>
              <a:t>evenodd.even_sum</a:t>
            </a:r>
            <a:r>
              <a:rPr lang="en-US" sz="3100" dirty="0"/>
              <a:t>() &lt;&lt; "\n";</a:t>
            </a:r>
            <a:endParaRPr lang="ru-RU" sz="3100" dirty="0"/>
          </a:p>
          <a:p>
            <a:pPr marL="0" indent="0">
              <a:buNone/>
            </a:pPr>
            <a:r>
              <a:rPr lang="en-US" sz="3100" dirty="0"/>
              <a:t>    </a:t>
            </a:r>
            <a:r>
              <a:rPr lang="en-US" sz="3100" dirty="0" err="1"/>
              <a:t>cout</a:t>
            </a:r>
            <a:r>
              <a:rPr lang="en-US" sz="3100" dirty="0"/>
              <a:t> &lt;&lt; "</a:t>
            </a:r>
            <a:r>
              <a:rPr lang="ru-RU" sz="3100" dirty="0"/>
              <a:t>Сумма нечётных</a:t>
            </a:r>
            <a:r>
              <a:rPr lang="en-US" sz="3100" dirty="0"/>
              <a:t>: " &lt;&lt; </a:t>
            </a:r>
            <a:r>
              <a:rPr lang="en-US" sz="3100" dirty="0" err="1"/>
              <a:t>evenodd.odd_sum</a:t>
            </a:r>
            <a:r>
              <a:rPr lang="en-US" sz="3100" dirty="0"/>
              <a:t>() &lt;&lt; </a:t>
            </a:r>
            <a:r>
              <a:rPr lang="en-US" sz="3100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return 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sz="3100" dirty="0"/>
              <a:t>// вывод:</a:t>
            </a:r>
          </a:p>
          <a:p>
            <a:pPr marL="0" indent="0">
              <a:buNone/>
            </a:pPr>
            <a:r>
              <a:rPr lang="ru-RU" sz="3100" dirty="0"/>
              <a:t>    // Сумма чётных: 30</a:t>
            </a:r>
          </a:p>
          <a:p>
            <a:pPr marL="0" indent="0">
              <a:buNone/>
            </a:pPr>
            <a:r>
              <a:rPr lang="ru-RU" sz="3100" dirty="0"/>
              <a:t>    // Сумма нечётных: 2</a:t>
            </a:r>
            <a:r>
              <a:rPr lang="ru-RU" dirty="0"/>
              <a:t>5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02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Продолжение примера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complex </a:t>
            </a:r>
            <a:r>
              <a:rPr lang="en-US" sz="1800" dirty="0"/>
              <a:t>n;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i=1;</a:t>
            </a:r>
          </a:p>
          <a:p>
            <a:pPr marL="0" indent="0">
              <a:buNone/>
            </a:pPr>
            <a:r>
              <a:rPr lang="en-US" sz="1800" dirty="0"/>
              <a:t> while (1)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 &lt;&lt; i++ &lt;&lt; ": ";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cin</a:t>
            </a:r>
            <a:r>
              <a:rPr lang="en-US" sz="1800" dirty="0"/>
              <a:t> &gt;&gt; n.re &gt;&gt; n.im;</a:t>
            </a:r>
          </a:p>
          <a:p>
            <a:pPr marL="0" indent="0">
              <a:buNone/>
            </a:pPr>
            <a:r>
              <a:rPr lang="en-US" sz="1800" dirty="0"/>
              <a:t>  if (n.re==0 &amp;&amp; n.im==0) break</a:t>
            </a:r>
            <a:r>
              <a:rPr lang="en-US" sz="1800" dirty="0" smtClean="0"/>
              <a:t>;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признак конца ввода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q.push_back</a:t>
            </a:r>
            <a:r>
              <a:rPr lang="en-US" sz="1800" dirty="0"/>
              <a:t>(n);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}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заполнили контейнер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list &lt;complex&gt; q2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запись в контейнер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q2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 err="1"/>
              <a:t>remove_copy_if</a:t>
            </a:r>
            <a:r>
              <a:rPr lang="en-US" sz="1800" dirty="0"/>
              <a:t> (</a:t>
            </a:r>
            <a:r>
              <a:rPr lang="en-US" sz="1800" dirty="0" err="1"/>
              <a:t>q.begin</a:t>
            </a:r>
            <a:r>
              <a:rPr lang="en-US" sz="1800" dirty="0"/>
              <a:t>(),</a:t>
            </a:r>
            <a:r>
              <a:rPr lang="en-US" sz="1800" dirty="0" err="1"/>
              <a:t>q.end</a:t>
            </a:r>
            <a:r>
              <a:rPr lang="en-US" sz="1800" dirty="0"/>
              <a:t>(),</a:t>
            </a:r>
            <a:r>
              <a:rPr lang="en-US" sz="1800" dirty="0" err="1"/>
              <a:t>back_inserter</a:t>
            </a:r>
            <a:r>
              <a:rPr lang="en-US" sz="1800" dirty="0"/>
              <a:t>(q2),filter);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back_inserter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обеспечивает вставку 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результатов в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q2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отобранные из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q1 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  функции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filter</a:t>
            </a:r>
            <a:endParaRPr lang="ru-RU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list </a:t>
            </a:r>
            <a:r>
              <a:rPr lang="en-US" sz="1800" dirty="0"/>
              <a:t>&lt;complex&gt;::iterator 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печать нового контейнера, нельзя *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p,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так как в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 </a:t>
            </a: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нет перегрузки на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&lt;&lt;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for (p=q2.begin(); p!=q2.end(); p++)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'(' &lt;&lt; (p)-&gt;re &lt;&lt; ',' &lt;&lt; (p)-&gt;</a:t>
            </a:r>
            <a:r>
              <a:rPr lang="en-US" sz="1800" dirty="0" err="1"/>
              <a:t>im</a:t>
            </a:r>
            <a:r>
              <a:rPr lang="en-US" sz="1800" dirty="0"/>
              <a:t> &lt;&lt; ')'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r>
              <a:rPr lang="ru-RU" sz="1800" dirty="0" smtClean="0"/>
              <a:t> </a:t>
            </a:r>
            <a:r>
              <a:rPr lang="en-US" sz="1800" dirty="0" smtClean="0"/>
              <a:t>return </a:t>
            </a:r>
            <a:r>
              <a:rPr lang="en-US" sz="1800" dirty="0"/>
              <a:t>0</a:t>
            </a:r>
            <a:r>
              <a:rPr lang="en-US" sz="1800" dirty="0" smtClean="0"/>
              <a:t>;}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988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экземпляр </a:t>
            </a:r>
            <a:r>
              <a:rPr lang="ru-RU" dirty="0" err="1" smtClean="0"/>
              <a:t>EOddFunctor</a:t>
            </a:r>
            <a:r>
              <a:rPr lang="ru-RU" dirty="0" smtClean="0"/>
              <a:t> </a:t>
            </a:r>
            <a:r>
              <a:rPr lang="ru-RU" dirty="0"/>
              <a:t>передается в </a:t>
            </a:r>
            <a:r>
              <a:rPr lang="ru-RU" dirty="0" err="1"/>
              <a:t>for_each</a:t>
            </a:r>
            <a:r>
              <a:rPr lang="ru-RU" dirty="0"/>
              <a:t>. </a:t>
            </a:r>
            <a:r>
              <a:rPr lang="ru-RU" dirty="0" smtClean="0"/>
              <a:t> Функция </a:t>
            </a:r>
            <a:r>
              <a:rPr lang="ru-RU" dirty="0" err="1" smtClean="0"/>
              <a:t>for_each</a:t>
            </a:r>
            <a:r>
              <a:rPr lang="ru-RU" dirty="0" smtClean="0"/>
              <a:t> </a:t>
            </a:r>
            <a:r>
              <a:rPr lang="ru-RU" dirty="0"/>
              <a:t>итерируется по каждому элементу в </a:t>
            </a:r>
            <a:r>
              <a:rPr lang="ru-RU" dirty="0" err="1"/>
              <a:t>my_list</a:t>
            </a:r>
            <a:r>
              <a:rPr lang="ru-RU" dirty="0"/>
              <a:t> и вызывает функтор. После этого </a:t>
            </a:r>
            <a:r>
              <a:rPr lang="ru-RU" dirty="0" smtClean="0"/>
              <a:t>она </a:t>
            </a:r>
            <a:r>
              <a:rPr lang="ru-RU" dirty="0"/>
              <a:t>возвращает копию функтора </a:t>
            </a:r>
            <a:r>
              <a:rPr lang="ru-RU" dirty="0" err="1"/>
              <a:t>evenodd</a:t>
            </a:r>
            <a:r>
              <a:rPr lang="ru-RU" dirty="0"/>
              <a:t>, </a:t>
            </a:r>
            <a:r>
              <a:rPr lang="ru-RU" dirty="0" smtClean="0"/>
              <a:t>это объект, который </a:t>
            </a:r>
            <a:r>
              <a:rPr lang="ru-RU" dirty="0"/>
              <a:t>содержит </a:t>
            </a:r>
            <a:r>
              <a:rPr lang="ru-RU" dirty="0" smtClean="0"/>
              <a:t> в полях сумму </a:t>
            </a:r>
            <a:r>
              <a:rPr lang="ru-RU" dirty="0"/>
              <a:t>чётных и нечётных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974673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3F48-7306-459A-B914-D09F23AF26AD}" type="slidenum">
              <a:rPr lang="ru-RU"/>
              <a:pPr/>
              <a:t>31</a:t>
            </a:fld>
            <a:endParaRPr lang="ru-RU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Стандартные объекты-функции(функторы)</a:t>
            </a:r>
            <a:endParaRPr lang="ru-RU" sz="3600" dirty="0"/>
          </a:p>
        </p:txBody>
      </p:sp>
      <p:sp>
        <p:nvSpPr>
          <p:cNvPr id="393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29600" cy="514508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Объекты-функции – объекты, у которых перегружен оператор вызова функций </a:t>
            </a:r>
            <a:r>
              <a:rPr lang="ru-RU" dirty="0" err="1">
                <a:latin typeface="Courier New" pitchFamily="49" charset="0"/>
              </a:rPr>
              <a:t>operator</a:t>
            </a:r>
            <a:r>
              <a:rPr lang="ru-RU" dirty="0">
                <a:latin typeface="Courier New" pitchFamily="49" charset="0"/>
              </a:rPr>
              <a:t>()</a:t>
            </a:r>
            <a:endParaRPr lang="en-US" dirty="0">
              <a:latin typeface="Courier New" pitchFamily="49" charset="0"/>
            </a:endParaRPr>
          </a:p>
          <a:p>
            <a:endParaRPr lang="ru-RU" dirty="0">
              <a:latin typeface="Courier New" pitchFamily="49" charset="0"/>
            </a:endParaRPr>
          </a:p>
          <a:p>
            <a:r>
              <a:rPr lang="ru-RU" dirty="0" smtClean="0"/>
              <a:t>Стандартные объекты-функции </a:t>
            </a:r>
            <a:r>
              <a:rPr lang="en-US" dirty="0" smtClean="0"/>
              <a:t>STL </a:t>
            </a:r>
            <a:r>
              <a:rPr lang="ru-RU" dirty="0" smtClean="0"/>
              <a:t>содержатся в библиотеке </a:t>
            </a:r>
            <a:r>
              <a:rPr lang="ru-RU" dirty="0" smtClean="0">
                <a:latin typeface="Courier New" pitchFamily="49" charset="0"/>
              </a:rPr>
              <a:t>&lt;</a:t>
            </a:r>
            <a:r>
              <a:rPr lang="ru-RU" dirty="0" err="1" smtClean="0">
                <a:latin typeface="Courier New" pitchFamily="49" charset="0"/>
              </a:rPr>
              <a:t>functional</a:t>
            </a:r>
            <a:r>
              <a:rPr lang="ru-RU" dirty="0">
                <a:latin typeface="Courier New" pitchFamily="49" charset="0"/>
              </a:rPr>
              <a:t>&gt;</a:t>
            </a:r>
            <a:r>
              <a:rPr lang="ru-RU" dirty="0"/>
              <a:t> :</a:t>
            </a:r>
          </a:p>
          <a:p>
            <a:pPr lvl="1"/>
            <a:r>
              <a:rPr lang="ru-RU" dirty="0" err="1"/>
              <a:t>plus</a:t>
            </a:r>
            <a:r>
              <a:rPr lang="ru-RU" dirty="0"/>
              <a:t> – сложение</a:t>
            </a:r>
          </a:p>
          <a:p>
            <a:pPr lvl="1"/>
            <a:r>
              <a:rPr lang="ru-RU" dirty="0" err="1"/>
              <a:t>minus</a:t>
            </a:r>
            <a:r>
              <a:rPr lang="ru-RU" dirty="0"/>
              <a:t> – вычитание</a:t>
            </a:r>
          </a:p>
          <a:p>
            <a:pPr lvl="1"/>
            <a:r>
              <a:rPr lang="ru-RU" dirty="0" err="1"/>
              <a:t>multip</a:t>
            </a:r>
            <a:r>
              <a:rPr lang="en-US" dirty="0"/>
              <a:t>l</a:t>
            </a:r>
            <a:r>
              <a:rPr lang="ru-RU" dirty="0" err="1"/>
              <a:t>ies</a:t>
            </a:r>
            <a:r>
              <a:rPr lang="ru-RU" dirty="0"/>
              <a:t> – умножение</a:t>
            </a:r>
          </a:p>
          <a:p>
            <a:pPr lvl="1"/>
            <a:r>
              <a:rPr lang="ru-RU" dirty="0" err="1"/>
              <a:t>divides</a:t>
            </a:r>
            <a:r>
              <a:rPr lang="ru-RU" dirty="0"/>
              <a:t> – деление</a:t>
            </a:r>
          </a:p>
          <a:p>
            <a:pPr lvl="1"/>
            <a:r>
              <a:rPr lang="ru-RU" dirty="0" err="1"/>
              <a:t>modulus</a:t>
            </a:r>
            <a:r>
              <a:rPr lang="ru-RU" dirty="0"/>
              <a:t> – деление по модулю</a:t>
            </a:r>
          </a:p>
          <a:p>
            <a:pPr lvl="1"/>
            <a:r>
              <a:rPr lang="ru-RU" dirty="0" err="1"/>
              <a:t>negate</a:t>
            </a:r>
            <a:r>
              <a:rPr lang="ru-RU" dirty="0"/>
              <a:t> – отрицание 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Предикаты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Предикат</a:t>
            </a:r>
            <a:r>
              <a:rPr lang="ru-RU" dirty="0" smtClean="0"/>
              <a:t>: функциональный</a:t>
            </a:r>
            <a:r>
              <a:rPr lang="en-US" dirty="0" smtClean="0"/>
              <a:t> </a:t>
            </a:r>
            <a:r>
              <a:rPr lang="ru-RU" dirty="0" smtClean="0"/>
              <a:t>объект(или функтор),возвращающий</a:t>
            </a:r>
            <a:r>
              <a:rPr lang="en-US" dirty="0" smtClean="0"/>
              <a:t>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dirty="0" err="1" smtClean="0"/>
              <a:t>bool</a:t>
            </a:r>
            <a:r>
              <a:rPr lang="ru-RU" dirty="0" smtClean="0"/>
              <a:t>(или приводимого к </a:t>
            </a:r>
            <a:r>
              <a:rPr lang="ru-RU" dirty="0" err="1" smtClean="0"/>
              <a:t>bool</a:t>
            </a:r>
            <a:r>
              <a:rPr lang="ru-RU" dirty="0" smtClean="0"/>
              <a:t>).Не должен менять своего состояния</a:t>
            </a:r>
            <a:r>
              <a:rPr lang="en-US" dirty="0" smtClean="0"/>
              <a:t> </a:t>
            </a:r>
            <a:r>
              <a:rPr lang="ru-RU" dirty="0" smtClean="0"/>
              <a:t>во</a:t>
            </a:r>
            <a:r>
              <a:rPr lang="en-US" dirty="0" smtClean="0"/>
              <a:t> </a:t>
            </a:r>
            <a:r>
              <a:rPr lang="ru-RU" dirty="0" smtClean="0"/>
              <a:t>время функционального вызова.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многих алгоритмов STL можно задать условие, посредством которого алгоритм определит, что ему делать с тем или иным </a:t>
            </a:r>
            <a:r>
              <a:rPr lang="ru-RU" dirty="0" smtClean="0"/>
              <a:t>элементом контейнера  это позволяет использование </a:t>
            </a:r>
            <a:r>
              <a:rPr lang="ru-RU" dirty="0" err="1" smtClean="0"/>
              <a:t>предиктов</a:t>
            </a:r>
            <a:r>
              <a:rPr lang="ru-RU" dirty="0" smtClean="0"/>
              <a:t>. </a:t>
            </a:r>
            <a:r>
              <a:rPr lang="ru-RU" dirty="0"/>
              <a:t>Предикат — это функция, которая принимает несколько параметров и возвращает логическое значение (истина/ложь). </a:t>
            </a:r>
            <a:r>
              <a:rPr lang="ru-RU" b="1" dirty="0"/>
              <a:t>Существует </a:t>
            </a:r>
            <a:r>
              <a:rPr lang="ru-RU" b="1" dirty="0" smtClean="0"/>
              <a:t> </a:t>
            </a:r>
            <a:r>
              <a:rPr lang="ru-RU" b="1" dirty="0"/>
              <a:t>набор стандартных предикатов.</a:t>
            </a:r>
          </a:p>
        </p:txBody>
      </p:sp>
    </p:spTree>
    <p:extLst>
      <p:ext uri="{BB962C8B-B14F-4D97-AF65-F5344CB8AC3E}">
        <p14:creationId xmlns:p14="http://schemas.microsoft.com/office/powerpoint/2010/main" val="3603374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59D6C-9232-4BA0-865C-A09D2485B54F}" type="slidenum">
              <a:rPr lang="ru-RU"/>
              <a:pPr/>
              <a:t>33</a:t>
            </a:fld>
            <a:endParaRPr lang="ru-RU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4000" dirty="0" smtClean="0"/>
              <a:t>Стандартные предикаты</a:t>
            </a:r>
            <a:endParaRPr lang="ru-RU" sz="4000" dirty="0"/>
          </a:p>
        </p:txBody>
      </p:sp>
      <p:sp>
        <p:nvSpPr>
          <p:cNvPr id="396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29600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Предикаты это специальные объекты-функции , которые позволяют изменять </a:t>
            </a:r>
            <a:r>
              <a:rPr lang="ru-RU" dirty="0"/>
              <a:t>критерии сравнения элементов контейнера и другие подобные действия. </a:t>
            </a:r>
          </a:p>
          <a:p>
            <a:pPr lvl="1">
              <a:lnSpc>
                <a:spcPct val="90000"/>
              </a:lnSpc>
            </a:pPr>
            <a:r>
              <a:rPr lang="ru-RU" b="1" dirty="0" smtClean="0"/>
              <a:t>объект-функция, возвращающая </a:t>
            </a:r>
            <a:r>
              <a:rPr lang="ru-RU" b="1" dirty="0"/>
              <a:t>значение </a:t>
            </a:r>
            <a:r>
              <a:rPr lang="ru-RU" b="1" dirty="0" err="1"/>
              <a:t>bool</a:t>
            </a:r>
            <a:endParaRPr lang="ru-RU" b="1" dirty="0"/>
          </a:p>
          <a:p>
            <a:pPr lvl="1"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 smtClean="0"/>
              <a:t> Предикаты находятся в </a:t>
            </a:r>
            <a:r>
              <a:rPr lang="ru-RU" b="1" dirty="0">
                <a:latin typeface="Courier New" pitchFamily="49" charset="0"/>
              </a:rPr>
              <a:t>&lt;</a:t>
            </a:r>
            <a:r>
              <a:rPr lang="ru-RU" b="1" dirty="0" err="1">
                <a:latin typeface="Courier New" pitchFamily="49" charset="0"/>
              </a:rPr>
              <a:t>functional</a:t>
            </a:r>
            <a:r>
              <a:rPr lang="ru-RU" b="1" dirty="0">
                <a:latin typeface="Courier New" pitchFamily="49" charset="0"/>
              </a:rPr>
              <a:t>&gt;</a:t>
            </a:r>
            <a:r>
              <a:rPr lang="ru-RU" b="1" dirty="0"/>
              <a:t> </a:t>
            </a:r>
            <a:r>
              <a:rPr lang="ru-RU" b="1" dirty="0" smtClean="0"/>
              <a:t>- </a:t>
            </a:r>
            <a:r>
              <a:rPr lang="ru-RU" dirty="0" smtClean="0"/>
              <a:t>стандартные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equal_to</a:t>
            </a:r>
            <a:r>
              <a:rPr lang="ru-RU" dirty="0"/>
              <a:t> бинарный предикат равенства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not_equal_to</a:t>
            </a:r>
            <a:r>
              <a:rPr lang="ru-RU" dirty="0"/>
              <a:t> бинарный предикат неравенства</a:t>
            </a:r>
          </a:p>
          <a:p>
            <a:pPr lvl="1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</a:rPr>
              <a:t>greater</a:t>
            </a:r>
            <a:r>
              <a:rPr lang="ru-RU" dirty="0">
                <a:solidFill>
                  <a:srgbClr val="FF0000"/>
                </a:solidFill>
              </a:rPr>
              <a:t> бинарный предикат &gt;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less</a:t>
            </a:r>
            <a:r>
              <a:rPr lang="ru-RU" dirty="0"/>
              <a:t> бинарный предикат &lt; (используется по умолчанию)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greater_equal</a:t>
            </a:r>
            <a:r>
              <a:rPr lang="ru-RU" b="1" dirty="0"/>
              <a:t> </a:t>
            </a:r>
            <a:r>
              <a:rPr lang="ru-RU" dirty="0"/>
              <a:t>бинарный предикат &gt;=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less_equal</a:t>
            </a:r>
            <a:r>
              <a:rPr lang="ru-RU" b="1" dirty="0"/>
              <a:t> </a:t>
            </a:r>
            <a:r>
              <a:rPr lang="ru-RU" dirty="0"/>
              <a:t>бинарный предикат &lt;=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logical_and</a:t>
            </a:r>
            <a:r>
              <a:rPr lang="ru-RU" dirty="0"/>
              <a:t> бинарный предикат И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logical_or</a:t>
            </a:r>
            <a:r>
              <a:rPr lang="ru-RU" b="1" dirty="0"/>
              <a:t> </a:t>
            </a:r>
            <a:r>
              <a:rPr lang="ru-RU" dirty="0"/>
              <a:t>бинарный предикат ИЛИ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logical_not</a:t>
            </a:r>
            <a:r>
              <a:rPr lang="ru-RU" dirty="0"/>
              <a:t> унарный предикат НЕ 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Предикаты</a:t>
            </a:r>
            <a:r>
              <a:rPr lang="ru-RU" sz="3200" dirty="0"/>
              <a:t> </a:t>
            </a:r>
            <a:r>
              <a:rPr lang="ru-RU" sz="3200" dirty="0" smtClean="0"/>
              <a:t>из библиотеки </a:t>
            </a:r>
            <a:r>
              <a:rPr lang="en-US" sz="3200" dirty="0" smtClean="0"/>
              <a:t>,</a:t>
            </a:r>
            <a:r>
              <a:rPr lang="ru-RU" sz="3200" dirty="0" smtClean="0"/>
              <a:t>описаны как шаблон функции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Функционал</a:t>
            </a:r>
            <a:r>
              <a:rPr lang="en-US" dirty="0" smtClean="0"/>
              <a:t> </a:t>
            </a:r>
            <a:r>
              <a:rPr lang="ru-RU" dirty="0" smtClean="0"/>
              <a:t>               </a:t>
            </a:r>
            <a:r>
              <a:rPr lang="en-US" dirty="0" err="1" smtClean="0"/>
              <a:t>Действие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equal_to</a:t>
            </a:r>
            <a:r>
              <a:rPr lang="en-US" dirty="0" smtClean="0"/>
              <a:t> &lt;T&gt; () </a:t>
            </a:r>
            <a:r>
              <a:rPr lang="ru-RU" dirty="0" smtClean="0"/>
              <a:t>           </a:t>
            </a:r>
            <a:r>
              <a:rPr lang="en-US" dirty="0" smtClean="0"/>
              <a:t>x1 == x2</a:t>
            </a:r>
          </a:p>
          <a:p>
            <a:pPr marL="0" indent="0">
              <a:buNone/>
            </a:pPr>
            <a:r>
              <a:rPr lang="en-US" dirty="0" err="1" smtClean="0"/>
              <a:t>not_equal_to</a:t>
            </a:r>
            <a:r>
              <a:rPr lang="en-US" dirty="0" smtClean="0"/>
              <a:t> &lt;T&gt; () </a:t>
            </a:r>
            <a:r>
              <a:rPr lang="ru-RU" dirty="0" smtClean="0"/>
              <a:t>   </a:t>
            </a:r>
            <a:r>
              <a:rPr lang="en-US" dirty="0" smtClean="0"/>
              <a:t>x1 != x2</a:t>
            </a:r>
          </a:p>
          <a:p>
            <a:pPr marL="0" indent="0">
              <a:buNone/>
            </a:pPr>
            <a:r>
              <a:rPr lang="en-US" dirty="0" smtClean="0"/>
              <a:t>less &lt;T&gt; () </a:t>
            </a:r>
            <a:r>
              <a:rPr lang="ru-RU" dirty="0" smtClean="0"/>
              <a:t>                     </a:t>
            </a:r>
            <a:r>
              <a:rPr lang="en-US" dirty="0" smtClean="0"/>
              <a:t>x1 &lt; x2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используется </a:t>
            </a:r>
            <a:r>
              <a:rPr lang="ru-RU" dirty="0"/>
              <a:t>по </a:t>
            </a:r>
            <a:r>
              <a:rPr lang="en-US" dirty="0" smtClean="0"/>
              <a:t>//</a:t>
            </a:r>
            <a:r>
              <a:rPr lang="ru-RU" dirty="0" smtClean="0"/>
              <a:t>умолчанию </a:t>
            </a:r>
            <a:r>
              <a:rPr lang="ru-RU" dirty="0"/>
              <a:t>для всех сравнений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greater &lt;T&gt; () </a:t>
            </a:r>
            <a:r>
              <a:rPr lang="ru-RU" dirty="0" smtClean="0"/>
              <a:t>               </a:t>
            </a:r>
            <a:r>
              <a:rPr lang="en-US" dirty="0" smtClean="0"/>
              <a:t>x1 &gt; x2</a:t>
            </a:r>
          </a:p>
          <a:p>
            <a:pPr marL="0" indent="0">
              <a:buNone/>
            </a:pPr>
            <a:r>
              <a:rPr lang="en-US" dirty="0" err="1" smtClean="0"/>
              <a:t>less_equal</a:t>
            </a:r>
            <a:r>
              <a:rPr lang="en-US" dirty="0" smtClean="0"/>
              <a:t> &lt;T&gt; () </a:t>
            </a:r>
            <a:r>
              <a:rPr lang="ru-RU" dirty="0" smtClean="0"/>
              <a:t>          </a:t>
            </a:r>
            <a:r>
              <a:rPr lang="en-US" dirty="0" smtClean="0"/>
              <a:t>x1 &lt;= x2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err="1" smtClean="0"/>
              <a:t>greater_equal</a:t>
            </a:r>
            <a:r>
              <a:rPr lang="en-US" dirty="0" smtClean="0"/>
              <a:t> &lt;T&gt; () </a:t>
            </a:r>
            <a:r>
              <a:rPr lang="ru-RU" dirty="0" smtClean="0"/>
              <a:t>    </a:t>
            </a:r>
            <a:r>
              <a:rPr lang="en-US" dirty="0" smtClean="0"/>
              <a:t>x1 &gt;= 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8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Пример использования </a:t>
            </a:r>
            <a:r>
              <a:rPr lang="ru-RU" sz="4000" dirty="0" err="1" smtClean="0"/>
              <a:t>greater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914400" lvl="2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&lt;vector&gt;</a:t>
            </a:r>
          </a:p>
          <a:p>
            <a:pPr marL="914400" lvl="2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&lt;algorithm&gt;</a:t>
            </a:r>
          </a:p>
          <a:p>
            <a:pPr marL="914400" lvl="2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914400" lvl="2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914400" lvl="2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[]={15,2,19,-3,28,6,8};</a:t>
            </a:r>
          </a:p>
          <a:p>
            <a:pPr marL="914400" lvl="2" indent="0">
              <a:buNone/>
            </a:pPr>
            <a:r>
              <a:rPr lang="en-US" sz="1600" dirty="0"/>
              <a:t>  vector&lt;</a:t>
            </a:r>
            <a:r>
              <a:rPr lang="en-US" sz="1600" dirty="0" err="1"/>
              <a:t>int</a:t>
            </a:r>
            <a:r>
              <a:rPr lang="en-US" sz="1600" dirty="0"/>
              <a:t>&gt; v(arr,arr+7);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ru-RU" sz="1600" dirty="0" smtClean="0"/>
              <a:t>         </a:t>
            </a:r>
            <a:r>
              <a:rPr lang="en-US" sz="1600" dirty="0" smtClean="0"/>
              <a:t>  </a:t>
            </a:r>
            <a:r>
              <a:rPr lang="en-US" sz="1600" dirty="0"/>
              <a:t>sort(</a:t>
            </a:r>
            <a:r>
              <a:rPr lang="en-US" sz="1600" dirty="0" err="1"/>
              <a:t>v.begin</a:t>
            </a:r>
            <a:r>
              <a:rPr lang="en-US" sz="1600" dirty="0"/>
              <a:t>(),</a:t>
            </a:r>
            <a:r>
              <a:rPr lang="en-US" sz="1600" dirty="0" err="1"/>
              <a:t>v.end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;//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сортировка по возрастанию стандартная использует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бинарный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предикат &lt; (используется по умолчанию)</a:t>
            </a:r>
          </a:p>
          <a:p>
            <a:pPr marL="914400" lvl="2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&gt;::</a:t>
            </a:r>
            <a:r>
              <a:rPr lang="en-US" sz="1600" dirty="0" err="1"/>
              <a:t>const_iterator</a:t>
            </a:r>
            <a:r>
              <a:rPr lang="en-US" sz="1600" dirty="0"/>
              <a:t> i;</a:t>
            </a:r>
          </a:p>
          <a:p>
            <a:pPr marL="914400" lvl="2" indent="0">
              <a:buNone/>
            </a:pPr>
            <a:r>
              <a:rPr lang="en-US" sz="1600" dirty="0"/>
              <a:t>  for(i=</a:t>
            </a:r>
            <a:r>
              <a:rPr lang="en-US" sz="1600" dirty="0" err="1"/>
              <a:t>v.begin</a:t>
            </a:r>
            <a:r>
              <a:rPr lang="en-US" sz="1600" dirty="0"/>
              <a:t>();i!=</a:t>
            </a:r>
            <a:r>
              <a:rPr lang="en-US" sz="1600" dirty="0" err="1"/>
              <a:t>v.end</a:t>
            </a:r>
            <a:r>
              <a:rPr lang="en-US" sz="1600" dirty="0"/>
              <a:t>();++i)</a:t>
            </a:r>
            <a:r>
              <a:rPr lang="en-US" sz="1600" dirty="0" err="1"/>
              <a:t>cout</a:t>
            </a:r>
            <a:r>
              <a:rPr lang="en-US" sz="1600" dirty="0"/>
              <a:t>&lt;&lt;*i&lt;&lt;' ';</a:t>
            </a:r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//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сортировка  по убыванию использует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greater&lt;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&gt;()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en-US" sz="1600" dirty="0" smtClean="0"/>
              <a:t>  </a:t>
            </a:r>
            <a:r>
              <a:rPr lang="en-US" sz="1600" dirty="0">
                <a:solidFill>
                  <a:srgbClr val="FF0000"/>
                </a:solidFill>
              </a:rPr>
              <a:t>sort(</a:t>
            </a:r>
            <a:r>
              <a:rPr lang="en-US" sz="1600" dirty="0" err="1">
                <a:solidFill>
                  <a:srgbClr val="FF0000"/>
                </a:solidFill>
              </a:rPr>
              <a:t>v.begin</a:t>
            </a:r>
            <a:r>
              <a:rPr lang="en-US" sz="1600" dirty="0">
                <a:solidFill>
                  <a:srgbClr val="FF0000"/>
                </a:solidFill>
              </a:rPr>
              <a:t>(), </a:t>
            </a:r>
            <a:r>
              <a:rPr lang="en-US" sz="1600" dirty="0" err="1">
                <a:solidFill>
                  <a:srgbClr val="FF0000"/>
                </a:solidFill>
              </a:rPr>
              <a:t>v.end</a:t>
            </a:r>
            <a:r>
              <a:rPr lang="en-US" sz="1600" dirty="0">
                <a:solidFill>
                  <a:srgbClr val="FF0000"/>
                </a:solidFill>
              </a:rPr>
              <a:t>(), </a:t>
            </a:r>
            <a:r>
              <a:rPr lang="en-US" sz="1600" b="1" dirty="0">
                <a:solidFill>
                  <a:srgbClr val="FF0000"/>
                </a:solidFill>
              </a:rPr>
              <a:t>greater&lt;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&gt;()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posle</a:t>
            </a:r>
            <a:r>
              <a:rPr lang="en-US" sz="1600" dirty="0"/>
              <a:t> </a:t>
            </a:r>
            <a:r>
              <a:rPr lang="en-US" sz="1600" dirty="0" err="1"/>
              <a:t>sortirovki</a:t>
            </a:r>
            <a:r>
              <a:rPr lang="en-US" sz="1600" dirty="0"/>
              <a:t>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914400" lvl="2" indent="0">
              <a:buNone/>
            </a:pPr>
            <a:r>
              <a:rPr lang="en-US" sz="1600" dirty="0"/>
              <a:t> for(i=</a:t>
            </a:r>
            <a:r>
              <a:rPr lang="en-US" sz="1600" dirty="0" err="1"/>
              <a:t>v.begin</a:t>
            </a:r>
            <a:r>
              <a:rPr lang="en-US" sz="1600" dirty="0"/>
              <a:t>();i!=</a:t>
            </a:r>
            <a:r>
              <a:rPr lang="en-US" sz="1600" dirty="0" err="1"/>
              <a:t>v.end</a:t>
            </a:r>
            <a:r>
              <a:rPr lang="en-US" sz="1600" dirty="0"/>
              <a:t>();++i)</a:t>
            </a:r>
            <a:r>
              <a:rPr lang="en-US" sz="1600" dirty="0" err="1"/>
              <a:t>cout</a:t>
            </a:r>
            <a:r>
              <a:rPr lang="en-US" sz="1600" dirty="0"/>
              <a:t>&lt;&lt;*i&lt;&lt;' </a:t>
            </a:r>
            <a:r>
              <a:rPr lang="en-US" sz="1600" dirty="0" smtClean="0"/>
              <a:t>';</a:t>
            </a:r>
            <a:endParaRPr lang="ru-RU" sz="1600" dirty="0" smtClean="0"/>
          </a:p>
          <a:p>
            <a:pPr marL="914400" lvl="2" indent="0">
              <a:buNone/>
            </a:pPr>
            <a:r>
              <a:rPr lang="en-US" sz="1600" dirty="0" smtClean="0"/>
              <a:t>return </a:t>
            </a:r>
            <a:r>
              <a:rPr lang="en-US" sz="1600" dirty="0"/>
              <a:t>0</a:t>
            </a:r>
            <a:r>
              <a:rPr lang="en-US" sz="1600" dirty="0" smtClean="0"/>
              <a:t>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4941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Где найти описания стандартных алгоритмов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Все </a:t>
            </a:r>
            <a:r>
              <a:rPr lang="ru-RU" dirty="0"/>
              <a:t>объекты STL (контейнеры, алгоритмы) описаны в синтаксисе шаблонов (</a:t>
            </a:r>
            <a:r>
              <a:rPr lang="ru-RU" b="1" dirty="0" err="1"/>
              <a:t>template</a:t>
            </a:r>
            <a:r>
              <a:rPr lang="ru-RU" dirty="0"/>
              <a:t>). Поэтому их </a:t>
            </a:r>
            <a:r>
              <a:rPr lang="ru-RU" dirty="0" smtClean="0"/>
              <a:t> описания</a:t>
            </a:r>
            <a:r>
              <a:rPr lang="ru-RU" dirty="0"/>
              <a:t> </a:t>
            </a:r>
            <a:r>
              <a:rPr lang="ru-RU" b="1" dirty="0"/>
              <a:t>обязательно</a:t>
            </a:r>
            <a:r>
              <a:rPr lang="ru-RU" dirty="0"/>
              <a:t> должны включаться в компилируемый код в составе своих заголовочных файлов (хедер-файлов).</a:t>
            </a:r>
          </a:p>
          <a:p>
            <a:pPr lvl="0"/>
            <a:r>
              <a:rPr lang="ru-RU" dirty="0" smtClean="0"/>
              <a:t>Описания содержатся в стандартном каталоге</a:t>
            </a:r>
            <a:r>
              <a:rPr lang="ru-RU" dirty="0"/>
              <a:t> </a:t>
            </a:r>
            <a:r>
              <a:rPr lang="ru-RU" b="1" dirty="0"/>
              <a:t>&lt;/</a:t>
            </a:r>
            <a:r>
              <a:rPr lang="ru-RU" b="1" dirty="0" err="1"/>
              <a:t>usr</a:t>
            </a:r>
            <a:r>
              <a:rPr lang="ru-RU" b="1" dirty="0"/>
              <a:t>/</a:t>
            </a:r>
            <a:r>
              <a:rPr lang="ru-RU" b="1" dirty="0" err="1"/>
              <a:t>include</a:t>
            </a:r>
            <a:r>
              <a:rPr lang="ru-RU" b="1" dirty="0"/>
              <a:t>/c++&gt;</a:t>
            </a:r>
            <a:r>
              <a:rPr lang="ru-RU" dirty="0"/>
              <a:t> </a:t>
            </a:r>
            <a:r>
              <a:rPr lang="ru-RU" dirty="0" smtClean="0"/>
              <a:t>, там все хедер-файлы (файлы </a:t>
            </a:r>
            <a:r>
              <a:rPr lang="ru-RU" dirty="0"/>
              <a:t>вида </a:t>
            </a:r>
            <a:r>
              <a:rPr lang="ru-RU" b="1" dirty="0" err="1"/>
              <a:t>stl_algo</a:t>
            </a:r>
            <a:r>
              <a:rPr lang="ru-RU" b="1" dirty="0"/>
              <a:t>*</a:t>
            </a:r>
            <a:r>
              <a:rPr lang="ru-RU" dirty="0"/>
              <a:t> </a:t>
            </a:r>
            <a:r>
              <a:rPr lang="ru-RU" dirty="0" smtClean="0"/>
              <a:t>)— </a:t>
            </a:r>
            <a:r>
              <a:rPr lang="ru-RU" dirty="0"/>
              <a:t>в них </a:t>
            </a:r>
            <a:r>
              <a:rPr lang="ru-RU" dirty="0" smtClean="0"/>
              <a:t>есть все </a:t>
            </a:r>
            <a:r>
              <a:rPr lang="ru-RU" dirty="0"/>
              <a:t>прототипы функций алгоритмов. </a:t>
            </a:r>
            <a:r>
              <a:rPr lang="ru-RU" dirty="0" smtClean="0"/>
              <a:t>Каждому </a:t>
            </a:r>
            <a:r>
              <a:rPr lang="ru-RU" dirty="0"/>
              <a:t>прототипу предшествует обстоятельный </a:t>
            </a:r>
            <a:r>
              <a:rPr lang="ru-RU" b="1" dirty="0"/>
              <a:t>комментарий</a:t>
            </a:r>
            <a:r>
              <a:rPr lang="ru-RU" dirty="0"/>
              <a:t>, объясняющий назначение алгоритма, и объясняющий параметры вызова.</a:t>
            </a:r>
          </a:p>
          <a:p>
            <a:pPr lvl="0"/>
            <a:r>
              <a:rPr lang="ru-RU" dirty="0" smtClean="0"/>
              <a:t>Есть там и примеры </a:t>
            </a:r>
            <a:r>
              <a:rPr lang="ru-RU" dirty="0"/>
              <a:t>кода, использующие несколько </a:t>
            </a:r>
            <a:r>
              <a:rPr lang="ru-RU" b="1" dirty="0" smtClean="0"/>
              <a:t>основных </a:t>
            </a:r>
            <a:r>
              <a:rPr lang="ru-RU" dirty="0" smtClean="0"/>
              <a:t>алгоритмов </a:t>
            </a:r>
            <a:r>
              <a:rPr lang="ru-RU" dirty="0"/>
              <a:t>STL — в </a:t>
            </a:r>
            <a:r>
              <a:rPr lang="ru-RU" dirty="0" smtClean="0"/>
              <a:t>сети</a:t>
            </a:r>
            <a:r>
              <a:rPr lang="en-US" dirty="0" smtClean="0"/>
              <a:t> Internet</a:t>
            </a:r>
            <a:r>
              <a:rPr lang="ru-RU" dirty="0" smtClean="0"/>
              <a:t> можно найти  множество</a:t>
            </a:r>
            <a:r>
              <a:rPr lang="en-US" dirty="0" smtClean="0"/>
              <a:t> </a:t>
            </a:r>
            <a:r>
              <a:rPr lang="ru-RU" dirty="0" smtClean="0"/>
              <a:t>примеров использования. </a:t>
            </a:r>
            <a:r>
              <a:rPr lang="ru-RU" dirty="0"/>
              <a:t>По аналогии </a:t>
            </a:r>
            <a:r>
              <a:rPr lang="ru-RU" dirty="0" smtClean="0"/>
              <a:t>просто </a:t>
            </a:r>
            <a:r>
              <a:rPr lang="ru-RU" dirty="0"/>
              <a:t>воспроизвести поведение и </a:t>
            </a:r>
            <a:r>
              <a:rPr lang="ru-RU" b="1" dirty="0"/>
              <a:t>всех</a:t>
            </a:r>
            <a:r>
              <a:rPr lang="ru-RU" dirty="0"/>
              <a:t> остальных алгоритмов.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49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классы для функционалов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Например, в файлах описаны </a:t>
            </a:r>
            <a:r>
              <a:rPr lang="ru-RU" b="1" dirty="0" smtClean="0"/>
              <a:t>два базовых класса </a:t>
            </a:r>
            <a:r>
              <a:rPr lang="ru-RU" dirty="0" smtClean="0"/>
              <a:t>для  стандартных функционалов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template &lt;class </a:t>
            </a:r>
            <a:r>
              <a:rPr lang="en-US" dirty="0" err="1" smtClean="0"/>
              <a:t>TArg</a:t>
            </a:r>
            <a:r>
              <a:rPr lang="en-US" dirty="0" smtClean="0"/>
              <a:t>, class 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unary_function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для функций с одним аргументом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 err="1" smtClean="0"/>
              <a:t>argument_type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result_type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template &lt;class </a:t>
            </a:r>
            <a:r>
              <a:rPr lang="en-US" dirty="0" err="1" smtClean="0"/>
              <a:t>TArgl</a:t>
            </a:r>
            <a:r>
              <a:rPr lang="en-US" dirty="0" smtClean="0"/>
              <a:t>, class TArg2, class </a:t>
            </a:r>
            <a:r>
              <a:rPr lang="en-US" dirty="0" err="1" smtClean="0"/>
              <a:t>TRes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binary_function</a:t>
            </a:r>
            <a:r>
              <a:rPr lang="ru-RU" dirty="0" smtClean="0"/>
              <a:t>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для функций с двумя аргументами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TArgl</a:t>
            </a:r>
            <a:r>
              <a:rPr lang="en-US" dirty="0" smtClean="0"/>
              <a:t> </a:t>
            </a:r>
            <a:r>
              <a:rPr lang="en-US" dirty="0" err="1" smtClean="0"/>
              <a:t>first_argument_type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TArg2 </a:t>
            </a:r>
            <a:r>
              <a:rPr lang="en-US" dirty="0" err="1" smtClean="0"/>
              <a:t>second_argument_type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result_type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168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5F658-EF00-43DE-A172-ED962A826723}" type="slidenum">
              <a:rPr lang="ru-RU"/>
              <a:pPr/>
              <a:t>38</a:t>
            </a:fld>
            <a:endParaRPr lang="ru-RU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создания предиката </a:t>
            </a:r>
            <a:r>
              <a:rPr lang="ru-RU" sz="3200" dirty="0" err="1"/>
              <a:t>InRange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попадания в интервал на основе</a:t>
            </a:r>
            <a:r>
              <a:rPr lang="en-US" sz="3200" dirty="0"/>
              <a:t> </a:t>
            </a:r>
            <a:r>
              <a:rPr lang="ru-RU" sz="3200" dirty="0"/>
              <a:t>базового</a:t>
            </a:r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989" y="1524000"/>
            <a:ext cx="8521211" cy="5105400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80000"/>
              </a:lnSpc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параметры – тип данных и возвращаемое значение оператора ()</a:t>
            </a:r>
          </a:p>
          <a:p>
            <a:pPr marL="0" indent="0">
              <a:buNone/>
            </a:pPr>
            <a:r>
              <a:rPr lang="en-US" sz="1300" dirty="0" smtClean="0"/>
              <a:t>#include </a:t>
            </a:r>
            <a:r>
              <a:rPr lang="en-US" sz="1300" dirty="0"/>
              <a:t>&lt;</a:t>
            </a:r>
            <a:r>
              <a:rPr lang="en-US" sz="1300" dirty="0" err="1"/>
              <a:t>iostream</a:t>
            </a:r>
            <a:r>
              <a:rPr lang="en-US" sz="1300" dirty="0"/>
              <a:t>&gt;</a:t>
            </a:r>
          </a:p>
          <a:p>
            <a:pPr marL="0" indent="0"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&lt;vector&gt;</a:t>
            </a:r>
          </a:p>
          <a:p>
            <a:pPr marL="0" indent="0">
              <a:buNone/>
            </a:pPr>
            <a:r>
              <a:rPr lang="en-US" sz="1300" dirty="0"/>
              <a:t>#include &lt;algorithm&gt;</a:t>
            </a:r>
          </a:p>
          <a:p>
            <a:pPr marL="0" lvl="2" indent="0"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</a:t>
            </a:r>
            <a:r>
              <a:rPr lang="ru-RU" sz="1300" dirty="0"/>
              <a:t>&lt;</a:t>
            </a:r>
            <a:r>
              <a:rPr lang="ru-RU" sz="1300" dirty="0" err="1"/>
              <a:t>functional</a:t>
            </a:r>
            <a:r>
              <a:rPr lang="ru-RU" sz="1300" dirty="0"/>
              <a:t>&gt;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b="1" dirty="0"/>
              <a:t>u</a:t>
            </a:r>
            <a:r>
              <a:rPr lang="en-US" sz="1600" b="1" dirty="0" smtClean="0"/>
              <a:t>sing namespace </a:t>
            </a:r>
            <a:r>
              <a:rPr lang="en-US" sz="1600" b="1" dirty="0" err="1" smtClean="0"/>
              <a:t>std</a:t>
            </a:r>
            <a:r>
              <a:rPr lang="en-US" sz="1600" b="1" dirty="0" smtClean="0"/>
              <a:t>;</a:t>
            </a:r>
            <a:endParaRPr lang="ru-RU" sz="1600" b="1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b="1" dirty="0" smtClean="0"/>
              <a:t>class </a:t>
            </a:r>
            <a:r>
              <a:rPr lang="en-US" sz="1600" dirty="0" err="1"/>
              <a:t>InRange</a:t>
            </a:r>
            <a:r>
              <a:rPr lang="en-US" sz="1600" dirty="0"/>
              <a:t> : 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dirty="0" err="1"/>
              <a:t>unary_function</a:t>
            </a:r>
            <a:r>
              <a:rPr lang="en-US" sz="1600" dirty="0"/>
              <a:t>&lt;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00FF"/>
                </a:solidFill>
              </a:rPr>
              <a:t>bool</a:t>
            </a:r>
            <a:r>
              <a:rPr lang="en-US" sz="1600" dirty="0" smtClean="0"/>
              <a:t>&gt;// </a:t>
            </a:r>
            <a:r>
              <a:rPr lang="ru-RU" sz="1600" dirty="0" smtClean="0"/>
              <a:t>от стандартного унарного функтора</a:t>
            </a:r>
            <a:endParaRPr 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m_left</a:t>
            </a:r>
            <a:r>
              <a:rPr lang="en-US" sz="1600" dirty="0"/>
              <a:t>, </a:t>
            </a:r>
            <a:r>
              <a:rPr lang="en-US" sz="1600" dirty="0" err="1"/>
              <a:t>m_right</a:t>
            </a:r>
            <a:r>
              <a:rPr lang="en-US" sz="1600" dirty="0"/>
              <a:t>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b="1" dirty="0"/>
              <a:t>public: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/>
              <a:t>InRange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left, </a:t>
            </a:r>
            <a:r>
              <a:rPr lang="en-US" sz="1600" b="1" dirty="0" err="1"/>
              <a:t>int</a:t>
            </a:r>
            <a:r>
              <a:rPr lang="en-US" sz="1600" dirty="0"/>
              <a:t> right</a:t>
            </a:r>
            <a:r>
              <a:rPr lang="en-US" sz="1600" dirty="0" smtClean="0"/>
              <a:t>) </a:t>
            </a:r>
            <a:r>
              <a:rPr lang="en-US" sz="1600" dirty="0"/>
              <a:t>: </a:t>
            </a:r>
            <a:r>
              <a:rPr lang="en-US" sz="1600" dirty="0" err="1"/>
              <a:t>m_left</a:t>
            </a:r>
            <a:r>
              <a:rPr lang="en-US" sz="1600" dirty="0"/>
              <a:t>(left), </a:t>
            </a:r>
            <a:r>
              <a:rPr lang="en-US" sz="1600" dirty="0" err="1"/>
              <a:t>m_right</a:t>
            </a:r>
            <a:r>
              <a:rPr lang="en-US" sz="1600" dirty="0"/>
              <a:t>(right</a:t>
            </a:r>
            <a:r>
              <a:rPr lang="en-US" sz="1600" dirty="0" smtClean="0"/>
              <a:t>)    </a:t>
            </a:r>
            <a:r>
              <a:rPr lang="en-US" sz="1600" dirty="0"/>
              <a:t>{}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ru-RU" sz="1600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smtClean="0"/>
              <a:t>    </a:t>
            </a:r>
            <a:r>
              <a:rPr lang="en-US" sz="1600" b="1" dirty="0" err="1"/>
              <a:t>bool</a:t>
            </a:r>
            <a:r>
              <a:rPr lang="en-US" sz="1600" dirty="0"/>
              <a:t> operator() (</a:t>
            </a:r>
            <a:r>
              <a:rPr lang="en-US" sz="1600" b="1" dirty="0" err="1"/>
              <a:t>const</a:t>
            </a:r>
            <a:r>
              <a:rPr lang="en-US" sz="1600" b="1" dirty="0"/>
              <a:t> </a:t>
            </a:r>
            <a:r>
              <a:rPr lang="en-US" sz="1600" b="1" dirty="0" err="1"/>
              <a:t>int</a:t>
            </a:r>
            <a:r>
              <a:rPr lang="en-US" sz="1600" dirty="0"/>
              <a:t>&amp; i)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{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    </a:t>
            </a:r>
            <a:r>
              <a:rPr lang="en-US" sz="1600" b="1" dirty="0"/>
              <a:t>return</a:t>
            </a:r>
            <a:r>
              <a:rPr lang="en-US" sz="1600" dirty="0"/>
              <a:t> (i&gt;</a:t>
            </a:r>
            <a:r>
              <a:rPr lang="en-US" sz="1600" dirty="0" err="1"/>
              <a:t>m_left</a:t>
            </a:r>
            <a:r>
              <a:rPr lang="en-US" sz="1600" dirty="0"/>
              <a:t> &amp;&amp; i&lt;</a:t>
            </a:r>
            <a:r>
              <a:rPr lang="en-US" sz="1600" dirty="0" err="1"/>
              <a:t>m_right</a:t>
            </a:r>
            <a:r>
              <a:rPr lang="en-US" sz="1600" dirty="0"/>
              <a:t>);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60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использование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InRange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ru-RU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ru-RU" dirty="0"/>
              <a:t>)</a:t>
            </a:r>
            <a:r>
              <a:rPr lang="en-US" dirty="0" smtClean="0"/>
              <a:t>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smtClean="0"/>
              <a:t>vector&lt;</a:t>
            </a:r>
            <a:r>
              <a:rPr lang="en-US" b="1" dirty="0" err="1" smtClean="0"/>
              <a:t>int</a:t>
            </a:r>
            <a:r>
              <a:rPr lang="en-US" dirty="0"/>
              <a:t>&gt; v(10);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i=0;i&lt;10;i++){</a:t>
            </a:r>
            <a:r>
              <a:rPr lang="en-US" dirty="0" err="1"/>
              <a:t>cout</a:t>
            </a:r>
            <a:r>
              <a:rPr lang="en-US" dirty="0"/>
              <a:t>&lt;&lt;"element=";</a:t>
            </a:r>
            <a:r>
              <a:rPr lang="en-US" dirty="0" err="1"/>
              <a:t>cin</a:t>
            </a:r>
            <a:r>
              <a:rPr lang="en-US" dirty="0"/>
              <a:t>&gt;&gt;x;   </a:t>
            </a:r>
            <a:r>
              <a:rPr lang="en-US" dirty="0" err="1"/>
              <a:t>v.push_back</a:t>
            </a:r>
            <a:r>
              <a:rPr lang="en-US" dirty="0"/>
              <a:t>(x);}</a:t>
            </a:r>
            <a:endParaRPr lang="ru-RU" dirty="0" smtClean="0"/>
          </a:p>
          <a:p>
            <a:pPr marL="914400" lvl="2" indent="0">
              <a:lnSpc>
                <a:spcPct val="80000"/>
              </a:lnSpc>
              <a:buNone/>
            </a:pPr>
            <a:endParaRPr lang="ru-RU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smtClean="0"/>
              <a:t>//</a:t>
            </a:r>
            <a:r>
              <a:rPr lang="ru-RU" dirty="0"/>
              <a:t>Вычислить сколько попадает в </a:t>
            </a:r>
            <a:r>
              <a:rPr lang="ru-RU" dirty="0" smtClean="0"/>
              <a:t>интервал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b="1" dirty="0" err="1"/>
              <a:t>count_if</a:t>
            </a:r>
            <a:r>
              <a:rPr lang="en-US" dirty="0"/>
              <a:t>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 smtClean="0"/>
              <a:t>(),</a:t>
            </a:r>
            <a:r>
              <a:rPr lang="en-US" b="1" dirty="0" err="1" smtClean="0"/>
              <a:t>InRange</a:t>
            </a:r>
            <a:r>
              <a:rPr lang="en-US" b="1" dirty="0" smtClean="0"/>
              <a:t>(100,1000</a:t>
            </a:r>
            <a:r>
              <a:rPr lang="ru-RU" b="1" dirty="0" smtClean="0"/>
              <a:t>)</a:t>
            </a:r>
            <a:r>
              <a:rPr lang="ru-RU" dirty="0" smtClean="0"/>
              <a:t>);</a:t>
            </a:r>
            <a:endParaRPr lang="en-US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/>
              <a:t>return 0;}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9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84976" cy="634082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12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//</a:t>
            </a:r>
            <a:r>
              <a:rPr lang="ru-RU" sz="2100" dirty="0"/>
              <a:t>используем контейнер </a:t>
            </a:r>
            <a:r>
              <a:rPr lang="ru-RU" sz="2100" dirty="0" err="1"/>
              <a:t>list</a:t>
            </a:r>
            <a:r>
              <a:rPr lang="ru-RU" sz="2100" dirty="0"/>
              <a:t> ввести информацию о студентах  определить и напечатать тех, у </a:t>
            </a:r>
            <a:r>
              <a:rPr lang="ru-RU" sz="2100" dirty="0" smtClean="0"/>
              <a:t>кого оценка </a:t>
            </a:r>
            <a:r>
              <a:rPr lang="ru-RU" sz="2100" dirty="0"/>
              <a:t>ниже  </a:t>
            </a:r>
            <a:r>
              <a:rPr lang="ru-RU" sz="2100" dirty="0" smtClean="0"/>
              <a:t>среднего</a:t>
            </a:r>
            <a:endParaRPr lang="ru-RU" sz="2100" dirty="0"/>
          </a:p>
          <a:p>
            <a:pPr marL="0" indent="0">
              <a:buNone/>
            </a:pPr>
            <a:r>
              <a:rPr lang="en-US" sz="2100" dirty="0"/>
              <a:t>#include </a:t>
            </a:r>
            <a:r>
              <a:rPr lang="en-US" sz="2100" dirty="0" smtClean="0"/>
              <a:t>&lt;list&gt;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#include &lt;</a:t>
            </a:r>
            <a:r>
              <a:rPr lang="en-US" sz="2100" dirty="0" err="1"/>
              <a:t>string.h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#include &lt;</a:t>
            </a:r>
            <a:r>
              <a:rPr lang="en-US" sz="2100" dirty="0" err="1"/>
              <a:t>iostream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using namespace </a:t>
            </a:r>
            <a:r>
              <a:rPr lang="en-US" sz="2100" dirty="0" err="1"/>
              <a:t>std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 err="1"/>
              <a:t>struct</a:t>
            </a:r>
            <a:r>
              <a:rPr lang="en-US" sz="2100" dirty="0"/>
              <a:t> student</a:t>
            </a:r>
          </a:p>
          <a:p>
            <a:pPr marL="0" indent="0">
              <a:buNone/>
            </a:pPr>
            <a:r>
              <a:rPr lang="ru-RU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	string FIO;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group;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mark;</a:t>
            </a:r>
          </a:p>
          <a:p>
            <a:pPr marL="0" indent="0">
              <a:buNone/>
            </a:pPr>
            <a:r>
              <a:rPr lang="ru-RU" sz="2100" dirty="0"/>
              <a:t>};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en-US" sz="2100" dirty="0"/>
              <a:t>void </a:t>
            </a:r>
            <a:r>
              <a:rPr lang="en-US" sz="2100" dirty="0" err="1"/>
              <a:t>Func</a:t>
            </a:r>
            <a:r>
              <a:rPr lang="en-US" sz="2100" dirty="0"/>
              <a:t>()</a:t>
            </a:r>
          </a:p>
          <a:p>
            <a:pPr marL="0" indent="0">
              <a:buNone/>
            </a:pPr>
            <a:r>
              <a:rPr lang="ru-RU" sz="2100" dirty="0" smtClean="0"/>
              <a:t>{</a:t>
            </a:r>
            <a:endParaRPr lang="ru-RU" sz="2100" dirty="0"/>
          </a:p>
          <a:p>
            <a:pPr marL="0" indent="0">
              <a:buNone/>
            </a:pPr>
            <a:r>
              <a:rPr lang="en-US" sz="2100" dirty="0" smtClean="0"/>
              <a:t>list&lt;student</a:t>
            </a:r>
            <a:r>
              <a:rPr lang="en-US" sz="2100" dirty="0"/>
              <a:t>&gt; A;</a:t>
            </a:r>
          </a:p>
          <a:p>
            <a:pPr marL="0" indent="0">
              <a:buNone/>
            </a:pPr>
            <a:r>
              <a:rPr lang="en-US" sz="2100" dirty="0" smtClean="0"/>
              <a:t>list&lt;student</a:t>
            </a:r>
            <a:r>
              <a:rPr lang="en-US" sz="2100" dirty="0"/>
              <a:t>&gt;::iterator it;</a:t>
            </a:r>
          </a:p>
          <a:p>
            <a:pPr marL="0" indent="0">
              <a:buNone/>
            </a:pPr>
            <a:r>
              <a:rPr lang="en-US" sz="2100" dirty="0"/>
              <a:t>student x;</a:t>
            </a:r>
          </a:p>
          <a:p>
            <a:pPr marL="0" indent="0"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kol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chislo</a:t>
            </a:r>
            <a:r>
              <a:rPr lang="en-US" sz="2100" dirty="0"/>
              <a:t>=0;</a:t>
            </a:r>
          </a:p>
          <a:p>
            <a:pPr marL="0" indent="0">
              <a:buNone/>
            </a:pPr>
            <a:r>
              <a:rPr lang="en-US" sz="2100" dirty="0" smtClean="0"/>
              <a:t>double </a:t>
            </a:r>
            <a:r>
              <a:rPr lang="en-US" sz="2100" dirty="0"/>
              <a:t>s=0;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640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Продолжение </a:t>
            </a:r>
            <a:r>
              <a:rPr lang="ru-RU" sz="3600" dirty="0" smtClean="0">
                <a:solidFill>
                  <a:srgbClr val="FF0000"/>
                </a:solidFill>
              </a:rPr>
              <a:t>12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kolichestvo</a:t>
            </a:r>
            <a:r>
              <a:rPr lang="en-US" sz="1600" dirty="0"/>
              <a:t> </a:t>
            </a:r>
            <a:r>
              <a:rPr lang="en-US" sz="1600" dirty="0" err="1"/>
              <a:t>studentov</a:t>
            </a:r>
            <a:r>
              <a:rPr lang="en-US" sz="1600" dirty="0"/>
              <a:t>:"&lt;&lt;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kol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j=0;j&lt;</a:t>
            </a:r>
            <a:r>
              <a:rPr lang="en-US" sz="1600" dirty="0" err="1"/>
              <a:t>kol;j</a:t>
            </a:r>
            <a:r>
              <a:rPr lang="en-US" sz="1600" dirty="0"/>
              <a:t>++)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fio</a:t>
            </a:r>
            <a:r>
              <a:rPr lang="en-US" sz="1600" dirty="0"/>
              <a:t>="&lt;&lt;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x.FIO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groop</a:t>
            </a:r>
            <a:r>
              <a:rPr lang="en-US" sz="1600" dirty="0"/>
              <a:t>="&lt;&lt;</a:t>
            </a:r>
            <a:r>
              <a:rPr lang="en-US" sz="1600" dirty="0" err="1"/>
              <a:t>endl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x.group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&lt;&lt;"note"&lt;&lt;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x.mark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s=</a:t>
            </a:r>
            <a:r>
              <a:rPr lang="en-US" sz="1600" dirty="0" err="1"/>
              <a:t>s+x.mark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A.push_back</a:t>
            </a:r>
            <a:r>
              <a:rPr lang="en-US" sz="1600" dirty="0"/>
              <a:t>(x);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double </a:t>
            </a:r>
            <a:r>
              <a:rPr lang="en-US" sz="1600" dirty="0" err="1"/>
              <a:t>middlemark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srednee</a:t>
            </a:r>
            <a:r>
              <a:rPr lang="en-US" sz="1600" dirty="0"/>
              <a:t>=:"&lt;&lt;s/</a:t>
            </a:r>
            <a:r>
              <a:rPr lang="en-US" sz="1600" dirty="0" err="1"/>
              <a:t>kol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middlemark</a:t>
            </a:r>
            <a:r>
              <a:rPr lang="en-US" sz="1600" dirty="0"/>
              <a:t>=s/</a:t>
            </a:r>
            <a:r>
              <a:rPr lang="en-US" sz="1600" dirty="0" err="1"/>
              <a:t>kol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&lt;&lt;"&lt; </a:t>
            </a:r>
            <a:r>
              <a:rPr lang="en-US" sz="1600" dirty="0" err="1"/>
              <a:t>srednego</a:t>
            </a:r>
            <a:r>
              <a:rPr lang="en-US" sz="1600" dirty="0"/>
              <a:t>=:"&lt;&lt;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074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 примера </a:t>
            </a:r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(it= </a:t>
            </a:r>
            <a:r>
              <a:rPr lang="en-US" sz="2000" dirty="0" err="1"/>
              <a:t>A.begin</a:t>
            </a:r>
            <a:r>
              <a:rPr lang="en-US" sz="2000" dirty="0"/>
              <a:t>();it!= </a:t>
            </a:r>
            <a:r>
              <a:rPr lang="en-US" sz="2000" dirty="0" err="1"/>
              <a:t>A.end</a:t>
            </a:r>
            <a:r>
              <a:rPr lang="en-US" sz="2000" dirty="0"/>
              <a:t>();it++)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	if((*it).mark&lt;</a:t>
            </a:r>
            <a:r>
              <a:rPr lang="en-US" sz="2000" dirty="0" err="1"/>
              <a:t>middlemark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smtClean="0"/>
              <a:t>{</a:t>
            </a:r>
            <a:r>
              <a:rPr lang="en-US" sz="2000" dirty="0"/>
              <a:t>				</a:t>
            </a:r>
            <a:r>
              <a:rPr lang="en-US" sz="2000" dirty="0" err="1"/>
              <a:t>cout</a:t>
            </a:r>
            <a:r>
              <a:rPr lang="en-US" sz="2000" dirty="0"/>
              <a:t>&lt;&lt;"FIO"&lt;&lt;(*it).FIO&lt;&lt;"\</a:t>
            </a:r>
            <a:r>
              <a:rPr lang="en-US" sz="2000" dirty="0" err="1"/>
              <a:t>tgroopp</a:t>
            </a:r>
            <a:r>
              <a:rPr lang="en-US" sz="2000" dirty="0"/>
              <a:t>=:"&lt;&lt;(*it).group&lt;&lt;"\</a:t>
            </a:r>
            <a:r>
              <a:rPr lang="en-US" sz="2000" dirty="0" err="1"/>
              <a:t>tNOTE</a:t>
            </a:r>
            <a:r>
              <a:rPr lang="en-US" sz="2000" dirty="0" smtClean="0"/>
              <a:t>=:"&lt;&lt;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(*</a:t>
            </a:r>
            <a:r>
              <a:rPr lang="en-US" sz="2000" dirty="0"/>
              <a:t>it).mark&lt;&lt;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  <a:r>
              <a:rPr lang="en-US" sz="2000" dirty="0"/>
              <a:t>	</a:t>
            </a:r>
            <a:r>
              <a:rPr lang="en-US" sz="2000" dirty="0" err="1"/>
              <a:t>chislo</a:t>
            </a:r>
            <a:r>
              <a:rPr lang="en-US" sz="2000" dirty="0" smtClean="0"/>
              <a:t>++;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&lt;&lt;"</a:t>
            </a:r>
            <a:r>
              <a:rPr lang="en-US" sz="2000" dirty="0" err="1"/>
              <a:t>vsego</a:t>
            </a:r>
            <a:r>
              <a:rPr lang="en-US" sz="2000" dirty="0"/>
              <a:t> c </a:t>
            </a:r>
            <a:r>
              <a:rPr lang="en-US" sz="2000" dirty="0" err="1"/>
              <a:t>ocenkoi</a:t>
            </a:r>
            <a:r>
              <a:rPr lang="en-US" sz="2000" dirty="0"/>
              <a:t> &lt;</a:t>
            </a:r>
            <a:r>
              <a:rPr lang="en-US" sz="2000" dirty="0" err="1"/>
              <a:t>sred</a:t>
            </a:r>
            <a:r>
              <a:rPr lang="en-US" sz="2000" dirty="0"/>
              <a:t>=\t"&lt;&lt;</a:t>
            </a:r>
            <a:r>
              <a:rPr lang="en-US" sz="2000" dirty="0" err="1"/>
              <a:t>chislo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 smtClean="0"/>
              <a:t>Func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r</a:t>
            </a:r>
            <a:r>
              <a:rPr lang="en-US" sz="2000" dirty="0" smtClean="0"/>
              <a:t>eturn 0;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34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контейнер </a:t>
            </a:r>
            <a:r>
              <a:rPr lang="en-US" dirty="0" smtClean="0"/>
              <a:t>LIST </a:t>
            </a:r>
            <a:r>
              <a:rPr lang="ru-RU" dirty="0" smtClean="0"/>
              <a:t>заменить на </a:t>
            </a:r>
            <a:r>
              <a:rPr lang="en-US" dirty="0" smtClean="0"/>
              <a:t>VECTOR</a:t>
            </a:r>
            <a:r>
              <a:rPr lang="ru-RU" dirty="0" smtClean="0"/>
              <a:t>, то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ничего в решении не изменится, в этом и есть смысл обобщенного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98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для </a:t>
            </a:r>
            <a:r>
              <a:rPr lang="en-US" dirty="0" err="1" smtClean="0"/>
              <a:t>for_euch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#</a:t>
            </a:r>
            <a:r>
              <a:rPr lang="en-US" sz="4800" dirty="0"/>
              <a:t>include &lt;</a:t>
            </a:r>
            <a:r>
              <a:rPr lang="en-US" sz="4800" dirty="0" err="1"/>
              <a:t>iostream</a:t>
            </a:r>
            <a:r>
              <a:rPr lang="en-US" sz="4800" dirty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#</a:t>
            </a:r>
            <a:r>
              <a:rPr lang="en-US" sz="4800" dirty="0"/>
              <a:t>include &lt;vector&gt;</a:t>
            </a:r>
          </a:p>
          <a:p>
            <a:pPr marL="0" indent="0">
              <a:buNone/>
            </a:pPr>
            <a:r>
              <a:rPr lang="en-US" sz="4800" dirty="0"/>
              <a:t>#include &lt;algorithm&gt;</a:t>
            </a:r>
          </a:p>
          <a:p>
            <a:pPr marL="0" indent="0">
              <a:buNone/>
            </a:pPr>
            <a:r>
              <a:rPr lang="en-US" sz="4800" dirty="0" smtClean="0"/>
              <a:t>#</a:t>
            </a:r>
            <a:r>
              <a:rPr lang="en-US" sz="4800" dirty="0"/>
              <a:t>include &lt;</a:t>
            </a:r>
            <a:r>
              <a:rPr lang="en-US" sz="4800" dirty="0" err="1"/>
              <a:t>math.h</a:t>
            </a:r>
            <a:r>
              <a:rPr lang="en-US" sz="4800" dirty="0"/>
              <a:t>&gt;</a:t>
            </a:r>
          </a:p>
          <a:p>
            <a:pPr marL="0" indent="0">
              <a:buNone/>
            </a:pPr>
            <a:r>
              <a:rPr lang="en-US" sz="4800" dirty="0"/>
              <a:t>using namespace </a:t>
            </a:r>
            <a:r>
              <a:rPr lang="en-US" sz="4800" dirty="0" err="1"/>
              <a:t>std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ru-RU" sz="4800" dirty="0" smtClean="0"/>
              <a:t> </a:t>
            </a:r>
          </a:p>
          <a:p>
            <a:pPr marL="0" indent="0">
              <a:buNone/>
            </a:pPr>
            <a:r>
              <a:rPr lang="en-US" sz="4800" dirty="0" smtClean="0"/>
              <a:t>template </a:t>
            </a:r>
            <a:r>
              <a:rPr lang="en-US" sz="4800" dirty="0"/>
              <a:t>&lt;class T&gt;</a:t>
            </a:r>
          </a:p>
          <a:p>
            <a:pPr marL="0" indent="0">
              <a:buNone/>
            </a:pPr>
            <a:r>
              <a:rPr lang="en-US" sz="4800" dirty="0"/>
              <a:t>void print(T&amp; </a:t>
            </a:r>
            <a:r>
              <a:rPr lang="en-US" sz="4800" dirty="0" err="1" smtClean="0"/>
              <a:t>cont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{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err="1"/>
              <a:t>typename</a:t>
            </a:r>
            <a:r>
              <a:rPr lang="en-US" sz="4800" dirty="0"/>
              <a:t> T::const_iterator p;</a:t>
            </a:r>
          </a:p>
          <a:p>
            <a:pPr marL="0" indent="0">
              <a:buNone/>
            </a:pPr>
            <a:r>
              <a:rPr lang="en-US" sz="4800" dirty="0"/>
              <a:t>	if (</a:t>
            </a:r>
            <a:r>
              <a:rPr lang="en-US" sz="4800" dirty="0" err="1"/>
              <a:t>cont.empty</a:t>
            </a:r>
            <a:r>
              <a:rPr lang="en-US" sz="4800" dirty="0"/>
              <a:t>()) </a:t>
            </a:r>
            <a:r>
              <a:rPr lang="en-US" sz="4800" dirty="0" err="1"/>
              <a:t>cout</a:t>
            </a:r>
            <a:r>
              <a:rPr lang="en-US" sz="4800" dirty="0"/>
              <a:t> &lt;&lt; "</a:t>
            </a:r>
            <a:r>
              <a:rPr lang="en-US" sz="4800" dirty="0" err="1"/>
              <a:t>contenew</a:t>
            </a:r>
            <a:r>
              <a:rPr lang="en-US" sz="4800" dirty="0"/>
              <a:t> is empty";</a:t>
            </a:r>
          </a:p>
          <a:p>
            <a:pPr marL="0" indent="0">
              <a:buNone/>
            </a:pPr>
            <a:r>
              <a:rPr lang="en-US" sz="4800" dirty="0"/>
              <a:t>	for (p = </a:t>
            </a:r>
            <a:r>
              <a:rPr lang="en-US" sz="4800" dirty="0" err="1"/>
              <a:t>cont.begin</a:t>
            </a:r>
            <a:r>
              <a:rPr lang="en-US" sz="4800" dirty="0"/>
              <a:t>(); p != </a:t>
            </a:r>
            <a:r>
              <a:rPr lang="en-US" sz="4800" dirty="0" err="1"/>
              <a:t>cont.end</a:t>
            </a:r>
            <a:r>
              <a:rPr lang="en-US" sz="4800" dirty="0"/>
              <a:t>(); ++p)</a:t>
            </a:r>
          </a:p>
          <a:p>
            <a:pPr marL="0" indent="0">
              <a:buNone/>
            </a:pPr>
            <a:r>
              <a:rPr lang="en-US" sz="4800" dirty="0"/>
              <a:t>	{</a:t>
            </a:r>
          </a:p>
          <a:p>
            <a:pPr marL="0" indent="0">
              <a:buNone/>
            </a:pPr>
            <a:r>
              <a:rPr lang="en-US" sz="4800" dirty="0"/>
              <a:t>		</a:t>
            </a:r>
            <a:r>
              <a:rPr lang="en-US" sz="4800" dirty="0" err="1"/>
              <a:t>cout</a:t>
            </a:r>
            <a:r>
              <a:rPr lang="en-US" sz="4800" dirty="0"/>
              <a:t> &lt;&lt; *p &lt;&lt; " ";</a:t>
            </a:r>
          </a:p>
          <a:p>
            <a:pPr marL="0" indent="0">
              <a:buNone/>
            </a:pPr>
            <a:r>
              <a:rPr lang="en-US" sz="4800" dirty="0"/>
              <a:t>	}</a:t>
            </a:r>
          </a:p>
          <a:p>
            <a:pPr marL="0" indent="0">
              <a:buNone/>
            </a:pPr>
            <a:r>
              <a:rPr lang="en-US" sz="4800" dirty="0"/>
              <a:t>}</a:t>
            </a:r>
          </a:p>
          <a:p>
            <a:pPr marL="0" indent="0">
              <a:buNone/>
            </a:pPr>
            <a:r>
              <a:rPr lang="en-US" sz="4800" dirty="0" smtClean="0"/>
              <a:t>void </a:t>
            </a:r>
            <a:r>
              <a:rPr lang="en-US" sz="4800" dirty="0"/>
              <a:t>fun(double &amp;j)</a:t>
            </a:r>
          </a:p>
          <a:p>
            <a:pPr marL="0" indent="0">
              <a:buNone/>
            </a:pPr>
            <a:r>
              <a:rPr lang="en-US" sz="4800" dirty="0"/>
              <a:t>{</a:t>
            </a:r>
          </a:p>
          <a:p>
            <a:pPr marL="0" indent="0">
              <a:buNone/>
            </a:pPr>
            <a:r>
              <a:rPr lang="en-US" sz="4800" dirty="0"/>
              <a:t>	j = j + 10;</a:t>
            </a:r>
          </a:p>
          <a:p>
            <a:pPr marL="0" indent="0">
              <a:buNone/>
            </a:pPr>
            <a:r>
              <a:rPr lang="en-US" sz="4800" dirty="0"/>
              <a:t>}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fun1(double &amp;j)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j = sin(j);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fun2(double &amp;j)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j = </a:t>
            </a:r>
            <a:r>
              <a:rPr lang="en-US" dirty="0" err="1"/>
              <a:t>sqrt</a:t>
            </a:r>
            <a:r>
              <a:rPr lang="en-US" dirty="0"/>
              <a:t>(j);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vector&lt;double&gt; v1, v2;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"n?";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Vvod</a:t>
            </a:r>
            <a:r>
              <a:rPr lang="en-US" dirty="0"/>
              <a:t> :\n";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i = 0; i&lt;n; 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;</a:t>
            </a: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 marL="0" indent="0">
              <a:buNone/>
            </a:pPr>
            <a:r>
              <a:rPr lang="en-US" dirty="0"/>
              <a:t>		v1.push_back(x);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898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2230</Words>
  <Application>Microsoft Office PowerPoint</Application>
  <PresentationFormat>Экран (4:3)</PresentationFormat>
  <Paragraphs>523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Использование библиотеки алгоритмов10</vt:lpstr>
      <vt:lpstr>Использование библиотеки алгоритмов11</vt:lpstr>
      <vt:lpstr>Продолжение примера</vt:lpstr>
      <vt:lpstr>Использование библиотеки алгоритмов12</vt:lpstr>
      <vt:lpstr>Продолжение 12</vt:lpstr>
      <vt:lpstr>Продолжение примера 12</vt:lpstr>
      <vt:lpstr>Замечание</vt:lpstr>
      <vt:lpstr>Пример для for_euch</vt:lpstr>
      <vt:lpstr>Продолжение</vt:lpstr>
      <vt:lpstr>Продолжение главной программы</vt:lpstr>
      <vt:lpstr>Продолжение</vt:lpstr>
      <vt:lpstr>Пример</vt:lpstr>
      <vt:lpstr>Главная программа</vt:lpstr>
      <vt:lpstr>Пример</vt:lpstr>
      <vt:lpstr>Эта же функция с использованием алгоритмов STL</vt:lpstr>
      <vt:lpstr>Продолжение примера</vt:lpstr>
      <vt:lpstr>Продолжение примера</vt:lpstr>
      <vt:lpstr>ФУНКТОРЫ</vt:lpstr>
      <vt:lpstr>Пример -целочисленный калькулятор</vt:lpstr>
      <vt:lpstr>Главная программа</vt:lpstr>
      <vt:lpstr>Пояснения</vt:lpstr>
      <vt:lpstr>Результат</vt:lpstr>
      <vt:lpstr>Смысл функтора </vt:lpstr>
      <vt:lpstr>Пример</vt:lpstr>
      <vt:lpstr>Продолжение примера</vt:lpstr>
      <vt:lpstr>В чем принципиальная разница между функторами и обычными функциями?</vt:lpstr>
      <vt:lpstr>Пояснение</vt:lpstr>
      <vt:lpstr>Пример2</vt:lpstr>
      <vt:lpstr>Главная программа</vt:lpstr>
      <vt:lpstr>Пояснение</vt:lpstr>
      <vt:lpstr>Стандартные объекты-функции(функторы)</vt:lpstr>
      <vt:lpstr> Предикаты </vt:lpstr>
      <vt:lpstr>Стандартные предикаты</vt:lpstr>
      <vt:lpstr>Предикаты из библиотеки ,описаны как шаблон функции </vt:lpstr>
      <vt:lpstr>Пример использования greater</vt:lpstr>
      <vt:lpstr>Где найти описания стандартных алгоритмов?</vt:lpstr>
      <vt:lpstr>Базовые классы для функционалов</vt:lpstr>
      <vt:lpstr>Пример создания предиката InRange попадания в интервал на основе базового</vt:lpstr>
      <vt:lpstr>Главная функция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luda</dc:creator>
  <cp:lastModifiedBy>luda</cp:lastModifiedBy>
  <cp:revision>44</cp:revision>
  <dcterms:created xsi:type="dcterms:W3CDTF">2021-03-13T15:19:11Z</dcterms:created>
  <dcterms:modified xsi:type="dcterms:W3CDTF">2021-03-18T09:54:14Z</dcterms:modified>
</cp:coreProperties>
</file>