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4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3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3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6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7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3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5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65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B66F-3386-4418-A1D0-CF51D5892D15}" type="datetimeFigureOut">
              <a:rPr lang="ru-RU" smtClean="0"/>
              <a:t>13.03.2021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FE36-FA8A-47F4-BF93-EDBF2B6D4C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94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3F48-7306-459A-B914-D09F23AF26AD}" type="slidenum">
              <a:rPr lang="ru-RU"/>
              <a:pPr/>
              <a:t>1</a:t>
            </a:fld>
            <a:endParaRPr lang="ru-RU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Объекты-функции</a:t>
            </a:r>
          </a:p>
        </p:txBody>
      </p:sp>
      <p:sp>
        <p:nvSpPr>
          <p:cNvPr id="393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29600" cy="514508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Объекты-функции – объекты, у которых перегружен оператор вызова функций </a:t>
            </a:r>
            <a:r>
              <a:rPr lang="ru-RU" dirty="0" err="1">
                <a:latin typeface="Courier New" pitchFamily="49" charset="0"/>
              </a:rPr>
              <a:t>operator</a:t>
            </a:r>
            <a:r>
              <a:rPr lang="ru-RU" dirty="0">
                <a:latin typeface="Courier New" pitchFamily="49" charset="0"/>
              </a:rPr>
              <a:t>()</a:t>
            </a:r>
            <a:endParaRPr lang="en-US" dirty="0">
              <a:latin typeface="Courier New" pitchFamily="49" charset="0"/>
            </a:endParaRPr>
          </a:p>
          <a:p>
            <a:endParaRPr lang="ru-RU" dirty="0">
              <a:latin typeface="Courier New" pitchFamily="49" charset="0"/>
            </a:endParaRPr>
          </a:p>
          <a:p>
            <a:r>
              <a:rPr lang="ru-RU" dirty="0" smtClean="0"/>
              <a:t>Стандартные объекты-функции </a:t>
            </a:r>
            <a:r>
              <a:rPr lang="en-US" dirty="0" smtClean="0"/>
              <a:t>STL </a:t>
            </a:r>
            <a:r>
              <a:rPr lang="ru-RU" dirty="0" smtClean="0"/>
              <a:t>содержатся в </a:t>
            </a:r>
            <a:r>
              <a:rPr lang="ru-RU" dirty="0">
                <a:latin typeface="Courier New" pitchFamily="49" charset="0"/>
              </a:rPr>
              <a:t>&lt;</a:t>
            </a:r>
            <a:r>
              <a:rPr lang="ru-RU" dirty="0" err="1">
                <a:latin typeface="Courier New" pitchFamily="49" charset="0"/>
              </a:rPr>
              <a:t>functional</a:t>
            </a:r>
            <a:r>
              <a:rPr lang="ru-RU" dirty="0">
                <a:latin typeface="Courier New" pitchFamily="49" charset="0"/>
              </a:rPr>
              <a:t>&gt;</a:t>
            </a:r>
            <a:r>
              <a:rPr lang="ru-RU" dirty="0"/>
              <a:t> :</a:t>
            </a:r>
          </a:p>
          <a:p>
            <a:pPr lvl="1"/>
            <a:r>
              <a:rPr lang="ru-RU" dirty="0" err="1"/>
              <a:t>plus</a:t>
            </a:r>
            <a:r>
              <a:rPr lang="ru-RU" dirty="0"/>
              <a:t> – сложение</a:t>
            </a:r>
          </a:p>
          <a:p>
            <a:pPr lvl="1"/>
            <a:r>
              <a:rPr lang="ru-RU" dirty="0" err="1"/>
              <a:t>minus</a:t>
            </a:r>
            <a:r>
              <a:rPr lang="ru-RU" dirty="0"/>
              <a:t> – вычитание</a:t>
            </a:r>
          </a:p>
          <a:p>
            <a:pPr lvl="1"/>
            <a:r>
              <a:rPr lang="ru-RU" dirty="0" err="1"/>
              <a:t>multip</a:t>
            </a:r>
            <a:r>
              <a:rPr lang="en-US" dirty="0"/>
              <a:t>l</a:t>
            </a:r>
            <a:r>
              <a:rPr lang="ru-RU" dirty="0" err="1"/>
              <a:t>ies</a:t>
            </a:r>
            <a:r>
              <a:rPr lang="ru-RU" dirty="0"/>
              <a:t> – умножение</a:t>
            </a:r>
          </a:p>
          <a:p>
            <a:pPr lvl="1"/>
            <a:r>
              <a:rPr lang="ru-RU" dirty="0" err="1"/>
              <a:t>divides</a:t>
            </a:r>
            <a:r>
              <a:rPr lang="ru-RU" dirty="0"/>
              <a:t> – деление</a:t>
            </a:r>
          </a:p>
          <a:p>
            <a:pPr lvl="1"/>
            <a:r>
              <a:rPr lang="ru-RU" dirty="0" err="1"/>
              <a:t>modulus</a:t>
            </a:r>
            <a:r>
              <a:rPr lang="ru-RU" dirty="0"/>
              <a:t> – деление по модулю</a:t>
            </a:r>
          </a:p>
          <a:p>
            <a:pPr lvl="1"/>
            <a:r>
              <a:rPr lang="ru-RU" dirty="0" err="1"/>
              <a:t>negate</a:t>
            </a:r>
            <a:r>
              <a:rPr lang="ru-RU" dirty="0"/>
              <a:t> – отрицание 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D020-2AA0-4B80-94BC-11B4C4D88DE3}" type="slidenum">
              <a:rPr lang="ru-RU"/>
              <a:pPr/>
              <a:t>2</a:t>
            </a:fld>
            <a:endParaRPr lang="ru-RU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Стандартный объект-функция </a:t>
            </a:r>
            <a:r>
              <a:rPr lang="en-US" dirty="0" smtClean="0">
                <a:latin typeface="Courier New" pitchFamily="49" charset="0"/>
              </a:rPr>
              <a:t>negate</a:t>
            </a:r>
            <a:r>
              <a:rPr lang="ru-RU" dirty="0" smtClean="0">
                <a:latin typeface="Courier New" pitchFamily="49" charset="0"/>
              </a:rPr>
              <a:t/>
            </a:r>
            <a:br>
              <a:rPr lang="ru-RU" dirty="0" smtClean="0">
                <a:latin typeface="Courier New" pitchFamily="49" charset="0"/>
              </a:rPr>
            </a:b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смотри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transform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94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7989" y="1524000"/>
            <a:ext cx="8521211" cy="5105400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lnSpc>
                <a:spcPct val="90000"/>
              </a:lnSpc>
              <a:buNone/>
            </a:pPr>
            <a:r>
              <a:rPr lang="ru-RU" dirty="0" smtClean="0"/>
              <a:t>Пример 1.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 err="1" smtClean="0"/>
              <a:t>vector</a:t>
            </a:r>
            <a:r>
              <a:rPr lang="ru-RU" dirty="0" smtClean="0"/>
              <a:t>&lt;</a:t>
            </a:r>
            <a:r>
              <a:rPr lang="ru-RU" dirty="0" err="1" smtClean="0">
                <a:solidFill>
                  <a:srgbClr val="0000FF"/>
                </a:solidFill>
              </a:rPr>
              <a:t>int</a:t>
            </a:r>
            <a:r>
              <a:rPr lang="ru-RU" dirty="0"/>
              <a:t>&gt; v;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 err="1"/>
              <a:t>vector</a:t>
            </a:r>
            <a:r>
              <a:rPr lang="ru-RU" dirty="0"/>
              <a:t>&lt;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&gt;::</a:t>
            </a:r>
            <a:r>
              <a:rPr lang="ru-RU" dirty="0" err="1"/>
              <a:t>iterator</a:t>
            </a:r>
            <a:r>
              <a:rPr lang="ru-RU" dirty="0"/>
              <a:t> i</a:t>
            </a:r>
            <a:r>
              <a:rPr lang="en-US" dirty="0"/>
              <a:t>t</a:t>
            </a:r>
            <a:r>
              <a:rPr lang="ru-RU" dirty="0"/>
              <a:t>=</a:t>
            </a:r>
            <a:r>
              <a:rPr lang="ru-RU" dirty="0" err="1"/>
              <a:t>v.begin</a:t>
            </a:r>
            <a:r>
              <a:rPr lang="ru-RU" dirty="0"/>
              <a:t>();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 err="1">
                <a:solidFill>
                  <a:srgbClr val="0000FF"/>
                </a:solidFill>
              </a:rPr>
              <a:t>while</a:t>
            </a:r>
            <a:r>
              <a:rPr lang="ru-RU" dirty="0"/>
              <a:t>(i</a:t>
            </a:r>
            <a:r>
              <a:rPr lang="en-US" dirty="0"/>
              <a:t>t</a:t>
            </a:r>
            <a:r>
              <a:rPr lang="ru-RU" dirty="0"/>
              <a:t> != </a:t>
            </a:r>
            <a:r>
              <a:rPr lang="ru-RU" dirty="0" err="1"/>
              <a:t>v.end</a:t>
            </a:r>
            <a:r>
              <a:rPr lang="ru-RU" dirty="0"/>
              <a:t>())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/>
              <a:t>{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/>
              <a:t>    *i</a:t>
            </a:r>
            <a:r>
              <a:rPr lang="en-US" dirty="0"/>
              <a:t>t</a:t>
            </a:r>
            <a:r>
              <a:rPr lang="ru-RU" dirty="0"/>
              <a:t> = -(*i</a:t>
            </a:r>
            <a:r>
              <a:rPr lang="en-US" dirty="0"/>
              <a:t>t</a:t>
            </a:r>
            <a:r>
              <a:rPr lang="ru-RU" dirty="0"/>
              <a:t>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/>
              <a:t>    i</a:t>
            </a:r>
            <a:r>
              <a:rPr lang="en-US" dirty="0"/>
              <a:t>t</a:t>
            </a:r>
            <a:r>
              <a:rPr lang="ru-RU" dirty="0"/>
              <a:t>++;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/>
              <a:t>}</a:t>
            </a:r>
            <a:endParaRPr lang="en-US" dirty="0"/>
          </a:p>
          <a:p>
            <a:pPr marL="914400" lvl="2" indent="0">
              <a:lnSpc>
                <a:spcPct val="90000"/>
              </a:lnSpc>
              <a:buNone/>
            </a:pPr>
            <a:endParaRPr lang="ru-RU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>
                <a:solidFill>
                  <a:srgbClr val="009E00"/>
                </a:solidFill>
              </a:rPr>
              <a:t>// </a:t>
            </a:r>
            <a:r>
              <a:rPr lang="ru-RU" dirty="0">
                <a:solidFill>
                  <a:srgbClr val="009E00"/>
                </a:solidFill>
              </a:rPr>
              <a:t>то же самое с использование объекта-функции </a:t>
            </a:r>
            <a:r>
              <a:rPr lang="ru-RU" b="1" dirty="0" err="1">
                <a:solidFill>
                  <a:srgbClr val="009E00"/>
                </a:solidFill>
              </a:rPr>
              <a:t>negate</a:t>
            </a:r>
            <a:endParaRPr lang="ru-RU" dirty="0">
              <a:solidFill>
                <a:srgbClr val="009E00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 err="1"/>
              <a:t>transform</a:t>
            </a:r>
            <a:r>
              <a:rPr lang="ru-RU" dirty="0"/>
              <a:t>(</a:t>
            </a:r>
            <a:r>
              <a:rPr lang="ru-RU" dirty="0" err="1"/>
              <a:t>v.begin</a:t>
            </a:r>
            <a:r>
              <a:rPr lang="ru-RU" dirty="0"/>
              <a:t>(),</a:t>
            </a:r>
            <a:r>
              <a:rPr lang="ru-RU" dirty="0" err="1"/>
              <a:t>v.end</a:t>
            </a:r>
            <a:r>
              <a:rPr lang="ru-RU" dirty="0"/>
              <a:t>(), </a:t>
            </a:r>
            <a:r>
              <a:rPr lang="ru-RU" dirty="0" err="1"/>
              <a:t>v.begin</a:t>
            </a:r>
            <a:r>
              <a:rPr lang="ru-RU" dirty="0"/>
              <a:t>(), </a:t>
            </a:r>
            <a:r>
              <a:rPr lang="ru-RU" b="1" dirty="0" err="1"/>
              <a:t>negate</a:t>
            </a:r>
            <a:r>
              <a:rPr lang="ru-RU" b="1" dirty="0"/>
              <a:t>&lt;</a:t>
            </a:r>
            <a:r>
              <a:rPr lang="ru-RU" b="1" dirty="0" err="1">
                <a:solidFill>
                  <a:srgbClr val="0000FF"/>
                </a:solidFill>
              </a:rPr>
              <a:t>int</a:t>
            </a:r>
            <a:r>
              <a:rPr lang="ru-RU" b="1" dirty="0"/>
              <a:t>&gt;()</a:t>
            </a:r>
            <a:r>
              <a:rPr lang="ru-RU" dirty="0"/>
              <a:t>);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>
                <a:solidFill>
                  <a:srgbClr val="00BA00"/>
                </a:solidFill>
              </a:rPr>
              <a:t>// </a:t>
            </a:r>
            <a:r>
              <a:rPr lang="ru-RU" dirty="0">
                <a:solidFill>
                  <a:srgbClr val="00BA00"/>
                </a:solidFill>
              </a:rPr>
              <a:t>вывод на экран</a:t>
            </a:r>
            <a:endParaRPr lang="en-US" dirty="0">
              <a:solidFill>
                <a:srgbClr val="00BA00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noProof="1"/>
              <a:t>copy(v.begin(), v.end(), ostream_iterator&lt;</a:t>
            </a:r>
            <a:r>
              <a:rPr lang="en-US" noProof="1">
                <a:solidFill>
                  <a:srgbClr val="0000FF"/>
                </a:solidFill>
              </a:rPr>
              <a:t>int</a:t>
            </a:r>
            <a:r>
              <a:rPr lang="en-US" noProof="1"/>
              <a:t>&gt;(cout, " "));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>
                <a:solidFill>
                  <a:srgbClr val="00BA00"/>
                </a:solidFill>
              </a:rPr>
              <a:t>// </a:t>
            </a:r>
            <a:r>
              <a:rPr lang="ru-RU" dirty="0">
                <a:solidFill>
                  <a:srgbClr val="00BA00"/>
                </a:solidFill>
              </a:rPr>
              <a:t>чтение из стандартного потока</a:t>
            </a:r>
            <a:r>
              <a:rPr lang="en-US" dirty="0">
                <a:solidFill>
                  <a:srgbClr val="00BA00"/>
                </a:solidFill>
              </a:rPr>
              <a:t>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noProof="1"/>
              <a:t>copy(istream_iterator&lt;</a:t>
            </a:r>
            <a:r>
              <a:rPr lang="en-US" noProof="1">
                <a:solidFill>
                  <a:srgbClr val="0000FF"/>
                </a:solidFill>
              </a:rPr>
              <a:t>int</a:t>
            </a:r>
            <a:r>
              <a:rPr lang="en-US" noProof="1"/>
              <a:t>&gt;(cin),</a:t>
            </a:r>
            <a:r>
              <a:rPr lang="ru-RU" dirty="0"/>
              <a:t> </a:t>
            </a:r>
            <a:r>
              <a:rPr lang="en-US" noProof="1"/>
              <a:t>istream_iterator&lt;</a:t>
            </a:r>
            <a:r>
              <a:rPr lang="en-US" noProof="1">
                <a:solidFill>
                  <a:srgbClr val="0000FF"/>
                </a:solidFill>
              </a:rPr>
              <a:t>int</a:t>
            </a:r>
            <a:r>
              <a:rPr lang="en-US" noProof="1"/>
              <a:t>&gt;(),</a:t>
            </a:r>
            <a:endParaRPr lang="ru-RU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/>
              <a:t>     </a:t>
            </a:r>
            <a:r>
              <a:rPr lang="en-US" noProof="1"/>
              <a:t>back_inserter(v));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6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8FF4A-397D-43FA-988D-7053BEE86032}" type="slidenum">
              <a:rPr lang="ru-RU"/>
              <a:pPr/>
              <a:t>3</a:t>
            </a:fld>
            <a:endParaRPr lang="ru-RU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Создание объекта-функции </a:t>
            </a:r>
            <a:r>
              <a:rPr lang="en-US" sz="3600" dirty="0" smtClean="0">
                <a:solidFill>
                  <a:srgbClr val="FF0000"/>
                </a:solidFill>
                <a:latin typeface="Courier New" pitchFamily="49" charset="0"/>
              </a:rPr>
              <a:t>Rand,</a:t>
            </a:r>
            <a:r>
              <a:rPr lang="ru-RU" sz="3600" dirty="0" smtClean="0">
                <a:solidFill>
                  <a:srgbClr val="FF0000"/>
                </a:solidFill>
                <a:latin typeface="Courier New" pitchFamily="49" charset="0"/>
              </a:rPr>
              <a:t>используются стандартные функторы</a:t>
            </a:r>
            <a:endParaRPr lang="ru-RU" sz="36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95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521211" cy="5105400"/>
          </a:xfrm>
        </p:spPr>
        <p:txBody>
          <a:bodyPr/>
          <a:lstStyle/>
          <a:p>
            <a:pPr marL="914400" lvl="2" indent="0">
              <a:buNone/>
            </a:pPr>
            <a:r>
              <a:rPr lang="ru-RU" sz="1600" dirty="0" err="1">
                <a:solidFill>
                  <a:srgbClr val="0000FF"/>
                </a:solidFill>
              </a:rPr>
              <a:t>template</a:t>
            </a:r>
            <a:r>
              <a:rPr lang="ru-RU" sz="1600" dirty="0"/>
              <a:t> &lt;</a:t>
            </a:r>
            <a:r>
              <a:rPr lang="ru-RU" sz="1600" dirty="0" err="1">
                <a:solidFill>
                  <a:srgbClr val="0000FF"/>
                </a:solidFill>
              </a:rPr>
              <a:t>class</a:t>
            </a:r>
            <a:r>
              <a:rPr lang="ru-RU" sz="1600" dirty="0"/>
              <a:t> PAR&gt;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9E00"/>
                </a:solidFill>
              </a:rPr>
              <a:t>// </a:t>
            </a:r>
            <a:r>
              <a:rPr lang="ru-RU" sz="1600" dirty="0">
                <a:solidFill>
                  <a:srgbClr val="009E00"/>
                </a:solidFill>
              </a:rPr>
              <a:t>параметры – тип данных и возвращаемое значение оператора ()</a:t>
            </a:r>
          </a:p>
          <a:p>
            <a:pPr marL="914400" lvl="2" indent="0">
              <a:buNone/>
            </a:pPr>
            <a:r>
              <a:rPr lang="ru-RU" sz="1600" dirty="0" err="1">
                <a:solidFill>
                  <a:srgbClr val="0000FF"/>
                </a:solidFill>
              </a:rPr>
              <a:t>class</a:t>
            </a:r>
            <a:r>
              <a:rPr lang="ru-RU" sz="1600" dirty="0"/>
              <a:t> </a:t>
            </a:r>
            <a:r>
              <a:rPr lang="ru-RU" sz="1600" dirty="0" err="1"/>
              <a:t>Rand</a:t>
            </a:r>
            <a:r>
              <a:rPr lang="ru-RU" sz="1600" dirty="0"/>
              <a:t> : </a:t>
            </a:r>
            <a:r>
              <a:rPr lang="ru-RU" sz="1600" dirty="0" err="1">
                <a:solidFill>
                  <a:srgbClr val="0000FF"/>
                </a:solidFill>
              </a:rPr>
              <a:t>public</a:t>
            </a:r>
            <a:r>
              <a:rPr lang="ru-RU" sz="1600" dirty="0"/>
              <a:t> </a:t>
            </a:r>
            <a:r>
              <a:rPr lang="ru-RU" sz="1600" dirty="0" err="1"/>
              <a:t>unary_function</a:t>
            </a:r>
            <a:r>
              <a:rPr lang="ru-RU" sz="1600" dirty="0"/>
              <a:t>&lt;PAR, </a:t>
            </a:r>
            <a:r>
              <a:rPr lang="ru-RU" sz="1600" dirty="0" err="1">
                <a:solidFill>
                  <a:srgbClr val="0000FF"/>
                </a:solidFill>
              </a:rPr>
              <a:t>void</a:t>
            </a:r>
            <a:r>
              <a:rPr lang="ru-RU" sz="1600" dirty="0"/>
              <a:t>&gt;</a:t>
            </a:r>
          </a:p>
          <a:p>
            <a:pPr marL="914400" lvl="2" indent="0">
              <a:buNone/>
            </a:pPr>
            <a:r>
              <a:rPr lang="ru-RU" sz="1600" dirty="0"/>
              <a:t>{</a:t>
            </a:r>
          </a:p>
          <a:p>
            <a:pPr marL="914400" lvl="2" indent="0">
              <a:buNone/>
            </a:pPr>
            <a:r>
              <a:rPr lang="en-US" sz="1600" dirty="0"/>
              <a:t>   </a:t>
            </a:r>
            <a:r>
              <a:rPr lang="en-US" sz="1600" noProof="1"/>
              <a:t>PAR m_min, m_max;</a:t>
            </a:r>
          </a:p>
          <a:p>
            <a:pPr marL="914400" lvl="2" indent="0">
              <a:buNone/>
            </a:pPr>
            <a:r>
              <a:rPr lang="ru-RU" sz="1600" dirty="0" err="1">
                <a:solidFill>
                  <a:srgbClr val="0000FF"/>
                </a:solidFill>
              </a:rPr>
              <a:t>public</a:t>
            </a:r>
            <a:r>
              <a:rPr lang="ru-RU" sz="1600" dirty="0"/>
              <a:t>:</a:t>
            </a:r>
          </a:p>
          <a:p>
            <a:pPr marL="914400" lvl="2" indent="0">
              <a:buNone/>
            </a:pPr>
            <a:r>
              <a:rPr lang="en-US" sz="1600" dirty="0"/>
              <a:t>   </a:t>
            </a:r>
            <a:r>
              <a:rPr lang="en-US" sz="1600" noProof="1"/>
              <a:t>Rand(PAR min, PAR max)</a:t>
            </a:r>
            <a:endParaRPr lang="ru-RU" sz="1600" dirty="0"/>
          </a:p>
          <a:p>
            <a:pPr marL="914400" lvl="2" indent="0">
              <a:buNone/>
            </a:pPr>
            <a:r>
              <a:rPr lang="en-US" sz="1600" dirty="0"/>
              <a:t>   </a:t>
            </a:r>
            <a:r>
              <a:rPr lang="en-US" sz="1600" noProof="1"/>
              <a:t>: m_min(min), m_max(max)</a:t>
            </a:r>
            <a:endParaRPr lang="ru-RU" sz="1600" dirty="0"/>
          </a:p>
          <a:p>
            <a:pPr marL="914400" lvl="2" indent="0">
              <a:buNone/>
            </a:pPr>
            <a:r>
              <a:rPr lang="en-US" sz="1600" dirty="0"/>
              <a:t>   </a:t>
            </a:r>
            <a:r>
              <a:rPr lang="ru-RU" sz="1600" dirty="0"/>
              <a:t>{ </a:t>
            </a:r>
            <a:r>
              <a:rPr lang="en-US" sz="1600" dirty="0"/>
              <a:t>}</a:t>
            </a:r>
            <a:endParaRPr lang="ru-RU" sz="16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   </a:t>
            </a:r>
            <a:r>
              <a:rPr lang="ru-RU" sz="1600" dirty="0" err="1">
                <a:solidFill>
                  <a:srgbClr val="0000FF"/>
                </a:solidFill>
              </a:rPr>
              <a:t>void</a:t>
            </a:r>
            <a:r>
              <a:rPr lang="ru-RU" sz="1600" dirty="0"/>
              <a:t> </a:t>
            </a:r>
            <a:r>
              <a:rPr lang="ru-RU" sz="1600" dirty="0" err="1">
                <a:solidFill>
                  <a:srgbClr val="0000FF"/>
                </a:solidFill>
              </a:rPr>
              <a:t>operator</a:t>
            </a:r>
            <a:r>
              <a:rPr lang="ru-RU" sz="1600" dirty="0"/>
              <a:t>() (PAR&amp; i) </a:t>
            </a:r>
          </a:p>
          <a:p>
            <a:pPr marL="914400" lvl="2" indent="0">
              <a:buNone/>
            </a:pPr>
            <a:r>
              <a:rPr lang="en-US" sz="1600" dirty="0"/>
              <a:t>   </a:t>
            </a:r>
            <a:r>
              <a:rPr lang="ru-RU" sz="1600" dirty="0"/>
              <a:t>{ </a:t>
            </a:r>
          </a:p>
          <a:p>
            <a:pPr marL="914400" lvl="2" indent="0">
              <a:buNone/>
            </a:pPr>
            <a:r>
              <a:rPr lang="en-US" sz="1600" dirty="0"/>
              <a:t>      </a:t>
            </a:r>
            <a:r>
              <a:rPr lang="en-US" sz="1600" noProof="1"/>
              <a:t>i=(PAR)(rand()*(m_max-m_min))/RAND_MAX+m_min</a:t>
            </a:r>
            <a:r>
              <a:rPr lang="en-US" sz="1600" dirty="0"/>
              <a:t>;</a:t>
            </a:r>
            <a:endParaRPr lang="ru-RU" sz="1600" dirty="0"/>
          </a:p>
          <a:p>
            <a:pPr marL="914400" lvl="2" indent="0">
              <a:buNone/>
            </a:pPr>
            <a:r>
              <a:rPr lang="en-US" sz="1600" dirty="0"/>
              <a:t>   </a:t>
            </a:r>
            <a:r>
              <a:rPr lang="ru-RU" sz="1600" dirty="0"/>
              <a:t>}</a:t>
            </a:r>
          </a:p>
          <a:p>
            <a:pPr marL="914400" lvl="2" indent="0">
              <a:buNone/>
            </a:pPr>
            <a:r>
              <a:rPr lang="ru-RU" sz="1600" dirty="0"/>
              <a:t>};</a:t>
            </a:r>
          </a:p>
          <a:p>
            <a:pPr marL="914400" lvl="2" indent="0">
              <a:buNone/>
            </a:pPr>
            <a:endParaRPr lang="ru-RU" sz="16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9E00"/>
                </a:solidFill>
              </a:rPr>
              <a:t>// </a:t>
            </a:r>
            <a:r>
              <a:rPr lang="ru-RU" sz="1600" dirty="0">
                <a:solidFill>
                  <a:srgbClr val="009E00"/>
                </a:solidFill>
              </a:rPr>
              <a:t>использование объекта-функции </a:t>
            </a:r>
            <a:r>
              <a:rPr lang="ru-RU" sz="1600" dirty="0" err="1">
                <a:solidFill>
                  <a:srgbClr val="009E00"/>
                </a:solidFill>
              </a:rPr>
              <a:t>Rand</a:t>
            </a:r>
            <a:endParaRPr lang="ru-RU" sz="1600" dirty="0">
              <a:solidFill>
                <a:srgbClr val="009E00"/>
              </a:solidFill>
            </a:endParaRPr>
          </a:p>
          <a:p>
            <a:pPr marL="914400" lvl="2" indent="0">
              <a:buNone/>
            </a:pPr>
            <a:r>
              <a:rPr lang="ru-RU" sz="1600" dirty="0" err="1"/>
              <a:t>for_each</a:t>
            </a:r>
            <a:r>
              <a:rPr lang="ru-RU" sz="1600" dirty="0"/>
              <a:t>(</a:t>
            </a:r>
            <a:r>
              <a:rPr lang="ru-RU" sz="1600" dirty="0" err="1"/>
              <a:t>v.begin</a:t>
            </a:r>
            <a:r>
              <a:rPr lang="ru-RU" sz="1600" dirty="0"/>
              <a:t>(), </a:t>
            </a:r>
            <a:r>
              <a:rPr lang="ru-RU" sz="1600" dirty="0" err="1"/>
              <a:t>v.end</a:t>
            </a:r>
            <a:r>
              <a:rPr lang="ru-RU" sz="1600" dirty="0"/>
              <a:t>(), </a:t>
            </a:r>
            <a:r>
              <a:rPr lang="ru-RU" sz="1600" b="1" dirty="0" err="1"/>
              <a:t>Rand</a:t>
            </a:r>
            <a:r>
              <a:rPr lang="ru-RU" sz="1600" b="1" dirty="0"/>
              <a:t>&lt;</a:t>
            </a:r>
            <a:r>
              <a:rPr lang="ru-RU" sz="1600" b="1" dirty="0" err="1">
                <a:solidFill>
                  <a:srgbClr val="0000FF"/>
                </a:solidFill>
              </a:rPr>
              <a:t>int</a:t>
            </a:r>
            <a:r>
              <a:rPr lang="ru-RU" sz="1600" b="1" dirty="0"/>
              <a:t>&gt;(</a:t>
            </a:r>
            <a:r>
              <a:rPr lang="en-US" sz="1600" b="1" dirty="0"/>
              <a:t>-10,10</a:t>
            </a:r>
            <a:r>
              <a:rPr lang="ru-RU" sz="1600" b="1" dirty="0"/>
              <a:t>)</a:t>
            </a:r>
            <a:r>
              <a:rPr lang="ru-RU" sz="16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1099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6AA26-9179-4360-90DB-7AA5E9217D4C}" type="slidenum">
              <a:rPr lang="ru-RU"/>
              <a:pPr/>
              <a:t>4</a:t>
            </a:fld>
            <a:endParaRPr lang="ru-RU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Преобразование бинарной функции в унарную</a:t>
            </a:r>
          </a:p>
        </p:txBody>
      </p:sp>
      <p:sp>
        <p:nvSpPr>
          <p:cNvPr id="400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7989" y="1524000"/>
            <a:ext cx="8521211" cy="5105400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Унарная функция – участвует один элемент (отрицание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Бинарная функция – участвуют два элемента (сложение, умножение, ...)</a:t>
            </a:r>
          </a:p>
          <a:p>
            <a:pPr lvl="1"/>
            <a:r>
              <a:rPr lang="ru-RU" dirty="0" smtClean="0"/>
              <a:t>Умножение </a:t>
            </a:r>
            <a:r>
              <a:rPr lang="ru-RU" dirty="0"/>
              <a:t>каждого элемента на 2 – как?</a:t>
            </a:r>
          </a:p>
          <a:p>
            <a:pPr lvl="2"/>
            <a:r>
              <a:rPr lang="en-US" sz="1600" noProof="1"/>
              <a:t>transform(v.begin(), v.end(), v.begin(),</a:t>
            </a:r>
            <a:r>
              <a:rPr lang="ru-RU" sz="1600" dirty="0"/>
              <a:t> </a:t>
            </a:r>
            <a:r>
              <a:rPr lang="en-US" sz="1600" noProof="1"/>
              <a:t>multiplies&lt;</a:t>
            </a:r>
            <a:r>
              <a:rPr lang="en-US" sz="1600" noProof="1">
                <a:solidFill>
                  <a:srgbClr val="0000FF"/>
                </a:solidFill>
              </a:rPr>
              <a:t>int</a:t>
            </a:r>
            <a:r>
              <a:rPr lang="en-US" sz="1600" noProof="1"/>
              <a:t>&gt;());</a:t>
            </a:r>
            <a:r>
              <a:rPr lang="en-US" sz="1600" dirty="0"/>
              <a:t> </a:t>
            </a:r>
            <a:endParaRPr lang="en-US" sz="1600" dirty="0">
              <a:solidFill>
                <a:srgbClr val="00BA00"/>
              </a:solidFill>
            </a:endParaRPr>
          </a:p>
          <a:p>
            <a:pPr lvl="1"/>
            <a:r>
              <a:rPr lang="ru-RU" sz="1600" dirty="0" smtClean="0"/>
              <a:t>Функция </a:t>
            </a:r>
            <a:r>
              <a:rPr lang="en-US" sz="1600" b="1" dirty="0"/>
              <a:t>binder2nd</a:t>
            </a:r>
            <a:r>
              <a:rPr lang="ru-RU" sz="1600" dirty="0"/>
              <a:t> – преобразует бинарную функцию в унарную, и принимает второй аргумент как параметр бинарной функции</a:t>
            </a:r>
            <a:r>
              <a:rPr lang="en-US" sz="1600" dirty="0"/>
              <a:t> (</a:t>
            </a:r>
            <a:r>
              <a:rPr lang="ru-RU" dirty="0">
                <a:latin typeface="Courier New" pitchFamily="49" charset="0"/>
              </a:rPr>
              <a:t>&lt;</a:t>
            </a:r>
            <a:r>
              <a:rPr lang="ru-RU" dirty="0" err="1">
                <a:latin typeface="Courier New" pitchFamily="49" charset="0"/>
              </a:rPr>
              <a:t>functional</a:t>
            </a:r>
            <a:r>
              <a:rPr lang="ru-RU" dirty="0">
                <a:latin typeface="Courier New" pitchFamily="49" charset="0"/>
              </a:rPr>
              <a:t>&gt;</a:t>
            </a:r>
            <a:r>
              <a:rPr lang="en-US" dirty="0"/>
              <a:t>)</a:t>
            </a:r>
            <a:r>
              <a:rPr lang="ru-RU" dirty="0"/>
              <a:t> </a:t>
            </a:r>
            <a:endParaRPr lang="ru-RU" sz="1600" dirty="0"/>
          </a:p>
          <a:p>
            <a:pPr lvl="1"/>
            <a:endParaRPr lang="ru-RU" sz="1600" dirty="0"/>
          </a:p>
          <a:p>
            <a:pPr lvl="2"/>
            <a:r>
              <a:rPr lang="ru-RU" noProof="1">
                <a:solidFill>
                  <a:srgbClr val="00BA00"/>
                </a:solidFill>
              </a:rPr>
              <a:t>// умножение каждого элемента на 2</a:t>
            </a:r>
          </a:p>
          <a:p>
            <a:pPr lvl="2"/>
            <a:r>
              <a:rPr lang="en-US" noProof="1"/>
              <a:t>transform (v.begin(), v.end(), v.begin(), </a:t>
            </a:r>
            <a:endParaRPr lang="ru-RU" dirty="0"/>
          </a:p>
          <a:p>
            <a:pPr lvl="2"/>
            <a:r>
              <a:rPr lang="ru-RU" dirty="0"/>
              <a:t>           </a:t>
            </a:r>
            <a:r>
              <a:rPr lang="en-US" b="1" noProof="1"/>
              <a:t>bind2nd</a:t>
            </a:r>
            <a:r>
              <a:rPr lang="en-US" noProof="1"/>
              <a:t>(multiplies&lt;</a:t>
            </a:r>
            <a:r>
              <a:rPr lang="en-US" noProof="1">
                <a:solidFill>
                  <a:srgbClr val="0000FF"/>
                </a:solidFill>
              </a:rPr>
              <a:t>int</a:t>
            </a:r>
            <a:r>
              <a:rPr lang="en-US" noProof="1"/>
              <a:t>&gt;(), 2));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10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59D6C-9232-4BA0-865C-A09D2485B54F}" type="slidenum">
              <a:rPr lang="ru-RU"/>
              <a:pPr/>
              <a:t>5</a:t>
            </a:fld>
            <a:endParaRPr lang="ru-RU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4000" dirty="0"/>
              <a:t>Предикаты</a:t>
            </a:r>
          </a:p>
        </p:txBody>
      </p:sp>
      <p:sp>
        <p:nvSpPr>
          <p:cNvPr id="396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29600" cy="55446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Предикаты </a:t>
            </a:r>
            <a:r>
              <a:rPr lang="ru-RU" dirty="0"/>
              <a:t>позволяют без изменения шаблона изменять критерии сравнения элементов контейнера и другие подобные действия. 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объект-функция возвращает значение </a:t>
            </a:r>
            <a:r>
              <a:rPr lang="ru-RU" dirty="0" err="1"/>
              <a:t>bool</a:t>
            </a:r>
            <a:endParaRPr lang="ru-RU" dirty="0"/>
          </a:p>
          <a:p>
            <a:pPr lvl="1"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Объекты-функции в </a:t>
            </a:r>
            <a:r>
              <a:rPr lang="ru-RU" dirty="0">
                <a:latin typeface="Courier New" pitchFamily="49" charset="0"/>
              </a:rPr>
              <a:t>&lt;</a:t>
            </a:r>
            <a:r>
              <a:rPr lang="ru-RU" dirty="0" err="1">
                <a:latin typeface="Courier New" pitchFamily="49" charset="0"/>
              </a:rPr>
              <a:t>functional</a:t>
            </a:r>
            <a:r>
              <a:rPr lang="ru-RU" dirty="0">
                <a:latin typeface="Courier New" pitchFamily="49" charset="0"/>
              </a:rPr>
              <a:t>&gt;</a:t>
            </a:r>
            <a:r>
              <a:rPr lang="ru-RU" dirty="0"/>
              <a:t> 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equal_to</a:t>
            </a:r>
            <a:r>
              <a:rPr lang="ru-RU" dirty="0"/>
              <a:t> бинарный предикат равенства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not_equal_to</a:t>
            </a:r>
            <a:r>
              <a:rPr lang="ru-RU" dirty="0"/>
              <a:t> бинарный предикат неравенства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greater</a:t>
            </a:r>
            <a:r>
              <a:rPr lang="ru-RU" dirty="0"/>
              <a:t> бинарный предикат &gt;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less</a:t>
            </a:r>
            <a:r>
              <a:rPr lang="ru-RU" dirty="0"/>
              <a:t> бинарный предикат &lt; (используется по умолчанию)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greater_equal</a:t>
            </a:r>
            <a:r>
              <a:rPr lang="ru-RU" b="1" dirty="0"/>
              <a:t> </a:t>
            </a:r>
            <a:r>
              <a:rPr lang="ru-RU" dirty="0"/>
              <a:t>бинарный предикат &gt;=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less_equal</a:t>
            </a:r>
            <a:r>
              <a:rPr lang="ru-RU" b="1" dirty="0"/>
              <a:t> </a:t>
            </a:r>
            <a:r>
              <a:rPr lang="ru-RU" dirty="0"/>
              <a:t>бинарный предикат &lt;=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logical_and</a:t>
            </a:r>
            <a:r>
              <a:rPr lang="ru-RU" dirty="0"/>
              <a:t> бинарный предикат И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logical_or</a:t>
            </a:r>
            <a:r>
              <a:rPr lang="ru-RU" b="1" dirty="0"/>
              <a:t> </a:t>
            </a:r>
            <a:r>
              <a:rPr lang="ru-RU" dirty="0"/>
              <a:t>бинарный предикат ИЛИ</a:t>
            </a:r>
          </a:p>
          <a:p>
            <a:pPr lvl="1">
              <a:lnSpc>
                <a:spcPct val="90000"/>
              </a:lnSpc>
            </a:pPr>
            <a:r>
              <a:rPr lang="ru-RU" b="1" dirty="0" err="1"/>
              <a:t>logical_not</a:t>
            </a:r>
            <a:r>
              <a:rPr lang="ru-RU" dirty="0"/>
              <a:t> унарный предикат НЕ 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B25AD-8D49-4BCF-B739-2DE9D8934C7D}" type="slidenum">
              <a:rPr lang="ru-RU"/>
              <a:pPr/>
              <a:t>6</a:t>
            </a:fld>
            <a:endParaRPr lang="ru-RU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Стандартный объект-функция </a:t>
            </a:r>
            <a:r>
              <a:rPr lang="ru-RU" dirty="0" err="1">
                <a:latin typeface="Courier New" pitchFamily="49" charset="0"/>
              </a:rPr>
              <a:t>greater</a:t>
            </a:r>
            <a:endParaRPr lang="ru-RU" dirty="0">
              <a:latin typeface="Courier New" pitchFamily="49" charset="0"/>
            </a:endParaRPr>
          </a:p>
        </p:txBody>
      </p:sp>
      <p:sp>
        <p:nvSpPr>
          <p:cNvPr id="397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7989" y="1557338"/>
            <a:ext cx="8494834" cy="5105400"/>
          </a:xfrm>
        </p:spPr>
        <p:txBody>
          <a:bodyPr/>
          <a:lstStyle/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 marL="914400" lvl="2" indent="0">
              <a:buNone/>
            </a:pPr>
            <a:r>
              <a:rPr lang="ru-RU" dirty="0"/>
              <a:t>{</a:t>
            </a:r>
          </a:p>
          <a:p>
            <a:pPr marL="914400" lvl="2" indent="0">
              <a:buNone/>
            </a:pPr>
            <a:r>
              <a:rPr lang="ru-RU" dirty="0"/>
              <a:t>    </a:t>
            </a:r>
            <a:r>
              <a:rPr lang="ru-RU" dirty="0" err="1"/>
              <a:t>vector</a:t>
            </a:r>
            <a:r>
              <a:rPr lang="ru-RU" dirty="0"/>
              <a:t>&lt;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&gt; v(10);</a:t>
            </a:r>
          </a:p>
          <a:p>
            <a:pPr marL="914400" lvl="2" indent="0">
              <a:buNone/>
            </a:pPr>
            <a:r>
              <a:rPr lang="ru-RU" dirty="0"/>
              <a:t>    </a:t>
            </a:r>
            <a:r>
              <a:rPr lang="ru-RU" dirty="0" err="1"/>
              <a:t>for_each</a:t>
            </a:r>
            <a:r>
              <a:rPr lang="ru-RU" dirty="0"/>
              <a:t>(</a:t>
            </a:r>
            <a:r>
              <a:rPr lang="ru-RU" dirty="0" err="1"/>
              <a:t>v.begin</a:t>
            </a:r>
            <a:r>
              <a:rPr lang="ru-RU" dirty="0"/>
              <a:t>(), </a:t>
            </a:r>
            <a:r>
              <a:rPr lang="ru-RU" dirty="0" err="1"/>
              <a:t>v.end</a:t>
            </a:r>
            <a:r>
              <a:rPr lang="ru-RU" dirty="0"/>
              <a:t>(), </a:t>
            </a:r>
            <a:r>
              <a:rPr lang="ru-RU" dirty="0" err="1"/>
              <a:t>Rand</a:t>
            </a:r>
            <a:r>
              <a:rPr lang="ru-RU" dirty="0"/>
              <a:t>&lt;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&gt;(-</a:t>
            </a:r>
            <a:r>
              <a:rPr lang="en-US" dirty="0"/>
              <a:t>5,5</a:t>
            </a:r>
            <a:r>
              <a:rPr lang="ru-RU" dirty="0"/>
              <a:t>));</a:t>
            </a:r>
          </a:p>
          <a:p>
            <a:pPr marL="914400" lvl="2" indent="0">
              <a:buNone/>
            </a:pPr>
            <a:endParaRPr lang="ru-RU" dirty="0"/>
          </a:p>
          <a:p>
            <a:pPr marL="914400" lvl="2" indent="0">
              <a:buNone/>
            </a:pPr>
            <a:r>
              <a:rPr lang="ru-RU" dirty="0"/>
              <a:t>    </a:t>
            </a:r>
            <a:r>
              <a:rPr lang="ru-RU" dirty="0">
                <a:solidFill>
                  <a:srgbClr val="009E00"/>
                </a:solidFill>
              </a:rPr>
              <a:t>// </a:t>
            </a:r>
            <a:r>
              <a:rPr lang="ru-RU" dirty="0" err="1">
                <a:solidFill>
                  <a:srgbClr val="009E00"/>
                </a:solidFill>
              </a:rPr>
              <a:t>sort</a:t>
            </a:r>
            <a:r>
              <a:rPr lang="ru-RU" dirty="0">
                <a:solidFill>
                  <a:srgbClr val="009E00"/>
                </a:solidFill>
              </a:rPr>
              <a:t>(</a:t>
            </a:r>
            <a:r>
              <a:rPr lang="ru-RU" dirty="0" err="1">
                <a:solidFill>
                  <a:srgbClr val="009E00"/>
                </a:solidFill>
              </a:rPr>
              <a:t>v.begin</a:t>
            </a:r>
            <a:r>
              <a:rPr lang="ru-RU" dirty="0">
                <a:solidFill>
                  <a:srgbClr val="009E00"/>
                </a:solidFill>
              </a:rPr>
              <a:t>(), </a:t>
            </a:r>
            <a:r>
              <a:rPr lang="ru-RU" dirty="0" err="1">
                <a:solidFill>
                  <a:srgbClr val="009E00"/>
                </a:solidFill>
              </a:rPr>
              <a:t>v.end</a:t>
            </a:r>
            <a:r>
              <a:rPr lang="ru-RU" dirty="0">
                <a:solidFill>
                  <a:srgbClr val="009E00"/>
                </a:solidFill>
              </a:rPr>
              <a:t>());</a:t>
            </a:r>
          </a:p>
          <a:p>
            <a:pPr marL="914400" lvl="2" indent="0">
              <a:buNone/>
            </a:pPr>
            <a:r>
              <a:rPr lang="ru-RU" dirty="0">
                <a:solidFill>
                  <a:srgbClr val="009E00"/>
                </a:solidFill>
              </a:rPr>
              <a:t>    // </a:t>
            </a:r>
            <a:r>
              <a:rPr lang="ru-RU" dirty="0" err="1">
                <a:solidFill>
                  <a:srgbClr val="009E00"/>
                </a:solidFill>
              </a:rPr>
              <a:t>reverse</a:t>
            </a:r>
            <a:r>
              <a:rPr lang="ru-RU" dirty="0">
                <a:solidFill>
                  <a:srgbClr val="009E00"/>
                </a:solidFill>
              </a:rPr>
              <a:t>(</a:t>
            </a:r>
            <a:r>
              <a:rPr lang="ru-RU" dirty="0" err="1">
                <a:solidFill>
                  <a:srgbClr val="009E00"/>
                </a:solidFill>
              </a:rPr>
              <a:t>v.begin</a:t>
            </a:r>
            <a:r>
              <a:rPr lang="ru-RU" dirty="0">
                <a:solidFill>
                  <a:srgbClr val="009E00"/>
                </a:solidFill>
              </a:rPr>
              <a:t>(), </a:t>
            </a:r>
            <a:r>
              <a:rPr lang="ru-RU" dirty="0" err="1">
                <a:solidFill>
                  <a:srgbClr val="009E00"/>
                </a:solidFill>
              </a:rPr>
              <a:t>v.end</a:t>
            </a:r>
            <a:r>
              <a:rPr lang="ru-RU" dirty="0">
                <a:solidFill>
                  <a:srgbClr val="009E00"/>
                </a:solidFill>
              </a:rPr>
              <a:t>());</a:t>
            </a:r>
          </a:p>
          <a:p>
            <a:pPr marL="914400" lvl="2" indent="0">
              <a:buNone/>
            </a:pPr>
            <a:endParaRPr lang="ru-RU" dirty="0">
              <a:solidFill>
                <a:srgbClr val="009E00"/>
              </a:solidFill>
            </a:endParaRPr>
          </a:p>
          <a:p>
            <a:pPr marL="914400" lvl="2" indent="0">
              <a:buNone/>
            </a:pPr>
            <a:r>
              <a:rPr lang="ru-RU" dirty="0">
                <a:solidFill>
                  <a:srgbClr val="009E00"/>
                </a:solidFill>
              </a:rPr>
              <a:t>    // сортировка в порядке убывания</a:t>
            </a:r>
          </a:p>
          <a:p>
            <a:pPr marL="914400" lvl="2" indent="0">
              <a:buNone/>
            </a:pPr>
            <a:r>
              <a:rPr lang="ru-RU" dirty="0"/>
              <a:t>    </a:t>
            </a:r>
            <a:r>
              <a:rPr lang="ru-RU" dirty="0" err="1"/>
              <a:t>sort</a:t>
            </a:r>
            <a:r>
              <a:rPr lang="ru-RU" dirty="0"/>
              <a:t>(</a:t>
            </a:r>
            <a:r>
              <a:rPr lang="ru-RU" dirty="0" err="1"/>
              <a:t>v.begin</a:t>
            </a:r>
            <a:r>
              <a:rPr lang="ru-RU" dirty="0"/>
              <a:t>(), </a:t>
            </a:r>
            <a:r>
              <a:rPr lang="ru-RU" dirty="0" err="1"/>
              <a:t>v.end</a:t>
            </a:r>
            <a:r>
              <a:rPr lang="ru-RU" dirty="0"/>
              <a:t>(), </a:t>
            </a:r>
            <a:r>
              <a:rPr lang="ru-RU" b="1" dirty="0" err="1"/>
              <a:t>greater</a:t>
            </a:r>
            <a:r>
              <a:rPr lang="ru-RU" b="1" dirty="0"/>
              <a:t>&lt;</a:t>
            </a:r>
            <a:r>
              <a:rPr lang="ru-RU" b="1" dirty="0" err="1">
                <a:solidFill>
                  <a:srgbClr val="0000FF"/>
                </a:solidFill>
              </a:rPr>
              <a:t>int</a:t>
            </a:r>
            <a:r>
              <a:rPr lang="ru-RU" b="1" dirty="0"/>
              <a:t>&gt;()</a:t>
            </a:r>
            <a:r>
              <a:rPr lang="ru-RU" dirty="0"/>
              <a:t>);</a:t>
            </a:r>
          </a:p>
          <a:p>
            <a:pPr marL="914400" lvl="2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3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5F658-EF00-43DE-A172-ED962A826723}" type="slidenum">
              <a:rPr lang="ru-RU"/>
              <a:pPr/>
              <a:t>7</a:t>
            </a:fld>
            <a:endParaRPr lang="ru-RU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предиката </a:t>
            </a:r>
            <a:r>
              <a:rPr lang="ru-RU" sz="3600" dirty="0" err="1" smtClean="0">
                <a:latin typeface="Courier New" pitchFamily="49" charset="0"/>
              </a:rPr>
              <a:t>InRange</a:t>
            </a:r>
            <a:r>
              <a:rPr lang="ru-RU" sz="3600" dirty="0" smtClean="0">
                <a:latin typeface="Courier New" pitchFamily="49" charset="0"/>
              </a:rPr>
              <a:t/>
            </a:r>
            <a:br>
              <a:rPr lang="ru-RU" sz="3600" dirty="0" smtClean="0">
                <a:latin typeface="Courier New" pitchFamily="49" charset="0"/>
              </a:rPr>
            </a:br>
            <a:r>
              <a:rPr lang="ru-RU" sz="3600" dirty="0" smtClean="0">
                <a:latin typeface="Courier New" pitchFamily="49" charset="0"/>
              </a:rPr>
              <a:t>попадания в интервал</a:t>
            </a:r>
            <a:r>
              <a:rPr lang="ru-RU" sz="3600" dirty="0" smtClean="0">
                <a:latin typeface="Courier New" pitchFamily="49" charset="0"/>
              </a:rPr>
              <a:t> </a:t>
            </a:r>
            <a:endParaRPr lang="ru-RU" sz="3600" dirty="0">
              <a:latin typeface="Courier New" pitchFamily="49" charset="0"/>
            </a:endParaRPr>
          </a:p>
        </p:txBody>
      </p:sp>
      <p:sp>
        <p:nvSpPr>
          <p:cNvPr id="398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7989" y="1524000"/>
            <a:ext cx="8521211" cy="5105400"/>
          </a:xfrm>
        </p:spPr>
        <p:txBody>
          <a:bodyPr>
            <a:normAutofit lnSpcReduction="10000"/>
          </a:bodyPr>
          <a:lstStyle/>
          <a:p>
            <a:pPr marL="914400" lvl="2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9E00"/>
                </a:solidFill>
              </a:rPr>
              <a:t>// </a:t>
            </a:r>
            <a:r>
              <a:rPr lang="ru-RU" sz="1600" dirty="0">
                <a:solidFill>
                  <a:srgbClr val="009E00"/>
                </a:solidFill>
              </a:rPr>
              <a:t>параметры – тип данных и возвращаемое значение оператора ()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 err="1"/>
              <a:t>InRange</a:t>
            </a:r>
            <a:r>
              <a:rPr lang="en-US" sz="1600" dirty="0"/>
              <a:t> : </a:t>
            </a:r>
            <a:r>
              <a:rPr lang="en-US" sz="1600" dirty="0">
                <a:solidFill>
                  <a:srgbClr val="0000FF"/>
                </a:solidFill>
              </a:rPr>
              <a:t>public</a:t>
            </a:r>
            <a:r>
              <a:rPr lang="en-US" sz="1600" dirty="0"/>
              <a:t> </a:t>
            </a:r>
            <a:r>
              <a:rPr lang="en-US" sz="1600" dirty="0" err="1"/>
              <a:t>unary_function</a:t>
            </a:r>
            <a:r>
              <a:rPr lang="en-US" sz="1600" dirty="0"/>
              <a:t>&lt;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00FF"/>
                </a:solidFill>
              </a:rPr>
              <a:t>bool</a:t>
            </a:r>
            <a:r>
              <a:rPr lang="en-US" sz="1600" dirty="0" smtClean="0"/>
              <a:t>&gt;// </a:t>
            </a:r>
            <a:r>
              <a:rPr lang="ru-RU" sz="1600" dirty="0" smtClean="0"/>
              <a:t>от стандартного унарного функтора</a:t>
            </a:r>
            <a:endParaRPr lang="en-US" sz="1600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{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 err="1"/>
              <a:t>m_left</a:t>
            </a:r>
            <a:r>
              <a:rPr lang="en-US" sz="1600" dirty="0"/>
              <a:t>, </a:t>
            </a:r>
            <a:r>
              <a:rPr lang="en-US" sz="1600" dirty="0" err="1"/>
              <a:t>m_right</a:t>
            </a:r>
            <a:r>
              <a:rPr lang="en-US" sz="1600" dirty="0"/>
              <a:t>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FF"/>
                </a:solidFill>
              </a:rPr>
              <a:t>public</a:t>
            </a:r>
            <a:r>
              <a:rPr lang="en-US" sz="1600" dirty="0"/>
              <a:t>: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</a:t>
            </a:r>
            <a:r>
              <a:rPr lang="en-US" sz="1600" dirty="0" err="1"/>
              <a:t>InRange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/>
              <a:t> left,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/>
              <a:t> right)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: </a:t>
            </a:r>
            <a:r>
              <a:rPr lang="en-US" sz="1600" dirty="0" err="1"/>
              <a:t>m_left</a:t>
            </a:r>
            <a:r>
              <a:rPr lang="en-US" sz="1600" dirty="0"/>
              <a:t>(left), </a:t>
            </a:r>
            <a:r>
              <a:rPr lang="en-US" sz="1600" dirty="0" err="1"/>
              <a:t>m_right</a:t>
            </a:r>
            <a:r>
              <a:rPr lang="en-US" sz="1600" dirty="0"/>
              <a:t>(right)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{}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sz="1600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bool</a:t>
            </a:r>
            <a:r>
              <a:rPr lang="en-US" sz="1600" dirty="0"/>
              <a:t> operator() (</a:t>
            </a:r>
            <a:r>
              <a:rPr lang="en-US" sz="1600" dirty="0" err="1">
                <a:solidFill>
                  <a:srgbClr val="0000FF"/>
                </a:solidFill>
              </a:rPr>
              <a:t>const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/>
              <a:t>&amp; i)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{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(i&gt;</a:t>
            </a:r>
            <a:r>
              <a:rPr lang="en-US" sz="1600" dirty="0" err="1"/>
              <a:t>m_left</a:t>
            </a:r>
            <a:r>
              <a:rPr lang="en-US" sz="1600" dirty="0"/>
              <a:t> &amp;&amp; i&lt;</a:t>
            </a:r>
            <a:r>
              <a:rPr lang="en-US" sz="1600" dirty="0" err="1"/>
              <a:t>m_right</a:t>
            </a:r>
            <a:r>
              <a:rPr lang="en-US" sz="1600" dirty="0"/>
              <a:t>);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    }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};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 smtClean="0">
                <a:solidFill>
                  <a:srgbClr val="009E00"/>
                </a:solidFill>
              </a:rPr>
              <a:t>// </a:t>
            </a:r>
            <a:r>
              <a:rPr lang="en-US" sz="1600" dirty="0" err="1">
                <a:solidFill>
                  <a:srgbClr val="009E00"/>
                </a:solidFill>
              </a:rPr>
              <a:t>использование</a:t>
            </a:r>
            <a:r>
              <a:rPr lang="en-US" sz="1600" dirty="0">
                <a:solidFill>
                  <a:srgbClr val="009E00"/>
                </a:solidFill>
              </a:rPr>
              <a:t> </a:t>
            </a:r>
            <a:r>
              <a:rPr lang="en-US" sz="1600" dirty="0" err="1">
                <a:solidFill>
                  <a:srgbClr val="009E00"/>
                </a:solidFill>
              </a:rPr>
              <a:t>InRange</a:t>
            </a:r>
            <a:r>
              <a:rPr lang="en-US" sz="1600" dirty="0">
                <a:solidFill>
                  <a:srgbClr val="009E00"/>
                </a:solidFill>
              </a:rPr>
              <a:t>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main(0{</a:t>
            </a:r>
            <a:endParaRPr lang="ru-RU" sz="1600" dirty="0" smtClean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 smtClean="0"/>
              <a:t>vector&lt;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/>
              <a:t>&gt; v(10);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 err="1"/>
              <a:t>for_each</a:t>
            </a:r>
            <a:r>
              <a:rPr lang="en-US" sz="1600" dirty="0"/>
              <a:t>(</a:t>
            </a:r>
            <a:r>
              <a:rPr lang="en-US" sz="1600" dirty="0" err="1"/>
              <a:t>v.begin</a:t>
            </a:r>
            <a:r>
              <a:rPr lang="en-US" sz="1600" dirty="0"/>
              <a:t>(), </a:t>
            </a:r>
            <a:r>
              <a:rPr lang="en-US" sz="1600" dirty="0" err="1"/>
              <a:t>v.end</a:t>
            </a:r>
            <a:r>
              <a:rPr lang="en-US" sz="1600" dirty="0"/>
              <a:t>(), </a:t>
            </a:r>
            <a:r>
              <a:rPr lang="en-US" sz="1600" dirty="0">
                <a:solidFill>
                  <a:srgbClr val="FF0000"/>
                </a:solidFill>
              </a:rPr>
              <a:t>Rand&lt;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&gt;(0,10000</a:t>
            </a:r>
            <a:r>
              <a:rPr lang="en-US" sz="1600" dirty="0" smtClean="0"/>
              <a:t>));//</a:t>
            </a:r>
            <a:r>
              <a:rPr lang="ru-RU" sz="1600" dirty="0" smtClean="0"/>
              <a:t>заполнили случайным образом</a:t>
            </a:r>
            <a:endParaRPr lang="en-US" sz="1600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Вычислить сколько попадает в интервал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</a:t>
            </a:r>
            <a:r>
              <a:rPr lang="en-US" sz="1600" dirty="0" err="1"/>
              <a:t>count_if</a:t>
            </a:r>
            <a:r>
              <a:rPr lang="en-US" sz="1600" dirty="0"/>
              <a:t>(</a:t>
            </a:r>
            <a:r>
              <a:rPr lang="en-US" sz="1600" dirty="0" err="1"/>
              <a:t>v.begin</a:t>
            </a:r>
            <a:r>
              <a:rPr lang="en-US" sz="1600" dirty="0"/>
              <a:t>(), </a:t>
            </a:r>
            <a:r>
              <a:rPr lang="en-US" sz="1600" dirty="0" err="1"/>
              <a:t>v.end</a:t>
            </a:r>
            <a:r>
              <a:rPr lang="en-US" sz="1600" dirty="0"/>
              <a:t>(), </a:t>
            </a:r>
            <a:r>
              <a:rPr lang="en-US" sz="1600" b="1" dirty="0" err="1"/>
              <a:t>InRange</a:t>
            </a:r>
            <a:r>
              <a:rPr lang="en-US" sz="1600" b="1" dirty="0"/>
              <a:t>(1000,10000</a:t>
            </a:r>
            <a:r>
              <a:rPr lang="ru-RU" sz="1600" b="1" dirty="0" smtClean="0"/>
              <a:t>)</a:t>
            </a:r>
            <a:r>
              <a:rPr lang="ru-RU" sz="1600" dirty="0" smtClean="0"/>
              <a:t>);</a:t>
            </a:r>
            <a:endParaRPr lang="en-US" sz="1600" dirty="0" smtClean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/>
              <a:t>r</a:t>
            </a:r>
            <a:r>
              <a:rPr lang="en-US" sz="1600" dirty="0" smtClean="0"/>
              <a:t>eturn 0;}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107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529</Words>
  <Application>Microsoft Office PowerPoint</Application>
  <PresentationFormat>Экран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Объекты-функции</vt:lpstr>
      <vt:lpstr>Стандартный объект-функция negate смотри transform</vt:lpstr>
      <vt:lpstr>Создание объекта-функции Rand,используются стандартные функторы</vt:lpstr>
      <vt:lpstr>Преобразование бинарной функции в унарную</vt:lpstr>
      <vt:lpstr>Предикаты</vt:lpstr>
      <vt:lpstr>Стандартный объект-функция greater</vt:lpstr>
      <vt:lpstr>Создание предиката InRange попадания в интервал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luda</dc:creator>
  <cp:lastModifiedBy>luda</cp:lastModifiedBy>
  <cp:revision>3</cp:revision>
  <dcterms:created xsi:type="dcterms:W3CDTF">2021-03-08T13:44:08Z</dcterms:created>
  <dcterms:modified xsi:type="dcterms:W3CDTF">2021-03-13T17:02:54Z</dcterms:modified>
</cp:coreProperties>
</file>