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35"/>
    <a:srgbClr val="2EC4B6"/>
    <a:srgbClr val="424242"/>
    <a:srgbClr val="011627"/>
    <a:srgbClr val="262C9E"/>
    <a:srgbClr val="2D34B9"/>
    <a:srgbClr val="DED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A56A-84E5-4F62-A2A8-5D7011B3DC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7105-401A-4825-BBED-790838A7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6" t="13020"/>
          <a:stretch/>
        </p:blipFill>
        <p:spPr>
          <a:xfrm>
            <a:off x="-1" y="0"/>
            <a:ext cx="12317115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"/>
            <a:ext cx="12317114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350863" y="5171751"/>
            <a:ext cx="8623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i="0" dirty="0" smtClean="0">
                <a:solidFill>
                  <a:schemeClr val="bg1"/>
                </a:solidFill>
                <a:effectLst/>
                <a:latin typeface="Perpetua Titling MT" panose="02020502060505020804" pitchFamily="18" charset="0"/>
              </a:rPr>
              <a:t>Архитектура фитнес-экосистемы</a:t>
            </a:r>
            <a:endParaRPr lang="en-US" sz="4000" b="1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91" y="779920"/>
            <a:ext cx="8623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0" dirty="0" smtClean="0">
                <a:solidFill>
                  <a:schemeClr val="bg1"/>
                </a:solidFill>
                <a:effectLst/>
                <a:latin typeface="Perpetua Titling MT" panose="02020502060505020804" pitchFamily="18" charset="0"/>
              </a:rPr>
              <a:t>Project Athena</a:t>
            </a:r>
            <a:endParaRPr lang="en-US" sz="6000" b="1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02" y="428562"/>
            <a:ext cx="5351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11627"/>
                </a:solidFill>
                <a:latin typeface="Perpetua Titling MT" panose="02020502060505020804" pitchFamily="18" charset="0"/>
              </a:rPr>
              <a:t>Проблема и Возможность</a:t>
            </a:r>
            <a:endParaRPr lang="en-US" sz="3200" b="1" dirty="0">
              <a:solidFill>
                <a:srgbClr val="011627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0302" y="1351847"/>
            <a:ext cx="2813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Вызовы рынка</a:t>
            </a:r>
            <a:endParaRPr lang="en-US" sz="2800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37078" y="2165899"/>
            <a:ext cx="4892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Традиционные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каналы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маркетинга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теряют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эффективность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37078" y="3177061"/>
            <a:ext cx="5539922" cy="707886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Покупатели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ожидают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персонализированный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опыт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37078" y="4188223"/>
            <a:ext cx="6157135" cy="707886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Цифровая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трансформация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спортивной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индустрии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37078" y="5199385"/>
            <a:ext cx="5444672" cy="707886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Глобальная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конкуренция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внимание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спортсменов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56089" y="1613457"/>
            <a:ext cx="5602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Уникальная возможность Создать не приложение, а ЭКОСИСТЕМУ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62850" y="3332099"/>
            <a:ext cx="434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0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Б</a:t>
            </a:r>
            <a:r>
              <a:rPr lang="en-US" altLang="en-US" sz="2000" b="1" dirty="0" err="1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ренд</a:t>
            </a:r>
            <a:r>
              <a:rPr lang="en-US" altLang="en-US" sz="20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становится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частью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спортивной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жизни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562850" y="4292236"/>
            <a:ext cx="3905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0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</a:t>
            </a:r>
            <a:r>
              <a:rPr lang="en-US" altLang="en-US" sz="2000" b="1" dirty="0" err="1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анные</a:t>
            </a:r>
            <a:r>
              <a:rPr lang="en-US" altLang="en-US" sz="20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создают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ценность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пользователей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562850" y="5252373"/>
            <a:ext cx="434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продукты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естественно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встраиваются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в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опыт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тренировок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4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02" y="428562"/>
            <a:ext cx="3188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Наше решение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90929" y="1042036"/>
            <a:ext cx="2925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6B35"/>
                </a:solidFill>
                <a:latin typeface="quote-cjk-patch"/>
              </a:rPr>
              <a:t>👥</a:t>
            </a:r>
            <a:r>
              <a:rPr lang="en-US" sz="2800" b="1" dirty="0">
                <a:solidFill>
                  <a:srgbClr val="FF6B35"/>
                </a:solidFill>
                <a:latin typeface="quote-cjk-patch"/>
              </a:rPr>
              <a:t> </a:t>
            </a:r>
            <a:r>
              <a:rPr lang="ru-RU" sz="2800" b="1" dirty="0">
                <a:solidFill>
                  <a:srgbClr val="FF6B35"/>
                </a:solidFill>
                <a:latin typeface="quote-cjk-patch"/>
              </a:rPr>
              <a:t>Сообщество</a:t>
            </a:r>
            <a:endParaRPr lang="ru-RU" sz="2800" b="1" dirty="0">
              <a:solidFill>
                <a:srgbClr val="FF6B35"/>
              </a:solidFill>
              <a:effectLst/>
              <a:latin typeface="quote-cjk-patch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501" y="2113572"/>
            <a:ext cx="5866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📈</a:t>
            </a:r>
            <a:r>
              <a:rPr lang="en-US" altLang="en-US" sz="20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altLang="en-US" sz="20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Сетевой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эффект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органического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роста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76189" y="2810425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6B35"/>
                </a:solidFill>
                <a:latin typeface="quote-cjk-patch"/>
              </a:rPr>
              <a:t>📊 </a:t>
            </a:r>
            <a:r>
              <a:rPr lang="ru-RU" sz="2800" b="1" dirty="0">
                <a:solidFill>
                  <a:srgbClr val="FF6B35"/>
                </a:solidFill>
                <a:latin typeface="quote-cjk-patch"/>
              </a:rPr>
              <a:t>Данные</a:t>
            </a:r>
            <a:endParaRPr lang="ru-RU" sz="2800" b="1" dirty="0">
              <a:solidFill>
                <a:srgbClr val="FF6B35"/>
              </a:solidFill>
              <a:effectLst/>
              <a:latin typeface="quote-cjk-patch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698" y="1574244"/>
            <a:ext cx="6018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🔗 </a:t>
            </a:r>
            <a:r>
              <a:rPr lang="ru-RU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Связываем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людей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через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общие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интересы</a:t>
            </a:r>
            <a:endParaRPr lang="en-US" sz="2000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5207" y="1616452"/>
            <a:ext cx="5889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🏆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Соревновательный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дух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взаимная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поддержка</a:t>
            </a:r>
            <a:endParaRPr lang="ru-RU" altLang="en-US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5207" y="2139671"/>
            <a:ext cx="5665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🌐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Глобальные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челленджи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локальные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группы</a:t>
            </a:r>
            <a:endParaRPr lang="ru-RU" altLang="en-US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92941" y="3553553"/>
            <a:ext cx="461952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err="1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Персональные</a:t>
            </a:r>
            <a:r>
              <a:rPr lang="en-US" altLang="en-US" sz="20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инсайты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на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основе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активности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6698" y="359971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🎯</a:t>
            </a:r>
            <a:endParaRPr lang="en-US" sz="28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698" y="4362518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📈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92941" y="4316352"/>
            <a:ext cx="479107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Прогресс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достижения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в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реальном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времени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92941" y="5146030"/>
            <a:ext cx="458643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AI-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рекомендации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улучшения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результатов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76698" y="5192196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  <a:sym typeface="Webdings" panose="05030102010509060703" pitchFamily="18" charset="2"/>
              </a:rPr>
              <a:t></a:t>
            </a:r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6698" y="5874374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🔮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92941" y="5982096"/>
            <a:ext cx="4219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Предсказание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целей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мотивация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7008616" y="2810424"/>
            <a:ext cx="3071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6B35"/>
                </a:solidFill>
                <a:latin typeface="quote-cjk-patch"/>
              </a:rPr>
              <a:t>🔄 </a:t>
            </a:r>
            <a:r>
              <a:rPr lang="ru-RU" sz="3200" b="1" dirty="0">
                <a:solidFill>
                  <a:srgbClr val="FF6B35"/>
                </a:solidFill>
                <a:latin typeface="quote-cjk-patch"/>
              </a:rPr>
              <a:t>Интеграция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095207" y="3572134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🛒 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927694" y="3525968"/>
            <a:ext cx="471185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Бесшовный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путь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от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тренировки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к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покупке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221202" y="4316352"/>
            <a:ext cx="3815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👟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927694" y="4270185"/>
            <a:ext cx="456898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Умные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рекомендации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обновлению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инвентаря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095207" y="5874374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🎁 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6927694" y="5982096"/>
            <a:ext cx="45108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Персонализированные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промо-акции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6095207" y="5066152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📦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27694" y="5099863"/>
            <a:ext cx="369797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Интеграция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с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существующей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e-commerce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системой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6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02" y="428562"/>
            <a:ext cx="2724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Архитектура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9091" y="1181454"/>
            <a:ext cx="4189913" cy="1140387"/>
          </a:xfrm>
          <a:prstGeom prst="rect">
            <a:avLst/>
          </a:pr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6899" y="1221301"/>
            <a:ext cx="42232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Клиентские</a:t>
            </a:r>
            <a:r>
              <a:rPr lang="en-US" altLang="en-US" sz="2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приложения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9756" y="1803093"/>
            <a:ext cx="8576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Mobile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2783" y="1710760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📱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7858" y="1803093"/>
            <a:ext cx="5706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Web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32120" y="1710760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💻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575782" y="1803093"/>
            <a:ext cx="12824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Wearables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185156" y="1710760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⌚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514401" y="1181453"/>
            <a:ext cx="4478825" cy="1140387"/>
          </a:xfrm>
          <a:prstGeom prst="rect">
            <a:avLst/>
          </a:pr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765492" y="1221301"/>
            <a:ext cx="3302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API Gateway &amp; CDN 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7136513" y="1803093"/>
            <a:ext cx="6155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Auth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602927" y="1710760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🔐 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9805273" y="1803093"/>
            <a:ext cx="7854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Cache 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9439174" y="1710760"/>
            <a:ext cx="40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⚡ 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8355684" y="1803093"/>
            <a:ext cx="9698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Routing 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7839337" y="1710760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🌐 </a:t>
            </a:r>
          </a:p>
        </p:txBody>
      </p:sp>
      <p:sp>
        <p:nvSpPr>
          <p:cNvPr id="30" name="Стрелка вправо 29"/>
          <p:cNvSpPr/>
          <p:nvPr/>
        </p:nvSpPr>
        <p:spPr>
          <a:xfrm>
            <a:off x="5056091" y="1427920"/>
            <a:ext cx="1150070" cy="523220"/>
          </a:xfrm>
          <a:prstGeom prst="rightArrow">
            <a:avLst/>
          </a:pr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Прямоугольник 30"/>
          <p:cNvSpPr/>
          <p:nvPr/>
        </p:nvSpPr>
        <p:spPr>
          <a:xfrm>
            <a:off x="6523148" y="2762112"/>
            <a:ext cx="4478825" cy="1545499"/>
          </a:xfrm>
          <a:prstGeom prst="rect">
            <a:avLst/>
          </a:pr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6588540" y="2945371"/>
            <a:ext cx="4413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Микросервисная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платформа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7074654" y="3429896"/>
            <a:ext cx="7790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Social 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6568480" y="3347748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👥 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8388150" y="3460184"/>
            <a:ext cx="1046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Workout </a:t>
            </a:r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7957352" y="3343745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🏃 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10088709" y="3454164"/>
            <a:ext cx="9585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Gaming </a:t>
            </a: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9552370" y="3343182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🎮 </a:t>
            </a:r>
          </a:p>
        </p:txBody>
      </p:sp>
      <p:sp>
        <p:nvSpPr>
          <p:cNvPr id="39" name="Стрелка вниз 38"/>
          <p:cNvSpPr/>
          <p:nvPr/>
        </p:nvSpPr>
        <p:spPr>
          <a:xfrm>
            <a:off x="8436500" y="2420876"/>
            <a:ext cx="433303" cy="283535"/>
          </a:xfrm>
          <a:prstGeom prst="downArrow">
            <a:avLst/>
          </a:pr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7066173" y="3912162"/>
            <a:ext cx="11461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Analytics 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6559999" y="3836245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📊 </a:t>
            </a: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8098065" y="3845946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🛒 </a:t>
            </a: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8585793" y="3912161"/>
            <a:ext cx="13288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Commerce </a:t>
            </a:r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10266177" y="3916668"/>
            <a:ext cx="77264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Notify </a:t>
            </a: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9773677" y="3792665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🔔 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633821" y="2762112"/>
            <a:ext cx="4211788" cy="1545499"/>
          </a:xfrm>
          <a:prstGeom prst="rect">
            <a:avLst/>
          </a:pr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Стрелка вправо 46"/>
          <p:cNvSpPr/>
          <p:nvPr/>
        </p:nvSpPr>
        <p:spPr>
          <a:xfrm rot="10800000">
            <a:off x="5121300" y="3207943"/>
            <a:ext cx="1150070" cy="523220"/>
          </a:xfrm>
          <a:prstGeom prst="rightArrow">
            <a:avLst/>
          </a:prstGeom>
          <a:noFill/>
          <a:ln w="28575"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764114" y="2866908"/>
            <a:ext cx="3855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Layer &amp; Event Bus </a:t>
            </a:r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1103374" y="3551556"/>
            <a:ext cx="1272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Databases </a:t>
            </a: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19091" y="3459224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💾 </a:t>
            </a:r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4159696" y="3544518"/>
            <a:ext cx="4280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ML </a:t>
            </a: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3626094" y="3452184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  <a:sym typeface="Webdings" panose="05030102010509060703" pitchFamily="18" charset="2"/>
              </a:rPr>
              <a:t></a:t>
            </a:r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2826740" y="3544518"/>
            <a:ext cx="7341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Kafka </a:t>
            </a:r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2274114" y="3451255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📨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894737" y="4585214"/>
            <a:ext cx="6601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Ключевые технологические преимущества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395672" y="45678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🎯</a:t>
            </a:r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2326789" y="4952294"/>
            <a:ext cx="68239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Микросервисы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→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Гибкость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независимое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масштабирование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58" name="Rectangle 38"/>
          <p:cNvSpPr>
            <a:spLocks noChangeArrowheads="1"/>
          </p:cNvSpPr>
          <p:nvPr/>
        </p:nvSpPr>
        <p:spPr bwMode="auto">
          <a:xfrm>
            <a:off x="1806771" y="4853952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🔧 </a:t>
            </a: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2326789" y="5353581"/>
            <a:ext cx="60288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Event-Driven →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Реальное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время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отказоустойчивость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2326789" y="5754868"/>
            <a:ext cx="53812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Multi-Cloud →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Надежность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лучшие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технологии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2326789" y="6156156"/>
            <a:ext cx="73337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Polyglot Persistence →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Оптимальные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решения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каждой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задачи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62" name="Rectangle 42"/>
          <p:cNvSpPr>
            <a:spLocks noChangeArrowheads="1"/>
          </p:cNvSpPr>
          <p:nvPr/>
        </p:nvSpPr>
        <p:spPr bwMode="auto">
          <a:xfrm>
            <a:off x="1871440" y="5262528"/>
            <a:ext cx="40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⚡ </a:t>
            </a:r>
          </a:p>
        </p:txBody>
      </p:sp>
      <p:sp>
        <p:nvSpPr>
          <p:cNvPr id="63" name="Rectangle 43"/>
          <p:cNvSpPr>
            <a:spLocks noChangeArrowheads="1"/>
          </p:cNvSpPr>
          <p:nvPr/>
        </p:nvSpPr>
        <p:spPr bwMode="auto">
          <a:xfrm>
            <a:off x="1708735" y="5682331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☁️ </a:t>
            </a:r>
          </a:p>
        </p:txBody>
      </p:sp>
      <p:sp>
        <p:nvSpPr>
          <p:cNvPr id="64" name="Rectangle 44"/>
          <p:cNvSpPr>
            <a:spLocks noChangeArrowheads="1"/>
          </p:cNvSpPr>
          <p:nvPr/>
        </p:nvSpPr>
        <p:spPr bwMode="auto">
          <a:xfrm>
            <a:off x="1751051" y="6085329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📊 </a:t>
            </a:r>
          </a:p>
        </p:txBody>
      </p:sp>
    </p:spTree>
    <p:extLst>
      <p:ext uri="{BB962C8B-B14F-4D97-AF65-F5344CB8AC3E}">
        <p14:creationId xmlns:p14="http://schemas.microsoft.com/office/powerpoint/2010/main" val="2502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02" y="461813"/>
            <a:ext cx="4380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Управление рисками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80655" y="1205174"/>
            <a:ext cx="397524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Безопасность данных (</a:t>
            </a:r>
            <a:r>
              <a:rPr 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Security First)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6790" y="133240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🔒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655" y="2058800"/>
            <a:ext cx="48635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End-to-end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шифрование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(AES-256 + TLS 1.3)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2994" y="1934595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🛡 </a:t>
            </a:r>
            <a:endParaRPr lang="en-US" altLang="en-US" sz="2400" b="1" dirty="0">
              <a:solidFill>
                <a:srgbClr val="2EC4B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080655" y="2463473"/>
            <a:ext cx="39994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Strict RBAC/ABAC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контроль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доступа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80655" y="2927607"/>
            <a:ext cx="41581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GDPR/CCPA compliance с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первого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дня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261" y="3374980"/>
            <a:ext cx="53860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Регулярные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security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аудиты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penetration testing 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116716" y="3785382"/>
            <a:ext cx="37590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Data anonymization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аналитики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11449" y="2430112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👤 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22994" y="2864074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🌐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22994" y="3298036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🔍 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22994" y="3731998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📊 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922551" y="4506494"/>
            <a:ext cx="5205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Масштабируемость (</a:t>
            </a:r>
            <a:r>
              <a:rPr 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Global Ready)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199907" y="44295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📈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100685" y="5311768"/>
            <a:ext cx="39465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Auto-scaling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от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1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до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1M+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пользователей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611449" y="5232918"/>
            <a:ext cx="489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⚖ </a:t>
            </a:r>
            <a:endParaRPr lang="en-US" altLang="en-US" sz="2000" b="1" dirty="0">
              <a:solidFill>
                <a:srgbClr val="2EC4B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128261" y="5809265"/>
            <a:ext cx="382797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Multi-region deployment (NA, EU, APAC) 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22994" y="5732320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🌍 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247467" y="5309862"/>
            <a:ext cx="3991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Sharding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+ Read Replicas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баз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данных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742200" y="5232918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💾 </a:t>
            </a: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742199" y="5732320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🔮 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7247466" y="5809264"/>
            <a:ext cx="30392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Predictive scaling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на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основе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ML 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363202" y="1226266"/>
            <a:ext cx="376409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Сложность (</a:t>
            </a:r>
            <a:r>
              <a:rPr 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Managed </a:t>
            </a:r>
            <a:r>
              <a:rPr 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Complexity</a:t>
            </a:r>
            <a:r>
              <a:rPr 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6728649" y="1337444"/>
            <a:ext cx="596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  <a:sym typeface="Wingdings" panose="05000000000000000000" pitchFamily="2" charset="2"/>
              </a:rPr>
              <a:t></a:t>
            </a:r>
            <a:endParaRPr lang="en-US" sz="3600" b="1" dirty="0">
              <a:solidFill>
                <a:srgbClr val="FF6B3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7471596" y="2058800"/>
            <a:ext cx="39706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Domain-Driven Design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четких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границ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6994832" y="1983466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🏗 </a:t>
            </a:r>
            <a:endParaRPr lang="en-US" altLang="en-US" sz="2000" b="1" dirty="0">
              <a:solidFill>
                <a:srgbClr val="2EC4B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7471596" y="2435091"/>
            <a:ext cx="36259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Each service = One team responsibility 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6994832" y="2375147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🔧 </a:t>
            </a: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7471596" y="2866273"/>
            <a:ext cx="40139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CI/CD с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автоматическим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тестированием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6994832" y="2821424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🔄 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7471596" y="3300309"/>
            <a:ext cx="4483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Comprehensive monitoring и distributed tracing </a:t>
            </a: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6994832" y="3231641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📊 </a:t>
            </a: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7471596" y="3785382"/>
            <a:ext cx="40604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Gradual migration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вместо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big-bang rewrite </a:t>
            </a:r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6994832" y="3700780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🎯 </a:t>
            </a:r>
          </a:p>
        </p:txBody>
      </p:sp>
    </p:spTree>
    <p:extLst>
      <p:ext uri="{BB962C8B-B14F-4D97-AF65-F5344CB8AC3E}">
        <p14:creationId xmlns:p14="http://schemas.microsoft.com/office/powerpoint/2010/main" val="10151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02" y="428562"/>
            <a:ext cx="8776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Поэтапная разработка (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Risk-Mitigated)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448887" y="2467236"/>
            <a:ext cx="10248708" cy="2735921"/>
          </a:xfrm>
          <a:custGeom>
            <a:avLst/>
            <a:gdLst>
              <a:gd name="connsiteX0" fmla="*/ 0 w 10997738"/>
              <a:gd name="connsiteY0" fmla="*/ 18270 h 2735921"/>
              <a:gd name="connsiteX1" fmla="*/ 1363287 w 10997738"/>
              <a:gd name="connsiteY1" fmla="*/ 334154 h 2735921"/>
              <a:gd name="connsiteX2" fmla="*/ 1762298 w 10997738"/>
              <a:gd name="connsiteY2" fmla="*/ 2304270 h 2735921"/>
              <a:gd name="connsiteX3" fmla="*/ 3067396 w 10997738"/>
              <a:gd name="connsiteY3" fmla="*/ 2645092 h 2735921"/>
              <a:gd name="connsiteX4" fmla="*/ 4372494 w 10997738"/>
              <a:gd name="connsiteY4" fmla="*/ 1057361 h 2735921"/>
              <a:gd name="connsiteX5" fmla="*/ 5852160 w 10997738"/>
              <a:gd name="connsiteY5" fmla="*/ 492095 h 2735921"/>
              <a:gd name="connsiteX6" fmla="*/ 8146472 w 10997738"/>
              <a:gd name="connsiteY6" fmla="*/ 1880321 h 2735921"/>
              <a:gd name="connsiteX7" fmla="*/ 9817331 w 10997738"/>
              <a:gd name="connsiteY7" fmla="*/ 1980074 h 2735921"/>
              <a:gd name="connsiteX8" fmla="*/ 10997738 w 10997738"/>
              <a:gd name="connsiteY8" fmla="*/ 167899 h 2735921"/>
              <a:gd name="connsiteX0" fmla="*/ 0 w 10491900"/>
              <a:gd name="connsiteY0" fmla="*/ 18270 h 2735921"/>
              <a:gd name="connsiteX1" fmla="*/ 1363287 w 10491900"/>
              <a:gd name="connsiteY1" fmla="*/ 334154 h 2735921"/>
              <a:gd name="connsiteX2" fmla="*/ 1762298 w 10491900"/>
              <a:gd name="connsiteY2" fmla="*/ 2304270 h 2735921"/>
              <a:gd name="connsiteX3" fmla="*/ 3067396 w 10491900"/>
              <a:gd name="connsiteY3" fmla="*/ 2645092 h 2735921"/>
              <a:gd name="connsiteX4" fmla="*/ 4372494 w 10491900"/>
              <a:gd name="connsiteY4" fmla="*/ 1057361 h 2735921"/>
              <a:gd name="connsiteX5" fmla="*/ 5852160 w 10491900"/>
              <a:gd name="connsiteY5" fmla="*/ 492095 h 2735921"/>
              <a:gd name="connsiteX6" fmla="*/ 8146472 w 10491900"/>
              <a:gd name="connsiteY6" fmla="*/ 1880321 h 2735921"/>
              <a:gd name="connsiteX7" fmla="*/ 9817331 w 10491900"/>
              <a:gd name="connsiteY7" fmla="*/ 1980074 h 2735921"/>
              <a:gd name="connsiteX8" fmla="*/ 10491900 w 10491900"/>
              <a:gd name="connsiteY8" fmla="*/ 1014206 h 2735921"/>
              <a:gd name="connsiteX0" fmla="*/ 0 w 10491900"/>
              <a:gd name="connsiteY0" fmla="*/ 18270 h 2735921"/>
              <a:gd name="connsiteX1" fmla="*/ 1363287 w 10491900"/>
              <a:gd name="connsiteY1" fmla="*/ 334154 h 2735921"/>
              <a:gd name="connsiteX2" fmla="*/ 1762298 w 10491900"/>
              <a:gd name="connsiteY2" fmla="*/ 2304270 h 2735921"/>
              <a:gd name="connsiteX3" fmla="*/ 3067396 w 10491900"/>
              <a:gd name="connsiteY3" fmla="*/ 2645092 h 2735921"/>
              <a:gd name="connsiteX4" fmla="*/ 4372494 w 10491900"/>
              <a:gd name="connsiteY4" fmla="*/ 1057361 h 2735921"/>
              <a:gd name="connsiteX5" fmla="*/ 5852160 w 10491900"/>
              <a:gd name="connsiteY5" fmla="*/ 492095 h 2735921"/>
              <a:gd name="connsiteX6" fmla="*/ 8146472 w 10491900"/>
              <a:gd name="connsiteY6" fmla="*/ 1880321 h 2735921"/>
              <a:gd name="connsiteX7" fmla="*/ 9282310 w 10491900"/>
              <a:gd name="connsiteY7" fmla="*/ 2077351 h 2735921"/>
              <a:gd name="connsiteX8" fmla="*/ 10491900 w 10491900"/>
              <a:gd name="connsiteY8" fmla="*/ 1014206 h 2735921"/>
              <a:gd name="connsiteX0" fmla="*/ 0 w 10248708"/>
              <a:gd name="connsiteY0" fmla="*/ 18270 h 2735921"/>
              <a:gd name="connsiteX1" fmla="*/ 1363287 w 10248708"/>
              <a:gd name="connsiteY1" fmla="*/ 334154 h 2735921"/>
              <a:gd name="connsiteX2" fmla="*/ 1762298 w 10248708"/>
              <a:gd name="connsiteY2" fmla="*/ 2304270 h 2735921"/>
              <a:gd name="connsiteX3" fmla="*/ 3067396 w 10248708"/>
              <a:gd name="connsiteY3" fmla="*/ 2645092 h 2735921"/>
              <a:gd name="connsiteX4" fmla="*/ 4372494 w 10248708"/>
              <a:gd name="connsiteY4" fmla="*/ 1057361 h 2735921"/>
              <a:gd name="connsiteX5" fmla="*/ 5852160 w 10248708"/>
              <a:gd name="connsiteY5" fmla="*/ 492095 h 2735921"/>
              <a:gd name="connsiteX6" fmla="*/ 8146472 w 10248708"/>
              <a:gd name="connsiteY6" fmla="*/ 1880321 h 2735921"/>
              <a:gd name="connsiteX7" fmla="*/ 9282310 w 10248708"/>
              <a:gd name="connsiteY7" fmla="*/ 2077351 h 2735921"/>
              <a:gd name="connsiteX8" fmla="*/ 10248708 w 10248708"/>
              <a:gd name="connsiteY8" fmla="*/ 1588138 h 2735921"/>
              <a:gd name="connsiteX0" fmla="*/ 0 w 10248708"/>
              <a:gd name="connsiteY0" fmla="*/ 18270 h 2735921"/>
              <a:gd name="connsiteX1" fmla="*/ 1363287 w 10248708"/>
              <a:gd name="connsiteY1" fmla="*/ 334154 h 2735921"/>
              <a:gd name="connsiteX2" fmla="*/ 1762298 w 10248708"/>
              <a:gd name="connsiteY2" fmla="*/ 2304270 h 2735921"/>
              <a:gd name="connsiteX3" fmla="*/ 3067396 w 10248708"/>
              <a:gd name="connsiteY3" fmla="*/ 2645092 h 2735921"/>
              <a:gd name="connsiteX4" fmla="*/ 4372494 w 10248708"/>
              <a:gd name="connsiteY4" fmla="*/ 1057361 h 2735921"/>
              <a:gd name="connsiteX5" fmla="*/ 5852160 w 10248708"/>
              <a:gd name="connsiteY5" fmla="*/ 492095 h 2735921"/>
              <a:gd name="connsiteX6" fmla="*/ 8146472 w 10248708"/>
              <a:gd name="connsiteY6" fmla="*/ 1880321 h 2735921"/>
              <a:gd name="connsiteX7" fmla="*/ 8941841 w 10248708"/>
              <a:gd name="connsiteY7" fmla="*/ 2155173 h 2735921"/>
              <a:gd name="connsiteX8" fmla="*/ 10248708 w 10248708"/>
              <a:gd name="connsiteY8" fmla="*/ 1588138 h 2735921"/>
              <a:gd name="connsiteX0" fmla="*/ 0 w 10248708"/>
              <a:gd name="connsiteY0" fmla="*/ 18270 h 2735921"/>
              <a:gd name="connsiteX1" fmla="*/ 1363287 w 10248708"/>
              <a:gd name="connsiteY1" fmla="*/ 334154 h 2735921"/>
              <a:gd name="connsiteX2" fmla="*/ 1762298 w 10248708"/>
              <a:gd name="connsiteY2" fmla="*/ 2304270 h 2735921"/>
              <a:gd name="connsiteX3" fmla="*/ 3067396 w 10248708"/>
              <a:gd name="connsiteY3" fmla="*/ 2645092 h 2735921"/>
              <a:gd name="connsiteX4" fmla="*/ 4372494 w 10248708"/>
              <a:gd name="connsiteY4" fmla="*/ 1057361 h 2735921"/>
              <a:gd name="connsiteX5" fmla="*/ 5852160 w 10248708"/>
              <a:gd name="connsiteY5" fmla="*/ 492095 h 2735921"/>
              <a:gd name="connsiteX6" fmla="*/ 8146472 w 10248708"/>
              <a:gd name="connsiteY6" fmla="*/ 1880321 h 2735921"/>
              <a:gd name="connsiteX7" fmla="*/ 8941841 w 10248708"/>
              <a:gd name="connsiteY7" fmla="*/ 2155173 h 2735921"/>
              <a:gd name="connsiteX8" fmla="*/ 10248708 w 10248708"/>
              <a:gd name="connsiteY8" fmla="*/ 1588138 h 2735921"/>
              <a:gd name="connsiteX0" fmla="*/ 0 w 10248708"/>
              <a:gd name="connsiteY0" fmla="*/ 18270 h 2735921"/>
              <a:gd name="connsiteX1" fmla="*/ 1363287 w 10248708"/>
              <a:gd name="connsiteY1" fmla="*/ 334154 h 2735921"/>
              <a:gd name="connsiteX2" fmla="*/ 1762298 w 10248708"/>
              <a:gd name="connsiteY2" fmla="*/ 2304270 h 2735921"/>
              <a:gd name="connsiteX3" fmla="*/ 3067396 w 10248708"/>
              <a:gd name="connsiteY3" fmla="*/ 2645092 h 2735921"/>
              <a:gd name="connsiteX4" fmla="*/ 4372494 w 10248708"/>
              <a:gd name="connsiteY4" fmla="*/ 1057361 h 2735921"/>
              <a:gd name="connsiteX5" fmla="*/ 5852160 w 10248708"/>
              <a:gd name="connsiteY5" fmla="*/ 492095 h 2735921"/>
              <a:gd name="connsiteX6" fmla="*/ 7523902 w 10248708"/>
              <a:gd name="connsiteY6" fmla="*/ 1432849 h 2735921"/>
              <a:gd name="connsiteX7" fmla="*/ 8941841 w 10248708"/>
              <a:gd name="connsiteY7" fmla="*/ 2155173 h 2735921"/>
              <a:gd name="connsiteX8" fmla="*/ 10248708 w 10248708"/>
              <a:gd name="connsiteY8" fmla="*/ 1588138 h 2735921"/>
              <a:gd name="connsiteX0" fmla="*/ 0 w 10248708"/>
              <a:gd name="connsiteY0" fmla="*/ 18270 h 2735921"/>
              <a:gd name="connsiteX1" fmla="*/ 1363287 w 10248708"/>
              <a:gd name="connsiteY1" fmla="*/ 334154 h 2735921"/>
              <a:gd name="connsiteX2" fmla="*/ 1762298 w 10248708"/>
              <a:gd name="connsiteY2" fmla="*/ 2304270 h 2735921"/>
              <a:gd name="connsiteX3" fmla="*/ 3067396 w 10248708"/>
              <a:gd name="connsiteY3" fmla="*/ 2645092 h 2735921"/>
              <a:gd name="connsiteX4" fmla="*/ 4372494 w 10248708"/>
              <a:gd name="connsiteY4" fmla="*/ 1057361 h 2735921"/>
              <a:gd name="connsiteX5" fmla="*/ 5852160 w 10248708"/>
              <a:gd name="connsiteY5" fmla="*/ 492095 h 2735921"/>
              <a:gd name="connsiteX6" fmla="*/ 7523902 w 10248708"/>
              <a:gd name="connsiteY6" fmla="*/ 1432849 h 2735921"/>
              <a:gd name="connsiteX7" fmla="*/ 8844565 w 10248708"/>
              <a:gd name="connsiteY7" fmla="*/ 2057897 h 2735921"/>
              <a:gd name="connsiteX8" fmla="*/ 10248708 w 10248708"/>
              <a:gd name="connsiteY8" fmla="*/ 1588138 h 273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8708" h="2735921">
                <a:moveTo>
                  <a:pt x="0" y="18270"/>
                </a:moveTo>
                <a:cubicBezTo>
                  <a:pt x="534785" y="-14288"/>
                  <a:pt x="1069571" y="-46846"/>
                  <a:pt x="1363287" y="334154"/>
                </a:cubicBezTo>
                <a:cubicBezTo>
                  <a:pt x="1657003" y="715154"/>
                  <a:pt x="1478280" y="1919114"/>
                  <a:pt x="1762298" y="2304270"/>
                </a:cubicBezTo>
                <a:cubicBezTo>
                  <a:pt x="2046316" y="2689426"/>
                  <a:pt x="2632363" y="2852910"/>
                  <a:pt x="3067396" y="2645092"/>
                </a:cubicBezTo>
                <a:cubicBezTo>
                  <a:pt x="3502429" y="2437274"/>
                  <a:pt x="3908367" y="1416194"/>
                  <a:pt x="4372494" y="1057361"/>
                </a:cubicBezTo>
                <a:cubicBezTo>
                  <a:pt x="4836621" y="698528"/>
                  <a:pt x="5326925" y="429514"/>
                  <a:pt x="5852160" y="492095"/>
                </a:cubicBezTo>
                <a:cubicBezTo>
                  <a:pt x="6377395" y="554676"/>
                  <a:pt x="7025168" y="1171882"/>
                  <a:pt x="7523902" y="1432849"/>
                </a:cubicBezTo>
                <a:cubicBezTo>
                  <a:pt x="8022636" y="1693816"/>
                  <a:pt x="8390431" y="2032016"/>
                  <a:pt x="8844565" y="2057897"/>
                </a:cubicBezTo>
                <a:cubicBezTo>
                  <a:pt x="9298699" y="2083779"/>
                  <a:pt x="9984086" y="1848604"/>
                  <a:pt x="10248708" y="1588138"/>
                </a:cubicBezTo>
              </a:path>
            </a:pathLst>
          </a:custGeom>
          <a:noFill/>
          <a:ln w="44450">
            <a:solidFill>
              <a:srgbClr val="FF6B3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B35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8887" y="2272683"/>
            <a:ext cx="397419" cy="389106"/>
          </a:xfrm>
          <a:prstGeom prst="ellipse">
            <a:avLst/>
          </a:prstGeom>
          <a:solidFill>
            <a:srgbClr val="FF6B35"/>
          </a:solidFill>
          <a:ln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8887" y="1833822"/>
            <a:ext cx="8891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Этап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1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23879" y="1865077"/>
            <a:ext cx="238687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MVP -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Ядро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платформы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1514" y="2189383"/>
            <a:ext cx="24410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Базовая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аутентификация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профили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51514" y="2682679"/>
            <a:ext cx="19223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Запись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тренировок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+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аналитика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51513" y="3155157"/>
            <a:ext cx="225318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Интеграция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с e-commerce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06409" y="3286787"/>
            <a:ext cx="162394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100K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пользователей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6409" y="2939642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👥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8887" y="3835196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💰 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847149" y="3942391"/>
            <a:ext cx="56906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$2.2M </a:t>
            </a:r>
          </a:p>
        </p:txBody>
      </p:sp>
      <p:sp>
        <p:nvSpPr>
          <p:cNvPr id="18" name="Овал 17"/>
          <p:cNvSpPr/>
          <p:nvPr/>
        </p:nvSpPr>
        <p:spPr>
          <a:xfrm>
            <a:off x="4669783" y="3328568"/>
            <a:ext cx="397419" cy="389106"/>
          </a:xfrm>
          <a:prstGeom prst="ellipse">
            <a:avLst/>
          </a:prstGeom>
          <a:solidFill>
            <a:srgbClr val="FF6B35"/>
          </a:solidFill>
          <a:ln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622639" y="2912642"/>
            <a:ext cx="8891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Этап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endParaRPr lang="en-US" altLang="en-US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5316356" y="3276899"/>
            <a:ext cx="182558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Социальность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&amp;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Геймификация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868492" y="3858169"/>
            <a:ext cx="20903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Система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друзей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групп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4868493" y="4311007"/>
            <a:ext cx="20903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Лента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активностей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+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уведомления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4868492" y="4804245"/>
            <a:ext cx="19925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Бейджи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достижения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947756" y="1733288"/>
            <a:ext cx="13717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пользователей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511764" y="1743988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👥 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491163" y="2179324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💰 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5889425" y="2286519"/>
            <a:ext cx="56906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</a:t>
            </a: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 </a:t>
            </a:r>
            <a:endParaRPr lang="en-US" altLang="en-US" sz="1400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0483280" y="3887569"/>
            <a:ext cx="397419" cy="389106"/>
          </a:xfrm>
          <a:prstGeom prst="ellipse">
            <a:avLst/>
          </a:prstGeom>
          <a:solidFill>
            <a:srgbClr val="FF6B35"/>
          </a:solidFill>
          <a:ln>
            <a:solidFill>
              <a:srgbClr val="FF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10988547" y="4053641"/>
            <a:ext cx="8891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Этап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endParaRPr lang="en-US" altLang="en-US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9930565" y="4471228"/>
            <a:ext cx="2115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 &amp; </a:t>
            </a:r>
            <a:r>
              <a:rPr lang="en-US" altLang="en-US" sz="16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Персонализация</a:t>
            </a:r>
            <a:r>
              <a:rPr lang="en-US" altLang="en-US" sz="16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48887" y="433064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🗓</a:t>
            </a:r>
            <a:endParaRPr lang="en-US" sz="2000" b="1" dirty="0">
              <a:solidFill>
                <a:srgbClr val="2EC4B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870392" y="4429859"/>
            <a:ext cx="5225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мес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5479542" y="252829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🗓</a:t>
            </a:r>
            <a:endParaRPr lang="en-US" sz="2000" b="1" dirty="0">
              <a:solidFill>
                <a:srgbClr val="2EC4B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901047" y="2627512"/>
            <a:ext cx="5225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мес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9821778" y="2592919"/>
            <a:ext cx="13717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0М+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пользователей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9385786" y="2603619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👥 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9365185" y="3038955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💰 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9763447" y="3146150"/>
            <a:ext cx="56906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</a:t>
            </a: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 </a:t>
            </a:r>
            <a:endParaRPr lang="en-US" altLang="en-US" sz="1400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9353564" y="338792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🗓</a:t>
            </a:r>
            <a:endParaRPr lang="en-US" sz="2000" b="1" dirty="0">
              <a:solidFill>
                <a:srgbClr val="2EC4B6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9775069" y="3487143"/>
            <a:ext cx="5225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  <a:r>
              <a:rPr lang="en-US" altLang="en-US" sz="1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мес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9380697" y="4812221"/>
            <a:ext cx="26305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ML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рекомендации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тренировок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9391553" y="5405110"/>
            <a:ext cx="211275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Умные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промо-акции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9391553" y="5782556"/>
            <a:ext cx="239328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Расширенная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1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аналитика</a:t>
            </a:r>
            <a:r>
              <a:rPr lang="en-US" altLang="en-US" sz="1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4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1402" y="428562"/>
            <a:ext cx="4017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Стоимость проекта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1235" y="1307892"/>
            <a:ext cx="3220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sz="2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</a:t>
            </a:r>
            <a:r>
              <a:rPr lang="en-US" altLang="en-US" sz="2400" b="1" dirty="0" err="1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тоимость</a:t>
            </a:r>
            <a:r>
              <a:rPr lang="en-US" altLang="en-US" sz="2400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владения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95968" y="1292503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💰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1236" y="2033879"/>
            <a:ext cx="40264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1: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</a:t>
            </a: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2.2M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(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запуск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валидация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235" y="2460223"/>
            <a:ext cx="3653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2: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</a:t>
            </a: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1.6M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(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масштабирование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1235" y="2886567"/>
            <a:ext cx="39530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5: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</a:t>
            </a: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6.7M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(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глобальная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зрелость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99265" y="1216564"/>
            <a:ext cx="54927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Ключевой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инсайт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: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Рост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затрат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отстает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от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роста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4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аудитории</a:t>
            </a:r>
            <a:r>
              <a:rPr lang="en-US" altLang="en-US" sz="24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57661" y="1477169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2EC4B6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🎯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57661" y="2310878"/>
            <a:ext cx="45028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2: 10x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пользователей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→ 1.3x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затрат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57661" y="2737222"/>
            <a:ext cx="44323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5: 100x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пользователей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→ 3x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затрат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354479" y="3666854"/>
            <a:ext cx="1963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Прогноз </a:t>
            </a:r>
            <a:r>
              <a:rPr lang="en-US" sz="2400" b="1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ROI</a:t>
            </a:r>
            <a:endParaRPr lang="en-US" sz="2400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81391" y="358991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📈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225739" y="4219020"/>
            <a:ext cx="387547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Прямые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доходы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(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консервативный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сценарий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) 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01235" y="4311352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💰 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032865" y="5017407"/>
            <a:ext cx="27299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1: $500K (ROI: -77%)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032865" y="5446462"/>
            <a:ext cx="27299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ru-RU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: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5M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(ROI: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210%) </a:t>
            </a:r>
            <a:endParaRPr lang="en-US" altLang="en-US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032865" y="5859248"/>
            <a:ext cx="27299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Год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5: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$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50M 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(ROI: </a:t>
            </a:r>
            <a:r>
              <a:rPr lang="en-US" altLang="en-US" b="1" dirty="0" smtClean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650%) </a:t>
            </a:r>
            <a:endParaRPr lang="en-US" altLang="en-US" b="1" dirty="0">
              <a:solidFill>
                <a:srgbClr val="424242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422204" y="4372907"/>
            <a:ext cx="24990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Косвенные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sz="2000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выгоды</a:t>
            </a:r>
            <a:r>
              <a:rPr lang="en-US" altLang="en-US" sz="2000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916937" y="4372907"/>
            <a:ext cx="505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6B35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🌟 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6057661" y="5017406"/>
            <a:ext cx="47785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25%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рост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лояльности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повторных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покупок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6057661" y="5449714"/>
            <a:ext cx="54117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30%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снижение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стоимости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привлечения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клиентов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6057661" y="5864226"/>
            <a:ext cx="43633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Ценные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данные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для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R&amp;D и </a:t>
            </a:r>
            <a:r>
              <a:rPr lang="en-US" altLang="en-US" b="1" dirty="0" err="1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маркетинга</a:t>
            </a:r>
            <a:r>
              <a:rPr lang="en-US" altLang="en-US" b="1" dirty="0">
                <a:solidFill>
                  <a:srgbClr val="42424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1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6716" y="2129411"/>
            <a:ext cx="9965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это не затраты, а инвестиция в лояльность, данные и технологическое лидерство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4120" y="1007715"/>
            <a:ext cx="8623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Perpetua Titling MT" panose="02020502060505020804" pitchFamily="18" charset="0"/>
              </a:rPr>
              <a:t>Project Athena</a:t>
            </a:r>
            <a:endParaRPr lang="en-US" sz="60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16716" y="4328325"/>
            <a:ext cx="108150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</a:rPr>
              <a:t>Архитектура позволяет начать с малого, расти глобально и адаптироваться к будущим вызовам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559</Words>
  <Application>Microsoft Office PowerPoint</Application>
  <PresentationFormat>Широкоэкранный</PresentationFormat>
  <Paragraphs>175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Perpetua Titling MT</vt:lpstr>
      <vt:lpstr>quote-cjk-patch</vt:lpstr>
      <vt:lpstr>Roboto Black</vt:lpstr>
      <vt:lpstr>Webdings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gpbuser</dc:creator>
  <cp:lastModifiedBy>gpbuser</cp:lastModifiedBy>
  <cp:revision>21</cp:revision>
  <dcterms:created xsi:type="dcterms:W3CDTF">2025-09-26T09:25:44Z</dcterms:created>
  <dcterms:modified xsi:type="dcterms:W3CDTF">2025-09-29T17:00:56Z</dcterms:modified>
</cp:coreProperties>
</file>