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3"/>
  </p:notesMasterIdLst>
  <p:sldIdLst>
    <p:sldId id="471" r:id="rId5"/>
    <p:sldId id="486" r:id="rId6"/>
    <p:sldId id="472" r:id="rId7"/>
    <p:sldId id="418" r:id="rId8"/>
    <p:sldId id="473" r:id="rId9"/>
    <p:sldId id="419" r:id="rId10"/>
    <p:sldId id="422" r:id="rId11"/>
    <p:sldId id="424" r:id="rId12"/>
    <p:sldId id="425" r:id="rId13"/>
    <p:sldId id="428" r:id="rId14"/>
    <p:sldId id="429" r:id="rId15"/>
    <p:sldId id="510" r:id="rId16"/>
    <p:sldId id="430" r:id="rId17"/>
    <p:sldId id="431" r:id="rId18"/>
    <p:sldId id="432" r:id="rId19"/>
    <p:sldId id="433" r:id="rId20"/>
    <p:sldId id="434" r:id="rId21"/>
    <p:sldId id="511" r:id="rId22"/>
    <p:sldId id="316" r:id="rId23"/>
    <p:sldId id="475" r:id="rId24"/>
    <p:sldId id="452"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8" r:id="rId38"/>
    <p:sldId id="483" r:id="rId39"/>
    <p:sldId id="330" r:id="rId40"/>
    <p:sldId id="331" r:id="rId41"/>
    <p:sldId id="332" r:id="rId42"/>
    <p:sldId id="334" r:id="rId43"/>
    <p:sldId id="335" r:id="rId44"/>
    <p:sldId id="336" r:id="rId45"/>
    <p:sldId id="377" r:id="rId46"/>
    <p:sldId id="512" r:id="rId47"/>
    <p:sldId id="363" r:id="rId48"/>
    <p:sldId id="339" r:id="rId49"/>
    <p:sldId id="513" r:id="rId50"/>
    <p:sldId id="514" r:id="rId51"/>
    <p:sldId id="51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FFFF"/>
    <a:srgbClr val="002C78"/>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0" autoAdjust="0"/>
    <p:restoredTop sz="92409" autoAdjust="0"/>
  </p:normalViewPr>
  <p:slideViewPr>
    <p:cSldViewPr>
      <p:cViewPr>
        <p:scale>
          <a:sx n="92" d="100"/>
          <a:sy n="92" d="100"/>
        </p:scale>
        <p:origin x="1472" y="168"/>
      </p:cViewPr>
      <p:guideLst>
        <p:guide orient="horz" pos="4269"/>
        <p:guide pos="340"/>
        <p:guide pos="1927"/>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7/11/17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a:p>
        </p:txBody>
      </p:sp>
    </p:spTree>
    <p:extLst>
      <p:ext uri="{BB962C8B-B14F-4D97-AF65-F5344CB8AC3E}">
        <p14:creationId xmlns:p14="http://schemas.microsoft.com/office/powerpoint/2010/main" val="3053978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a:t>
            </a:fld>
            <a:endParaRPr lang="en-US"/>
          </a:p>
        </p:txBody>
      </p:sp>
    </p:spTree>
    <p:extLst>
      <p:ext uri="{BB962C8B-B14F-4D97-AF65-F5344CB8AC3E}">
        <p14:creationId xmlns:p14="http://schemas.microsoft.com/office/powerpoint/2010/main" val="154823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a:solidFill>
                  <a:schemeClr val="tx1"/>
                </a:solidFill>
                <a:latin typeface="+mn-lt"/>
                <a:ea typeface="+mn-ea"/>
                <a:cs typeface="+mn-cs"/>
              </a:rPr>
              <a:t>//При вызове метода посредством ссылки на основе интерфейса </a:t>
            </a:r>
          </a:p>
          <a:p>
            <a:r>
              <a:rPr lang="ru-RU" sz="1200" kern="1200" dirty="0">
                <a:solidFill>
                  <a:schemeClr val="tx1"/>
                </a:solidFill>
                <a:latin typeface="+mn-lt"/>
                <a:ea typeface="+mn-ea"/>
                <a:cs typeface="+mn-cs"/>
              </a:rPr>
              <a:t>//среда CLR во время выполнения определяет, какой метод </a:t>
            </a:r>
          </a:p>
          <a:p>
            <a:r>
              <a:rPr lang="ru-RU" sz="1200" kern="1200" dirty="0">
                <a:solidFill>
                  <a:schemeClr val="tx1"/>
                </a:solidFill>
                <a:latin typeface="+mn-lt"/>
                <a:ea typeface="+mn-ea"/>
                <a:cs typeface="+mn-cs"/>
              </a:rPr>
              <a:t>//вызывается, используя неабстрактный тип указанного объекта. </a:t>
            </a:r>
          </a:p>
          <a:p>
            <a:r>
              <a:rPr lang="ru-RU" sz="1200" kern="1200" dirty="0">
                <a:solidFill>
                  <a:schemeClr val="tx1"/>
                </a:solidFill>
                <a:latin typeface="+mn-lt"/>
                <a:ea typeface="+mn-ea"/>
                <a:cs typeface="+mn-cs"/>
              </a:rPr>
              <a:t>//Такой способ вызова методов называется динамической</a:t>
            </a:r>
          </a:p>
          <a:p>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диспетчиаризацией</a:t>
            </a:r>
            <a:r>
              <a:rPr lang="ru-RU" sz="1200" kern="1200" dirty="0">
                <a:solidFill>
                  <a:schemeClr val="tx1"/>
                </a:solidFill>
                <a:latin typeface="+mn-lt"/>
                <a:ea typeface="+mn-ea"/>
                <a:cs typeface="+mn-cs"/>
              </a:rPr>
              <a:t> методов (</a:t>
            </a:r>
            <a:r>
              <a:rPr lang="ru-RU" sz="1200" kern="1200" dirty="0" err="1">
                <a:solidFill>
                  <a:schemeClr val="tx1"/>
                </a:solidFill>
                <a:latin typeface="+mn-lt"/>
                <a:ea typeface="+mn-ea"/>
                <a:cs typeface="+mn-cs"/>
              </a:rPr>
              <a:t>dinamic</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method</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dispatch</a:t>
            </a:r>
            <a:r>
              <a:rPr lang="ru-RU" sz="1200" kern="1200" dirty="0">
                <a:solidFill>
                  <a:schemeClr val="tx1"/>
                </a:solidFill>
                <a:latin typeface="+mn-lt"/>
                <a:ea typeface="+mn-ea"/>
                <a:cs typeface="+mn-cs"/>
              </a:rPr>
              <a:t>).</a:t>
            </a:r>
          </a:p>
          <a:p>
            <a:r>
              <a:rPr lang="ru-RU" sz="1200" kern="1200" dirty="0">
                <a:solidFill>
                  <a:schemeClr val="tx1"/>
                </a:solidFill>
                <a:latin typeface="+mn-lt"/>
                <a:ea typeface="+mn-ea"/>
                <a:cs typeface="+mn-cs"/>
              </a:rPr>
              <a:t>//Он является необходимым средством обеспечения полиморфизма.</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https://</a:t>
            </a:r>
            <a:r>
              <a:rPr lang="en-US" dirty="0" err="1"/>
              <a:t>msdn.microsoft.com</a:t>
            </a:r>
            <a:r>
              <a:rPr lang="en-US" dirty="0"/>
              <a:t>/</a:t>
            </a:r>
            <a:r>
              <a:rPr lang="en-US" dirty="0" err="1"/>
              <a:t>ru-ru</a:t>
            </a:r>
            <a:r>
              <a:rPr lang="en-US" dirty="0"/>
              <a:t>/library/ms173152(v=vs.100).</a:t>
            </a:r>
            <a:r>
              <a:rPr lang="en-US" dirty="0" err="1"/>
              <a:t>aspx</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a:p>
        </p:txBody>
      </p:sp>
    </p:spTree>
    <p:extLst>
      <p:ext uri="{BB962C8B-B14F-4D97-AF65-F5344CB8AC3E}">
        <p14:creationId xmlns:p14="http://schemas.microsoft.com/office/powerpoint/2010/main" val="223560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ru-RU" sz="1200" b="0" i="1" kern="1200" dirty="0">
                <a:solidFill>
                  <a:schemeClr val="tx1"/>
                </a:solidFill>
                <a:latin typeface="+mn-lt"/>
                <a:ea typeface="+mn-ea"/>
                <a:cs typeface="+mn-cs"/>
              </a:rPr>
              <a:t>один интерфейс — множество методов! Любимый лозунг</a:t>
            </a:r>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34</a:t>
            </a:fld>
            <a:endParaRPr lang="en-US"/>
          </a:p>
        </p:txBody>
      </p:sp>
    </p:spTree>
    <p:extLst>
      <p:ext uri="{BB962C8B-B14F-4D97-AF65-F5344CB8AC3E}">
        <p14:creationId xmlns:p14="http://schemas.microsoft.com/office/powerpoint/2010/main" val="161890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41</a:t>
            </a:fld>
            <a:endParaRPr lang="en-US"/>
          </a:p>
        </p:txBody>
      </p:sp>
    </p:spTree>
    <p:extLst>
      <p:ext uri="{BB962C8B-B14F-4D97-AF65-F5344CB8AC3E}">
        <p14:creationId xmlns:p14="http://schemas.microsoft.com/office/powerpoint/2010/main" val="201264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44</a:t>
            </a:fld>
            <a:endParaRPr lang="en-US"/>
          </a:p>
        </p:txBody>
      </p:sp>
    </p:spTree>
    <p:extLst>
      <p:ext uri="{BB962C8B-B14F-4D97-AF65-F5344CB8AC3E}">
        <p14:creationId xmlns:p14="http://schemas.microsoft.com/office/powerpoint/2010/main" val="135411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a:p>
        </p:txBody>
      </p:sp>
    </p:spTree>
    <p:extLst>
      <p:ext uri="{BB962C8B-B14F-4D97-AF65-F5344CB8AC3E}">
        <p14:creationId xmlns:p14="http://schemas.microsoft.com/office/powerpoint/2010/main" val="123903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pPr lvl="0"/>
            <a:endParaRPr/>
          </a:p>
        </p:txBody>
      </p:sp>
      <p:sp>
        <p:nvSpPr>
          <p:cNvPr id="251" name="Shape 251"/>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Clr поддерживает статические, экземплярные, виртуальные и абстрактные свойства. Свойства могут помечаться модификатором доступа и определятся в интерфейсах.</a:t>
            </a:r>
          </a:p>
          <a:p>
            <a:pPr lvl="0" defTabSz="914400">
              <a:lnSpc>
                <a:spcPct val="100000"/>
              </a:lnSpc>
              <a:spcBef>
                <a:spcPts val="400"/>
              </a:spcBef>
              <a:defRPr sz="1800"/>
            </a:pPr>
            <a:r>
              <a:rPr sz="1200" dirty="0">
                <a:latin typeface="Calibri"/>
                <a:ea typeface="Calibri"/>
                <a:cs typeface="Calibri"/>
                <a:sym typeface="Calibri"/>
              </a:rPr>
              <a:t>Свойства нельзя перегрузить!</a:t>
            </a:r>
          </a:p>
        </p:txBody>
      </p:sp>
    </p:spTree>
    <p:extLst>
      <p:ext uri="{BB962C8B-B14F-4D97-AF65-F5344CB8AC3E}">
        <p14:creationId xmlns:p14="http://schemas.microsoft.com/office/powerpoint/2010/main" val="168169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noRot="1" noChangeAspect="1"/>
          </p:cNvSpPr>
          <p:nvPr>
            <p:ph type="sldImg"/>
          </p:nvPr>
        </p:nvSpPr>
        <p:spPr>
          <a:prstGeom prst="rect">
            <a:avLst/>
          </a:prstGeom>
        </p:spPr>
        <p:txBody>
          <a:bodyPr/>
          <a:lstStyle/>
          <a:p>
            <a:pPr lvl="0"/>
            <a:endParaRPr/>
          </a:p>
        </p:txBody>
      </p:sp>
      <p:sp>
        <p:nvSpPr>
          <p:cNvPr id="451" name="Shape 451"/>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Могут привести к исключениям</a:t>
            </a:r>
          </a:p>
          <a:p>
            <a:pPr lvl="0" defTabSz="914400">
              <a:lnSpc>
                <a:spcPct val="100000"/>
              </a:lnSpc>
              <a:spcBef>
                <a:spcPts val="400"/>
              </a:spcBef>
              <a:defRPr sz="1800"/>
            </a:pPr>
            <a:r>
              <a:rPr sz="1200">
                <a:latin typeface="Calibri"/>
                <a:ea typeface="Calibri"/>
                <a:cs typeface="Calibri"/>
                <a:sym typeface="Calibri"/>
              </a:rPr>
              <a:t>Нельзя передавать в качестве парметров в методы с ключевыми словами ref out</a:t>
            </a: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a:p>
        </p:txBody>
      </p:sp>
    </p:spTree>
    <p:extLst>
      <p:ext uri="{BB962C8B-B14F-4D97-AF65-F5344CB8AC3E}">
        <p14:creationId xmlns:p14="http://schemas.microsoft.com/office/powerpoint/2010/main" val="71988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lstStyle/>
          <a:p>
            <a:r>
              <a:rPr lang="en-US" dirty="0" smtClean="0"/>
              <a:t>https://</a:t>
            </a:r>
            <a:r>
              <a:rPr lang="en-US" dirty="0" err="1" smtClean="0"/>
              <a:t>docs.microsoft.com</a:t>
            </a:r>
            <a:r>
              <a:rPr lang="en-US" dirty="0" smtClean="0"/>
              <a:t>/en-us/</a:t>
            </a:r>
            <a:r>
              <a:rPr lang="en-US" dirty="0" err="1" smtClean="0"/>
              <a:t>dotnet</a:t>
            </a:r>
            <a:r>
              <a:rPr lang="en-US" dirty="0" smtClean="0"/>
              <a:t>/</a:t>
            </a:r>
            <a:r>
              <a:rPr lang="en-US" dirty="0" err="1" smtClean="0"/>
              <a:t>csharp</a:t>
            </a:r>
            <a:r>
              <a:rPr lang="en-US" dirty="0" smtClean="0"/>
              <a:t>/language-reference/keywords/override</a:t>
            </a:r>
            <a:endParaRPr lang="en-US"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26</a:t>
            </a:fld>
            <a:endParaRPr lang="en-US"/>
          </a:p>
        </p:txBody>
      </p:sp>
    </p:spTree>
    <p:extLst>
      <p:ext uri="{BB962C8B-B14F-4D97-AF65-F5344CB8AC3E}">
        <p14:creationId xmlns:p14="http://schemas.microsoft.com/office/powerpoint/2010/main" val="299852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a:p>
        </p:txBody>
      </p:sp>
    </p:spTree>
    <p:extLst>
      <p:ext uri="{BB962C8B-B14F-4D97-AF65-F5344CB8AC3E}">
        <p14:creationId xmlns:p14="http://schemas.microsoft.com/office/powerpoint/2010/main" val="374538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docs.microsoft.com</a:t>
            </a:r>
            <a:r>
              <a:rPr lang="en-US" dirty="0" smtClean="0"/>
              <a:t>/en-us/</a:t>
            </a:r>
            <a:r>
              <a:rPr lang="en-US" dirty="0" err="1" smtClean="0"/>
              <a:t>dotnet</a:t>
            </a:r>
            <a:r>
              <a:rPr lang="en-US" dirty="0" smtClean="0"/>
              <a:t>/</a:t>
            </a:r>
            <a:r>
              <a:rPr lang="en-US" dirty="0" err="1" smtClean="0"/>
              <a:t>csharp</a:t>
            </a:r>
            <a:r>
              <a:rPr lang="en-US" dirty="0" smtClean="0"/>
              <a:t>/programming-guide/classes-and-</a:t>
            </a:r>
            <a:r>
              <a:rPr lang="en-US" dirty="0" err="1" smtClean="0"/>
              <a:t>structs</a:t>
            </a:r>
            <a:r>
              <a:rPr lang="en-US" dirty="0" smtClean="0"/>
              <a:t>/polymorphism</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a:p>
        </p:txBody>
      </p:sp>
    </p:spTree>
    <p:extLst>
      <p:ext uri="{BB962C8B-B14F-4D97-AF65-F5344CB8AC3E}">
        <p14:creationId xmlns:p14="http://schemas.microsoft.com/office/powerpoint/2010/main" val="180615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When invoking a virtual method via a base class reference or interface reference CLR determines which </a:t>
            </a:r>
            <a:r>
              <a:rPr lang="en-US" sz="1200" b="1" kern="1200" dirty="0" err="1" smtClean="0">
                <a:solidFill>
                  <a:schemeClr val="tx1"/>
                </a:solidFill>
                <a:latin typeface="+mn-lt"/>
                <a:ea typeface="+mn-ea"/>
                <a:cs typeface="+mn-cs"/>
              </a:rPr>
              <a:t>methodis</a:t>
            </a:r>
            <a:r>
              <a:rPr lang="en-US" sz="1200" b="1" kern="1200" dirty="0" smtClean="0">
                <a:solidFill>
                  <a:schemeClr val="tx1"/>
                </a:solidFill>
                <a:latin typeface="+mn-lt"/>
                <a:ea typeface="+mn-ea"/>
                <a:cs typeface="+mn-cs"/>
              </a:rPr>
              <a:t> called using the non-abstract type of the specified </a:t>
            </a:r>
            <a:r>
              <a:rPr lang="en-US" sz="1200" b="1" kern="1200" dirty="0" err="1" smtClean="0">
                <a:solidFill>
                  <a:schemeClr val="tx1"/>
                </a:solidFill>
                <a:latin typeface="+mn-lt"/>
                <a:ea typeface="+mn-ea"/>
                <a:cs typeface="+mn-cs"/>
              </a:rPr>
              <a:t>object.This</a:t>
            </a:r>
            <a:r>
              <a:rPr lang="en-US" sz="1200" b="1" kern="1200" dirty="0" smtClean="0">
                <a:solidFill>
                  <a:schemeClr val="tx1"/>
                </a:solidFill>
                <a:latin typeface="+mn-lt"/>
                <a:ea typeface="+mn-ea"/>
                <a:cs typeface="+mn-cs"/>
              </a:rPr>
              <a:t> method call is n </a:t>
            </a:r>
            <a:r>
              <a:rPr lang="en-US" sz="1200" b="1" kern="1200" dirty="0" err="1" smtClean="0">
                <a:solidFill>
                  <a:schemeClr val="tx1"/>
                </a:solidFill>
                <a:latin typeface="+mn-lt"/>
                <a:ea typeface="+mn-ea"/>
                <a:cs typeface="+mn-cs"/>
              </a:rPr>
              <a:t>dinamic</a:t>
            </a:r>
            <a:r>
              <a:rPr lang="en-US" sz="1200" b="1" kern="1200" dirty="0" smtClean="0">
                <a:solidFill>
                  <a:schemeClr val="tx1"/>
                </a:solidFill>
                <a:latin typeface="+mn-lt"/>
                <a:ea typeface="+mn-ea"/>
                <a:cs typeface="+mn-cs"/>
              </a:rPr>
              <a:t> method </a:t>
            </a:r>
            <a:r>
              <a:rPr lang="en-US" sz="1200" b="1" kern="1200" dirty="0" err="1" smtClean="0">
                <a:solidFill>
                  <a:schemeClr val="tx1"/>
                </a:solidFill>
                <a:latin typeface="+mn-lt"/>
                <a:ea typeface="+mn-ea"/>
                <a:cs typeface="+mn-cs"/>
              </a:rPr>
              <a:t>dispatch.It</a:t>
            </a:r>
            <a:r>
              <a:rPr lang="en-US" sz="1200" b="1" kern="1200" dirty="0" smtClean="0">
                <a:solidFill>
                  <a:schemeClr val="tx1"/>
                </a:solidFill>
                <a:latin typeface="+mn-lt"/>
                <a:ea typeface="+mn-ea"/>
                <a:cs typeface="+mn-cs"/>
              </a:rPr>
              <a:t> is a necessary means of providing polymorphism</a:t>
            </a:r>
            <a:endParaRPr lang="en-US" b="1"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a:p>
        </p:txBody>
      </p:sp>
    </p:spTree>
    <p:extLst>
      <p:ext uri="{BB962C8B-B14F-4D97-AF65-F5344CB8AC3E}">
        <p14:creationId xmlns:p14="http://schemas.microsoft.com/office/powerpoint/2010/main" val="166594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anzhelika_kravchuk@epam.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296214" y="1889830"/>
            <a:ext cx="8500056" cy="993073"/>
          </a:xfrm>
          <a:prstGeom prst="rect">
            <a:avLst/>
          </a:prstGeom>
        </p:spPr>
        <p:txBody>
          <a:bodyPr lIns="68580" tIns="0" rIns="68580" bIns="34290">
            <a:noAutofit/>
          </a:bodyPr>
          <a:lstStyle>
            <a:lvl1pPr marL="0" indent="0">
              <a:lnSpc>
                <a:spcPct val="85000"/>
              </a:lnSpc>
              <a:spcBef>
                <a:spcPts val="0"/>
              </a:spcBef>
              <a:buNone/>
              <a:defRPr sz="4100" kern="0" cap="all" spc="-75" baseline="0">
                <a:solidFill>
                  <a:schemeClr val="bg1"/>
                </a:solidFill>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296214" y="3561899"/>
            <a:ext cx="3688382" cy="370101"/>
          </a:xfrm>
          <a:prstGeom prst="rect">
            <a:avLst/>
          </a:prstGeom>
          <a:noFill/>
          <a:ln>
            <a:noFill/>
          </a:ln>
        </p:spPr>
        <p:txBody>
          <a:bodyPr wrap="none" lIns="68580" tIns="27432" rIns="68580" bIns="34290">
            <a:spAutoFit/>
          </a:bodyPr>
          <a:lstStyle>
            <a:lvl1pPr marL="0" indent="0">
              <a:spcBef>
                <a:spcPts val="0"/>
              </a:spcBef>
              <a:buFontTx/>
              <a:buNone/>
              <a:defRPr sz="2000" cap="all" baseline="0">
                <a:solidFill>
                  <a:srgbClr val="FFFFFF"/>
                </a:solidFill>
                <a:latin typeface="Arial Black"/>
                <a:cs typeface="Arial Black"/>
              </a:defRPr>
            </a:lvl1pPr>
            <a:lvl2pPr marL="342892" indent="0">
              <a:buFontTx/>
              <a:buNone/>
              <a:defRPr/>
            </a:lvl2pPr>
            <a:lvl3pPr marL="685783" indent="0">
              <a:buFontTx/>
              <a:buNone/>
              <a:defRPr/>
            </a:lvl3pPr>
            <a:lvl4pPr marL="1028675" indent="0">
              <a:buFontTx/>
              <a:buNone/>
              <a:defRPr/>
            </a:lvl4pPr>
            <a:lvl5pPr marL="1371566"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296214" y="5459487"/>
            <a:ext cx="3820664" cy="373063"/>
          </a:xfrm>
          <a:prstGeom prst="rect">
            <a:avLst/>
          </a:prstGeom>
        </p:spPr>
        <p:txBody>
          <a:bodyPr lIns="68580" tIns="34290" rIns="68580" bIns="34290">
            <a:noAutofit/>
          </a:bodyPr>
          <a:lstStyle>
            <a:lvl1pPr marL="0" indent="0">
              <a:buNone/>
              <a:defRPr sz="2000" b="1" baseline="0">
                <a:solidFill>
                  <a:schemeClr val="bg1"/>
                </a:solidFill>
              </a:defRPr>
            </a:lvl1pPr>
          </a:lstStyle>
          <a:p>
            <a:pPr lvl="0"/>
            <a:r>
              <a:rPr lang="en-US" dirty="0" err="1"/>
              <a:t>Anzhelika</a:t>
            </a:r>
            <a:r>
              <a:rPr lang="en-US" dirty="0"/>
              <a:t> KRAVCHUK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3" y="496490"/>
            <a:ext cx="1725769" cy="728685"/>
          </a:xfrm>
          <a:prstGeom prst="rect">
            <a:avLst/>
          </a:prstGeom>
        </p:spPr>
      </p:pic>
    </p:spTree>
    <p:extLst>
      <p:ext uri="{BB962C8B-B14F-4D97-AF65-F5344CB8AC3E}">
        <p14:creationId xmlns:p14="http://schemas.microsoft.com/office/powerpoint/2010/main" val="394218971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359567811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14399"/>
            <a:ext cx="8726607" cy="5357611"/>
          </a:xfrm>
          <a:prstGeom prst="rect">
            <a:avLst/>
          </a:prstGeom>
        </p:spPr>
        <p:txBody>
          <a:bodyPr vert="horz" lIns="68580" tIns="34290" rIns="68580" bIns="34290" rtlCol="0">
            <a:normAutofit/>
          </a:bodyPr>
          <a:lstStyle>
            <a:lvl1pPr marL="0" indent="0" algn="just">
              <a:lnSpc>
                <a:spcPct val="120000"/>
              </a:lnSpc>
              <a:spcBef>
                <a:spcPts val="0"/>
              </a:spcBef>
              <a:buNone/>
              <a:defRPr sz="1800" baseline="0">
                <a:solidFill>
                  <a:schemeClr val="accent2">
                    <a:lumMod val="50000"/>
                  </a:schemeClr>
                </a:solidFill>
                <a:latin typeface="Calibri" panose="020F0502020204030204" pitchFamily="34" charset="0"/>
              </a:defRPr>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9"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411695835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42079960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65915"/>
            <a:ext cx="432098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tx1"/>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4673683" y="965915"/>
            <a:ext cx="427987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accent2">
                  <a:lumMod val="50000"/>
                </a:schemeClr>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buClr>
                <a:schemeClr val="accent2">
                  <a:lumMod val="50000"/>
                </a:schemeClr>
              </a:buClr>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12"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186932876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Прямоугольник 2"/>
          <p:cNvSpPr/>
          <p:nvPr userDrawn="1"/>
        </p:nvSpPr>
        <p:spPr>
          <a:xfrm>
            <a:off x="425001" y="3398262"/>
            <a:ext cx="8538693" cy="523220"/>
          </a:xfrm>
          <a:prstGeom prst="rect">
            <a:avLst/>
          </a:prstGeom>
        </p:spPr>
        <p:txBody>
          <a:bodyPr wrap="square">
            <a:spAutoFit/>
          </a:bodyPr>
          <a:lstStyle/>
          <a:p>
            <a:pPr algn="ctr" rtl="0"/>
            <a:r>
              <a:rPr lang="en-US" sz="2800" b="0" i="0" u="none" strike="noStrike" kern="1200" baseline="0" dirty="0" smtClean="0">
                <a:solidFill>
                  <a:schemeClr val="bg1"/>
                </a:solidFill>
                <a:latin typeface="+mj-lt"/>
                <a:cs typeface="Narkisim" panose="020E0502050101010101" pitchFamily="34" charset="-79"/>
              </a:rPr>
              <a:t>Thank you for attention! </a:t>
            </a:r>
            <a:endParaRPr lang="en-US" sz="2800" b="0" i="0" u="none" strike="noStrike" kern="1200" baseline="0" dirty="0">
              <a:solidFill>
                <a:schemeClr val="bg1"/>
              </a:solidFill>
              <a:latin typeface="+mj-lt"/>
            </a:endParaRPr>
          </a:p>
        </p:txBody>
      </p:sp>
    </p:spTree>
    <p:extLst>
      <p:ext uri="{BB962C8B-B14F-4D97-AF65-F5344CB8AC3E}">
        <p14:creationId xmlns:p14="http://schemas.microsoft.com/office/powerpoint/2010/main" val="377287134"/>
      </p:ext>
    </p:extLst>
  </p:cSld>
  <p:clrMapOvr>
    <a:masterClrMapping/>
  </p:clrMapOvr>
  <p:transition spd="med"/>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Прямоугольник 11"/>
          <p:cNvSpPr/>
          <p:nvPr userDrawn="1"/>
        </p:nvSpPr>
        <p:spPr>
          <a:xfrm>
            <a:off x="152400" y="3429000"/>
            <a:ext cx="8538693" cy="2246769"/>
          </a:xfrm>
          <a:prstGeom prst="rect">
            <a:avLst/>
          </a:prstGeom>
        </p:spPr>
        <p:txBody>
          <a:bodyPr wrap="square">
            <a:spAutoFit/>
          </a:bodyPr>
          <a:lstStyle/>
          <a:p>
            <a:pPr algn="ctr" rtl="0"/>
            <a:r>
              <a:rPr lang="en-US" sz="2000" b="0" i="0" u="none" strike="noStrike" kern="1200" baseline="0" dirty="0" smtClean="0">
                <a:solidFill>
                  <a:schemeClr val="bg1"/>
                </a:solidFill>
                <a:latin typeface="+mj-lt"/>
                <a:cs typeface="Narkisim" panose="020E0502050101010101" pitchFamily="34" charset="-79"/>
              </a:rPr>
              <a:t>I hope that you will find this material useful.</a:t>
            </a:r>
          </a:p>
          <a:p>
            <a:pPr algn="ctr" rtl="0"/>
            <a:endParaRPr lang="en-US" sz="2000" b="0" i="0" u="none" strike="noStrike" kern="1200" baseline="0" dirty="0" smtClean="0">
              <a:solidFill>
                <a:schemeClr val="bg1"/>
              </a:solidFill>
              <a:latin typeface="+mj-lt"/>
              <a:cs typeface="Narkisim" panose="020E0502050101010101" pitchFamily="34" charset="-79"/>
            </a:endParaRPr>
          </a:p>
          <a:p>
            <a:pPr algn="ctr" rtl="0"/>
            <a:r>
              <a:rPr lang="en-US" sz="2000" b="0" i="0" u="none" strike="noStrike" kern="1200" baseline="0" dirty="0" smtClean="0">
                <a:solidFill>
                  <a:schemeClr val="bg1"/>
                </a:solidFill>
                <a:latin typeface="+mj-lt"/>
                <a:cs typeface="Narkisim" panose="020E0502050101010101" pitchFamily="34" charset="-79"/>
              </a:rPr>
              <a:t>If you find errors or inaccuracies in this material or know how to improve it, please report on</a:t>
            </a:r>
          </a:p>
          <a:p>
            <a:pPr algn="ctr" rtl="0"/>
            <a:r>
              <a:rPr lang="en-US" sz="2000" b="0" i="0" u="none" strike="noStrike" kern="1200" baseline="0" dirty="0" smtClean="0">
                <a:solidFill>
                  <a:schemeClr val="bg1"/>
                </a:solidFill>
                <a:latin typeface="+mj-lt"/>
                <a:cs typeface="Narkisim" panose="020E0502050101010101" pitchFamily="34" charset="-79"/>
              </a:rPr>
              <a:t>To the electronic address: </a:t>
            </a:r>
            <a:r>
              <a:rPr lang="en-US" sz="2000" b="0" i="0" u="none" strike="noStrike" kern="1200" baseline="0" dirty="0" smtClean="0">
                <a:solidFill>
                  <a:schemeClr val="bg1"/>
                </a:solidFill>
                <a:latin typeface="+mj-lt"/>
                <a:cs typeface="Narkisim" panose="020E0502050101010101" pitchFamily="34" charset="-79"/>
                <a:hlinkClick r:id="rId3"/>
              </a:rPr>
              <a:t>anzhelika_kravchuk@epam.com</a:t>
            </a:r>
            <a:r>
              <a:rPr lang="en-US" sz="2000" b="0" i="0" u="none" strike="noStrike" kern="1200" baseline="0" dirty="0" smtClean="0">
                <a:solidFill>
                  <a:schemeClr val="bg1"/>
                </a:solidFill>
                <a:latin typeface="+mj-lt"/>
                <a:cs typeface="Narkisim" panose="020E0502050101010101" pitchFamily="34" charset="-79"/>
              </a:rPr>
              <a:t> </a:t>
            </a:r>
          </a:p>
          <a:p>
            <a:pPr algn="ctr" rtl="0"/>
            <a:r>
              <a:rPr lang="en-US" sz="2000" b="0" i="0" u="none" strike="noStrike" kern="1200" baseline="0" dirty="0" smtClean="0">
                <a:solidFill>
                  <a:schemeClr val="bg1"/>
                </a:solidFill>
                <a:latin typeface="+mj-lt"/>
                <a:cs typeface="Narkisim" panose="020E0502050101010101" pitchFamily="34" charset="-79"/>
              </a:rPr>
              <a:t>With the note [ASP.MVC Training Course Feedback]</a:t>
            </a:r>
          </a:p>
          <a:p>
            <a:pPr algn="ctr" rtl="0"/>
            <a:r>
              <a:rPr lang="en-US" sz="2000" b="0" i="0" u="none" strike="noStrike" kern="1200" baseline="0" dirty="0" smtClean="0">
                <a:solidFill>
                  <a:schemeClr val="bg1"/>
                </a:solidFill>
                <a:latin typeface="+mj-lt"/>
                <a:cs typeface="Narkisim" panose="020E0502050101010101" pitchFamily="34" charset="-79"/>
              </a:rPr>
              <a:t>Thank you.</a:t>
            </a:r>
            <a:endParaRPr lang="en-US" sz="2000" b="0" i="0" u="none" strike="noStrike" kern="1200" baseline="0" dirty="0">
              <a:solidFill>
                <a:schemeClr val="bg1"/>
              </a:solidFill>
              <a:latin typeface="+mj-lt"/>
            </a:endParaRPr>
          </a:p>
        </p:txBody>
      </p:sp>
    </p:spTree>
    <p:extLst>
      <p:ext uri="{BB962C8B-B14F-4D97-AF65-F5344CB8AC3E}">
        <p14:creationId xmlns:p14="http://schemas.microsoft.com/office/powerpoint/2010/main" val="2821364231"/>
      </p:ext>
    </p:extLst>
  </p:cSld>
  <p:clrMapOvr>
    <a:masterClrMapping/>
  </p:clrMapOvr>
  <p:transition spd="med"/>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10"/>
            <a:ext cx="9155206" cy="39763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pic>
        <p:nvPicPr>
          <p:cNvPr id="5" name="Picture 5" descr="logo_footer.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37606" y="6552459"/>
            <a:ext cx="635852" cy="301589"/>
          </a:xfrm>
          <a:prstGeom prst="rect">
            <a:avLst/>
          </a:prstGeom>
        </p:spPr>
      </p:pic>
      <p:sp>
        <p:nvSpPr>
          <p:cNvPr id="7" name="TextBox 6"/>
          <p:cNvSpPr txBox="1"/>
          <p:nvPr/>
        </p:nvSpPr>
        <p:spPr>
          <a:xfrm>
            <a:off x="7524573" y="6572481"/>
            <a:ext cx="1493520" cy="253916"/>
          </a:xfrm>
          <a:prstGeom prst="rect">
            <a:avLst/>
          </a:prstGeom>
          <a:noFill/>
        </p:spPr>
        <p:txBody>
          <a:bodyPr wrap="square" lIns="68580" tIns="34290" rIns="68580" bIns="34290" rtlCol="0">
            <a:spAutoFit/>
          </a:bodyPr>
          <a:lstStyle/>
          <a:p>
            <a:pPr algn="r"/>
            <a:fld id="{C2C0EDAD-27A0-9447-9004-E733B36B95C3}" type="slidenum">
              <a:rPr lang="en-US" sz="1200" b="1" i="0" smtClean="0">
                <a:solidFill>
                  <a:srgbClr val="CCCCCC"/>
                </a:solidFill>
                <a:latin typeface="Calibri" panose="020F0502020204030204" pitchFamily="34" charset="0"/>
                <a:cs typeface="Trebuchet MS"/>
              </a:rPr>
              <a:pPr algn="r"/>
              <a:t>‹#›</a:t>
            </a:fld>
            <a:endParaRPr lang="en-US" sz="1200" b="1" i="0" dirty="0">
              <a:solidFill>
                <a:srgbClr val="CCCCCC"/>
              </a:solidFill>
              <a:latin typeface="Calibri" panose="020F0502020204030204" pitchFamily="34" charset="0"/>
              <a:cs typeface="Trebuchet MS"/>
            </a:endParaRPr>
          </a:p>
        </p:txBody>
      </p:sp>
    </p:spTree>
    <p:extLst>
      <p:ext uri="{BB962C8B-B14F-4D97-AF65-F5344CB8AC3E}">
        <p14:creationId xmlns:p14="http://schemas.microsoft.com/office/powerpoint/2010/main" val="2924556675"/>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71" r:id="rId3"/>
    <p:sldLayoutId id="2147483672" r:id="rId4"/>
    <p:sldLayoutId id="2147483673" r:id="rId5"/>
    <p:sldLayoutId id="2147483676" r:id="rId6"/>
    <p:sldLayoutId id="2147483677" r:id="rId7"/>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en-US" dirty="0" smtClean="0"/>
              <a:t>Encapsulation</a:t>
            </a:r>
            <a:r>
              <a:rPr lang="ru-RU" dirty="0" smtClean="0"/>
              <a:t>. </a:t>
            </a:r>
            <a:r>
              <a:rPr lang="en-US" dirty="0" smtClean="0"/>
              <a:t>inheritance</a:t>
            </a:r>
            <a:r>
              <a:rPr lang="ru-RU" dirty="0" smtClean="0"/>
              <a:t>. </a:t>
            </a:r>
            <a:r>
              <a:rPr lang="en-US" dirty="0" smtClean="0"/>
              <a:t>polymorphism</a:t>
            </a:r>
            <a:r>
              <a:rPr lang="ru-RU" dirty="0" smtClean="0"/>
              <a:t>.</a:t>
            </a:r>
            <a:endParaRPr lang="en-US" dirty="0"/>
          </a:p>
        </p:txBody>
      </p:sp>
      <p:sp>
        <p:nvSpPr>
          <p:cNvPr id="4" name="Текст 3"/>
          <p:cNvSpPr>
            <a:spLocks noGrp="1"/>
          </p:cNvSpPr>
          <p:nvPr>
            <p:ph type="body" sz="quarter" idx="11"/>
          </p:nvPr>
        </p:nvSpPr>
        <p:spPr>
          <a:xfrm>
            <a:off x="296214" y="3561899"/>
            <a:ext cx="4224746" cy="370101"/>
          </a:xfrm>
        </p:spPr>
        <p:txBody>
          <a:bodyPr/>
          <a:lstStyle/>
          <a:p>
            <a:r>
              <a:rPr lang="en-US" dirty="0"/>
              <a:t>.NET &amp; JS </a:t>
            </a:r>
            <a:r>
              <a:rPr lang="en-US" dirty="0" smtClean="0"/>
              <a:t>Lab, RD Belarus</a:t>
            </a:r>
            <a:endParaRPr lang="en-US" dirty="0"/>
          </a:p>
        </p:txBody>
      </p:sp>
      <p:sp>
        <p:nvSpPr>
          <p:cNvPr id="5" name="Текст 4"/>
          <p:cNvSpPr>
            <a:spLocks noGrp="1"/>
          </p:cNvSpPr>
          <p:nvPr>
            <p:ph type="body" sz="quarter" idx="17"/>
          </p:nvPr>
        </p:nvSpPr>
        <p:spPr>
          <a:xfrm>
            <a:off x="296214" y="4953000"/>
            <a:ext cx="3820664" cy="373063"/>
          </a:xfrm>
        </p:spPr>
        <p:txBody>
          <a:bodyPr/>
          <a:lstStyle/>
          <a:p>
            <a:r>
              <a:rPr lang="en-US" dirty="0" err="1"/>
              <a:t>Anzhelika</a:t>
            </a:r>
            <a:r>
              <a:rPr lang="en-US" dirty="0"/>
              <a:t> </a:t>
            </a:r>
            <a:r>
              <a:rPr lang="en-US" dirty="0" err="1"/>
              <a:t>Kravchuk</a:t>
            </a:r>
            <a:endParaRPr lang="en-US" dirty="0"/>
          </a:p>
        </p:txBody>
      </p:sp>
    </p:spTree>
    <p:extLst>
      <p:ext uri="{BB962C8B-B14F-4D97-AF65-F5344CB8AC3E}">
        <p14:creationId xmlns:p14="http://schemas.microsoft.com/office/powerpoint/2010/main" val="1130543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effectLst/>
        </p:spPr>
        <p:txBody>
          <a:bodyPr/>
          <a:lstStyle/>
          <a:p>
            <a:r>
              <a:rPr lang="en-US" dirty="0"/>
              <a:t>Defining Properties Intelligently </a:t>
            </a:r>
          </a:p>
        </p:txBody>
      </p:sp>
      <p:sp>
        <p:nvSpPr>
          <p:cNvPr id="419" name="Shape 419"/>
          <p:cNvSpPr/>
          <p:nvPr/>
        </p:nvSpPr>
        <p:spPr>
          <a:xfrm>
            <a:off x="457200" y="578825"/>
            <a:ext cx="8001000" cy="55626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28" y="0"/>
                  <a:pt x="287" y="0"/>
                </a:cubicBezTo>
                <a:lnTo>
                  <a:pt x="21313" y="0"/>
                </a:lnTo>
                <a:cubicBezTo>
                  <a:pt x="21472" y="0"/>
                  <a:pt x="21600" y="1612"/>
                  <a:pt x="21600" y="3600"/>
                </a:cubicBezTo>
                <a:lnTo>
                  <a:pt x="21600" y="18000"/>
                </a:lnTo>
                <a:cubicBezTo>
                  <a:pt x="21600" y="19988"/>
                  <a:pt x="21472" y="21600"/>
                  <a:pt x="21313" y="21600"/>
                </a:cubicBezTo>
                <a:lnTo>
                  <a:pt x="287" y="21600"/>
                </a:lnTo>
                <a:cubicBezTo>
                  <a:pt x="128" y="21600"/>
                  <a:pt x="0" y="19988"/>
                  <a:pt x="0" y="18000"/>
                </a:cubicBezTo>
                <a:close/>
              </a:path>
            </a:pathLst>
          </a:custGeom>
          <a:noFill/>
          <a:ln w="9525" cap="flat">
            <a:noFill/>
            <a:prstDash val="solid"/>
            <a:bevel/>
          </a:ln>
          <a:effectLst/>
        </p:spPr>
        <p:txBody>
          <a:bodyPr wrap="square" lIns="0" tIns="0" rIns="0" bIns="0" numCol="1" anchor="ctr">
            <a:noAutofit/>
          </a:bodyPr>
          <a:lstStyle/>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A property may be read-only or write-only; field access is always readable and writable. If you de ne a property, it is best to offer both get and set </a:t>
            </a:r>
            <a:r>
              <a:rPr lang="en-US" dirty="0" err="1" smtClean="0">
                <a:solidFill>
                  <a:schemeClr val="accent2">
                    <a:lumMod val="50000"/>
                  </a:schemeClr>
                </a:solidFill>
                <a:latin typeface="Calibri" charset="0"/>
                <a:ea typeface="Calibri" charset="0"/>
                <a:cs typeface="Calibri" charset="0"/>
              </a:rPr>
              <a:t>accessor</a:t>
            </a:r>
            <a:r>
              <a:rPr lang="en-US" dirty="0" smtClean="0">
                <a:solidFill>
                  <a:schemeClr val="accent2">
                    <a:lumMod val="50000"/>
                  </a:schemeClr>
                </a:solidFill>
                <a:latin typeface="Calibri" charset="0"/>
                <a:ea typeface="Calibri" charset="0"/>
                <a:cs typeface="Calibri" charset="0"/>
              </a:rPr>
              <a:t> methods. </a:t>
            </a:r>
            <a:endParaRPr lang="ru-RU" dirty="0" smtClean="0">
              <a:solidFill>
                <a:schemeClr val="accent2">
                  <a:lumMod val="50000"/>
                </a:schemeClr>
              </a:solidFill>
              <a:latin typeface="Calibri" charset="0"/>
              <a:ea typeface="Calibri" charset="0"/>
              <a:cs typeface="Calibri" charset="0"/>
            </a:endParaRPr>
          </a:p>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A property method may throw an exceptio</a:t>
            </a:r>
            <a:r>
              <a:rPr lang="en-US" dirty="0">
                <a:solidFill>
                  <a:schemeClr val="accent2">
                    <a:lumMod val="50000"/>
                  </a:schemeClr>
                </a:solidFill>
                <a:latin typeface="Calibri" charset="0"/>
                <a:ea typeface="Calibri" charset="0"/>
                <a:cs typeface="Calibri" charset="0"/>
              </a:rPr>
              <a:t>n</a:t>
            </a:r>
            <a:r>
              <a:rPr lang="en-US" dirty="0" smtClean="0">
                <a:solidFill>
                  <a:schemeClr val="accent2">
                    <a:lumMod val="50000"/>
                  </a:schemeClr>
                </a:solidFill>
                <a:latin typeface="Calibri" charset="0"/>
                <a:ea typeface="Calibri" charset="0"/>
                <a:cs typeface="Calibri" charset="0"/>
              </a:rPr>
              <a:t> </a:t>
            </a:r>
            <a:r>
              <a:rPr lang="mr-IN" dirty="0" smtClean="0">
                <a:solidFill>
                  <a:schemeClr val="accent2">
                    <a:lumMod val="50000"/>
                  </a:schemeClr>
                </a:solidFill>
                <a:latin typeface="Calibri" charset="0"/>
                <a:ea typeface="Calibri" charset="0"/>
                <a:cs typeface="Calibri" charset="0"/>
              </a:rPr>
              <a:t>–</a:t>
            </a:r>
            <a:r>
              <a:rPr lang="en-US" dirty="0" smtClean="0">
                <a:solidFill>
                  <a:schemeClr val="accent2">
                    <a:lumMod val="50000"/>
                  </a:schemeClr>
                </a:solidFill>
                <a:latin typeface="Calibri" charset="0"/>
                <a:ea typeface="Calibri" charset="0"/>
                <a:cs typeface="Calibri" charset="0"/>
              </a:rPr>
              <a:t> field access never throws an exception. </a:t>
            </a:r>
          </a:p>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A property cannot be passed as an out or ref parameter to a method </a:t>
            </a:r>
            <a:r>
              <a:rPr lang="mr-IN" dirty="0" smtClean="0">
                <a:solidFill>
                  <a:schemeClr val="accent2">
                    <a:lumMod val="50000"/>
                  </a:schemeClr>
                </a:solidFill>
                <a:latin typeface="Calibri" charset="0"/>
                <a:ea typeface="Calibri" charset="0"/>
                <a:cs typeface="Calibri" charset="0"/>
              </a:rPr>
              <a:t>–</a:t>
            </a:r>
            <a:r>
              <a:rPr lang="en-US" dirty="0" smtClean="0">
                <a:solidFill>
                  <a:schemeClr val="accent2">
                    <a:lumMod val="50000"/>
                  </a:schemeClr>
                </a:solidFill>
                <a:latin typeface="Calibri" charset="0"/>
                <a:ea typeface="Calibri" charset="0"/>
                <a:cs typeface="Calibri" charset="0"/>
              </a:rPr>
              <a:t> a </a:t>
            </a:r>
            <a:r>
              <a:rPr lang="en-US" dirty="0">
                <a:solidFill>
                  <a:schemeClr val="accent2">
                    <a:lumMod val="50000"/>
                  </a:schemeClr>
                </a:solidFill>
                <a:latin typeface="Calibri" charset="0"/>
                <a:ea typeface="Calibri" charset="0"/>
                <a:cs typeface="Calibri" charset="0"/>
              </a:rPr>
              <a:t>field </a:t>
            </a:r>
            <a:r>
              <a:rPr lang="en-US" dirty="0" smtClean="0">
                <a:solidFill>
                  <a:schemeClr val="accent2">
                    <a:lumMod val="50000"/>
                  </a:schemeClr>
                </a:solidFill>
                <a:latin typeface="Calibri" charset="0"/>
                <a:ea typeface="Calibri" charset="0"/>
                <a:cs typeface="Calibri" charset="0"/>
              </a:rPr>
              <a:t>can. For example, the following code will not compile. </a:t>
            </a:r>
          </a:p>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A property method can take a long time to execute </a:t>
            </a:r>
            <a:r>
              <a:rPr lang="mr-IN" dirty="0" smtClean="0">
                <a:solidFill>
                  <a:schemeClr val="accent2">
                    <a:lumMod val="50000"/>
                  </a:schemeClr>
                </a:solidFill>
                <a:latin typeface="Calibri" charset="0"/>
                <a:ea typeface="Calibri" charset="0"/>
                <a:cs typeface="Calibri" charset="0"/>
              </a:rPr>
              <a:t> </a:t>
            </a:r>
            <a:r>
              <a:rPr lang="mr-IN" dirty="0">
                <a:solidFill>
                  <a:schemeClr val="accent2">
                    <a:lumMod val="50000"/>
                  </a:schemeClr>
                </a:solidFill>
                <a:latin typeface="Calibri" charset="0"/>
                <a:ea typeface="Calibri" charset="0"/>
                <a:cs typeface="Calibri" charset="0"/>
              </a:rPr>
              <a:t>–</a:t>
            </a:r>
            <a:r>
              <a:rPr lang="en-US" dirty="0" smtClean="0">
                <a:solidFill>
                  <a:schemeClr val="accent2">
                    <a:lumMod val="50000"/>
                  </a:schemeClr>
                </a:solidFill>
                <a:latin typeface="Calibri" charset="0"/>
                <a:ea typeface="Calibri" charset="0"/>
                <a:cs typeface="Calibri" charset="0"/>
              </a:rPr>
              <a:t> field access always completes immediately. </a:t>
            </a:r>
          </a:p>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If called multiple times in a row, a property method may return a different value each time </a:t>
            </a:r>
            <a:r>
              <a:rPr lang="mr-IN" dirty="0" smtClean="0">
                <a:solidFill>
                  <a:schemeClr val="accent2">
                    <a:lumMod val="50000"/>
                  </a:schemeClr>
                </a:solidFill>
                <a:latin typeface="Calibri" charset="0"/>
                <a:ea typeface="Calibri" charset="0"/>
                <a:cs typeface="Calibri" charset="0"/>
              </a:rPr>
              <a:t>–</a:t>
            </a:r>
            <a:r>
              <a:rPr lang="en-US" dirty="0" smtClean="0">
                <a:solidFill>
                  <a:schemeClr val="accent2">
                    <a:lumMod val="50000"/>
                  </a:schemeClr>
                </a:solidFill>
                <a:latin typeface="Calibri" charset="0"/>
                <a:ea typeface="Calibri" charset="0"/>
                <a:cs typeface="Calibri" charset="0"/>
              </a:rPr>
              <a:t> a field returns the same value each time. </a:t>
            </a:r>
          </a:p>
          <a:p>
            <a:pPr marL="285750" indent="-285750" algn="just">
              <a:buFont typeface="Arial" charset="0"/>
              <a:buChar char="•"/>
            </a:pPr>
            <a:r>
              <a:rPr lang="en-US" dirty="0" smtClean="0">
                <a:solidFill>
                  <a:schemeClr val="accent2">
                    <a:lumMod val="50000"/>
                  </a:schemeClr>
                </a:solidFill>
                <a:latin typeface="Calibri" charset="0"/>
                <a:ea typeface="Calibri" charset="0"/>
                <a:cs typeface="Calibri" charset="0"/>
              </a:rPr>
              <a:t>A property method may cause observable side effects</a:t>
            </a:r>
            <a:r>
              <a:rPr lang="mr-IN" dirty="0">
                <a:solidFill>
                  <a:schemeClr val="accent2">
                    <a:lumMod val="50000"/>
                  </a:schemeClr>
                </a:solidFill>
                <a:latin typeface="Calibri" charset="0"/>
                <a:ea typeface="Calibri" charset="0"/>
                <a:cs typeface="Calibri" charset="0"/>
              </a:rPr>
              <a:t> –</a:t>
            </a:r>
            <a:r>
              <a:rPr lang="en-US" dirty="0">
                <a:solidFill>
                  <a:schemeClr val="accent2">
                    <a:lumMod val="50000"/>
                  </a:schemeClr>
                </a:solidFill>
                <a:latin typeface="Calibri" charset="0"/>
                <a:ea typeface="Calibri" charset="0"/>
                <a:cs typeface="Calibri" charset="0"/>
              </a:rPr>
              <a:t> field </a:t>
            </a:r>
            <a:r>
              <a:rPr lang="en-US" dirty="0" smtClean="0">
                <a:solidFill>
                  <a:schemeClr val="accent2">
                    <a:lumMod val="50000"/>
                  </a:schemeClr>
                </a:solidFill>
                <a:latin typeface="Calibri" charset="0"/>
                <a:ea typeface="Calibri" charset="0"/>
                <a:cs typeface="Calibri" charset="0"/>
              </a:rPr>
              <a:t>access never does. </a:t>
            </a:r>
            <a:endParaRPr lang="ru-RU" dirty="0" smtClean="0">
              <a:solidFill>
                <a:schemeClr val="accent2">
                  <a:lumMod val="50000"/>
                </a:schemeClr>
              </a:solidFill>
              <a:latin typeface="Calibri" charset="0"/>
              <a:ea typeface="Calibri" charset="0"/>
              <a:cs typeface="Calibri" charset="0"/>
            </a:endParaRP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property method may require additional memory or return a reference to something that is not actually part of the object’s state, so modifying the returned object has no effect on the original </a:t>
            </a:r>
            <a:r>
              <a:rPr lang="en-US" dirty="0" smtClean="0">
                <a:solidFill>
                  <a:schemeClr val="accent2">
                    <a:lumMod val="50000"/>
                  </a:schemeClr>
                </a:solidFill>
                <a:latin typeface="Calibri" charset="0"/>
                <a:ea typeface="Calibri" charset="0"/>
                <a:cs typeface="Calibri" charset="0"/>
              </a:rPr>
              <a:t>object</a:t>
            </a:r>
            <a:r>
              <a:rPr lang="mr-IN" dirty="0">
                <a:solidFill>
                  <a:schemeClr val="accent2">
                    <a:lumMod val="50000"/>
                  </a:schemeClr>
                </a:solidFill>
                <a:latin typeface="Calibri" charset="0"/>
                <a:ea typeface="Calibri" charset="0"/>
                <a:cs typeface="Calibri" charset="0"/>
              </a:rPr>
              <a:t> –</a:t>
            </a:r>
            <a:r>
              <a:rPr lang="en-US" dirty="0">
                <a:solidFill>
                  <a:schemeClr val="accent2">
                    <a:lumMod val="50000"/>
                  </a:schemeClr>
                </a:solidFill>
                <a:latin typeface="Calibri" charset="0"/>
                <a:ea typeface="Calibri" charset="0"/>
                <a:cs typeface="Calibri" charset="0"/>
              </a:rPr>
              <a:t>  querying a </a:t>
            </a:r>
            <a:r>
              <a:rPr lang="en-US" dirty="0" smtClean="0">
                <a:solidFill>
                  <a:schemeClr val="accent2">
                    <a:lumMod val="50000"/>
                  </a:schemeClr>
                </a:solidFill>
                <a:latin typeface="Calibri" charset="0"/>
                <a:ea typeface="Calibri" charset="0"/>
                <a:cs typeface="Calibri" charset="0"/>
              </a:rPr>
              <a:t>field </a:t>
            </a:r>
            <a:r>
              <a:rPr lang="en-US" dirty="0">
                <a:solidFill>
                  <a:schemeClr val="accent2">
                    <a:lumMod val="50000"/>
                  </a:schemeClr>
                </a:solidFill>
                <a:latin typeface="Calibri" charset="0"/>
                <a:ea typeface="Calibri" charset="0"/>
                <a:cs typeface="Calibri" charset="0"/>
              </a:rPr>
              <a:t>always returns a reference to an object that is guaranteed to be part of the original object’s state. </a:t>
            </a:r>
          </a:p>
        </p:txBody>
      </p:sp>
    </p:spTree>
    <p:extLst>
      <p:ext uri="{BB962C8B-B14F-4D97-AF65-F5344CB8AC3E}">
        <p14:creationId xmlns:p14="http://schemas.microsoft.com/office/powerpoint/2010/main" val="137770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Defining </a:t>
            </a:r>
            <a:r>
              <a:rPr lang="en-US" dirty="0"/>
              <a:t>Properties Intelligently </a:t>
            </a:r>
          </a:p>
        </p:txBody>
      </p:sp>
      <p:sp>
        <p:nvSpPr>
          <p:cNvPr id="427" name="Shape 427"/>
          <p:cNvSpPr/>
          <p:nvPr/>
        </p:nvSpPr>
        <p:spPr>
          <a:xfrm>
            <a:off x="200240" y="1563568"/>
            <a:ext cx="3886200" cy="1857825"/>
          </a:xfrm>
          <a:prstGeom prst="roundRect">
            <a:avLst>
              <a:gd name="adj" fmla="val 7093"/>
            </a:avLst>
          </a:prstGeom>
          <a:noFill/>
          <a:ln w="9525" cap="flat">
            <a:noFill/>
            <a:prstDash val="solid"/>
            <a:bevel/>
          </a:ln>
          <a:effectLst>
            <a:outerShdw blurRad="38100" dist="20000" dir="5400000" rotWithShape="0">
              <a:srgbClr val="000000">
                <a:alpha val="38000"/>
              </a:srgbClr>
            </a:outerShdw>
          </a:effectLst>
        </p:spPr>
        <p:txBody>
          <a:bodyPr wrap="square" lIns="0" tIns="0" rIns="0" bIns="0" numCol="1" anchor="t">
            <a:noAutofit/>
          </a:bodyPr>
          <a:lstStyle/>
          <a:p>
            <a:pPr lvl="0" defTabSz="457200">
              <a:lnSpc>
                <a:spcPct val="90000"/>
              </a:lnSpc>
              <a:tabLst>
                <a:tab pos="457200" algn="l"/>
              </a:tabLst>
              <a:defRPr sz="1400">
                <a:latin typeface="Lucida Sans Typewriter"/>
                <a:ea typeface="Lucida Sans Typewriter"/>
                <a:cs typeface="Lucida Sans Typewriter"/>
                <a:sym typeface="Lucida Sans Typewriter"/>
              </a:defRPr>
            </a:pPr>
            <a:endParaRPr>
              <a:solidFill>
                <a:schemeClr val="accent2">
                  <a:lumMod val="50000"/>
                </a:schemeClr>
              </a:solidFill>
            </a:endParaRPr>
          </a:p>
        </p:txBody>
      </p:sp>
      <p:sp>
        <p:nvSpPr>
          <p:cNvPr id="439" name="Shape 439"/>
          <p:cNvSpPr/>
          <p:nvPr/>
        </p:nvSpPr>
        <p:spPr>
          <a:xfrm>
            <a:off x="190499" y="3653339"/>
            <a:ext cx="3276600" cy="263301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noFill/>
          <a:ln w="25400" cap="flat">
            <a:noFill/>
            <a:prstDash val="solid"/>
            <a:bevel/>
          </a:ln>
          <a:effectLst/>
        </p:spPr>
        <p:txBody>
          <a:bodyPr wrap="square" lIns="0" tIns="0" rIns="0" bIns="0" numCol="1" anchor="ctr">
            <a:noAutofit/>
          </a:bodyPr>
          <a:lstStyle/>
          <a:p>
            <a:pPr lvl="0"/>
            <a:endParaRPr/>
          </a:p>
        </p:txBody>
      </p:sp>
      <p:pic>
        <p:nvPicPr>
          <p:cNvPr id="447" name="image7.png" descr="C:\Users\MIB\Downloads\button_ok_5970.png"/>
          <p:cNvPicPr/>
          <p:nvPr/>
        </p:nvPicPr>
        <p:blipFill>
          <a:blip r:embed="rId3">
            <a:extLst/>
          </a:blip>
          <a:stretch>
            <a:fillRect/>
          </a:stretch>
        </p:blipFill>
        <p:spPr>
          <a:xfrm>
            <a:off x="838200" y="1915552"/>
            <a:ext cx="457200" cy="457201"/>
          </a:xfrm>
          <a:prstGeom prst="rect">
            <a:avLst/>
          </a:prstGeom>
          <a:ln w="12700">
            <a:miter lim="400000"/>
          </a:ln>
        </p:spPr>
      </p:pic>
      <p:pic>
        <p:nvPicPr>
          <p:cNvPr id="448" name="image7.png" descr="C:\Users\MIB\Downloads\button_ok_5970.png"/>
          <p:cNvPicPr/>
          <p:nvPr/>
        </p:nvPicPr>
        <p:blipFill>
          <a:blip r:embed="rId3">
            <a:extLst/>
          </a:blip>
          <a:stretch>
            <a:fillRect/>
          </a:stretch>
        </p:blipFill>
        <p:spPr>
          <a:xfrm>
            <a:off x="838200" y="2365520"/>
            <a:ext cx="457200" cy="457200"/>
          </a:xfrm>
          <a:prstGeom prst="rect">
            <a:avLst/>
          </a:prstGeom>
          <a:ln w="12700">
            <a:miter lim="400000"/>
          </a:ln>
        </p:spPr>
      </p:pic>
      <p:pic>
        <p:nvPicPr>
          <p:cNvPr id="449" name="image8.png" descr="C:\Users\MIB\Downloads\button_cancel_5392.png"/>
          <p:cNvPicPr/>
          <p:nvPr/>
        </p:nvPicPr>
        <p:blipFill>
          <a:blip r:embed="rId4">
            <a:extLst/>
          </a:blip>
          <a:stretch>
            <a:fillRect/>
          </a:stretch>
        </p:blipFill>
        <p:spPr>
          <a:xfrm>
            <a:off x="838200" y="1543476"/>
            <a:ext cx="350156" cy="350156"/>
          </a:xfrm>
          <a:prstGeom prst="rect">
            <a:avLst/>
          </a:prstGeom>
          <a:ln w="12700">
            <a:miter lim="400000"/>
          </a:ln>
        </p:spPr>
      </p:pic>
      <p:cxnSp>
        <p:nvCxnSpPr>
          <p:cNvPr id="4" name="Прямая со стрелкой 3"/>
          <p:cNvCxnSpPr/>
          <p:nvPr/>
        </p:nvCxnSpPr>
        <p:spPr>
          <a:xfrm flipV="1">
            <a:off x="2995720" y="4755092"/>
            <a:ext cx="1614380" cy="214752"/>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2" name="Shape 428"/>
          <p:cNvSpPr/>
          <p:nvPr/>
        </p:nvSpPr>
        <p:spPr>
          <a:xfrm>
            <a:off x="886280" y="1127138"/>
            <a:ext cx="3809010" cy="16435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defTabSz="457200">
              <a:lnSpc>
                <a:spcPct val="90000"/>
              </a:lnSpc>
              <a:tabLst>
                <a:tab pos="457200" algn="l"/>
              </a:tabLst>
            </a:pPr>
            <a:r>
              <a:rPr sz="1600" dirty="0" err="1">
                <a:solidFill>
                  <a:schemeClr val="accent2">
                    <a:lumMod val="50000"/>
                  </a:schemeClr>
                </a:solidFill>
                <a:latin typeface="Consolas" panose="020B0609020204030204" pitchFamily="49" charset="0"/>
                <a:ea typeface="Consolas"/>
                <a:cs typeface="Consolas" panose="020B0609020204030204" pitchFamily="49" charset="0"/>
                <a:sym typeface="Consolas"/>
              </a:rPr>
              <a:t>BankAccount</a:t>
            </a:r>
            <a:endParaRPr sz="1600" b="1" dirty="0">
              <a:solidFill>
                <a:schemeClr val="accent2">
                  <a:lumMod val="50000"/>
                </a:schemeClr>
              </a:solidFill>
              <a:latin typeface="Consolas" panose="020B0609020204030204" pitchFamily="49" charset="0"/>
              <a:ea typeface="Verdana"/>
              <a:cs typeface="Consolas" panose="020B0609020204030204" pitchFamily="49" charset="0"/>
              <a:sym typeface="Verdana"/>
            </a:endParaRPr>
          </a:p>
          <a:p>
            <a:pPr lvl="0" defTabSz="457200">
              <a:lnSpc>
                <a:spcPct val="90000"/>
              </a:lnSpc>
              <a:tabLst>
                <a:tab pos="457200" algn="l"/>
              </a:tabLst>
            </a:pPr>
            <a:endParaRPr sz="1600" b="1" dirty="0">
              <a:solidFill>
                <a:schemeClr val="accent2">
                  <a:lumMod val="50000"/>
                </a:schemeClr>
              </a:solidFill>
              <a:latin typeface="Consolas" panose="020B0609020204030204" pitchFamily="49" charset="0"/>
              <a:ea typeface="Consolas"/>
              <a:cs typeface="Consolas" panose="020B0609020204030204" pitchFamily="49" charset="0"/>
              <a:sym typeface="Consolas"/>
            </a:endParaRPr>
          </a:p>
          <a:p>
            <a:pPr lvl="0" defTabSz="457200">
              <a:lnSpc>
                <a:spcPct val="90000"/>
              </a:lnSpc>
              <a:tabLst>
                <a:tab pos="457200" algn="l"/>
              </a:tabLst>
            </a:pPr>
            <a:r>
              <a:rPr sz="1600" dirty="0">
                <a:solidFill>
                  <a:schemeClr val="accent2">
                    <a:lumMod val="50000"/>
                  </a:schemeClr>
                </a:solidFill>
                <a:latin typeface="Consolas" panose="020B0609020204030204" pitchFamily="49" charset="0"/>
                <a:ea typeface="Consolas"/>
                <a:cs typeface="Consolas" panose="020B0609020204030204" pitchFamily="49" charset="0"/>
                <a:sym typeface="Consolas"/>
              </a:rPr>
              <a:t>	double Balance (get, </a:t>
            </a:r>
            <a:r>
              <a:rPr sz="1600" strike="sngStrike" dirty="0">
                <a:solidFill>
                  <a:schemeClr val="accent2">
                    <a:lumMod val="50000"/>
                  </a:schemeClr>
                </a:solidFill>
                <a:latin typeface="Consolas" panose="020B0609020204030204" pitchFamily="49" charset="0"/>
                <a:ea typeface="Consolas"/>
                <a:cs typeface="Consolas" panose="020B0609020204030204" pitchFamily="49" charset="0"/>
                <a:sym typeface="Consolas"/>
              </a:rPr>
              <a:t>set</a:t>
            </a:r>
            <a:r>
              <a:rPr sz="1600" dirty="0">
                <a:solidFill>
                  <a:schemeClr val="accent2">
                    <a:lumMod val="50000"/>
                  </a:schemeClr>
                </a:solidFill>
                <a:latin typeface="Consolas" panose="020B0609020204030204" pitchFamily="49" charset="0"/>
                <a:ea typeface="Consolas"/>
                <a:cs typeface="Consolas" panose="020B0609020204030204" pitchFamily="49" charset="0"/>
                <a:sym typeface="Consolas"/>
              </a:rPr>
              <a:t>)</a:t>
            </a:r>
            <a:endParaRPr sz="1600" b="1" dirty="0">
              <a:solidFill>
                <a:schemeClr val="accent2">
                  <a:lumMod val="50000"/>
                </a:schemeClr>
              </a:solidFill>
              <a:latin typeface="Consolas" panose="020B0609020204030204" pitchFamily="49" charset="0"/>
              <a:ea typeface="Verdana"/>
              <a:cs typeface="Consolas" panose="020B0609020204030204" pitchFamily="49" charset="0"/>
              <a:sym typeface="Verdana"/>
            </a:endParaRPr>
          </a:p>
          <a:p>
            <a:pPr lvl="0" defTabSz="457200">
              <a:lnSpc>
                <a:spcPct val="90000"/>
              </a:lnSpc>
              <a:buSzPct val="100000"/>
              <a:buFont typeface="Arial"/>
              <a:buChar char="•"/>
              <a:tabLst>
                <a:tab pos="457200" algn="l"/>
              </a:tabLst>
            </a:pPr>
            <a:endParaRPr sz="1600" b="1" dirty="0">
              <a:solidFill>
                <a:schemeClr val="accent2">
                  <a:lumMod val="50000"/>
                </a:schemeClr>
              </a:solidFill>
              <a:latin typeface="Consolas" panose="020B0609020204030204" pitchFamily="49" charset="0"/>
              <a:ea typeface="Consolas"/>
              <a:cs typeface="Consolas" panose="020B0609020204030204" pitchFamily="49" charset="0"/>
              <a:sym typeface="Consolas"/>
            </a:endParaRPr>
          </a:p>
          <a:p>
            <a:pPr lvl="0" defTabSz="457200">
              <a:lnSpc>
                <a:spcPct val="90000"/>
              </a:lnSpc>
              <a:tabLst>
                <a:tab pos="457200" algn="l"/>
              </a:tabLst>
            </a:pPr>
            <a:r>
              <a:rPr sz="1600" dirty="0">
                <a:solidFill>
                  <a:schemeClr val="accent2">
                    <a:lumMod val="50000"/>
                  </a:schemeClr>
                </a:solidFill>
                <a:latin typeface="Consolas" panose="020B0609020204030204" pitchFamily="49" charset="0"/>
                <a:ea typeface="Consolas"/>
                <a:cs typeface="Consolas" panose="020B0609020204030204" pitchFamily="49" charset="0"/>
                <a:sym typeface="Consolas"/>
              </a:rPr>
              <a:t>	</a:t>
            </a:r>
            <a:r>
              <a:rPr sz="1600" dirty="0" err="1">
                <a:solidFill>
                  <a:schemeClr val="accent2">
                    <a:lumMod val="50000"/>
                  </a:schemeClr>
                </a:solidFill>
                <a:latin typeface="Consolas" panose="020B0609020204030204" pitchFamily="49" charset="0"/>
                <a:ea typeface="Consolas"/>
                <a:cs typeface="Consolas" panose="020B0609020204030204" pitchFamily="49" charset="0"/>
                <a:sym typeface="Consolas"/>
              </a:rPr>
              <a:t>WithdrawMoney</a:t>
            </a:r>
            <a:r>
              <a:rPr sz="1600" dirty="0">
                <a:solidFill>
                  <a:schemeClr val="accent2">
                    <a:lumMod val="50000"/>
                  </a:schemeClr>
                </a:solidFill>
                <a:latin typeface="Consolas" panose="020B0609020204030204" pitchFamily="49" charset="0"/>
                <a:ea typeface="Consolas"/>
                <a:cs typeface="Consolas" panose="020B0609020204030204" pitchFamily="49" charset="0"/>
                <a:sym typeface="Consolas"/>
              </a:rPr>
              <a:t>(double Amount)</a:t>
            </a:r>
            <a:endParaRPr sz="1600" b="1" dirty="0">
              <a:solidFill>
                <a:schemeClr val="accent2">
                  <a:lumMod val="50000"/>
                </a:schemeClr>
              </a:solidFill>
              <a:latin typeface="Consolas" panose="020B0609020204030204" pitchFamily="49" charset="0"/>
              <a:ea typeface="Verdana"/>
              <a:cs typeface="Consolas" panose="020B0609020204030204" pitchFamily="49" charset="0"/>
              <a:sym typeface="Verdana"/>
            </a:endParaRPr>
          </a:p>
          <a:p>
            <a:pPr lvl="0" defTabSz="457200">
              <a:lnSpc>
                <a:spcPct val="90000"/>
              </a:lnSpc>
              <a:buClr>
                <a:srgbClr val="632523"/>
              </a:buClr>
              <a:buSzPct val="100000"/>
              <a:buFont typeface="Arial"/>
              <a:buChar char="•"/>
              <a:tabLst>
                <a:tab pos="457200" algn="l"/>
              </a:tabLst>
            </a:pPr>
            <a:endParaRPr sz="1600" b="1" dirty="0">
              <a:solidFill>
                <a:schemeClr val="accent2">
                  <a:lumMod val="50000"/>
                </a:schemeClr>
              </a:solidFill>
              <a:latin typeface="Consolas" panose="020B0609020204030204" pitchFamily="49" charset="0"/>
              <a:ea typeface="Consolas"/>
              <a:cs typeface="Consolas" panose="020B0609020204030204" pitchFamily="49" charset="0"/>
              <a:sym typeface="Consolas"/>
            </a:endParaRPr>
          </a:p>
          <a:p>
            <a:pPr lvl="1" defTabSz="457200">
              <a:lnSpc>
                <a:spcPct val="90000"/>
              </a:lnSpc>
              <a:tabLst>
                <a:tab pos="457200" algn="l"/>
              </a:tabLst>
            </a:pPr>
            <a:r>
              <a:rPr sz="1600" dirty="0" err="1">
                <a:solidFill>
                  <a:schemeClr val="accent2">
                    <a:lumMod val="50000"/>
                  </a:schemeClr>
                </a:solidFill>
                <a:latin typeface="Consolas" panose="020B0609020204030204" pitchFamily="49" charset="0"/>
                <a:ea typeface="Consolas"/>
                <a:cs typeface="Consolas" panose="020B0609020204030204" pitchFamily="49" charset="0"/>
                <a:sym typeface="Consolas"/>
              </a:rPr>
              <a:t>DepositMoney</a:t>
            </a:r>
            <a:r>
              <a:rPr sz="1600" dirty="0">
                <a:solidFill>
                  <a:schemeClr val="accent2">
                    <a:lumMod val="50000"/>
                  </a:schemeClr>
                </a:solidFill>
                <a:latin typeface="Consolas" panose="020B0609020204030204" pitchFamily="49" charset="0"/>
                <a:ea typeface="Consolas"/>
                <a:cs typeface="Consolas" panose="020B0609020204030204" pitchFamily="49" charset="0"/>
                <a:sym typeface="Consolas"/>
              </a:rPr>
              <a:t> (double Amount)</a:t>
            </a:r>
            <a:endParaRPr sz="1600" b="1" dirty="0">
              <a:solidFill>
                <a:schemeClr val="accent2">
                  <a:lumMod val="50000"/>
                </a:schemeClr>
              </a:solidFill>
              <a:latin typeface="Consolas" panose="020B0609020204030204" pitchFamily="49" charset="0"/>
              <a:ea typeface="Verdana"/>
              <a:cs typeface="Consolas" panose="020B0609020204030204" pitchFamily="49" charset="0"/>
              <a:sym typeface="Verdana"/>
            </a:endParaRPr>
          </a:p>
        </p:txBody>
      </p:sp>
      <p:sp>
        <p:nvSpPr>
          <p:cNvPr id="23" name="Shape 440"/>
          <p:cNvSpPr/>
          <p:nvPr/>
        </p:nvSpPr>
        <p:spPr>
          <a:xfrm>
            <a:off x="695540" y="3596688"/>
            <a:ext cx="2895600" cy="2246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err="1">
                <a:solidFill>
                  <a:schemeClr val="accent2">
                    <a:lumMod val="50000"/>
                  </a:schemeClr>
                </a:solidFill>
                <a:latin typeface="Consolas"/>
                <a:ea typeface="Consolas"/>
                <a:cs typeface="Consolas"/>
                <a:sym typeface="Consolas"/>
              </a:rPr>
              <a:t>int</a:t>
            </a:r>
            <a:r>
              <a:rPr sz="1600" dirty="0">
                <a:solidFill>
                  <a:schemeClr val="accent2">
                    <a:lumMod val="50000"/>
                  </a:schemeClr>
                </a:solidFill>
                <a:latin typeface="Consolas"/>
                <a:ea typeface="Consolas"/>
                <a:cs typeface="Consolas"/>
                <a:sym typeface="Consolas"/>
              </a:rPr>
              <a:t> </a:t>
            </a:r>
            <a:r>
              <a:rPr lang="en-US" sz="1600" b="1" dirty="0">
                <a:solidFill>
                  <a:schemeClr val="accent2">
                    <a:lumMod val="50000"/>
                  </a:schemeClr>
                </a:solidFill>
                <a:latin typeface="Consolas"/>
                <a:ea typeface="Consolas"/>
                <a:cs typeface="Consolas"/>
                <a:sym typeface="Consolas"/>
              </a:rPr>
              <a:t>d</a:t>
            </a:r>
            <a:r>
              <a:rPr sz="1600" b="1" dirty="0">
                <a:solidFill>
                  <a:schemeClr val="accent2">
                    <a:lumMod val="50000"/>
                  </a:schemeClr>
                </a:solidFill>
                <a:latin typeface="Consolas"/>
                <a:ea typeface="Consolas"/>
                <a:cs typeface="Consolas"/>
                <a:sym typeface="Consolas"/>
              </a:rPr>
              <a:t>ata</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public </a:t>
            </a:r>
            <a:r>
              <a:rPr sz="1600" dirty="0" err="1">
                <a:solidFill>
                  <a:schemeClr val="accent2">
                    <a:lumMod val="50000"/>
                  </a:schemeClr>
                </a:solidFill>
                <a:latin typeface="Consolas"/>
                <a:ea typeface="Consolas"/>
                <a:cs typeface="Consolas"/>
                <a:sym typeface="Consolas"/>
              </a:rPr>
              <a:t>int</a:t>
            </a:r>
            <a:r>
              <a:rPr sz="1600" dirty="0">
                <a:solidFill>
                  <a:schemeClr val="accent2">
                    <a:lumMod val="50000"/>
                  </a:schemeClr>
                </a:solidFill>
                <a:latin typeface="Consolas"/>
                <a:ea typeface="Consolas"/>
                <a:cs typeface="Consolas"/>
                <a:sym typeface="Consolas"/>
              </a:rPr>
              <a:t> </a:t>
            </a:r>
            <a:r>
              <a:rPr sz="1600" b="1" dirty="0">
                <a:solidFill>
                  <a:schemeClr val="accent2">
                    <a:lumMod val="50000"/>
                  </a:schemeClr>
                </a:solidFill>
                <a:latin typeface="Consolas"/>
                <a:ea typeface="Consolas"/>
                <a:cs typeface="Consolas"/>
                <a:sym typeface="Consolas"/>
              </a:rPr>
              <a:t>Data</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get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return </a:t>
            </a:r>
            <a:r>
              <a:rPr sz="1600" b="1" dirty="0">
                <a:solidFill>
                  <a:schemeClr val="accent2">
                    <a:lumMod val="50000"/>
                  </a:schemeClr>
                </a:solidFill>
                <a:latin typeface="Consolas"/>
                <a:ea typeface="Consolas"/>
                <a:cs typeface="Consolas"/>
                <a:sym typeface="Consolas"/>
              </a:rPr>
              <a:t>Data</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sp>
        <p:nvSpPr>
          <p:cNvPr id="3" name="Rectangle 2"/>
          <p:cNvSpPr/>
          <p:nvPr/>
        </p:nvSpPr>
        <p:spPr>
          <a:xfrm>
            <a:off x="4695290" y="4600512"/>
            <a:ext cx="2369559" cy="338554"/>
          </a:xfrm>
          <a:prstGeom prst="rect">
            <a:avLst/>
          </a:prstGeom>
        </p:spPr>
        <p:txBody>
          <a:bodyPr wrap="none">
            <a:spAutoFit/>
          </a:bodyPr>
          <a:lstStyle/>
          <a:p>
            <a:pPr lvl="0">
              <a:defRPr sz="1800" b="0"/>
            </a:pPr>
            <a:r>
              <a:rPr lang="en-US" sz="1600" dirty="0" err="1">
                <a:solidFill>
                  <a:schemeClr val="accent2">
                    <a:lumMod val="50000"/>
                  </a:schemeClr>
                </a:solidFill>
                <a:latin typeface="Bradley Hand" charset="0"/>
                <a:ea typeface="Bradley Hand" charset="0"/>
                <a:cs typeface="Bradley Hand" charset="0"/>
              </a:rPr>
              <a:t>StackOverflowException</a:t>
            </a:r>
            <a:endParaRPr lang="en-US" sz="1600" dirty="0">
              <a:solidFill>
                <a:schemeClr val="accent2">
                  <a:lumMod val="50000"/>
                </a:schemeClr>
              </a:solidFill>
              <a:latin typeface="Bradley Hand" charset="0"/>
              <a:ea typeface="Bradley Hand" charset="0"/>
              <a:cs typeface="Bradley Hand" charset="0"/>
            </a:endParaRPr>
          </a:p>
        </p:txBody>
      </p:sp>
    </p:spTree>
    <p:extLst>
      <p:ext uri="{BB962C8B-B14F-4D97-AF65-F5344CB8AC3E}">
        <p14:creationId xmlns:p14="http://schemas.microsoft.com/office/powerpoint/2010/main" val="4114988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 </a:t>
            </a:r>
          </a:p>
        </p:txBody>
      </p:sp>
      <p:sp>
        <p:nvSpPr>
          <p:cNvPr id="5" name="Shape 464"/>
          <p:cNvSpPr/>
          <p:nvPr/>
        </p:nvSpPr>
        <p:spPr>
          <a:xfrm>
            <a:off x="282388" y="1143000"/>
            <a:ext cx="8579224" cy="830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a:solidFill>
                  <a:srgbClr val="FFFFFF"/>
                </a:solidFill>
              </a:defRPr>
            </a:lvl1pPr>
          </a:lstStyle>
          <a:p>
            <a:r>
              <a:rPr lang="en-US" dirty="0">
                <a:solidFill>
                  <a:schemeClr val="accent2">
                    <a:lumMod val="50000"/>
                  </a:schemeClr>
                </a:solidFill>
                <a:latin typeface="Calibri" charset="0"/>
                <a:ea typeface="Calibri" charset="0"/>
                <a:cs typeface="Calibri" charset="0"/>
              </a:rPr>
              <a:t>C#’s anonymous type feature allows you to automatically declare an immutable tuple type by using a very simple and succinct syntax. A </a:t>
            </a:r>
            <a:r>
              <a:rPr lang="en-US" i="1" dirty="0">
                <a:solidFill>
                  <a:schemeClr val="accent2">
                    <a:lumMod val="50000"/>
                  </a:schemeClr>
                </a:solidFill>
                <a:latin typeface="Calibri" charset="0"/>
                <a:ea typeface="Calibri" charset="0"/>
                <a:cs typeface="Calibri" charset="0"/>
              </a:rPr>
              <a:t>tuple type </a:t>
            </a:r>
            <a:r>
              <a:rPr lang="en-US" dirty="0">
                <a:solidFill>
                  <a:schemeClr val="accent2">
                    <a:lumMod val="50000"/>
                  </a:schemeClr>
                </a:solidFill>
                <a:latin typeface="Calibri" charset="0"/>
                <a:ea typeface="Calibri" charset="0"/>
                <a:cs typeface="Calibri" charset="0"/>
              </a:rPr>
              <a:t>is a type that contains a collection of properties that are usually related to each other in some way </a:t>
            </a:r>
          </a:p>
        </p:txBody>
      </p:sp>
      <p:sp>
        <p:nvSpPr>
          <p:cNvPr id="8" name="Rectangle 7"/>
          <p:cNvSpPr/>
          <p:nvPr/>
        </p:nvSpPr>
        <p:spPr>
          <a:xfrm>
            <a:off x="228600" y="2237854"/>
            <a:ext cx="8428442" cy="1569660"/>
          </a:xfrm>
          <a:prstGeom prst="rect">
            <a:avLst/>
          </a:prstGeom>
        </p:spPr>
        <p:txBody>
          <a:bodyPr wrap="square">
            <a:spAutoFit/>
          </a:bodyPr>
          <a:lstStyle/>
          <a:p>
            <a:r>
              <a:rPr lang="en-US" sz="1600" dirty="0">
                <a:solidFill>
                  <a:schemeClr val="accent2">
                    <a:lumMod val="50000"/>
                  </a:schemeClr>
                </a:solidFill>
                <a:latin typeface="Consolas" charset="0"/>
                <a:ea typeface="Consolas" charset="0"/>
                <a:cs typeface="Consolas" charset="0"/>
              </a:rPr>
              <a:t>// Define a type, construct an instance of it, &amp; initialize its properties </a:t>
            </a:r>
            <a:r>
              <a:rPr lang="en-US" sz="1600" dirty="0" err="1">
                <a:solidFill>
                  <a:schemeClr val="accent2">
                    <a:lumMod val="50000"/>
                  </a:schemeClr>
                </a:solidFill>
                <a:latin typeface="Consolas" charset="0"/>
                <a:ea typeface="Consolas" charset="0"/>
                <a:cs typeface="Consolas" charset="0"/>
              </a:rPr>
              <a:t>var</a:t>
            </a:r>
            <a:r>
              <a:rPr lang="en-US" sz="1600" dirty="0">
                <a:solidFill>
                  <a:schemeClr val="accent2">
                    <a:lumMod val="50000"/>
                  </a:schemeClr>
                </a:solidFill>
                <a:latin typeface="Consolas" charset="0"/>
                <a:ea typeface="Consolas" charset="0"/>
                <a:cs typeface="Consolas" charset="0"/>
              </a:rPr>
              <a:t> o1 = new { Name = </a:t>
            </a:r>
            <a:r>
              <a:rPr lang="en-US" sz="1600" dirty="0" smtClean="0">
                <a:solidFill>
                  <a:schemeClr val="accent2">
                    <a:lumMod val="50000"/>
                  </a:schemeClr>
                </a:solidFill>
                <a:latin typeface="Consolas" charset="0"/>
                <a:ea typeface="Consolas" charset="0"/>
                <a:cs typeface="Consolas" charset="0"/>
              </a:rPr>
              <a:t>"Jeff", </a:t>
            </a:r>
            <a:r>
              <a:rPr lang="en-US" sz="1600" dirty="0">
                <a:solidFill>
                  <a:schemeClr val="accent2">
                    <a:lumMod val="50000"/>
                  </a:schemeClr>
                </a:solidFill>
                <a:latin typeface="Consolas" charset="0"/>
                <a:ea typeface="Consolas" charset="0"/>
                <a:cs typeface="Consolas" charset="0"/>
              </a:rPr>
              <a:t>Year = </a:t>
            </a:r>
            <a:r>
              <a:rPr lang="en-US" sz="1600" dirty="0" smtClean="0">
                <a:solidFill>
                  <a:schemeClr val="accent2">
                    <a:lumMod val="50000"/>
                  </a:schemeClr>
                </a:solidFill>
                <a:latin typeface="Consolas" charset="0"/>
                <a:ea typeface="Consolas" charset="0"/>
                <a:cs typeface="Consolas" charset="0"/>
              </a:rPr>
              <a:t>1964 };</a:t>
            </a:r>
          </a:p>
          <a:p>
            <a:r>
              <a:rPr lang="en-US" sz="1600" dirty="0" smtClean="0">
                <a:solidFill>
                  <a:schemeClr val="accent2">
                    <a:lumMod val="50000"/>
                  </a:schemeClr>
                </a:solidFill>
                <a:latin typeface="Consolas" charset="0"/>
                <a:ea typeface="Consolas" charset="0"/>
                <a:cs typeface="Consolas" charset="0"/>
              </a:rPr>
              <a:t> </a:t>
            </a: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Display the properties on the console: </a:t>
            </a:r>
            <a:endParaRPr lang="en-US" sz="1600" dirty="0" smtClean="0">
              <a:solidFill>
                <a:schemeClr val="accent2">
                  <a:lumMod val="50000"/>
                </a:schemeClr>
              </a:solidFill>
              <a:latin typeface="Consolas" charset="0"/>
              <a:ea typeface="Consolas" charset="0"/>
              <a:cs typeface="Consolas" charset="0"/>
            </a:endParaRPr>
          </a:p>
          <a:p>
            <a:r>
              <a:rPr lang="en-US" sz="1600" dirty="0" err="1" smtClean="0">
                <a:solidFill>
                  <a:schemeClr val="accent2">
                    <a:lumMod val="50000"/>
                  </a:schemeClr>
                </a:solidFill>
                <a:latin typeface="Consolas" charset="0"/>
                <a:ea typeface="Consolas" charset="0"/>
                <a:cs typeface="Consolas" charset="0"/>
              </a:rPr>
              <a:t>Console.WriteLine</a:t>
            </a:r>
            <a:r>
              <a:rPr lang="en-US" sz="1600" dirty="0">
                <a:solidFill>
                  <a:schemeClr val="accent2">
                    <a:lumMod val="50000"/>
                  </a:schemeClr>
                </a:solidFill>
                <a:latin typeface="Consolas" charset="0"/>
                <a:ea typeface="Consolas" charset="0"/>
                <a:cs typeface="Consolas" charset="0"/>
              </a:rPr>
              <a:t>("Name={0}, Year={1}", o1.Name, o1.Year</a:t>
            </a:r>
            <a:r>
              <a:rPr lang="en-US" sz="1600" dirty="0" smtClean="0">
                <a:solidFill>
                  <a:schemeClr val="accent2">
                    <a:lumMod val="50000"/>
                  </a:schemeClr>
                </a:solidFill>
                <a:latin typeface="Consolas" charset="0"/>
                <a:ea typeface="Consolas" charset="0"/>
                <a:cs typeface="Consolas" charset="0"/>
              </a:rPr>
              <a:t>);</a:t>
            </a: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Displays: Name=Jeff, Year=1964 </a:t>
            </a:r>
          </a:p>
        </p:txBody>
      </p:sp>
    </p:spTree>
    <p:extLst>
      <p:ext uri="{BB962C8B-B14F-4D97-AF65-F5344CB8AC3E}">
        <p14:creationId xmlns:p14="http://schemas.microsoft.com/office/powerpoint/2010/main" val="309028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29" y="0"/>
            <a:ext cx="9144000" cy="578825"/>
          </a:xfrm>
        </p:spPr>
        <p:txBody>
          <a:bodyPr/>
          <a:lstStyle/>
          <a:p>
            <a:r>
              <a:rPr lang="en-US" dirty="0" smtClean="0"/>
              <a:t>Indexers </a:t>
            </a:r>
            <a:endParaRPr lang="en-US" dirty="0"/>
          </a:p>
        </p:txBody>
      </p:sp>
      <p:sp>
        <p:nvSpPr>
          <p:cNvPr id="464" name="Shape 464"/>
          <p:cNvSpPr/>
          <p:nvPr/>
        </p:nvSpPr>
        <p:spPr>
          <a:xfrm>
            <a:off x="187870" y="962639"/>
            <a:ext cx="8763001" cy="5539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a:solidFill>
                  <a:srgbClr val="FFFFFF"/>
                </a:solidFill>
              </a:defRPr>
            </a:lvl1pPr>
          </a:lstStyle>
          <a:p>
            <a:r>
              <a:rPr lang="en-US" dirty="0">
                <a:solidFill>
                  <a:schemeClr val="accent2">
                    <a:lumMod val="50000"/>
                  </a:schemeClr>
                </a:solidFill>
                <a:latin typeface="Calibri" charset="0"/>
                <a:ea typeface="Calibri" charset="0"/>
                <a:cs typeface="Calibri" charset="0"/>
              </a:rPr>
              <a:t>In C#, </a:t>
            </a:r>
            <a:r>
              <a:rPr lang="en-US" dirty="0" err="1">
                <a:solidFill>
                  <a:schemeClr val="accent2">
                    <a:lumMod val="50000"/>
                  </a:schemeClr>
                </a:solidFill>
                <a:latin typeface="Calibri" charset="0"/>
                <a:ea typeface="Calibri" charset="0"/>
                <a:cs typeface="Calibri" charset="0"/>
              </a:rPr>
              <a:t>parameterful</a:t>
            </a:r>
            <a:r>
              <a:rPr lang="en-US" dirty="0">
                <a:solidFill>
                  <a:schemeClr val="accent2">
                    <a:lumMod val="50000"/>
                  </a:schemeClr>
                </a:solidFill>
                <a:latin typeface="Calibri" charset="0"/>
                <a:ea typeface="Calibri" charset="0"/>
                <a:cs typeface="Calibri" charset="0"/>
              </a:rPr>
              <a:t> properties (indexers) are exposed using an array-like syntax. In other words, you can think of an indexer as a way for the C# developer to overload the </a:t>
            </a:r>
            <a:r>
              <a:rPr lang="en-US" dirty="0" smtClean="0">
                <a:solidFill>
                  <a:schemeClr val="accent2">
                    <a:lumMod val="50000"/>
                  </a:schemeClr>
                </a:solidFill>
                <a:latin typeface="Calibri" charset="0"/>
                <a:ea typeface="Calibri" charset="0"/>
                <a:cs typeface="Calibri" charset="0"/>
              </a:rPr>
              <a:t>[ ] </a:t>
            </a:r>
            <a:r>
              <a:rPr lang="en-US" dirty="0">
                <a:solidFill>
                  <a:schemeClr val="accent2">
                    <a:lumMod val="50000"/>
                  </a:schemeClr>
                </a:solidFill>
                <a:latin typeface="Calibri" charset="0"/>
                <a:ea typeface="Calibri" charset="0"/>
                <a:cs typeface="Calibri" charset="0"/>
              </a:rPr>
              <a:t>operator </a:t>
            </a:r>
          </a:p>
        </p:txBody>
      </p:sp>
      <p:grpSp>
        <p:nvGrpSpPr>
          <p:cNvPr id="471" name="Group 471"/>
          <p:cNvGrpSpPr/>
          <p:nvPr/>
        </p:nvGrpSpPr>
        <p:grpSpPr>
          <a:xfrm>
            <a:off x="187870" y="1810737"/>
            <a:ext cx="6138185" cy="1459094"/>
            <a:chOff x="0" y="195822"/>
            <a:chExt cx="5977569" cy="1459093"/>
          </a:xfrm>
          <a:noFill/>
        </p:grpSpPr>
        <p:sp>
          <p:nvSpPr>
            <p:cNvPr id="469" name="Shape 469"/>
            <p:cNvSpPr/>
            <p:nvPr/>
          </p:nvSpPr>
          <p:spPr>
            <a:xfrm>
              <a:off x="0" y="195822"/>
              <a:ext cx="5867400" cy="1459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grpFill/>
            <a:ln w="25400" cap="flat">
              <a:noFill/>
              <a:prstDash val="solid"/>
              <a:bevel/>
            </a:ln>
            <a:effectLst/>
          </p:spPr>
          <p:txBody>
            <a:bodyPr wrap="square" lIns="0" tIns="0" rIns="0" bIns="0" numCol="1" anchor="ctr">
              <a:noAutofit/>
            </a:bodyPr>
            <a:lstStyle/>
            <a:p>
              <a:pPr lvl="0" algn="just">
                <a:defRPr sz="1500">
                  <a:latin typeface="Consolas"/>
                  <a:ea typeface="Consolas"/>
                  <a:cs typeface="Consolas"/>
                  <a:sym typeface="Consolas"/>
                </a:defRPr>
              </a:pPr>
              <a:endParaRPr>
                <a:solidFill>
                  <a:schemeClr val="accent2">
                    <a:lumMod val="50000"/>
                  </a:schemeClr>
                </a:solidFill>
              </a:endParaRPr>
            </a:p>
          </p:txBody>
        </p:sp>
        <p:sp>
          <p:nvSpPr>
            <p:cNvPr id="470" name="Shape 470"/>
            <p:cNvSpPr/>
            <p:nvPr/>
          </p:nvSpPr>
          <p:spPr>
            <a:xfrm>
              <a:off x="110169" y="264583"/>
              <a:ext cx="5867400" cy="984884"/>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err="1">
                  <a:solidFill>
                    <a:schemeClr val="accent2">
                      <a:lumMod val="50000"/>
                    </a:schemeClr>
                  </a:solidFill>
                  <a:latin typeface="Consolas"/>
                  <a:ea typeface="Consolas"/>
                  <a:cs typeface="Consolas"/>
                  <a:sym typeface="Consolas"/>
                </a:rPr>
                <a:t>CustomerAddressBook</a:t>
              </a:r>
              <a:r>
                <a:rPr sz="1600" dirty="0">
                  <a:solidFill>
                    <a:schemeClr val="accent2">
                      <a:lumMod val="50000"/>
                    </a:schemeClr>
                  </a:solidFill>
                  <a:latin typeface="Consolas"/>
                  <a:ea typeface="Consolas"/>
                  <a:cs typeface="Consolas"/>
                  <a:sym typeface="Consolas"/>
                </a:rPr>
                <a:t> </a:t>
              </a:r>
              <a:r>
                <a:rPr sz="1600" dirty="0" err="1">
                  <a:solidFill>
                    <a:schemeClr val="accent2">
                      <a:lumMod val="50000"/>
                    </a:schemeClr>
                  </a:solidFill>
                  <a:latin typeface="Consolas"/>
                  <a:ea typeface="Consolas"/>
                  <a:cs typeface="Consolas"/>
                  <a:sym typeface="Consolas"/>
                </a:rPr>
                <a:t>addressBook</a:t>
              </a:r>
              <a:r>
                <a:rPr sz="1600" dirty="0">
                  <a:solidFill>
                    <a:schemeClr val="accent2">
                      <a:lumMod val="50000"/>
                    </a:schemeClr>
                  </a:solidFill>
                  <a:latin typeface="Consolas"/>
                  <a:ea typeface="Consolas"/>
                  <a:cs typeface="Consolas"/>
                  <a:sym typeface="Consolas"/>
                </a:rPr>
                <a:t> = ...;</a:t>
              </a:r>
            </a:p>
            <a:p>
              <a:pPr lvl="0"/>
              <a:r>
                <a:rPr sz="1600" dirty="0">
                  <a:solidFill>
                    <a:schemeClr val="accent2">
                      <a:lumMod val="50000"/>
                    </a:schemeClr>
                  </a:solidFill>
                  <a:latin typeface="Consolas"/>
                  <a:ea typeface="Consolas"/>
                  <a:cs typeface="Consolas"/>
                  <a:sym typeface="Consolas"/>
                </a:rPr>
                <a:t>Address </a:t>
              </a:r>
              <a:r>
                <a:rPr sz="1600" dirty="0" err="1">
                  <a:solidFill>
                    <a:schemeClr val="accent2">
                      <a:lumMod val="50000"/>
                    </a:schemeClr>
                  </a:solidFill>
                  <a:latin typeface="Consolas"/>
                  <a:ea typeface="Consolas"/>
                  <a:cs typeface="Consolas"/>
                  <a:sym typeface="Consolas"/>
                </a:rPr>
                <a:t>customerAddress</a:t>
              </a:r>
              <a:r>
                <a:rPr sz="1600" dirty="0">
                  <a:solidFill>
                    <a:schemeClr val="accent2">
                      <a:lumMod val="50000"/>
                    </a:schemeClr>
                  </a:solidFill>
                  <a:latin typeface="Consolas"/>
                  <a:ea typeface="Consolas"/>
                  <a:cs typeface="Consolas"/>
                  <a:sym typeface="Consolas"/>
                </a:rPr>
                <a:t> = </a:t>
              </a:r>
              <a:r>
                <a:rPr sz="1600" b="1" dirty="0" err="1">
                  <a:solidFill>
                    <a:schemeClr val="accent2">
                      <a:lumMod val="50000"/>
                    </a:schemeClr>
                  </a:solidFill>
                  <a:latin typeface="Consolas"/>
                  <a:ea typeface="Consolas"/>
                  <a:cs typeface="Consolas"/>
                  <a:sym typeface="Consolas"/>
                </a:rPr>
                <a:t>addressBook</a:t>
              </a:r>
              <a:r>
                <a:rPr sz="1600" dirty="0">
                  <a:solidFill>
                    <a:schemeClr val="accent2">
                      <a:lumMod val="50000"/>
                    </a:schemeClr>
                  </a:solidFill>
                  <a:latin typeface="Consolas"/>
                  <a:ea typeface="Consolas"/>
                  <a:cs typeface="Consolas"/>
                  <a:sym typeface="Consolas"/>
                </a:rPr>
                <a:t>["a2332"];</a:t>
              </a:r>
            </a:p>
            <a:p>
              <a:pPr lvl="0"/>
              <a:r>
                <a:rPr sz="1600" dirty="0">
                  <a:solidFill>
                    <a:schemeClr val="accent2">
                      <a:lumMod val="50000"/>
                    </a:schemeClr>
                  </a:solidFill>
                  <a:latin typeface="Consolas"/>
                  <a:ea typeface="Consolas"/>
                  <a:cs typeface="Consolas"/>
                  <a:sym typeface="Consolas"/>
                </a:rPr>
                <a:t>. . .</a:t>
              </a:r>
            </a:p>
            <a:p>
              <a:pPr lvl="0"/>
              <a:r>
                <a:rPr sz="1600" dirty="0">
                  <a:solidFill>
                    <a:schemeClr val="accent2">
                      <a:lumMod val="50000"/>
                    </a:schemeClr>
                  </a:solidFill>
                  <a:latin typeface="Consolas"/>
                  <a:ea typeface="Consolas"/>
                  <a:cs typeface="Consolas"/>
                  <a:sym typeface="Consolas"/>
                </a:rPr>
                <a:t>Address </a:t>
              </a:r>
              <a:r>
                <a:rPr sz="1600" dirty="0" err="1">
                  <a:solidFill>
                    <a:schemeClr val="accent2">
                      <a:lumMod val="50000"/>
                    </a:schemeClr>
                  </a:solidFill>
                  <a:latin typeface="Consolas"/>
                  <a:ea typeface="Consolas"/>
                  <a:cs typeface="Consolas"/>
                  <a:sym typeface="Consolas"/>
                </a:rPr>
                <a:t>customerAddress</a:t>
              </a:r>
              <a:r>
                <a:rPr sz="1600" dirty="0">
                  <a:solidFill>
                    <a:schemeClr val="accent2">
                      <a:lumMod val="50000"/>
                    </a:schemeClr>
                  </a:solidFill>
                  <a:latin typeface="Consolas"/>
                  <a:ea typeface="Consolas"/>
                  <a:cs typeface="Consolas"/>
                  <a:sym typeface="Consolas"/>
                </a:rPr>
                <a:t> = </a:t>
              </a:r>
              <a:r>
                <a:rPr sz="1600" b="1" dirty="0" err="1">
                  <a:solidFill>
                    <a:schemeClr val="accent2">
                      <a:lumMod val="50000"/>
                    </a:schemeClr>
                  </a:solidFill>
                  <a:latin typeface="Consolas"/>
                  <a:ea typeface="Consolas"/>
                  <a:cs typeface="Consolas"/>
                  <a:sym typeface="Consolas"/>
                </a:rPr>
                <a:t>addressBook</a:t>
              </a:r>
              <a:r>
                <a:rPr sz="1600" dirty="0">
                  <a:solidFill>
                    <a:schemeClr val="accent2">
                      <a:lumMod val="50000"/>
                    </a:schemeClr>
                  </a:solidFill>
                  <a:latin typeface="Consolas"/>
                  <a:ea typeface="Consolas"/>
                  <a:cs typeface="Consolas"/>
                  <a:sym typeface="Consolas"/>
                </a:rPr>
                <a:t>[99];</a:t>
              </a:r>
            </a:p>
          </p:txBody>
        </p:sp>
      </p:grpSp>
    </p:spTree>
    <p:extLst>
      <p:ext uri="{BB962C8B-B14F-4D97-AF65-F5344CB8AC3E}">
        <p14:creationId xmlns:p14="http://schemas.microsoft.com/office/powerpoint/2010/main" val="3244765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Indexers </a:t>
            </a:r>
            <a:endParaRPr lang="en-US" dirty="0"/>
          </a:p>
        </p:txBody>
      </p:sp>
      <p:sp>
        <p:nvSpPr>
          <p:cNvPr id="481" name="Shape 481"/>
          <p:cNvSpPr/>
          <p:nvPr/>
        </p:nvSpPr>
        <p:spPr>
          <a:xfrm>
            <a:off x="304800" y="1905000"/>
            <a:ext cx="6705600" cy="308438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noFill/>
          <a:ln w="25400" cap="flat">
            <a:noFill/>
            <a:prstDash val="solid"/>
            <a:bevel/>
          </a:ln>
          <a:effectLst/>
        </p:spPr>
        <p:txBody>
          <a:bodyPr wrap="square" lIns="0" tIns="0" rIns="0" bIns="0" numCol="1" anchor="ctr">
            <a:noAutofit/>
          </a:bodyPr>
          <a:lstStyle/>
          <a:p>
            <a:pPr lvl="0"/>
            <a:endParaRPr>
              <a:solidFill>
                <a:schemeClr val="accent2">
                  <a:lumMod val="50000"/>
                </a:schemeClr>
              </a:solidFill>
            </a:endParaRPr>
          </a:p>
        </p:txBody>
      </p:sp>
      <p:sp>
        <p:nvSpPr>
          <p:cNvPr id="484" name="Shape 484"/>
          <p:cNvSpPr/>
          <p:nvPr/>
        </p:nvSpPr>
        <p:spPr>
          <a:xfrm>
            <a:off x="4698867" y="707026"/>
            <a:ext cx="1981200" cy="762000"/>
          </a:xfrm>
          <a:prstGeom prst="roundRect">
            <a:avLst>
              <a:gd name="adj" fmla="val 16667"/>
            </a:avLst>
          </a:prstGeom>
          <a:no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solidFill>
                <a:schemeClr val="accent2">
                  <a:lumMod val="50000"/>
                </a:schemeClr>
              </a:solidFill>
              <a:latin typeface="Calibri" panose="020F0502020204030204" pitchFamily="34" charset="0"/>
            </a:endParaRPr>
          </a:p>
        </p:txBody>
      </p:sp>
      <p:sp>
        <p:nvSpPr>
          <p:cNvPr id="487" name="Shape 487"/>
          <p:cNvSpPr/>
          <p:nvPr/>
        </p:nvSpPr>
        <p:spPr>
          <a:xfrm>
            <a:off x="202668" y="741671"/>
            <a:ext cx="1752600" cy="762000"/>
          </a:xfrm>
          <a:prstGeom prst="roundRect">
            <a:avLst>
              <a:gd name="adj" fmla="val 16667"/>
            </a:avLst>
          </a:prstGeom>
          <a:no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solidFill>
                <a:schemeClr val="accent2">
                  <a:lumMod val="50000"/>
                </a:schemeClr>
              </a:solidFill>
              <a:latin typeface="Calibri" panose="020F0502020204030204" pitchFamily="34" charset="0"/>
            </a:endParaRPr>
          </a:p>
        </p:txBody>
      </p:sp>
      <p:grpSp>
        <p:nvGrpSpPr>
          <p:cNvPr id="492" name="Group 492"/>
          <p:cNvGrpSpPr/>
          <p:nvPr/>
        </p:nvGrpSpPr>
        <p:grpSpPr>
          <a:xfrm>
            <a:off x="2081341" y="723962"/>
            <a:ext cx="2363393" cy="762000"/>
            <a:chOff x="-153593" y="0"/>
            <a:chExt cx="2363393" cy="762000"/>
          </a:xfrm>
          <a:noFill/>
        </p:grpSpPr>
        <p:sp>
          <p:nvSpPr>
            <p:cNvPr id="490" name="Shape 490"/>
            <p:cNvSpPr/>
            <p:nvPr/>
          </p:nvSpPr>
          <p:spPr>
            <a:xfrm>
              <a:off x="0" y="0"/>
              <a:ext cx="2209800" cy="7620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solidFill>
                  <a:schemeClr val="accent2">
                    <a:lumMod val="50000"/>
                  </a:schemeClr>
                </a:solidFill>
                <a:latin typeface="Bradley Hand" charset="0"/>
                <a:ea typeface="Bradley Hand" charset="0"/>
                <a:cs typeface="Bradley Hand" charset="0"/>
              </a:endParaRPr>
            </a:p>
          </p:txBody>
        </p:sp>
        <p:sp>
          <p:nvSpPr>
            <p:cNvPr id="491" name="Shape 491"/>
            <p:cNvSpPr/>
            <p:nvPr/>
          </p:nvSpPr>
          <p:spPr>
            <a:xfrm>
              <a:off x="-153593" y="260208"/>
              <a:ext cx="2135404" cy="276999"/>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lgn="ctr"/>
              <a:r>
                <a:rPr lang="en-US" dirty="0" smtClean="0">
                  <a:solidFill>
                    <a:schemeClr val="accent2">
                      <a:lumMod val="50000"/>
                    </a:schemeClr>
                  </a:solidFill>
                  <a:latin typeface="Bradley Hand" charset="0"/>
                  <a:ea typeface="Bradley Hand" charset="0"/>
                  <a:cs typeface="Bradley Hand" charset="0"/>
                </a:rPr>
                <a:t>The return type</a:t>
              </a:r>
              <a:endParaRPr dirty="0">
                <a:solidFill>
                  <a:schemeClr val="accent2">
                    <a:lumMod val="50000"/>
                  </a:schemeClr>
                </a:solidFill>
                <a:latin typeface="Bradley Hand" charset="0"/>
                <a:ea typeface="Bradley Hand" charset="0"/>
                <a:cs typeface="Bradley Hand" charset="0"/>
              </a:endParaRPr>
            </a:p>
          </p:txBody>
        </p:sp>
      </p:grpSp>
      <p:grpSp>
        <p:nvGrpSpPr>
          <p:cNvPr id="495" name="Group 495"/>
          <p:cNvGrpSpPr/>
          <p:nvPr/>
        </p:nvGrpSpPr>
        <p:grpSpPr>
          <a:xfrm>
            <a:off x="5844260" y="1417783"/>
            <a:ext cx="3078065" cy="762000"/>
            <a:chOff x="0" y="0"/>
            <a:chExt cx="1981200" cy="762000"/>
          </a:xfrm>
          <a:noFill/>
        </p:grpSpPr>
        <p:sp>
          <p:nvSpPr>
            <p:cNvPr id="493" name="Shape 493"/>
            <p:cNvSpPr/>
            <p:nvPr/>
          </p:nvSpPr>
          <p:spPr>
            <a:xfrm>
              <a:off x="0" y="0"/>
              <a:ext cx="1981200" cy="7620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solidFill>
                  <a:schemeClr val="accent2">
                    <a:lumMod val="50000"/>
                  </a:schemeClr>
                </a:solidFill>
                <a:latin typeface="Bradley Hand" charset="0"/>
                <a:ea typeface="Bradley Hand" charset="0"/>
                <a:cs typeface="Bradley Hand" charset="0"/>
              </a:endParaRPr>
            </a:p>
          </p:txBody>
        </p:sp>
        <p:sp>
          <p:nvSpPr>
            <p:cNvPr id="494" name="Shape 494"/>
            <p:cNvSpPr/>
            <p:nvPr/>
          </p:nvSpPr>
          <p:spPr>
            <a:xfrm>
              <a:off x="37198" y="242499"/>
              <a:ext cx="1906804" cy="276999"/>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lgn="ctr"/>
              <a:r>
                <a:rPr lang="ru-RU" dirty="0" err="1" smtClean="0">
                  <a:solidFill>
                    <a:schemeClr val="accent2">
                      <a:lumMod val="50000"/>
                    </a:schemeClr>
                  </a:solidFill>
                  <a:latin typeface="Bradley Hand" charset="0"/>
                  <a:ea typeface="Bradley Hand" charset="0"/>
                  <a:cs typeface="Bradley Hand" charset="0"/>
                </a:rPr>
                <a:t>P</a:t>
              </a:r>
              <a:r>
                <a:rPr lang="en-US" dirty="0" err="1" smtClean="0">
                  <a:solidFill>
                    <a:schemeClr val="accent2">
                      <a:lumMod val="50000"/>
                    </a:schemeClr>
                  </a:solidFill>
                  <a:latin typeface="Bradley Hand" charset="0"/>
                  <a:ea typeface="Bradley Hand" charset="0"/>
                  <a:cs typeface="Bradley Hand" charset="0"/>
                </a:rPr>
                <a:t>arameter</a:t>
              </a:r>
              <a:r>
                <a:rPr lang="en-US" dirty="0" smtClean="0">
                  <a:solidFill>
                    <a:schemeClr val="accent2">
                      <a:lumMod val="50000"/>
                    </a:schemeClr>
                  </a:solidFill>
                  <a:latin typeface="Bradley Hand" charset="0"/>
                  <a:ea typeface="Bradley Hand" charset="0"/>
                  <a:cs typeface="Bradley Hand" charset="0"/>
                </a:rPr>
                <a:t> types and names</a:t>
              </a:r>
              <a:endParaRPr dirty="0">
                <a:solidFill>
                  <a:schemeClr val="accent2">
                    <a:lumMod val="50000"/>
                  </a:schemeClr>
                </a:solidFill>
                <a:latin typeface="Bradley Hand" charset="0"/>
                <a:ea typeface="Bradley Hand" charset="0"/>
                <a:cs typeface="Bradley Hand" charset="0"/>
              </a:endParaRPr>
            </a:p>
          </p:txBody>
        </p:sp>
      </p:grpSp>
      <p:sp>
        <p:nvSpPr>
          <p:cNvPr id="502" name="Shape 502"/>
          <p:cNvSpPr/>
          <p:nvPr/>
        </p:nvSpPr>
        <p:spPr>
          <a:xfrm>
            <a:off x="158543" y="5811199"/>
            <a:ext cx="8763783" cy="533400"/>
          </a:xfrm>
          <a:prstGeom prst="roundRect">
            <a:avLst>
              <a:gd name="adj" fmla="val 16667"/>
            </a:avLst>
          </a:prstGeom>
          <a:no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solidFill>
                <a:schemeClr val="accent2">
                  <a:lumMod val="50000"/>
                </a:schemeClr>
              </a:solidFill>
              <a:latin typeface="Calibri" panose="020F0502020204030204" pitchFamily="34" charset="0"/>
            </a:endParaRPr>
          </a:p>
        </p:txBody>
      </p:sp>
      <p:cxnSp>
        <p:nvCxnSpPr>
          <p:cNvPr id="4" name="Прямая со стрелкой 3"/>
          <p:cNvCxnSpPr/>
          <p:nvPr/>
        </p:nvCxnSpPr>
        <p:spPr>
          <a:xfrm>
            <a:off x="838200" y="1417783"/>
            <a:ext cx="240768" cy="1001687"/>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6" name="Прямая со стрелкой 5"/>
          <p:cNvCxnSpPr>
            <a:stCxn id="491" idx="2"/>
          </p:cNvCxnSpPr>
          <p:nvPr/>
        </p:nvCxnSpPr>
        <p:spPr>
          <a:xfrm flipH="1">
            <a:off x="2007236" y="1261169"/>
            <a:ext cx="1141807" cy="969857"/>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8" name="Прямая со стрелкой 7"/>
          <p:cNvCxnSpPr>
            <a:stCxn id="484" idx="2"/>
          </p:cNvCxnSpPr>
          <p:nvPr/>
        </p:nvCxnSpPr>
        <p:spPr>
          <a:xfrm flipH="1">
            <a:off x="3049995" y="1469026"/>
            <a:ext cx="2639472" cy="76200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 name="Прямая со стрелкой 9"/>
          <p:cNvCxnSpPr>
            <a:stCxn id="494" idx="2"/>
          </p:cNvCxnSpPr>
          <p:nvPr/>
        </p:nvCxnSpPr>
        <p:spPr>
          <a:xfrm flipH="1">
            <a:off x="3761541" y="1937281"/>
            <a:ext cx="3621752" cy="929969"/>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1" name="Shape 503"/>
          <p:cNvSpPr/>
          <p:nvPr/>
        </p:nvSpPr>
        <p:spPr>
          <a:xfrm>
            <a:off x="373814" y="5866647"/>
            <a:ext cx="8305800"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lang="en-US" dirty="0" smtClean="0">
                <a:solidFill>
                  <a:schemeClr val="accent2">
                    <a:lumMod val="50000"/>
                  </a:schemeClr>
                </a:solidFill>
                <a:latin typeface="Calibri" panose="020F0502020204030204" pitchFamily="34" charset="0"/>
              </a:rPr>
              <a:t>You can not define </a:t>
            </a:r>
            <a:r>
              <a:rPr lang="en-US" smtClean="0">
                <a:solidFill>
                  <a:schemeClr val="accent2">
                    <a:lumMod val="50000"/>
                  </a:schemeClr>
                </a:solidFill>
                <a:latin typeface="Calibri" panose="020F0502020204030204" pitchFamily="34" charset="0"/>
              </a:rPr>
              <a:t>static indexers!</a:t>
            </a:r>
            <a:endParaRPr dirty="0">
              <a:solidFill>
                <a:schemeClr val="accent2">
                  <a:lumMod val="50000"/>
                </a:schemeClr>
              </a:solidFill>
              <a:latin typeface="Calibri" panose="020F0502020204030204" pitchFamily="34" charset="0"/>
            </a:endParaRPr>
          </a:p>
        </p:txBody>
      </p:sp>
      <p:sp>
        <p:nvSpPr>
          <p:cNvPr id="33" name="Shape 482"/>
          <p:cNvSpPr/>
          <p:nvPr/>
        </p:nvSpPr>
        <p:spPr>
          <a:xfrm>
            <a:off x="643743" y="2350564"/>
            <a:ext cx="6444343" cy="2708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a:solidFill>
                  <a:schemeClr val="accent2">
                    <a:lumMod val="50000"/>
                  </a:schemeClr>
                </a:solidFill>
                <a:latin typeface="Consolas"/>
                <a:ea typeface="Consolas"/>
                <a:cs typeface="Consolas"/>
                <a:sym typeface="Consolas"/>
              </a:rPr>
              <a:t>public Address </a:t>
            </a:r>
            <a:r>
              <a:rPr sz="1600" b="1" dirty="0">
                <a:solidFill>
                  <a:schemeClr val="accent2">
                    <a:lumMod val="50000"/>
                  </a:schemeClr>
                </a:solidFill>
                <a:latin typeface="Consolas"/>
                <a:ea typeface="Consolas"/>
                <a:cs typeface="Consolas"/>
                <a:sym typeface="Consolas"/>
              </a:rPr>
              <a:t>this</a:t>
            </a:r>
            <a:r>
              <a:rPr sz="1600" dirty="0">
                <a:solidFill>
                  <a:schemeClr val="accent2">
                    <a:lumMod val="50000"/>
                  </a:schemeClr>
                </a:solidFill>
                <a:latin typeface="Consolas"/>
                <a:ea typeface="Consolas"/>
                <a:cs typeface="Consolas"/>
                <a:sym typeface="Consolas"/>
              </a:rPr>
              <a:t>[string </a:t>
            </a:r>
            <a:r>
              <a:rPr lang="ru-RU" sz="1600" dirty="0">
                <a:solidFill>
                  <a:schemeClr val="accent2">
                    <a:lumMod val="50000"/>
                  </a:schemeClr>
                </a:solidFill>
                <a:latin typeface="Consolas"/>
                <a:ea typeface="Consolas"/>
                <a:cs typeface="Consolas"/>
                <a:sym typeface="Consolas"/>
              </a:rPr>
              <a:t>с</a:t>
            </a:r>
            <a:r>
              <a:rPr sz="1600" dirty="0" err="1">
                <a:solidFill>
                  <a:schemeClr val="accent2">
                    <a:lumMod val="50000"/>
                  </a:schemeClr>
                </a:solidFill>
                <a:latin typeface="Consolas"/>
                <a:ea typeface="Consolas"/>
                <a:cs typeface="Consolas"/>
                <a:sym typeface="Consolas"/>
              </a:rPr>
              <a:t>ustomerID</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get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return </a:t>
            </a:r>
            <a:r>
              <a:rPr sz="1600" dirty="0" err="1">
                <a:solidFill>
                  <a:schemeClr val="accent2">
                    <a:lumMod val="50000"/>
                  </a:schemeClr>
                </a:solidFill>
                <a:latin typeface="Consolas"/>
                <a:ea typeface="Consolas"/>
                <a:cs typeface="Consolas"/>
                <a:sym typeface="Consolas"/>
              </a:rPr>
              <a:t>database.FindCustomer</a:t>
            </a:r>
            <a:r>
              <a:rPr sz="1600" dirty="0">
                <a:solidFill>
                  <a:schemeClr val="accent2">
                    <a:lumMod val="50000"/>
                  </a:schemeClr>
                </a:solidFill>
                <a:latin typeface="Consolas"/>
                <a:ea typeface="Consolas"/>
                <a:cs typeface="Consolas"/>
                <a:sym typeface="Consolas"/>
              </a:rPr>
              <a:t>(</a:t>
            </a:r>
            <a:r>
              <a:rPr lang="ru-RU" sz="1600" dirty="0">
                <a:solidFill>
                  <a:schemeClr val="accent2">
                    <a:lumMod val="50000"/>
                  </a:schemeClr>
                </a:solidFill>
                <a:latin typeface="Consolas"/>
                <a:ea typeface="Consolas"/>
                <a:cs typeface="Consolas"/>
                <a:sym typeface="Consolas"/>
              </a:rPr>
              <a:t>с</a:t>
            </a:r>
            <a:r>
              <a:rPr sz="1600" dirty="0" err="1">
                <a:solidFill>
                  <a:schemeClr val="accent2">
                    <a:lumMod val="50000"/>
                  </a:schemeClr>
                </a:solidFill>
                <a:latin typeface="Consolas"/>
                <a:ea typeface="Consolas"/>
                <a:cs typeface="Consolas"/>
                <a:sym typeface="Consolas"/>
              </a:rPr>
              <a:t>ustomerID</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set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r>
              <a:rPr sz="1600" dirty="0" err="1">
                <a:solidFill>
                  <a:schemeClr val="accent2">
                    <a:lumMod val="50000"/>
                  </a:schemeClr>
                </a:solidFill>
                <a:latin typeface="Consolas"/>
                <a:ea typeface="Consolas"/>
                <a:cs typeface="Consolas"/>
                <a:sym typeface="Consolas"/>
              </a:rPr>
              <a:t>database.UpdateCustomer</a:t>
            </a:r>
            <a:r>
              <a:rPr sz="1600" dirty="0">
                <a:solidFill>
                  <a:schemeClr val="accent2">
                    <a:lumMod val="50000"/>
                  </a:schemeClr>
                </a:solidFill>
                <a:latin typeface="Consolas"/>
                <a:ea typeface="Consolas"/>
                <a:cs typeface="Consolas"/>
                <a:sym typeface="Consolas"/>
              </a:rPr>
              <a:t>(</a:t>
            </a:r>
            <a:r>
              <a:rPr lang="ru-RU" sz="1600" dirty="0">
                <a:solidFill>
                  <a:schemeClr val="accent2">
                    <a:lumMod val="50000"/>
                  </a:schemeClr>
                </a:solidFill>
                <a:latin typeface="Consolas"/>
                <a:ea typeface="Consolas"/>
                <a:cs typeface="Consolas"/>
                <a:sym typeface="Consolas"/>
              </a:rPr>
              <a:t>с</a:t>
            </a:r>
            <a:r>
              <a:rPr sz="1600" dirty="0" err="1">
                <a:solidFill>
                  <a:schemeClr val="accent2">
                    <a:lumMod val="50000"/>
                  </a:schemeClr>
                </a:solidFill>
                <a:latin typeface="Consolas"/>
                <a:ea typeface="Consolas"/>
                <a:cs typeface="Consolas"/>
                <a:sym typeface="Consolas"/>
              </a:rPr>
              <a:t>ustomerID</a:t>
            </a:r>
            <a:r>
              <a:rPr sz="1600" dirty="0">
                <a:solidFill>
                  <a:schemeClr val="accent2">
                    <a:lumMod val="50000"/>
                  </a:schemeClr>
                </a:solidFill>
                <a:latin typeface="Consolas"/>
                <a:ea typeface="Consolas"/>
                <a:cs typeface="Consolas"/>
                <a:sym typeface="Consolas"/>
              </a:rPr>
              <a:t>, value);</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sp>
        <p:nvSpPr>
          <p:cNvPr id="34" name="Shape 497"/>
          <p:cNvSpPr/>
          <p:nvPr/>
        </p:nvSpPr>
        <p:spPr>
          <a:xfrm>
            <a:off x="6084387" y="2419470"/>
            <a:ext cx="2837938" cy="830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a:solidFill>
                  <a:srgbClr val="FFFFFF"/>
                </a:solidFill>
              </a:defRPr>
            </a:lvl1pPr>
          </a:lstStyle>
          <a:p>
            <a:pPr lvl="0" algn="just">
              <a:defRPr>
                <a:solidFill>
                  <a:srgbClr val="000000"/>
                </a:solidFill>
              </a:defRPr>
            </a:pPr>
            <a:r>
              <a:rPr lang="en-US" dirty="0" smtClean="0">
                <a:solidFill>
                  <a:schemeClr val="accent2">
                    <a:lumMod val="50000"/>
                  </a:schemeClr>
                </a:solidFill>
                <a:latin typeface="Bradley Hand" charset="0"/>
                <a:ea typeface="Bradley Hand" charset="0"/>
                <a:cs typeface="Bradley Hand" charset="0"/>
              </a:rPr>
              <a:t>The indexer parameter can be described as parameter value or parameter list</a:t>
            </a:r>
            <a:endParaRPr dirty="0">
              <a:solidFill>
                <a:schemeClr val="accent2">
                  <a:lumMod val="50000"/>
                </a:schemeClr>
              </a:solidFill>
              <a:latin typeface="Bradley Hand" charset="0"/>
              <a:ea typeface="Bradley Hand" charset="0"/>
              <a:cs typeface="Bradley Hand" charset="0"/>
            </a:endParaRPr>
          </a:p>
        </p:txBody>
      </p:sp>
      <p:sp>
        <p:nvSpPr>
          <p:cNvPr id="40" name="Shape 485"/>
          <p:cNvSpPr/>
          <p:nvPr/>
        </p:nvSpPr>
        <p:spPr>
          <a:xfrm>
            <a:off x="4259474" y="948197"/>
            <a:ext cx="3252368" cy="5539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lgn="ctr"/>
            <a:r>
              <a:rPr lang="en-US" dirty="0" smtClean="0">
                <a:solidFill>
                  <a:schemeClr val="accent2">
                    <a:lumMod val="50000"/>
                  </a:schemeClr>
                </a:solidFill>
                <a:latin typeface="Bradley Hand" charset="0"/>
                <a:ea typeface="Bradley Hand" charset="0"/>
                <a:cs typeface="Bradley Hand" charset="0"/>
              </a:rPr>
              <a:t>The this keyword is always the name of  an indexer</a:t>
            </a:r>
            <a:endParaRPr dirty="0">
              <a:solidFill>
                <a:schemeClr val="accent2">
                  <a:lumMod val="50000"/>
                </a:schemeClr>
              </a:solidFill>
              <a:latin typeface="Bradley Hand" charset="0"/>
              <a:ea typeface="Bradley Hand" charset="0"/>
              <a:cs typeface="Bradley Hand" charset="0"/>
            </a:endParaRPr>
          </a:p>
        </p:txBody>
      </p:sp>
      <p:sp>
        <p:nvSpPr>
          <p:cNvPr id="48" name="Shape 488"/>
          <p:cNvSpPr/>
          <p:nvPr/>
        </p:nvSpPr>
        <p:spPr>
          <a:xfrm>
            <a:off x="143204" y="1062292"/>
            <a:ext cx="1678204"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rPr lang="en-US" dirty="0" smtClean="0">
                <a:solidFill>
                  <a:schemeClr val="accent2">
                    <a:lumMod val="50000"/>
                  </a:schemeClr>
                </a:solidFill>
                <a:latin typeface="Bradley Hand" charset="0"/>
                <a:ea typeface="Bradley Hand" charset="0"/>
                <a:cs typeface="Bradley Hand" charset="0"/>
              </a:rPr>
              <a:t>Access modifier</a:t>
            </a:r>
            <a:endParaRPr dirty="0">
              <a:solidFill>
                <a:schemeClr val="accent2">
                  <a:lumMod val="50000"/>
                </a:schemeClr>
              </a:solidFill>
              <a:latin typeface="Bradley Hand" charset="0"/>
              <a:ea typeface="Bradley Hand" charset="0"/>
              <a:cs typeface="Bradley Hand" charset="0"/>
            </a:endParaRPr>
          </a:p>
        </p:txBody>
      </p:sp>
    </p:spTree>
    <p:extLst>
      <p:ext uri="{BB962C8B-B14F-4D97-AF65-F5344CB8AC3E}">
        <p14:creationId xmlns:p14="http://schemas.microsoft.com/office/powerpoint/2010/main" val="1211713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Indexers </a:t>
            </a:r>
            <a:endParaRPr lang="en-US" dirty="0"/>
          </a:p>
        </p:txBody>
      </p:sp>
      <p:sp>
        <p:nvSpPr>
          <p:cNvPr id="511" name="Shape 511"/>
          <p:cNvSpPr/>
          <p:nvPr/>
        </p:nvSpPr>
        <p:spPr>
          <a:xfrm>
            <a:off x="228600" y="761999"/>
            <a:ext cx="6553200" cy="280670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noFill/>
          <a:ln w="25400" cap="flat">
            <a:noFill/>
            <a:prstDash val="solid"/>
            <a:bevel/>
          </a:ln>
          <a:effectLst/>
        </p:spPr>
        <p:txBody>
          <a:bodyPr wrap="square" lIns="45719" tIns="45719" rIns="45719" bIns="45719" numCol="1" anchor="t">
            <a:noAutofit/>
          </a:bodyPr>
          <a:lstStyle/>
          <a:p>
            <a:pPr lvl="0">
              <a:defRPr sz="1600">
                <a:latin typeface="Consolas"/>
                <a:ea typeface="Consolas"/>
                <a:cs typeface="Consolas"/>
                <a:sym typeface="Consolas"/>
              </a:defRPr>
            </a:pPr>
            <a:endParaRPr>
              <a:solidFill>
                <a:schemeClr val="accent2">
                  <a:lumMod val="50000"/>
                </a:schemeClr>
              </a:solidFill>
            </a:endParaRPr>
          </a:p>
        </p:txBody>
      </p:sp>
      <p:sp>
        <p:nvSpPr>
          <p:cNvPr id="514" name="Shape 514"/>
          <p:cNvSpPr/>
          <p:nvPr/>
        </p:nvSpPr>
        <p:spPr>
          <a:xfrm>
            <a:off x="3810000" y="3124200"/>
            <a:ext cx="5105400" cy="313348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030" y="0"/>
                  <a:pt x="2302" y="0"/>
                </a:cubicBezTo>
                <a:lnTo>
                  <a:pt x="19298" y="0"/>
                </a:lnTo>
                <a:cubicBezTo>
                  <a:pt x="20570" y="0"/>
                  <a:pt x="21600" y="1612"/>
                  <a:pt x="21600" y="3600"/>
                </a:cubicBezTo>
                <a:lnTo>
                  <a:pt x="21600" y="18000"/>
                </a:lnTo>
                <a:cubicBezTo>
                  <a:pt x="21600" y="19988"/>
                  <a:pt x="20570" y="21600"/>
                  <a:pt x="19298" y="21600"/>
                </a:cubicBezTo>
                <a:lnTo>
                  <a:pt x="2302" y="21600"/>
                </a:lnTo>
                <a:cubicBezTo>
                  <a:pt x="1030" y="21600"/>
                  <a:pt x="0" y="19988"/>
                  <a:pt x="0" y="18000"/>
                </a:cubicBezTo>
                <a:close/>
              </a:path>
            </a:pathLst>
          </a:custGeom>
          <a:noFill/>
          <a:ln w="25400">
            <a:noFill/>
          </a:ln>
        </p:spPr>
        <p:txBody>
          <a:bodyPr lIns="45719" rIns="45719" anchor="ctr"/>
          <a:lstStyle/>
          <a:p>
            <a:pPr lvl="0" algn="just">
              <a:defRPr sz="1600"/>
            </a:pPr>
            <a:endParaRPr dirty="0"/>
          </a:p>
        </p:txBody>
      </p:sp>
      <p:pic>
        <p:nvPicPr>
          <p:cNvPr id="515" name="image9.png"/>
          <p:cNvPicPr/>
          <p:nvPr/>
        </p:nvPicPr>
        <p:blipFill>
          <a:blip r:embed="rId2">
            <a:extLst/>
          </a:blip>
          <a:stretch>
            <a:fillRect/>
          </a:stretch>
        </p:blipFill>
        <p:spPr>
          <a:xfrm>
            <a:off x="4700877" y="3499716"/>
            <a:ext cx="4036340" cy="2488688"/>
          </a:xfrm>
          <a:prstGeom prst="rect">
            <a:avLst/>
          </a:prstGeom>
          <a:ln w="12700">
            <a:miter lim="400000"/>
          </a:ln>
        </p:spPr>
      </p:pic>
      <p:sp>
        <p:nvSpPr>
          <p:cNvPr id="10" name="Shape 512"/>
          <p:cNvSpPr/>
          <p:nvPr/>
        </p:nvSpPr>
        <p:spPr>
          <a:xfrm>
            <a:off x="242047" y="761999"/>
            <a:ext cx="6477000" cy="25545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r>
              <a:rPr sz="1600" dirty="0">
                <a:solidFill>
                  <a:schemeClr val="accent2">
                    <a:lumMod val="50000"/>
                  </a:schemeClr>
                </a:solidFill>
                <a:latin typeface="Consolas"/>
                <a:ea typeface="Consolas"/>
                <a:cs typeface="Consolas"/>
                <a:sym typeface="Consolas"/>
              </a:rPr>
              <a:t>class </a:t>
            </a:r>
            <a:r>
              <a:rPr sz="1600" dirty="0" err="1">
                <a:solidFill>
                  <a:schemeClr val="accent2">
                    <a:lumMod val="50000"/>
                  </a:schemeClr>
                </a:solidFill>
                <a:latin typeface="Consolas"/>
                <a:ea typeface="Consolas"/>
                <a:cs typeface="Consolas"/>
                <a:sym typeface="Consolas"/>
              </a:rPr>
              <a:t>EmployeeDatabase</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employees [] Employee;</a:t>
            </a:r>
          </a:p>
          <a:p>
            <a:pPr lvl="0"/>
            <a:r>
              <a:rPr sz="1600" dirty="0">
                <a:solidFill>
                  <a:schemeClr val="accent2">
                    <a:lumMod val="50000"/>
                  </a:schemeClr>
                </a:solidFill>
                <a:latin typeface="Consolas"/>
                <a:ea typeface="Consolas"/>
                <a:cs typeface="Consolas"/>
                <a:sym typeface="Consolas"/>
              </a:rPr>
              <a:t>    </a:t>
            </a:r>
            <a:r>
              <a:rPr sz="1600" dirty="0" err="1">
                <a:solidFill>
                  <a:schemeClr val="accent2">
                    <a:lumMod val="50000"/>
                  </a:schemeClr>
                </a:solidFill>
                <a:latin typeface="Consolas"/>
                <a:ea typeface="Consolas"/>
                <a:cs typeface="Consolas"/>
                <a:sym typeface="Consolas"/>
              </a:rPr>
              <a:t>int</a:t>
            </a:r>
            <a:r>
              <a:rPr sz="1600" dirty="0">
                <a:solidFill>
                  <a:schemeClr val="accent2">
                    <a:lumMod val="50000"/>
                  </a:schemeClr>
                </a:solidFill>
                <a:latin typeface="Consolas"/>
                <a:ea typeface="Consolas"/>
                <a:cs typeface="Consolas"/>
                <a:sym typeface="Consolas"/>
              </a:rPr>
              <a:t> </a:t>
            </a:r>
            <a:r>
              <a:rPr sz="1600" dirty="0" err="1">
                <a:solidFill>
                  <a:schemeClr val="accent2">
                    <a:lumMod val="50000"/>
                  </a:schemeClr>
                </a:solidFill>
                <a:latin typeface="Consolas"/>
                <a:ea typeface="Consolas"/>
                <a:cs typeface="Consolas"/>
                <a:sym typeface="Consolas"/>
              </a:rPr>
              <a:t>topOfArray</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public </a:t>
            </a:r>
            <a:r>
              <a:rPr sz="1600" dirty="0" err="1">
                <a:solidFill>
                  <a:schemeClr val="accent2">
                    <a:lumMod val="50000"/>
                  </a:schemeClr>
                </a:solidFill>
                <a:latin typeface="Consolas"/>
                <a:ea typeface="Consolas"/>
                <a:cs typeface="Consolas"/>
                <a:sym typeface="Consolas"/>
              </a:rPr>
              <a:t>EmployeeDatabase</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public void </a:t>
            </a:r>
            <a:r>
              <a:rPr sz="1600" dirty="0" err="1">
                <a:solidFill>
                  <a:schemeClr val="accent2">
                    <a:lumMod val="50000"/>
                  </a:schemeClr>
                </a:solidFill>
                <a:latin typeface="Consolas"/>
                <a:ea typeface="Consolas"/>
                <a:cs typeface="Consolas"/>
                <a:sym typeface="Consolas"/>
              </a:rPr>
              <a:t>AddToDatabase</a:t>
            </a:r>
            <a:r>
              <a:rPr sz="1600" dirty="0">
                <a:solidFill>
                  <a:schemeClr val="accent2">
                    <a:lumMod val="50000"/>
                  </a:schemeClr>
                </a:solidFill>
                <a:latin typeface="Consolas"/>
                <a:ea typeface="Consolas"/>
                <a:cs typeface="Consolas"/>
                <a:sym typeface="Consolas"/>
              </a:rPr>
              <a:t>(Employee employee){...}</a:t>
            </a:r>
          </a:p>
          <a:p>
            <a:pPr lvl="0"/>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    public Employee this[string name</a:t>
            </a:r>
            <a:r>
              <a:rPr sz="1600" dirty="0" smtClean="0">
                <a:solidFill>
                  <a:schemeClr val="accent2">
                    <a:lumMod val="50000"/>
                  </a:schemeClr>
                </a:solidFill>
                <a:latin typeface="Consolas"/>
                <a:ea typeface="Consolas"/>
                <a:cs typeface="Consolas"/>
                <a:sym typeface="Consolas"/>
              </a:rPr>
              <a:t>]{</a:t>
            </a:r>
            <a:r>
              <a:rPr lang="en-US" sz="1600" dirty="0" smtClean="0">
                <a:solidFill>
                  <a:schemeClr val="accent2">
                    <a:lumMod val="50000"/>
                  </a:schemeClr>
                </a:solidFill>
                <a:latin typeface="Consolas"/>
                <a:ea typeface="Consolas"/>
                <a:cs typeface="Consolas"/>
                <a:sym typeface="Consolas"/>
              </a:rPr>
              <a:t>get</a:t>
            </a:r>
            <a:r>
              <a:rPr sz="1600" dirty="0" smtClean="0">
                <a:solidFill>
                  <a:schemeClr val="accent2">
                    <a:lumMod val="50000"/>
                  </a:schemeClr>
                </a:solidFill>
                <a:latin typeface="Consolas"/>
                <a:ea typeface="Consolas"/>
                <a:cs typeface="Consolas"/>
                <a:sym typeface="Consolas"/>
              </a:rPr>
              <a:t>...}</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a:t>
            </a:r>
          </a:p>
        </p:txBody>
      </p:sp>
    </p:spTree>
    <p:extLst>
      <p:ext uri="{BB962C8B-B14F-4D97-AF65-F5344CB8AC3E}">
        <p14:creationId xmlns:p14="http://schemas.microsoft.com/office/powerpoint/2010/main" val="838443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p:nvPr/>
        </p:nvSpPr>
        <p:spPr>
          <a:xfrm>
            <a:off x="234005" y="711199"/>
            <a:ext cx="7121511" cy="347401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noFill/>
          <a:ln w="25400" cap="flat">
            <a:noFill/>
            <a:prstDash val="solid"/>
            <a:bevel/>
          </a:ln>
          <a:effectLst/>
        </p:spPr>
        <p:txBody>
          <a:bodyPr wrap="square" lIns="0" tIns="0" rIns="0" bIns="0" numCol="1" anchor="t">
            <a:noAutofit/>
          </a:bodyPr>
          <a:lstStyle/>
          <a:p>
            <a:pPr lvl="0">
              <a:defRPr sz="1600">
                <a:latin typeface="Consolas"/>
                <a:ea typeface="Consolas"/>
                <a:cs typeface="Consolas"/>
                <a:sym typeface="Consolas"/>
              </a:defRPr>
            </a:pPr>
            <a:endParaRPr>
              <a:solidFill>
                <a:schemeClr val="accent2">
                  <a:lumMod val="50000"/>
                </a:schemeClr>
              </a:solidFill>
            </a:endParaRPr>
          </a:p>
        </p:txBody>
      </p:sp>
      <p:sp>
        <p:nvSpPr>
          <p:cNvPr id="521" name="Shape 521"/>
          <p:cNvSpPr/>
          <p:nvPr/>
        </p:nvSpPr>
        <p:spPr>
          <a:xfrm>
            <a:off x="3794760" y="2971800"/>
            <a:ext cx="4724400" cy="30607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030" y="0"/>
                  <a:pt x="2302" y="0"/>
                </a:cubicBezTo>
                <a:lnTo>
                  <a:pt x="19298" y="0"/>
                </a:lnTo>
                <a:cubicBezTo>
                  <a:pt x="20570" y="0"/>
                  <a:pt x="21600" y="1612"/>
                  <a:pt x="21600" y="3600"/>
                </a:cubicBezTo>
                <a:lnTo>
                  <a:pt x="21600" y="18000"/>
                </a:lnTo>
                <a:cubicBezTo>
                  <a:pt x="21600" y="19988"/>
                  <a:pt x="20570" y="21600"/>
                  <a:pt x="19298" y="21600"/>
                </a:cubicBezTo>
                <a:lnTo>
                  <a:pt x="2302" y="21600"/>
                </a:lnTo>
                <a:cubicBezTo>
                  <a:pt x="1030" y="21600"/>
                  <a:pt x="0" y="19988"/>
                  <a:pt x="0" y="18000"/>
                </a:cubicBezTo>
                <a:close/>
              </a:path>
            </a:pathLst>
          </a:custGeom>
          <a:solidFill>
            <a:srgbClr val="FFFFFF"/>
          </a:solidFill>
          <a:ln w="25400" cap="flat">
            <a:noFill/>
            <a:prstDash val="solid"/>
            <a:bevel/>
          </a:ln>
          <a:effectLst/>
        </p:spPr>
        <p:txBody>
          <a:bodyPr wrap="square" lIns="0" tIns="0" rIns="0" bIns="0" numCol="1" anchor="t">
            <a:noAutofit/>
          </a:bodyPr>
          <a:lstStyle/>
          <a:p>
            <a:pPr lvl="0" algn="just">
              <a:defRPr sz="1600"/>
            </a:pPr>
            <a:endParaRPr/>
          </a:p>
        </p:txBody>
      </p:sp>
      <p:sp>
        <p:nvSpPr>
          <p:cNvPr id="2" name="Title 1"/>
          <p:cNvSpPr>
            <a:spLocks noGrp="1"/>
          </p:cNvSpPr>
          <p:nvPr>
            <p:ph type="title"/>
          </p:nvPr>
        </p:nvSpPr>
        <p:spPr/>
        <p:txBody>
          <a:bodyPr/>
          <a:lstStyle/>
          <a:p>
            <a:r>
              <a:rPr lang="en-US" dirty="0" smtClean="0"/>
              <a:t>Indexers</a:t>
            </a:r>
            <a:endParaRPr lang="en-US" dirty="0"/>
          </a:p>
        </p:txBody>
      </p:sp>
      <p:sp>
        <p:nvSpPr>
          <p:cNvPr id="10" name="Shape 519"/>
          <p:cNvSpPr/>
          <p:nvPr/>
        </p:nvSpPr>
        <p:spPr>
          <a:xfrm>
            <a:off x="345602" y="797233"/>
            <a:ext cx="6898316" cy="33019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lvl="0"/>
            <a:r>
              <a:rPr sz="1600" b="1" dirty="0">
                <a:solidFill>
                  <a:schemeClr val="accent2">
                    <a:lumMod val="50000"/>
                  </a:schemeClr>
                </a:solidFill>
                <a:latin typeface="Consolas"/>
                <a:ea typeface="Consolas"/>
                <a:cs typeface="Consolas"/>
                <a:sym typeface="Consolas"/>
              </a:rPr>
              <a:t>using System.CompilerServices.Runtime;</a:t>
            </a:r>
          </a:p>
          <a:p>
            <a:pPr lvl="0"/>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class EmployeeDatabase</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employees [] Employee;</a:t>
            </a:r>
          </a:p>
          <a:p>
            <a:pPr lvl="0"/>
            <a:r>
              <a:rPr sz="1600" dirty="0">
                <a:solidFill>
                  <a:schemeClr val="accent2">
                    <a:lumMod val="50000"/>
                  </a:schemeClr>
                </a:solidFill>
                <a:latin typeface="Consolas"/>
                <a:ea typeface="Consolas"/>
                <a:cs typeface="Consolas"/>
                <a:sym typeface="Consolas"/>
              </a:rPr>
              <a:t>    int topOfArray;</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public EmployeeDatabase(){...}</a:t>
            </a:r>
          </a:p>
          <a:p>
            <a:pPr lvl="0"/>
            <a:r>
              <a:rPr sz="1600" dirty="0">
                <a:solidFill>
                  <a:schemeClr val="accent2">
                    <a:lumMod val="50000"/>
                  </a:schemeClr>
                </a:solidFill>
                <a:latin typeface="Consolas"/>
                <a:ea typeface="Consolas"/>
                <a:cs typeface="Consolas"/>
                <a:sym typeface="Consolas"/>
              </a:rPr>
              <a:t>    public void AddToDatabase(Employee employee){...}</a:t>
            </a:r>
          </a:p>
          <a:p>
            <a:pPr lvl="0"/>
            <a:r>
              <a:rPr sz="1600" dirty="0">
                <a:solidFill>
                  <a:schemeClr val="accent2">
                    <a:lumMod val="50000"/>
                  </a:schemeClr>
                </a:solidFill>
                <a:latin typeface="Consolas"/>
                <a:ea typeface="Consolas"/>
                <a:cs typeface="Consolas"/>
                <a:sym typeface="Consolas"/>
              </a:rPr>
              <a:t>    </a:t>
            </a:r>
            <a:r>
              <a:rPr sz="1600" b="1" dirty="0">
                <a:solidFill>
                  <a:schemeClr val="accent2">
                    <a:lumMod val="50000"/>
                  </a:schemeClr>
                </a:solidFill>
                <a:latin typeface="Consolas"/>
                <a:ea typeface="Consolas"/>
                <a:cs typeface="Consolas"/>
                <a:sym typeface="Consolas"/>
              </a:rPr>
              <a:t>[IndexerName("Emploee")]</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    public Employee this[string name]{...}</a:t>
            </a:r>
          </a:p>
          <a:p>
            <a:pPr lvl="0"/>
            <a:r>
              <a:rPr sz="1600" dirty="0">
                <a:solidFill>
                  <a:schemeClr val="accent2">
                    <a:lumMod val="50000"/>
                  </a:schemeClr>
                </a:solidFill>
                <a:latin typeface="Consolas"/>
                <a:ea typeface="Consolas"/>
                <a:cs typeface="Consolas"/>
                <a:sym typeface="Consolas"/>
              </a:rPr>
              <a:t>}</a:t>
            </a:r>
          </a:p>
        </p:txBody>
      </p:sp>
      <p:pic>
        <p:nvPicPr>
          <p:cNvPr id="11" name="image10.png"/>
          <p:cNvPicPr/>
          <p:nvPr/>
        </p:nvPicPr>
        <p:blipFill>
          <a:blip r:embed="rId2">
            <a:extLst/>
          </a:blip>
          <a:stretch>
            <a:fillRect/>
          </a:stretch>
        </p:blipFill>
        <p:spPr>
          <a:xfrm>
            <a:off x="5029200" y="3392530"/>
            <a:ext cx="3839980" cy="2675829"/>
          </a:xfrm>
          <a:prstGeom prst="rect">
            <a:avLst/>
          </a:prstGeom>
          <a:ln w="12700" cap="flat">
            <a:noFill/>
            <a:miter lim="400000"/>
          </a:ln>
          <a:effectLst/>
        </p:spPr>
      </p:pic>
    </p:spTree>
    <p:extLst>
      <p:ext uri="{BB962C8B-B14F-4D97-AF65-F5344CB8AC3E}">
        <p14:creationId xmlns:p14="http://schemas.microsoft.com/office/powerpoint/2010/main" val="2649557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Indexers vs arrays</a:t>
            </a:r>
            <a:endParaRPr lang="en-US" dirty="0"/>
          </a:p>
        </p:txBody>
      </p:sp>
      <p:sp>
        <p:nvSpPr>
          <p:cNvPr id="526" name="Shape 526"/>
          <p:cNvSpPr/>
          <p:nvPr/>
        </p:nvSpPr>
        <p:spPr>
          <a:xfrm>
            <a:off x="152400" y="762000"/>
            <a:ext cx="8839200" cy="685800"/>
          </a:xfrm>
          <a:prstGeom prst="roundRect">
            <a:avLst>
              <a:gd name="adj" fmla="val 16667"/>
            </a:avLst>
          </a:prstGeom>
          <a:noFill/>
          <a:ln w="9525" cap="flat">
            <a:no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defRPr>
                <a:solidFill>
                  <a:srgbClr val="FFFFFF"/>
                </a:solidFill>
              </a:defRPr>
            </a:pPr>
            <a:endParaRPr>
              <a:solidFill>
                <a:schemeClr val="accent2">
                  <a:lumMod val="50000"/>
                </a:schemeClr>
              </a:solidFill>
              <a:latin typeface="Calibri" panose="020F0502020204030204" pitchFamily="34" charset="0"/>
            </a:endParaRPr>
          </a:p>
        </p:txBody>
      </p:sp>
      <p:sp>
        <p:nvSpPr>
          <p:cNvPr id="37" name="Shape 527"/>
          <p:cNvSpPr/>
          <p:nvPr/>
        </p:nvSpPr>
        <p:spPr>
          <a:xfrm>
            <a:off x="152400" y="762000"/>
            <a:ext cx="8763000" cy="5539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a:solidFill>
                  <a:srgbClr val="FFFFFF"/>
                </a:solidFill>
              </a:defRPr>
            </a:lvl1pPr>
          </a:lstStyle>
          <a:p>
            <a:pPr lvl="0">
              <a:defRPr>
                <a:solidFill>
                  <a:srgbClr val="000000"/>
                </a:solidFill>
              </a:defRPr>
            </a:pPr>
            <a:r>
              <a:rPr lang="en-US" dirty="0" smtClean="0">
                <a:solidFill>
                  <a:schemeClr val="accent2">
                    <a:lumMod val="50000"/>
                  </a:schemeClr>
                </a:solidFill>
                <a:latin typeface="Calibri" panose="020F0502020204030204" pitchFamily="34" charset="0"/>
              </a:rPr>
              <a:t>Indexer use the same syntax like an array, but there are some very important</a:t>
            </a:r>
            <a:r>
              <a:rPr lang="ru-RU" dirty="0" smtClean="0">
                <a:solidFill>
                  <a:schemeClr val="accent2">
                    <a:lumMod val="50000"/>
                  </a:schemeClr>
                </a:solidFill>
                <a:latin typeface="Calibri" panose="020F0502020204030204" pitchFamily="34" charset="0"/>
              </a:rPr>
              <a:t> </a:t>
            </a:r>
            <a:r>
              <a:rPr lang="en-US" dirty="0" smtClean="0">
                <a:solidFill>
                  <a:schemeClr val="accent2">
                    <a:lumMod val="50000"/>
                  </a:schemeClr>
                </a:solidFill>
                <a:latin typeface="Calibri" panose="020F0502020204030204" pitchFamily="34" charset="0"/>
              </a:rPr>
              <a:t>differences between indexers and arrays</a:t>
            </a:r>
            <a:endParaRPr dirty="0">
              <a:solidFill>
                <a:schemeClr val="accent2">
                  <a:lumMod val="50000"/>
                </a:schemeClr>
              </a:solidFill>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93675421"/>
              </p:ext>
            </p:extLst>
          </p:nvPr>
        </p:nvGraphicFramePr>
        <p:xfrm>
          <a:off x="304800" y="1693728"/>
          <a:ext cx="8534400" cy="2021840"/>
        </p:xfrm>
        <a:graphic>
          <a:graphicData uri="http://schemas.openxmlformats.org/drawingml/2006/table">
            <a:tbl>
              <a:tblPr firstRow="1" bandRow="1">
                <a:tableStyleId>{2D5ABB26-0587-4C30-8999-92F81FD0307C}</a:tableStyleId>
              </a:tblPr>
              <a:tblGrid>
                <a:gridCol w="4267200"/>
                <a:gridCol w="4267200"/>
              </a:tblGrid>
              <a:tr h="370840">
                <a:tc>
                  <a:txBody>
                    <a:bodyPr/>
                    <a:lstStyle/>
                    <a:p>
                      <a:pPr algn="ctr"/>
                      <a:r>
                        <a:rPr lang="en-US" sz="1800" b="1" dirty="0" smtClean="0">
                          <a:solidFill>
                            <a:schemeClr val="accent2">
                              <a:lumMod val="50000"/>
                            </a:schemeClr>
                          </a:solidFill>
                          <a:latin typeface="Calibri" charset="0"/>
                          <a:ea typeface="Calibri" charset="0"/>
                          <a:cs typeface="Calibri" charset="0"/>
                        </a:rPr>
                        <a:t>Arrays</a:t>
                      </a:r>
                      <a:endParaRPr lang="en-US" sz="1800" b="1" dirty="0">
                        <a:solidFill>
                          <a:schemeClr val="accent2">
                            <a:lumMod val="50000"/>
                          </a:schemeClr>
                        </a:solidFill>
                        <a:latin typeface="Calibri" charset="0"/>
                        <a:ea typeface="Calibri" charset="0"/>
                        <a:cs typeface="Calibri" charset="0"/>
                      </a:endParaRPr>
                    </a:p>
                  </a:txBody>
                  <a:tcPr/>
                </a:tc>
                <a:tc>
                  <a:txBody>
                    <a:bodyPr/>
                    <a:lstStyle/>
                    <a:p>
                      <a:pPr algn="ctr"/>
                      <a:r>
                        <a:rPr lang="en-US" sz="1800" b="1" dirty="0" smtClean="0">
                          <a:solidFill>
                            <a:schemeClr val="accent2">
                              <a:lumMod val="50000"/>
                            </a:schemeClr>
                          </a:solidFill>
                          <a:latin typeface="Calibri" charset="0"/>
                          <a:ea typeface="Calibri" charset="0"/>
                          <a:cs typeface="Calibri" charset="0"/>
                        </a:rPr>
                        <a:t>Indexers </a:t>
                      </a:r>
                      <a:endParaRPr lang="en-US" sz="1800" b="1" dirty="0">
                        <a:solidFill>
                          <a:schemeClr val="accent2">
                            <a:lumMod val="50000"/>
                          </a:schemeClr>
                        </a:solidFill>
                        <a:latin typeface="Calibri" charset="0"/>
                        <a:ea typeface="Calibri" charset="0"/>
                        <a:cs typeface="Calibri" charset="0"/>
                      </a:endParaRPr>
                    </a:p>
                  </a:txBody>
                  <a:tcPr/>
                </a:tc>
              </a:tr>
              <a:tr h="370840">
                <a:tc>
                  <a:txBody>
                    <a:bodyPr/>
                    <a:lstStyle/>
                    <a:p>
                      <a:pPr algn="ctr"/>
                      <a:r>
                        <a:rPr lang="en-US" sz="1800" b="0" dirty="0" smtClean="0">
                          <a:solidFill>
                            <a:schemeClr val="accent2">
                              <a:lumMod val="50000"/>
                            </a:schemeClr>
                          </a:solidFill>
                          <a:latin typeface="Calibri" charset="0"/>
                          <a:ea typeface="Calibri" charset="0"/>
                          <a:cs typeface="Calibri" charset="0"/>
                        </a:rPr>
                        <a:t>Only numeric indexers</a:t>
                      </a:r>
                      <a:endParaRPr lang="en-US" sz="1800" b="0" dirty="0">
                        <a:solidFill>
                          <a:schemeClr val="accent2">
                            <a:lumMod val="50000"/>
                          </a:schemeClr>
                        </a:solidFill>
                        <a:latin typeface="Calibri" charset="0"/>
                        <a:ea typeface="Calibri" charset="0"/>
                        <a:cs typeface="Calibri" charset="0"/>
                      </a:endParaRPr>
                    </a:p>
                  </a:txBody>
                  <a:tcPr/>
                </a:tc>
                <a:tc>
                  <a:txBody>
                    <a:bodyPr/>
                    <a:lstStyle/>
                    <a:p>
                      <a:pPr algn="ctr"/>
                      <a:r>
                        <a:rPr lang="en-US" sz="1800" b="0" dirty="0" smtClean="0">
                          <a:solidFill>
                            <a:schemeClr val="accent2">
                              <a:lumMod val="50000"/>
                            </a:schemeClr>
                          </a:solidFill>
                          <a:latin typeface="Calibri" charset="0"/>
                          <a:ea typeface="Calibri" charset="0"/>
                          <a:cs typeface="Calibri" charset="0"/>
                        </a:rPr>
                        <a:t>Not only numeric indexers</a:t>
                      </a:r>
                      <a:endParaRPr lang="en-US" sz="1800" b="0" dirty="0">
                        <a:solidFill>
                          <a:schemeClr val="accent2">
                            <a:lumMod val="50000"/>
                          </a:schemeClr>
                        </a:solidFill>
                        <a:latin typeface="Calibri" charset="0"/>
                        <a:ea typeface="Calibri" charset="0"/>
                        <a:cs typeface="Calibri" charset="0"/>
                      </a:endParaRPr>
                    </a:p>
                  </a:txBody>
                  <a:tcPr/>
                </a:tc>
              </a:tr>
              <a:tr h="370840">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lang="en-US" sz="1800" dirty="0" smtClean="0">
                          <a:solidFill>
                            <a:schemeClr val="accent2">
                              <a:lumMod val="50000"/>
                            </a:schemeClr>
                          </a:solidFill>
                          <a:latin typeface="Calibri" panose="020F0502020204030204" pitchFamily="34" charset="0"/>
                        </a:rPr>
                        <a:t>Not</a:t>
                      </a:r>
                      <a:r>
                        <a:rPr lang="en-US" sz="1800" baseline="0" dirty="0" smtClean="0">
                          <a:solidFill>
                            <a:schemeClr val="accent2">
                              <a:lumMod val="50000"/>
                            </a:schemeClr>
                          </a:solidFill>
                          <a:latin typeface="Calibri" panose="020F0502020204030204" pitchFamily="34" charset="0"/>
                        </a:rPr>
                        <a:t> o</a:t>
                      </a:r>
                      <a:r>
                        <a:rPr lang="en-US" sz="1800" dirty="0" smtClean="0">
                          <a:solidFill>
                            <a:schemeClr val="accent2">
                              <a:lumMod val="50000"/>
                            </a:schemeClr>
                          </a:solidFill>
                          <a:latin typeface="Calibri" panose="020F0502020204030204" pitchFamily="34" charset="0"/>
                        </a:rPr>
                        <a:t>verload the indexing operation</a:t>
                      </a:r>
                    </a:p>
                  </a:txBody>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lang="en-US" sz="1800" dirty="0" smtClean="0">
                          <a:solidFill>
                            <a:schemeClr val="accent2">
                              <a:lumMod val="50000"/>
                            </a:schemeClr>
                          </a:solidFill>
                          <a:latin typeface="Calibri" panose="020F0502020204030204" pitchFamily="34" charset="0"/>
                        </a:rPr>
                        <a:t>It is possible to overriding and to overloading indexers</a:t>
                      </a:r>
                    </a:p>
                  </a:txBody>
                  <a:tcPr/>
                </a:tc>
              </a:tr>
              <a:tr h="370840">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lang="en-US" sz="1800" dirty="0" smtClean="0">
                          <a:solidFill>
                            <a:schemeClr val="accent2">
                              <a:lumMod val="50000"/>
                            </a:schemeClr>
                          </a:solidFill>
                          <a:latin typeface="Calibri" panose="020F0502020204030204" pitchFamily="34" charset="0"/>
                        </a:rPr>
                        <a:t>Array’s elements can be used both for as ref and</a:t>
                      </a:r>
                      <a:r>
                        <a:rPr lang="en-US" sz="1800" baseline="0" dirty="0" smtClean="0">
                          <a:solidFill>
                            <a:schemeClr val="accent2">
                              <a:lumMod val="50000"/>
                            </a:schemeClr>
                          </a:solidFill>
                          <a:latin typeface="Calibri" panose="020F0502020204030204" pitchFamily="34" charset="0"/>
                        </a:rPr>
                        <a:t> out </a:t>
                      </a:r>
                      <a:r>
                        <a:rPr lang="en-US" sz="1800" dirty="0" smtClean="0">
                          <a:solidFill>
                            <a:schemeClr val="accent2">
                              <a:lumMod val="50000"/>
                            </a:schemeClr>
                          </a:solidFill>
                          <a:latin typeface="Calibri" panose="020F0502020204030204" pitchFamily="34" charset="0"/>
                        </a:rPr>
                        <a:t>parameters</a:t>
                      </a:r>
                    </a:p>
                  </a:txBody>
                  <a:tcPr/>
                </a:tc>
                <a:tc>
                  <a:txBody>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lang="en-US" sz="1800" dirty="0" smtClean="0">
                          <a:solidFill>
                            <a:schemeClr val="accent2">
                              <a:lumMod val="50000"/>
                            </a:schemeClr>
                          </a:solidFill>
                          <a:latin typeface="Calibri" panose="020F0502020204030204" pitchFamily="34" charset="0"/>
                        </a:rPr>
                        <a:t>Array’s elements can’t be used both for as ref and</a:t>
                      </a:r>
                      <a:r>
                        <a:rPr lang="en-US" sz="1800" baseline="0" dirty="0" smtClean="0">
                          <a:solidFill>
                            <a:schemeClr val="accent2">
                              <a:lumMod val="50000"/>
                            </a:schemeClr>
                          </a:solidFill>
                          <a:latin typeface="Calibri" panose="020F0502020204030204" pitchFamily="34" charset="0"/>
                        </a:rPr>
                        <a:t> out </a:t>
                      </a:r>
                      <a:r>
                        <a:rPr lang="en-US" sz="1800" dirty="0" smtClean="0">
                          <a:solidFill>
                            <a:schemeClr val="accent2">
                              <a:lumMod val="50000"/>
                            </a:schemeClr>
                          </a:solidFill>
                          <a:latin typeface="Calibri" panose="020F0502020204030204" pitchFamily="34" charset="0"/>
                        </a:rPr>
                        <a:t>parameters</a:t>
                      </a:r>
                    </a:p>
                  </a:txBody>
                  <a:tcPr/>
                </a:tc>
              </a:tr>
            </a:tbl>
          </a:graphicData>
        </a:graphic>
      </p:graphicFrame>
    </p:spTree>
    <p:extLst>
      <p:ext uri="{BB962C8B-B14F-4D97-AF65-F5344CB8AC3E}">
        <p14:creationId xmlns:p14="http://schemas.microsoft.com/office/powerpoint/2010/main" val="2552960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Inheritance</a:t>
            </a:r>
          </a:p>
        </p:txBody>
      </p:sp>
      <p:grpSp>
        <p:nvGrpSpPr>
          <p:cNvPr id="131" name="Группа 130"/>
          <p:cNvGrpSpPr/>
          <p:nvPr/>
        </p:nvGrpSpPr>
        <p:grpSpPr>
          <a:xfrm>
            <a:off x="213013" y="685800"/>
            <a:ext cx="8854787" cy="5714999"/>
            <a:chOff x="213013" y="648112"/>
            <a:chExt cx="8854787" cy="5752688"/>
          </a:xfrm>
        </p:grpSpPr>
        <p:sp>
          <p:nvSpPr>
            <p:cNvPr id="3" name="Прямоугольник 2"/>
            <p:cNvSpPr/>
            <p:nvPr/>
          </p:nvSpPr>
          <p:spPr>
            <a:xfrm>
              <a:off x="228600" y="664150"/>
              <a:ext cx="3352800" cy="1696996"/>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latin typeface="Consolas" panose="020B0609020204030204" pitchFamily="49" charset="0"/>
                  <a:cs typeface="Consolas" panose="020B0609020204030204" pitchFamily="49" charset="0"/>
                </a:rPr>
                <a:t>Object</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string </a:t>
              </a:r>
              <a:r>
                <a:rPr lang="en-US" sz="1500" dirty="0" err="1">
                  <a:solidFill>
                    <a:schemeClr val="accent3">
                      <a:lumMod val="50000"/>
                    </a:schemeClr>
                  </a:solidFill>
                  <a:latin typeface="Consolas" panose="020B0609020204030204" pitchFamily="49" charset="0"/>
                  <a:cs typeface="Consolas" panose="020B0609020204030204" pitchFamily="49" charset="0"/>
                </a:rPr>
                <a:t>ToString</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a:t>
              </a: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a:t>
              </a:r>
              <a:r>
                <a:rPr lang="en-US" sz="1500" dirty="0" err="1">
                  <a:solidFill>
                    <a:schemeClr val="accent3">
                      <a:lumMod val="50000"/>
                    </a:schemeClr>
                  </a:solidFill>
                  <a:latin typeface="Consolas" panose="020B0609020204030204" pitchFamily="49" charset="0"/>
                  <a:cs typeface="Consolas" panose="020B0609020204030204" pitchFamily="49" charset="0"/>
                </a:rPr>
                <a:t>GetHashCode</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bool Equals(object o)</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Type </a:t>
              </a:r>
              <a:r>
                <a:rPr lang="en-US" sz="1500" dirty="0" err="1">
                  <a:solidFill>
                    <a:schemeClr val="accent3">
                      <a:lumMod val="50000"/>
                    </a:schemeClr>
                  </a:solidFill>
                  <a:latin typeface="Consolas" panose="020B0609020204030204" pitchFamily="49" charset="0"/>
                  <a:cs typeface="Consolas" panose="020B0609020204030204" pitchFamily="49" charset="0"/>
                </a:rPr>
                <a:t>GetType</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etc.</a:t>
              </a:r>
            </a:p>
          </p:txBody>
        </p:sp>
        <p:sp>
          <p:nvSpPr>
            <p:cNvPr id="4" name="Прямоугольник 3"/>
            <p:cNvSpPr/>
            <p:nvPr/>
          </p:nvSpPr>
          <p:spPr>
            <a:xfrm>
              <a:off x="5791200" y="790983"/>
              <a:ext cx="3048000" cy="792775"/>
            </a:xfrm>
            <a:prstGeom prst="rect">
              <a:avLst/>
            </a:prstGeom>
            <a:noFill/>
            <a:ln w="28575">
              <a:solidFill>
                <a:schemeClr val="accent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chemeClr val="accent3">
                      <a:lumMod val="50000"/>
                    </a:schemeClr>
                  </a:solidFill>
                  <a:latin typeface="Consolas" panose="020B0609020204030204" pitchFamily="49" charset="0"/>
                  <a:cs typeface="Consolas" panose="020B0609020204030204" pitchFamily="49" charset="0"/>
                </a:rPr>
                <a:t>IDisposable</a:t>
              </a:r>
              <a:endParaRPr lang="en-US" sz="1500" dirty="0">
                <a:solidFill>
                  <a:schemeClr val="accent3">
                    <a:lumMod val="50000"/>
                  </a:schemeClr>
                </a:solidFill>
                <a:latin typeface="Consolas" panose="020B0609020204030204" pitchFamily="49" charset="0"/>
                <a:cs typeface="Consolas" panose="020B0609020204030204" pitchFamily="49" charset="0"/>
              </a:endParaRP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void Dispose()</a:t>
              </a:r>
            </a:p>
          </p:txBody>
        </p:sp>
        <p:sp>
          <p:nvSpPr>
            <p:cNvPr id="5" name="Прямоугольник 4"/>
            <p:cNvSpPr/>
            <p:nvPr/>
          </p:nvSpPr>
          <p:spPr>
            <a:xfrm>
              <a:off x="3276600" y="3050069"/>
              <a:ext cx="3048000" cy="1229229"/>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Shape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Point Position {get;}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void Draw()</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void Dispose()</a:t>
              </a:r>
            </a:p>
          </p:txBody>
        </p:sp>
        <p:cxnSp>
          <p:nvCxnSpPr>
            <p:cNvPr id="7" name="Соединительная линия уступом 6"/>
            <p:cNvCxnSpPr>
              <a:stCxn id="5" idx="0"/>
              <a:endCxn id="3" idx="2"/>
            </p:cNvCxnSpPr>
            <p:nvPr/>
          </p:nvCxnSpPr>
          <p:spPr>
            <a:xfrm rot="16200000" flipV="1">
              <a:off x="3008338" y="1257807"/>
              <a:ext cx="688923" cy="2895600"/>
            </a:xfrm>
            <a:prstGeom prst="bentConnector3">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Соединительная линия уступом 10"/>
            <p:cNvCxnSpPr>
              <a:stCxn id="5" idx="0"/>
              <a:endCxn id="4" idx="2"/>
            </p:cNvCxnSpPr>
            <p:nvPr/>
          </p:nvCxnSpPr>
          <p:spPr>
            <a:xfrm rot="5400000" flipH="1" flipV="1">
              <a:off x="5324745" y="1059614"/>
              <a:ext cx="1466311" cy="2514600"/>
            </a:xfrm>
            <a:prstGeom prst="bentConnector3">
              <a:avLst>
                <a:gd name="adj1" fmla="val 23544"/>
              </a:avLst>
            </a:prstGeom>
            <a:ln w="38100">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3" name="Прямоугольник 12"/>
            <p:cNvSpPr/>
            <p:nvPr/>
          </p:nvSpPr>
          <p:spPr>
            <a:xfrm>
              <a:off x="228600" y="4891133"/>
              <a:ext cx="3352800" cy="959825"/>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Circle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override void Draw()</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Radius {get;} </a:t>
              </a:r>
            </a:p>
          </p:txBody>
        </p:sp>
        <p:sp>
          <p:nvSpPr>
            <p:cNvPr id="28" name="Прямоугольник 27"/>
            <p:cNvSpPr/>
            <p:nvPr/>
          </p:nvSpPr>
          <p:spPr>
            <a:xfrm>
              <a:off x="5770418" y="4891133"/>
              <a:ext cx="3048000" cy="1230726"/>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Rectangle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override void Draw()</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Width {get;} </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Height {get;} </a:t>
              </a:r>
            </a:p>
          </p:txBody>
        </p:sp>
        <p:cxnSp>
          <p:nvCxnSpPr>
            <p:cNvPr id="30" name="Соединительная линия уступом 29"/>
            <p:cNvCxnSpPr>
              <a:stCxn id="13" idx="0"/>
              <a:endCxn id="5" idx="2"/>
            </p:cNvCxnSpPr>
            <p:nvPr/>
          </p:nvCxnSpPr>
          <p:spPr>
            <a:xfrm rot="5400000" flipH="1" flipV="1">
              <a:off x="3046883" y="3137416"/>
              <a:ext cx="611835" cy="2895600"/>
            </a:xfrm>
            <a:prstGeom prst="bentConnector3">
              <a:avLst>
                <a:gd name="adj1" fmla="val 50000"/>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2" name="Соединительная линия уступом 31"/>
            <p:cNvCxnSpPr>
              <a:stCxn id="28" idx="0"/>
              <a:endCxn id="5" idx="2"/>
            </p:cNvCxnSpPr>
            <p:nvPr/>
          </p:nvCxnSpPr>
          <p:spPr>
            <a:xfrm rot="16200000" flipV="1">
              <a:off x="5741592" y="3338307"/>
              <a:ext cx="611835" cy="2493818"/>
            </a:xfrm>
            <a:prstGeom prst="bentConnector3">
              <a:avLst>
                <a:gd name="adj1" fmla="val 50000"/>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19945" y="664149"/>
              <a:ext cx="2050473" cy="523220"/>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Each object can be transformed to a line</a:t>
              </a:r>
            </a:p>
          </p:txBody>
        </p:sp>
        <p:cxnSp>
          <p:nvCxnSpPr>
            <p:cNvPr id="38" name="Прямая со стрелкой 37"/>
            <p:cNvCxnSpPr>
              <a:stCxn id="88" idx="2"/>
            </p:cNvCxnSpPr>
            <p:nvPr/>
          </p:nvCxnSpPr>
          <p:spPr>
            <a:xfrm flipH="1">
              <a:off x="3276600" y="1191168"/>
              <a:ext cx="1461652" cy="161753"/>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28600" y="2728967"/>
              <a:ext cx="1981201" cy="738664"/>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"Object" is a base class for the class "Shape"</a:t>
              </a:r>
            </a:p>
          </p:txBody>
        </p:sp>
        <p:cxnSp>
          <p:nvCxnSpPr>
            <p:cNvPr id="41" name="Прямая со стрелкой 40"/>
            <p:cNvCxnSpPr>
              <a:stCxn id="83" idx="3"/>
            </p:cNvCxnSpPr>
            <p:nvPr/>
          </p:nvCxnSpPr>
          <p:spPr>
            <a:xfrm>
              <a:off x="2057400" y="3091007"/>
              <a:ext cx="1371600" cy="443913"/>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816925" y="1672372"/>
              <a:ext cx="2604655" cy="526670"/>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"Shape" implements the </a:t>
              </a:r>
              <a:r>
                <a:rPr lang="en-US" sz="1400" b="1" dirty="0" smtClean="0">
                  <a:solidFill>
                    <a:schemeClr val="accent2">
                      <a:lumMod val="50000"/>
                    </a:schemeClr>
                  </a:solidFill>
                  <a:latin typeface="Calibri" panose="020F0502020204030204" pitchFamily="34" charset="0"/>
                </a:rPr>
                <a:t>interface</a:t>
              </a:r>
              <a:r>
                <a:rPr lang="ru-RU" sz="1400" b="1" dirty="0">
                  <a:solidFill>
                    <a:schemeClr val="accent2">
                      <a:lumMod val="50000"/>
                    </a:schemeClr>
                  </a:solidFill>
                  <a:latin typeface="Calibri" panose="020F0502020204030204" pitchFamily="34" charset="0"/>
                </a:rPr>
                <a:t> </a:t>
              </a:r>
              <a:r>
                <a:rPr lang="en-US" sz="1400" b="1" dirty="0" smtClean="0">
                  <a:solidFill>
                    <a:schemeClr val="accent2">
                      <a:lumMod val="50000"/>
                    </a:schemeClr>
                  </a:solidFill>
                  <a:latin typeface="Calibri" panose="020F0502020204030204" pitchFamily="34" charset="0"/>
                </a:rPr>
                <a:t>"</a:t>
              </a:r>
              <a:r>
                <a:rPr lang="en-US" sz="1400" b="1" dirty="0" err="1" smtClean="0">
                  <a:solidFill>
                    <a:schemeClr val="accent2">
                      <a:lumMod val="50000"/>
                    </a:schemeClr>
                  </a:solidFill>
                  <a:latin typeface="Calibri" panose="020F0502020204030204" pitchFamily="34" charset="0"/>
                </a:rPr>
                <a:t>IDisposable</a:t>
              </a:r>
              <a:r>
                <a:rPr lang="en-US" sz="1400" b="1" dirty="0">
                  <a:solidFill>
                    <a:schemeClr val="accent2">
                      <a:lumMod val="50000"/>
                    </a:schemeClr>
                  </a:solidFill>
                  <a:latin typeface="Calibri" panose="020F0502020204030204" pitchFamily="34" charset="0"/>
                </a:rPr>
                <a:t>"</a:t>
              </a:r>
            </a:p>
          </p:txBody>
        </p:sp>
        <p:cxnSp>
          <p:nvCxnSpPr>
            <p:cNvPr id="45" name="Прямая со стрелкой 44"/>
            <p:cNvCxnSpPr>
              <a:stCxn id="91" idx="2"/>
            </p:cNvCxnSpPr>
            <p:nvPr/>
          </p:nvCxnSpPr>
          <p:spPr>
            <a:xfrm>
              <a:off x="5063836" y="2216725"/>
              <a:ext cx="574964" cy="375256"/>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867400" y="4269095"/>
              <a:ext cx="8416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“is a”</a:t>
              </a:r>
            </a:p>
          </p:txBody>
        </p:sp>
        <p:sp>
          <p:nvSpPr>
            <p:cNvPr id="66" name="TextBox 65"/>
            <p:cNvSpPr txBox="1"/>
            <p:nvPr/>
          </p:nvSpPr>
          <p:spPr>
            <a:xfrm>
              <a:off x="7167995" y="2801969"/>
              <a:ext cx="1899805" cy="650593"/>
            </a:xfrm>
            <a:prstGeom prst="rect">
              <a:avLst/>
            </a:prstGeom>
            <a:noFill/>
          </p:spPr>
          <p:txBody>
            <a:bodyPr wrap="square" rtlCol="0">
              <a:spAutoFit/>
            </a:bodyPr>
            <a:lstStyle/>
            <a:p>
              <a:r>
                <a:rPr lang="en-US" sz="1200" b="1" dirty="0">
                  <a:solidFill>
                    <a:schemeClr val="accent2">
                      <a:lumMod val="50000"/>
                    </a:schemeClr>
                  </a:solidFill>
                  <a:latin typeface="Calibri" panose="020F0502020204030204" pitchFamily="34" charset="0"/>
                </a:rPr>
                <a:t>Each object of the class "Shape" has </a:t>
              </a:r>
              <a:r>
                <a:rPr lang="en-US" sz="1200" b="1" dirty="0" smtClean="0">
                  <a:solidFill>
                    <a:schemeClr val="accent2">
                      <a:lumMod val="50000"/>
                    </a:schemeClr>
                  </a:solidFill>
                  <a:latin typeface="Calibri" panose="020F0502020204030204" pitchFamily="34" charset="0"/>
                </a:rPr>
                <a:t>property</a:t>
              </a:r>
              <a:r>
                <a:rPr lang="en-US" sz="1200" b="1" dirty="0">
                  <a:solidFill>
                    <a:schemeClr val="accent2">
                      <a:lumMod val="50000"/>
                    </a:schemeClr>
                  </a:solidFill>
                  <a:latin typeface="Calibri" panose="020F0502020204030204" pitchFamily="34" charset="0"/>
                </a:rPr>
                <a:t> </a:t>
              </a:r>
              <a:r>
                <a:rPr lang="en-US" sz="1200" b="1" dirty="0" smtClean="0">
                  <a:solidFill>
                    <a:schemeClr val="accent2">
                      <a:lumMod val="50000"/>
                    </a:schemeClr>
                  </a:solidFill>
                  <a:latin typeface="Calibri" panose="020F0502020204030204" pitchFamily="34" charset="0"/>
                </a:rPr>
                <a:t>"Position</a:t>
              </a:r>
              <a:r>
                <a:rPr lang="en-US" sz="1200" b="1" dirty="0">
                  <a:solidFill>
                    <a:schemeClr val="accent2">
                      <a:lumMod val="50000"/>
                    </a:schemeClr>
                  </a:solidFill>
                  <a:latin typeface="Calibri" panose="020F0502020204030204" pitchFamily="34" charset="0"/>
                </a:rPr>
                <a:t>"</a:t>
              </a:r>
            </a:p>
          </p:txBody>
        </p:sp>
        <p:cxnSp>
          <p:nvCxnSpPr>
            <p:cNvPr id="67" name="Прямая со стрелкой 66"/>
            <p:cNvCxnSpPr>
              <a:stCxn id="66" idx="1"/>
            </p:cNvCxnSpPr>
            <p:nvPr/>
          </p:nvCxnSpPr>
          <p:spPr>
            <a:xfrm flipH="1">
              <a:off x="5860473" y="3127266"/>
              <a:ext cx="1307522" cy="533417"/>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326331" y="2935523"/>
              <a:ext cx="8416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“has a”</a:t>
              </a:r>
            </a:p>
          </p:txBody>
        </p:sp>
        <p:sp>
          <p:nvSpPr>
            <p:cNvPr id="76" name="TextBox 75"/>
            <p:cNvSpPr txBox="1"/>
            <p:nvPr/>
          </p:nvSpPr>
          <p:spPr>
            <a:xfrm>
              <a:off x="5770417" y="2291540"/>
              <a:ext cx="14131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“implement”</a:t>
              </a:r>
            </a:p>
          </p:txBody>
        </p:sp>
        <p:sp>
          <p:nvSpPr>
            <p:cNvPr id="78" name="TextBox 77"/>
            <p:cNvSpPr txBox="1"/>
            <p:nvPr/>
          </p:nvSpPr>
          <p:spPr>
            <a:xfrm>
              <a:off x="213013" y="3540633"/>
              <a:ext cx="2743201" cy="738664"/>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"Circle" is a subclass (or a derivative, child class) the class "Shape"</a:t>
              </a:r>
            </a:p>
          </p:txBody>
        </p:sp>
        <p:cxnSp>
          <p:nvCxnSpPr>
            <p:cNvPr id="79" name="Прямая со стрелкой 78"/>
            <p:cNvCxnSpPr>
              <a:stCxn id="86" idx="2"/>
            </p:cNvCxnSpPr>
            <p:nvPr/>
          </p:nvCxnSpPr>
          <p:spPr>
            <a:xfrm>
              <a:off x="1584614" y="4324167"/>
              <a:ext cx="122093" cy="566965"/>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83" name="Скругленный прямоугольник 82"/>
            <p:cNvSpPr/>
            <p:nvPr/>
          </p:nvSpPr>
          <p:spPr>
            <a:xfrm>
              <a:off x="228600" y="2714382"/>
              <a:ext cx="1828800" cy="753249"/>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86" name="Скругленный прямоугольник 85"/>
            <p:cNvSpPr/>
            <p:nvPr/>
          </p:nvSpPr>
          <p:spPr>
            <a:xfrm>
              <a:off x="213014" y="3570918"/>
              <a:ext cx="2743199" cy="753249"/>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88" name="Скругленный прямоугольник 87"/>
            <p:cNvSpPr/>
            <p:nvPr/>
          </p:nvSpPr>
          <p:spPr>
            <a:xfrm>
              <a:off x="3740725" y="648112"/>
              <a:ext cx="1995054" cy="543056"/>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1" name="Скругленный прямоугольник 90"/>
            <p:cNvSpPr/>
            <p:nvPr/>
          </p:nvSpPr>
          <p:spPr>
            <a:xfrm>
              <a:off x="3803072" y="1673669"/>
              <a:ext cx="2521527" cy="543056"/>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3" name="Скругленный прямоугольник 92"/>
            <p:cNvSpPr/>
            <p:nvPr/>
          </p:nvSpPr>
          <p:spPr>
            <a:xfrm>
              <a:off x="7232072" y="2795632"/>
              <a:ext cx="1586346" cy="731793"/>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5" name="TextBox 94"/>
            <p:cNvSpPr txBox="1"/>
            <p:nvPr/>
          </p:nvSpPr>
          <p:spPr>
            <a:xfrm>
              <a:off x="6781800" y="3788250"/>
              <a:ext cx="2112819" cy="526671"/>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Each object of the class Rectangle is Shape</a:t>
              </a:r>
            </a:p>
          </p:txBody>
        </p:sp>
        <p:cxnSp>
          <p:nvCxnSpPr>
            <p:cNvPr id="96" name="Прямая со стрелкой 95"/>
            <p:cNvCxnSpPr>
              <a:stCxn id="97" idx="2"/>
            </p:cNvCxnSpPr>
            <p:nvPr/>
          </p:nvCxnSpPr>
          <p:spPr>
            <a:xfrm flipH="1">
              <a:off x="7775864" y="4503304"/>
              <a:ext cx="25978" cy="509454"/>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97" name="Скругленный прямоугольник 96"/>
            <p:cNvSpPr/>
            <p:nvPr/>
          </p:nvSpPr>
          <p:spPr>
            <a:xfrm>
              <a:off x="6709064" y="3781913"/>
              <a:ext cx="2185555" cy="721391"/>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103" name="TextBox 102"/>
            <p:cNvSpPr txBox="1"/>
            <p:nvPr/>
          </p:nvSpPr>
          <p:spPr>
            <a:xfrm>
              <a:off x="3860224" y="4821846"/>
              <a:ext cx="1669472" cy="650593"/>
            </a:xfrm>
            <a:prstGeom prst="rect">
              <a:avLst/>
            </a:prstGeom>
            <a:noFill/>
          </p:spPr>
          <p:txBody>
            <a:bodyPr wrap="square" rtlCol="0">
              <a:spAutoFit/>
            </a:bodyPr>
            <a:lstStyle/>
            <a:p>
              <a:r>
                <a:rPr lang="de-DE" sz="1200" b="1" dirty="0" smtClean="0">
                  <a:solidFill>
                    <a:schemeClr val="accent2">
                      <a:lumMod val="50000"/>
                    </a:schemeClr>
                  </a:solidFill>
                  <a:latin typeface="Calibri" panose="020F0502020204030204" pitchFamily="34" charset="0"/>
                </a:rPr>
                <a:t>The </a:t>
              </a:r>
              <a:r>
                <a:rPr lang="de-DE" sz="1200" b="1" dirty="0" err="1" smtClean="0">
                  <a:solidFill>
                    <a:schemeClr val="accent2">
                      <a:lumMod val="50000"/>
                    </a:schemeClr>
                  </a:solidFill>
                  <a:latin typeface="Calibri" panose="020F0502020204030204" pitchFamily="34" charset="0"/>
                </a:rPr>
                <a:t>class</a:t>
              </a:r>
              <a:r>
                <a:rPr lang="ru-RU" sz="1200" b="1" dirty="0" smtClean="0">
                  <a:solidFill>
                    <a:schemeClr val="accent2">
                      <a:lumMod val="50000"/>
                    </a:schemeClr>
                  </a:solidFill>
                  <a:latin typeface="Calibri" panose="020F0502020204030204" pitchFamily="34" charset="0"/>
                </a:rPr>
                <a:t> </a:t>
              </a:r>
              <a:r>
                <a:rPr lang="en-US" sz="1200" b="1" dirty="0">
                  <a:solidFill>
                    <a:schemeClr val="accent2">
                      <a:lumMod val="50000"/>
                    </a:schemeClr>
                  </a:solidFill>
                  <a:latin typeface="Calibri" panose="020F0502020204030204" pitchFamily="34" charset="0"/>
                </a:rPr>
                <a:t>Rectangle </a:t>
              </a:r>
              <a:r>
                <a:rPr lang="de-DE" sz="1200" b="1" dirty="0" err="1">
                  <a:solidFill>
                    <a:schemeClr val="accent2">
                      <a:lumMod val="50000"/>
                    </a:schemeClr>
                  </a:solidFill>
                  <a:latin typeface="Calibri" panose="020F0502020204030204" pitchFamily="34" charset="0"/>
                </a:rPr>
                <a:t>redefines</a:t>
              </a:r>
              <a:r>
                <a:rPr lang="de-DE" sz="1200" b="1" dirty="0">
                  <a:solidFill>
                    <a:schemeClr val="accent2">
                      <a:lumMod val="50000"/>
                    </a:schemeClr>
                  </a:solidFill>
                  <a:latin typeface="Calibri" panose="020F0502020204030204" pitchFamily="34" charset="0"/>
                </a:rPr>
                <a:t> a </a:t>
              </a:r>
              <a:r>
                <a:rPr lang="de-DE" sz="1200" b="1" dirty="0" err="1" smtClean="0">
                  <a:solidFill>
                    <a:schemeClr val="accent2">
                      <a:lumMod val="50000"/>
                    </a:schemeClr>
                  </a:solidFill>
                  <a:latin typeface="Calibri" panose="020F0502020204030204" pitchFamily="34" charset="0"/>
                </a:rPr>
                <a:t>method</a:t>
              </a:r>
              <a:r>
                <a:rPr lang="ru-RU" sz="1200" b="1" dirty="0" smtClean="0">
                  <a:solidFill>
                    <a:schemeClr val="accent2">
                      <a:lumMod val="50000"/>
                    </a:schemeClr>
                  </a:solidFill>
                  <a:latin typeface="Calibri" panose="020F0502020204030204" pitchFamily="34" charset="0"/>
                </a:rPr>
                <a:t> </a:t>
              </a:r>
              <a:r>
                <a:rPr lang="en-US" sz="1200" b="1" dirty="0" smtClean="0">
                  <a:solidFill>
                    <a:schemeClr val="accent2">
                      <a:lumMod val="50000"/>
                    </a:schemeClr>
                  </a:solidFill>
                  <a:latin typeface="Calibri" panose="020F0502020204030204" pitchFamily="34" charset="0"/>
                </a:rPr>
                <a:t>Draw</a:t>
              </a:r>
              <a:endParaRPr lang="en-US" sz="1200" b="1" dirty="0">
                <a:solidFill>
                  <a:schemeClr val="accent2">
                    <a:lumMod val="50000"/>
                  </a:schemeClr>
                </a:solidFill>
                <a:latin typeface="Calibri" panose="020F0502020204030204" pitchFamily="34" charset="0"/>
              </a:endParaRPr>
            </a:p>
          </p:txBody>
        </p:sp>
        <p:cxnSp>
          <p:nvCxnSpPr>
            <p:cNvPr id="104" name="Прямая со стрелкой 103"/>
            <p:cNvCxnSpPr>
              <a:stCxn id="105" idx="3"/>
            </p:cNvCxnSpPr>
            <p:nvPr/>
          </p:nvCxnSpPr>
          <p:spPr>
            <a:xfrm>
              <a:off x="5288974" y="5207512"/>
              <a:ext cx="959426" cy="301014"/>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05" name="Скругленный прямоугольник 104"/>
            <p:cNvSpPr/>
            <p:nvPr/>
          </p:nvSpPr>
          <p:spPr>
            <a:xfrm>
              <a:off x="3853296" y="4815510"/>
              <a:ext cx="1435678" cy="784004"/>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112" name="TextBox 111"/>
            <p:cNvSpPr txBox="1"/>
            <p:nvPr/>
          </p:nvSpPr>
          <p:spPr>
            <a:xfrm>
              <a:off x="3417748" y="5846914"/>
              <a:ext cx="2449652" cy="464710"/>
            </a:xfrm>
            <a:prstGeom prst="rect">
              <a:avLst/>
            </a:prstGeom>
            <a:noFill/>
          </p:spPr>
          <p:txBody>
            <a:bodyPr wrap="square" rtlCol="0">
              <a:spAutoFit/>
            </a:bodyPr>
            <a:lstStyle/>
            <a:p>
              <a:r>
                <a:rPr lang="en-US" sz="1200" b="1" dirty="0">
                  <a:solidFill>
                    <a:schemeClr val="accent2">
                      <a:lumMod val="50000"/>
                    </a:schemeClr>
                  </a:solidFill>
                  <a:latin typeface="Calibri" panose="020F0502020204030204" pitchFamily="34" charset="0"/>
                </a:rPr>
                <a:t>The class "Circle" expands the class "Shape" with </a:t>
              </a:r>
              <a:r>
                <a:rPr lang="en-US" sz="1200" b="1" dirty="0" smtClean="0">
                  <a:solidFill>
                    <a:schemeClr val="accent2">
                      <a:lumMod val="50000"/>
                    </a:schemeClr>
                  </a:solidFill>
                  <a:latin typeface="Calibri" panose="020F0502020204030204" pitchFamily="34" charset="0"/>
                </a:rPr>
                <a:t>property </a:t>
              </a:r>
              <a:r>
                <a:rPr lang="en-US" sz="1200" b="1" dirty="0">
                  <a:solidFill>
                    <a:schemeClr val="accent2">
                      <a:lumMod val="50000"/>
                    </a:schemeClr>
                  </a:solidFill>
                  <a:latin typeface="Calibri" panose="020F0502020204030204" pitchFamily="34" charset="0"/>
                </a:rPr>
                <a:t>"Radius"</a:t>
              </a:r>
            </a:p>
          </p:txBody>
        </p:sp>
        <p:cxnSp>
          <p:nvCxnSpPr>
            <p:cNvPr id="113" name="Прямая со стрелкой 112"/>
            <p:cNvCxnSpPr>
              <a:stCxn id="114" idx="0"/>
            </p:cNvCxnSpPr>
            <p:nvPr/>
          </p:nvCxnSpPr>
          <p:spPr>
            <a:xfrm flipH="1" flipV="1">
              <a:off x="2956213" y="5698558"/>
              <a:ext cx="1620551" cy="152400"/>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14" name="Скругленный прямоугольник 113"/>
            <p:cNvSpPr/>
            <p:nvPr/>
          </p:nvSpPr>
          <p:spPr>
            <a:xfrm>
              <a:off x="3417748" y="5850958"/>
              <a:ext cx="2318032" cy="549842"/>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grpSp>
    </p:spTree>
    <p:extLst>
      <p:ext uri="{BB962C8B-B14F-4D97-AF65-F5344CB8AC3E}">
        <p14:creationId xmlns:p14="http://schemas.microsoft.com/office/powerpoint/2010/main" val="1221189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Hierarchies</a:t>
            </a:r>
            <a:endParaRPr lang="ru-RU" dirty="0"/>
          </a:p>
        </p:txBody>
      </p:sp>
      <p:sp>
        <p:nvSpPr>
          <p:cNvPr id="5" name="Flowchart: Document 4"/>
          <p:cNvSpPr/>
          <p:nvPr/>
        </p:nvSpPr>
        <p:spPr bwMode="auto">
          <a:xfrm>
            <a:off x="4823418" y="1617196"/>
            <a:ext cx="4320582" cy="33909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457200">
              <a:lnSpc>
                <a:spcPct val="90000"/>
              </a:lnSpc>
              <a:tabLst>
                <a:tab pos="457200" algn="l"/>
              </a:tabLst>
              <a:defRPr/>
            </a:pPr>
            <a:endParaRPr lang="en-US"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Inheriting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classes</a:t>
            </a: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public void </a:t>
            </a:r>
            <a:r>
              <a:rPr lang="ru-RU" sz="1600" dirty="0" err="1">
                <a:solidFill>
                  <a:schemeClr val="accent2">
                    <a:lumMod val="50000"/>
                  </a:schemeClr>
                </a:solidFill>
                <a:latin typeface="Consolas" pitchFamily="49" charset="0"/>
                <a:cs typeface="Consolas" pitchFamily="49" charset="0"/>
              </a:rPr>
              <a:t>DoManagementWork</a:t>
            </a: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 ... }</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public void </a:t>
            </a:r>
            <a:r>
              <a:rPr lang="ru-RU" sz="1600" dirty="0" err="1">
                <a:solidFill>
                  <a:schemeClr val="accent2">
                    <a:lumMod val="50000"/>
                  </a:schemeClr>
                </a:solidFill>
                <a:latin typeface="Consolas" pitchFamily="49" charset="0"/>
                <a:cs typeface="Consolas" pitchFamily="49" charset="0"/>
              </a:rPr>
              <a:t>DoManualWork</a:t>
            </a: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 ... }</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p:txBody>
      </p:sp>
      <p:sp>
        <p:nvSpPr>
          <p:cNvPr id="8" name="Rounded Rectangle 7"/>
          <p:cNvSpPr/>
          <p:nvPr/>
        </p:nvSpPr>
        <p:spPr bwMode="auto">
          <a:xfrm>
            <a:off x="152400" y="5301316"/>
            <a:ext cx="8825345" cy="6096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spcAft>
                <a:spcPts val="1000"/>
              </a:spcAft>
            </a:pPr>
            <a:r>
              <a:rPr lang="en-US" dirty="0">
                <a:solidFill>
                  <a:schemeClr val="accent2">
                    <a:lumMod val="50000"/>
                  </a:schemeClr>
                </a:solidFill>
                <a:latin typeface="Calibri" charset="0"/>
                <a:ea typeface="Calibri" charset="0"/>
                <a:cs typeface="Calibri" charset="0"/>
              </a:rPr>
              <a:t>A derived class can have only one direct base class. However, inheritance is transitive.</a:t>
            </a:r>
            <a:endParaRPr kumimoji="0" lang="ru-RU" i="0" u="none" strike="noStrike" cap="none" normalizeH="0" baseline="0" dirty="0">
              <a:ln>
                <a:noFill/>
              </a:ln>
              <a:solidFill>
                <a:schemeClr val="accent2">
                  <a:lumMod val="50000"/>
                </a:schemeClr>
              </a:solidFill>
              <a:effectLst/>
              <a:latin typeface="Calibri" charset="0"/>
              <a:ea typeface="Calibri" charset="0"/>
              <a:cs typeface="Calibri" charset="0"/>
            </a:endParaRPr>
          </a:p>
        </p:txBody>
      </p:sp>
      <p:sp>
        <p:nvSpPr>
          <p:cNvPr id="12" name="Flowchart: Document 11"/>
          <p:cNvSpPr/>
          <p:nvPr/>
        </p:nvSpPr>
        <p:spPr bwMode="auto">
          <a:xfrm>
            <a:off x="246874" y="1828800"/>
            <a:ext cx="3709916" cy="2286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457200">
              <a:lnSpc>
                <a:spcPct val="90000"/>
              </a:lnSpc>
              <a:tabLst>
                <a:tab pos="457200" algn="l"/>
              </a:tabLst>
              <a:defRPr/>
            </a:pPr>
            <a:endParaRPr lang="en-US"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Employee</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protected string empNum;</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protected string empName;</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protected void DoWork()</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 ... }</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a:p>
            <a:pPr marL="0" marR="0" indent="0" algn="ctr" defTabSz="914400" rtl="0" eaLnBrk="1" fontAlgn="base" latinLnBrk="0" hangingPunct="1">
              <a:lnSpc>
                <a:spcPct val="100000"/>
              </a:lnSpc>
              <a:spcBef>
                <a:spcPct val="0"/>
              </a:spcBef>
              <a:spcAft>
                <a:spcPts val="1000"/>
              </a:spcAft>
              <a:buClrTx/>
              <a:buSzTx/>
              <a:buFontTx/>
              <a:buNone/>
              <a:tabLst/>
            </a:pPr>
            <a:endParaRPr kumimoji="0" lang="ru-RU" sz="1600" i="0" u="none" strike="noStrike" cap="none" normalizeH="0" baseline="0" dirty="0">
              <a:ln>
                <a:noFill/>
              </a:ln>
              <a:solidFill>
                <a:schemeClr val="accent2">
                  <a:lumMod val="50000"/>
                </a:schemeClr>
              </a:solidFill>
              <a:effectLst/>
              <a:latin typeface="Consolas" pitchFamily="49" charset="0"/>
              <a:cs typeface="Consolas" pitchFamily="49" charset="0"/>
            </a:endParaRPr>
          </a:p>
        </p:txBody>
      </p:sp>
      <p:sp>
        <p:nvSpPr>
          <p:cNvPr id="7" name="Rounded Rectangle 6"/>
          <p:cNvSpPr/>
          <p:nvPr/>
        </p:nvSpPr>
        <p:spPr bwMode="auto">
          <a:xfrm>
            <a:off x="152400" y="609600"/>
            <a:ext cx="8839200" cy="12192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spcAft>
                <a:spcPts val="1000"/>
              </a:spcAft>
            </a:pPr>
            <a:r>
              <a:rPr lang="en-US" dirty="0" smtClean="0">
                <a:solidFill>
                  <a:schemeClr val="accent2">
                    <a:lumMod val="50000"/>
                  </a:schemeClr>
                </a:solidFill>
                <a:latin typeface="Calibri" charset="0"/>
                <a:ea typeface="Calibri" charset="0"/>
                <a:cs typeface="Calibri" charset="0"/>
              </a:rPr>
              <a:t>Inheritance </a:t>
            </a:r>
            <a:r>
              <a:rPr lang="en-US" dirty="0">
                <a:solidFill>
                  <a:schemeClr val="accent2">
                    <a:lumMod val="50000"/>
                  </a:schemeClr>
                </a:solidFill>
                <a:latin typeface="Calibri" charset="0"/>
                <a:ea typeface="Calibri" charset="0"/>
                <a:cs typeface="Calibri" charset="0"/>
              </a:rPr>
              <a:t>enables you to create new classes that reuse, extend, and modify the behavior that is defined in other classes</a:t>
            </a:r>
            <a:r>
              <a:rPr lang="en-US" dirty="0" smtClean="0">
                <a:solidFill>
                  <a:schemeClr val="accent2">
                    <a:lumMod val="50000"/>
                  </a:schemeClr>
                </a:solidFill>
                <a:latin typeface="Calibri" charset="0"/>
                <a:ea typeface="Calibri" charset="0"/>
                <a:cs typeface="Calibri" charset="0"/>
              </a:rPr>
              <a:t>.</a:t>
            </a:r>
          </a:p>
          <a:p>
            <a:pPr algn="just">
              <a:spcAft>
                <a:spcPts val="1000"/>
              </a:spcAft>
            </a:pPr>
            <a:r>
              <a:rPr lang="en-US" dirty="0">
                <a:solidFill>
                  <a:schemeClr val="accent2">
                    <a:lumMod val="50000"/>
                  </a:schemeClr>
                </a:solidFill>
                <a:latin typeface="Calibri" charset="0"/>
                <a:ea typeface="Calibri" charset="0"/>
                <a:cs typeface="Calibri" charset="0"/>
              </a:rPr>
              <a:t>The class whose members are inherited is called the </a:t>
            </a:r>
            <a:r>
              <a:rPr lang="en-US" i="1" dirty="0">
                <a:solidFill>
                  <a:schemeClr val="accent2">
                    <a:lumMod val="50000"/>
                  </a:schemeClr>
                </a:solidFill>
                <a:latin typeface="Calibri" charset="0"/>
                <a:ea typeface="Calibri" charset="0"/>
                <a:cs typeface="Calibri" charset="0"/>
              </a:rPr>
              <a:t>base class</a:t>
            </a:r>
            <a:r>
              <a:rPr lang="en-US" dirty="0">
                <a:solidFill>
                  <a:schemeClr val="accent2">
                    <a:lumMod val="50000"/>
                  </a:schemeClr>
                </a:solidFill>
                <a:latin typeface="Calibri" charset="0"/>
                <a:ea typeface="Calibri" charset="0"/>
                <a:cs typeface="Calibri" charset="0"/>
              </a:rPr>
              <a:t>, and the class that inherits those members is called the </a:t>
            </a:r>
            <a:r>
              <a:rPr lang="en-US" i="1" dirty="0">
                <a:solidFill>
                  <a:schemeClr val="accent2">
                    <a:lumMod val="50000"/>
                  </a:schemeClr>
                </a:solidFill>
                <a:latin typeface="Calibri" charset="0"/>
                <a:ea typeface="Calibri" charset="0"/>
                <a:cs typeface="Calibri" charset="0"/>
              </a:rPr>
              <a:t>derived class</a:t>
            </a:r>
            <a:r>
              <a:rPr lang="en-US" dirty="0">
                <a:solidFill>
                  <a:schemeClr val="accent2">
                    <a:lumMod val="50000"/>
                  </a:schemeClr>
                </a:solidFill>
                <a:latin typeface="Calibri" charset="0"/>
                <a:ea typeface="Calibri" charset="0"/>
                <a:cs typeface="Calibri" charset="0"/>
              </a:rPr>
              <a:t>. </a:t>
            </a:r>
            <a:endParaRPr kumimoji="0" lang="ru-RU" i="0" u="none" strike="noStrike" cap="none" normalizeH="0" baseline="0" dirty="0">
              <a:ln>
                <a:noFill/>
              </a:ln>
              <a:solidFill>
                <a:schemeClr val="accent2">
                  <a:lumMod val="50000"/>
                </a:schemeClr>
              </a:solidFill>
              <a:effectLst/>
              <a:latin typeface="Calibri" charset="0"/>
              <a:ea typeface="Calibri" charset="0"/>
              <a:cs typeface="Calibri" charset="0"/>
            </a:endParaRPr>
          </a:p>
        </p:txBody>
      </p:sp>
      <p:pic>
        <p:nvPicPr>
          <p:cNvPr id="21" name="Picture 2" descr="C:\Work in Progress\Microsoft\VAT\MSL_PNG_Object_Library\Event.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8129869" y="5301316"/>
            <a:ext cx="937931" cy="71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224319" y="678780"/>
            <a:ext cx="8726609" cy="1149097"/>
          </a:xfrm>
          <a:prstGeom prst="roundRect">
            <a:avLst>
              <a:gd name="adj" fmla="val 16667"/>
            </a:avLst>
          </a:prstGeom>
          <a:noFill/>
          <a:ln w="9525" cap="flat">
            <a:noFill/>
            <a:prstDash val="solid"/>
            <a:bevel/>
          </a:ln>
          <a:effectLst/>
        </p:spPr>
        <p:txBody>
          <a:bodyPr wrap="square" lIns="0" tIns="0" rIns="0" bIns="0" numCol="1" anchor="ctr">
            <a:noAutofit/>
          </a:bodyPr>
          <a:lstStyle/>
          <a:p>
            <a:pPr marL="55563" algn="just">
              <a:tabLst>
                <a:tab pos="8631238" algn="l"/>
              </a:tabLst>
            </a:pPr>
            <a:r>
              <a:rPr lang="en-US" i="1" dirty="0">
                <a:solidFill>
                  <a:schemeClr val="accent2">
                    <a:lumMod val="50000"/>
                  </a:schemeClr>
                </a:solidFill>
                <a:latin typeface="Calibri" panose="020F0502020204030204" pitchFamily="34" charset="0"/>
              </a:rPr>
              <a:t>The ability of a type to combine data and methods that work with </a:t>
            </a:r>
            <a:r>
              <a:rPr lang="en-US" i="1" dirty="0" smtClean="0">
                <a:solidFill>
                  <a:schemeClr val="accent2">
                    <a:lumMod val="50000"/>
                  </a:schemeClr>
                </a:solidFill>
                <a:latin typeface="Calibri" panose="020F0502020204030204" pitchFamily="34" charset="0"/>
              </a:rPr>
              <a:t>it, </a:t>
            </a:r>
            <a:r>
              <a:rPr lang="en-US" i="1" dirty="0">
                <a:solidFill>
                  <a:schemeClr val="accent2">
                    <a:lumMod val="50000"/>
                  </a:schemeClr>
                </a:solidFill>
                <a:latin typeface="Calibri" panose="020F0502020204030204" pitchFamily="34" charset="0"/>
              </a:rPr>
              <a:t>while </a:t>
            </a:r>
            <a:r>
              <a:rPr lang="en-US" i="1" dirty="0" smtClean="0">
                <a:solidFill>
                  <a:schemeClr val="accent2">
                    <a:lumMod val="50000"/>
                  </a:schemeClr>
                </a:solidFill>
                <a:latin typeface="Calibri" panose="020F0502020204030204" pitchFamily="34" charset="0"/>
              </a:rPr>
              <a:t>hiding the </a:t>
            </a:r>
            <a:r>
              <a:rPr lang="en-US" i="1" dirty="0">
                <a:solidFill>
                  <a:schemeClr val="accent2">
                    <a:lumMod val="50000"/>
                  </a:schemeClr>
                </a:solidFill>
                <a:latin typeface="Calibri" panose="020F0502020204030204" pitchFamily="34" charset="0"/>
              </a:rPr>
              <a:t>internal data </a:t>
            </a:r>
            <a:r>
              <a:rPr lang="en-US" i="1" dirty="0" smtClean="0">
                <a:solidFill>
                  <a:schemeClr val="accent2">
                    <a:lumMod val="50000"/>
                  </a:schemeClr>
                </a:solidFill>
                <a:latin typeface="Calibri" panose="020F0502020204030204" pitchFamily="34" charset="0"/>
              </a:rPr>
              <a:t>and the </a:t>
            </a:r>
            <a:r>
              <a:rPr lang="en-US" i="1" dirty="0">
                <a:solidFill>
                  <a:schemeClr val="accent2">
                    <a:lumMod val="50000"/>
                  </a:schemeClr>
                </a:solidFill>
                <a:latin typeface="Calibri" panose="020F0502020204030204" pitchFamily="34" charset="0"/>
              </a:rPr>
              <a:t>implementation </a:t>
            </a:r>
            <a:r>
              <a:rPr lang="en-US" i="1" dirty="0" smtClean="0">
                <a:solidFill>
                  <a:schemeClr val="accent2">
                    <a:lumMod val="50000"/>
                  </a:schemeClr>
                </a:solidFill>
                <a:latin typeface="Calibri" panose="020F0502020204030204" pitchFamily="34" charset="0"/>
              </a:rPr>
              <a:t>details of an object, </a:t>
            </a:r>
            <a:r>
              <a:rPr lang="en-US" i="1" dirty="0">
                <a:solidFill>
                  <a:schemeClr val="accent2">
                    <a:lumMod val="50000"/>
                  </a:schemeClr>
                </a:solidFill>
                <a:latin typeface="Calibri" panose="020F0502020204030204" pitchFamily="34" charset="0"/>
              </a:rPr>
              <a:t>making only certain parts of the type available to applications</a:t>
            </a:r>
            <a:endParaRPr lang="ru-RU" i="1" dirty="0">
              <a:solidFill>
                <a:schemeClr val="accent2">
                  <a:lumMod val="50000"/>
                </a:schemeClr>
              </a:solidFill>
              <a:latin typeface="Calibri" panose="020F0502020204030204" pitchFamily="34" charset="0"/>
            </a:endParaRPr>
          </a:p>
        </p:txBody>
      </p:sp>
      <p:sp>
        <p:nvSpPr>
          <p:cNvPr id="65" name="Shape 65"/>
          <p:cNvSpPr/>
          <p:nvPr/>
        </p:nvSpPr>
        <p:spPr>
          <a:xfrm>
            <a:off x="188793" y="1892783"/>
            <a:ext cx="8726608" cy="850418"/>
          </a:xfrm>
          <a:prstGeom prst="roundRect">
            <a:avLst>
              <a:gd name="adj" fmla="val 16667"/>
            </a:avLst>
          </a:prstGeom>
          <a:noFill/>
          <a:ln w="9525" cap="flat">
            <a:noFill/>
            <a:prstDash val="solid"/>
            <a:bevel/>
          </a:ln>
          <a:effectLst/>
        </p:spPr>
        <p:txBody>
          <a:bodyPr wrap="square" lIns="0" tIns="0" rIns="0" bIns="0" numCol="1" anchor="ctr">
            <a:noAutofit/>
          </a:bodyPr>
          <a:lstStyle/>
          <a:p>
            <a:pPr marL="55563" algn="just">
              <a:tabLst>
                <a:tab pos="8520113" algn="l"/>
              </a:tabLst>
            </a:pPr>
            <a:r>
              <a:rPr lang="en-US" i="1" dirty="0">
                <a:solidFill>
                  <a:schemeClr val="accent2">
                    <a:lumMod val="50000"/>
                  </a:schemeClr>
                </a:solidFill>
                <a:latin typeface="Calibri" panose="020F0502020204030204" pitchFamily="34" charset="0"/>
              </a:rPr>
              <a:t>The only way to interact external code with an object or class is to access through a well-defined set of type </a:t>
            </a:r>
            <a:r>
              <a:rPr lang="en-US" i="1" dirty="0" smtClean="0">
                <a:solidFill>
                  <a:schemeClr val="accent2">
                    <a:lumMod val="50000"/>
                  </a:schemeClr>
                </a:solidFill>
                <a:latin typeface="Calibri" panose="020F0502020204030204" pitchFamily="34" charset="0"/>
              </a:rPr>
              <a:t>contract</a:t>
            </a:r>
            <a:endParaRPr lang="ru-RU" i="1" dirty="0">
              <a:solidFill>
                <a:schemeClr val="accent2">
                  <a:lumMod val="50000"/>
                </a:schemeClr>
              </a:solidFill>
              <a:latin typeface="Calibri" panose="020F0502020204030204" pitchFamily="34" charset="0"/>
            </a:endParaRPr>
          </a:p>
        </p:txBody>
      </p:sp>
      <p:sp>
        <p:nvSpPr>
          <p:cNvPr id="68" name="Shape 68"/>
          <p:cNvSpPr/>
          <p:nvPr/>
        </p:nvSpPr>
        <p:spPr>
          <a:xfrm>
            <a:off x="208696" y="5455096"/>
            <a:ext cx="8726608" cy="849495"/>
          </a:xfrm>
          <a:prstGeom prst="roundRect">
            <a:avLst>
              <a:gd name="adj" fmla="val 16667"/>
            </a:avLst>
          </a:prstGeom>
          <a:noFill/>
          <a:ln w="9525" cap="flat">
            <a:noFill/>
            <a:prstDash val="solid"/>
            <a:bevel/>
          </a:ln>
          <a:effectLst/>
        </p:spPr>
        <p:txBody>
          <a:bodyPr wrap="square" lIns="0" tIns="0" rIns="0" bIns="0" numCol="1" anchor="ctr">
            <a:noAutofit/>
          </a:bodyPr>
          <a:lstStyle/>
          <a:p>
            <a:pPr lvl="0" algn="just"/>
            <a:r>
              <a:rPr lang="en-US" dirty="0" smtClean="0">
                <a:solidFill>
                  <a:schemeClr val="accent2">
                    <a:lumMod val="50000"/>
                  </a:schemeClr>
                </a:solidFill>
                <a:latin typeface="Calibri" panose="020F0502020204030204" pitchFamily="34" charset="0"/>
              </a:rPr>
              <a:t>An </a:t>
            </a:r>
            <a:r>
              <a:rPr lang="en-US" dirty="0">
                <a:solidFill>
                  <a:schemeClr val="accent2">
                    <a:lumMod val="50000"/>
                  </a:schemeClr>
                </a:solidFill>
                <a:latin typeface="Calibri" panose="020F0502020204030204" pitchFamily="34" charset="0"/>
              </a:rPr>
              <a:t>external code is focused only on the useful properties of </a:t>
            </a:r>
            <a:r>
              <a:rPr lang="en-US" dirty="0" smtClean="0">
                <a:solidFill>
                  <a:schemeClr val="accent2">
                    <a:lumMod val="50000"/>
                  </a:schemeClr>
                </a:solidFill>
                <a:latin typeface="Calibri" panose="020F0502020204030204" pitchFamily="34" charset="0"/>
              </a:rPr>
              <a:t>an </a:t>
            </a:r>
            <a:r>
              <a:rPr lang="en-US" dirty="0">
                <a:solidFill>
                  <a:schemeClr val="accent2">
                    <a:lumMod val="50000"/>
                  </a:schemeClr>
                </a:solidFill>
                <a:latin typeface="Calibri" panose="020F0502020204030204" pitchFamily="34" charset="0"/>
              </a:rPr>
              <a:t>object</a:t>
            </a:r>
            <a:endParaRPr lang="ru-RU" dirty="0">
              <a:solidFill>
                <a:schemeClr val="accent2">
                  <a:lumMod val="50000"/>
                </a:schemeClr>
              </a:solidFill>
              <a:latin typeface="Calibri" panose="020F0502020204030204" pitchFamily="34" charset="0"/>
            </a:endParaRPr>
          </a:p>
        </p:txBody>
      </p:sp>
      <p:sp>
        <p:nvSpPr>
          <p:cNvPr id="71" name="Shape 71"/>
          <p:cNvSpPr/>
          <p:nvPr/>
        </p:nvSpPr>
        <p:spPr>
          <a:xfrm>
            <a:off x="208696" y="3547222"/>
            <a:ext cx="8726608" cy="772269"/>
          </a:xfrm>
          <a:prstGeom prst="roundRect">
            <a:avLst>
              <a:gd name="adj" fmla="val 16667"/>
            </a:avLst>
          </a:prstGeom>
          <a:noFill/>
          <a:ln w="9525" cap="flat">
            <a:noFill/>
            <a:prstDash val="solid"/>
            <a:bevel/>
          </a:ln>
          <a:effectLst/>
        </p:spPr>
        <p:txBody>
          <a:bodyPr wrap="square" lIns="0" tIns="0" rIns="0" bIns="0" numCol="1" anchor="ctr">
            <a:noAutofit/>
          </a:bodyPr>
          <a:lstStyle/>
          <a:p>
            <a:pPr lvl="0" algn="just"/>
            <a:r>
              <a:rPr lang="en-US" dirty="0">
                <a:solidFill>
                  <a:schemeClr val="accent2">
                    <a:lumMod val="50000"/>
                  </a:schemeClr>
                </a:solidFill>
                <a:latin typeface="Calibri" panose="020F0502020204030204" pitchFamily="34" charset="0"/>
              </a:rPr>
              <a:t>The ability to </a:t>
            </a:r>
            <a:r>
              <a:rPr lang="en-US" dirty="0" smtClean="0">
                <a:solidFill>
                  <a:schemeClr val="accent2">
                    <a:lumMod val="50000"/>
                  </a:schemeClr>
                </a:solidFill>
                <a:latin typeface="Calibri" panose="020F0502020204030204" pitchFamily="34" charset="0"/>
              </a:rPr>
              <a:t>change easily the implementation details </a:t>
            </a:r>
            <a:r>
              <a:rPr lang="en-US" dirty="0">
                <a:solidFill>
                  <a:schemeClr val="accent2">
                    <a:lumMod val="50000"/>
                  </a:schemeClr>
                </a:solidFill>
                <a:latin typeface="Calibri" panose="020F0502020204030204" pitchFamily="34" charset="0"/>
              </a:rPr>
              <a:t>without </a:t>
            </a:r>
            <a:r>
              <a:rPr lang="en-US" dirty="0" smtClean="0">
                <a:solidFill>
                  <a:schemeClr val="accent2">
                    <a:lumMod val="50000"/>
                  </a:schemeClr>
                </a:solidFill>
                <a:latin typeface="Calibri" panose="020F0502020204030204" pitchFamily="34" charset="0"/>
              </a:rPr>
              <a:t>rewriting </a:t>
            </a:r>
            <a:r>
              <a:rPr lang="en-US" dirty="0">
                <a:solidFill>
                  <a:schemeClr val="accent2">
                    <a:lumMod val="50000"/>
                  </a:schemeClr>
                </a:solidFill>
                <a:latin typeface="Calibri" panose="020F0502020204030204" pitchFamily="34" charset="0"/>
              </a:rPr>
              <a:t>applications that use </a:t>
            </a:r>
            <a:r>
              <a:rPr lang="en-US" dirty="0" smtClean="0">
                <a:solidFill>
                  <a:schemeClr val="accent2">
                    <a:lumMod val="50000"/>
                  </a:schemeClr>
                </a:solidFill>
                <a:latin typeface="Calibri" panose="020F0502020204030204" pitchFamily="34" charset="0"/>
              </a:rPr>
              <a:t>the encapsulation</a:t>
            </a:r>
            <a:endParaRPr lang="en-US" dirty="0">
              <a:solidFill>
                <a:schemeClr val="accent2">
                  <a:lumMod val="50000"/>
                </a:schemeClr>
              </a:solidFill>
              <a:latin typeface="Calibri" panose="020F0502020204030204" pitchFamily="34" charset="0"/>
            </a:endParaRPr>
          </a:p>
        </p:txBody>
      </p:sp>
      <p:sp>
        <p:nvSpPr>
          <p:cNvPr id="77" name="Shape 77"/>
          <p:cNvSpPr/>
          <p:nvPr/>
        </p:nvSpPr>
        <p:spPr>
          <a:xfrm>
            <a:off x="-304800" y="3093500"/>
            <a:ext cx="2371772" cy="490713"/>
          </a:xfrm>
          <a:prstGeom prst="roundRect">
            <a:avLst>
              <a:gd name="adj" fmla="val 16667"/>
            </a:avLst>
          </a:prstGeom>
          <a:noFill/>
          <a:ln w="12700" cap="flat">
            <a:noFill/>
            <a:miter lim="400000"/>
          </a:ln>
          <a:effectLst/>
        </p:spPr>
        <p:txBody>
          <a:bodyPr wrap="square" lIns="0" tIns="0" rIns="0" bIns="0" numCol="1" anchor="ctr">
            <a:noAutofit/>
          </a:bodyPr>
          <a:lstStyle/>
          <a:p>
            <a:pPr lvl="0" algn="ctr">
              <a:defRPr>
                <a:solidFill>
                  <a:srgbClr val="000000"/>
                </a:solidFill>
              </a:defRPr>
            </a:pPr>
            <a:r>
              <a:rPr lang="en-US" b="1" dirty="0" smtClean="0">
                <a:solidFill>
                  <a:schemeClr val="accent2">
                    <a:lumMod val="50000"/>
                  </a:schemeClr>
                </a:solidFill>
                <a:latin typeface="Calibri" panose="020F0502020204030204" pitchFamily="34" charset="0"/>
              </a:rPr>
              <a:t>The benefits</a:t>
            </a:r>
            <a:endParaRPr lang="ru-RU" b="1" dirty="0">
              <a:solidFill>
                <a:schemeClr val="accent2">
                  <a:lumMod val="50000"/>
                </a:schemeClr>
              </a:solidFill>
              <a:latin typeface="Calibri" panose="020F0502020204030204" pitchFamily="34" charset="0"/>
            </a:endParaRPr>
          </a:p>
        </p:txBody>
      </p:sp>
      <p:sp>
        <p:nvSpPr>
          <p:cNvPr id="80" name="Shape 80"/>
          <p:cNvSpPr/>
          <p:nvPr/>
        </p:nvSpPr>
        <p:spPr>
          <a:xfrm>
            <a:off x="196611" y="4462546"/>
            <a:ext cx="8726608" cy="849495"/>
          </a:xfrm>
          <a:prstGeom prst="roundRect">
            <a:avLst>
              <a:gd name="adj" fmla="val 16667"/>
            </a:avLst>
          </a:prstGeom>
          <a:noFill/>
          <a:ln w="9525" cap="flat">
            <a:noFill/>
            <a:prstDash val="solid"/>
            <a:bevel/>
          </a:ln>
          <a:effectLst/>
        </p:spPr>
        <p:txBody>
          <a:bodyPr wrap="square" lIns="0" tIns="0" rIns="0" bIns="0" numCol="1" anchor="ctr">
            <a:noAutofit/>
          </a:bodyPr>
          <a:lstStyle/>
          <a:p>
            <a:pPr lvl="0" algn="just"/>
            <a:r>
              <a:rPr lang="en-US" dirty="0" smtClean="0">
                <a:solidFill>
                  <a:schemeClr val="accent2">
                    <a:lumMod val="50000"/>
                  </a:schemeClr>
                </a:solidFill>
                <a:latin typeface="Calibri" panose="020F0502020204030204" pitchFamily="34" charset="0"/>
              </a:rPr>
              <a:t>Client </a:t>
            </a:r>
            <a:r>
              <a:rPr lang="en-US" dirty="0">
                <a:solidFill>
                  <a:schemeClr val="accent2">
                    <a:lumMod val="50000"/>
                  </a:schemeClr>
                </a:solidFill>
                <a:latin typeface="Calibri" panose="020F0502020204030204" pitchFamily="34" charset="0"/>
              </a:rPr>
              <a:t>applications can not </a:t>
            </a:r>
            <a:r>
              <a:rPr lang="en-US" dirty="0" smtClean="0">
                <a:solidFill>
                  <a:schemeClr val="accent2">
                    <a:lumMod val="50000"/>
                  </a:schemeClr>
                </a:solidFill>
                <a:latin typeface="Calibri" panose="020F0502020204030204" pitchFamily="34" charset="0"/>
              </a:rPr>
              <a:t>distort and change </a:t>
            </a:r>
            <a:r>
              <a:rPr lang="en-US" dirty="0">
                <a:solidFill>
                  <a:schemeClr val="accent2">
                    <a:lumMod val="50000"/>
                  </a:schemeClr>
                </a:solidFill>
                <a:latin typeface="Calibri" panose="020F0502020204030204" pitchFamily="34" charset="0"/>
              </a:rPr>
              <a:t>the state of the type, </a:t>
            </a:r>
            <a:r>
              <a:rPr lang="en-US" dirty="0" smtClean="0">
                <a:solidFill>
                  <a:schemeClr val="accent2">
                    <a:lumMod val="50000"/>
                  </a:schemeClr>
                </a:solidFill>
                <a:latin typeface="Calibri" panose="020F0502020204030204" pitchFamily="34" charset="0"/>
              </a:rPr>
              <a:t>that </a:t>
            </a:r>
            <a:r>
              <a:rPr lang="en-US" dirty="0">
                <a:solidFill>
                  <a:schemeClr val="accent2">
                    <a:lumMod val="50000"/>
                  </a:schemeClr>
                </a:solidFill>
                <a:latin typeface="Calibri" panose="020F0502020204030204" pitchFamily="34" charset="0"/>
              </a:rPr>
              <a:t>cause type failures and lead to unpredictable </a:t>
            </a:r>
            <a:r>
              <a:rPr lang="en-US" dirty="0" smtClean="0">
                <a:solidFill>
                  <a:schemeClr val="accent2">
                    <a:lumMod val="50000"/>
                  </a:schemeClr>
                </a:solidFill>
                <a:latin typeface="Calibri" panose="020F0502020204030204" pitchFamily="34" charset="0"/>
              </a:rPr>
              <a:t>results.</a:t>
            </a:r>
            <a:endParaRPr lang="ru-RU" dirty="0">
              <a:solidFill>
                <a:schemeClr val="accent2">
                  <a:lumMod val="50000"/>
                </a:schemeClr>
              </a:solidFill>
              <a:latin typeface="Calibri" panose="020F0502020204030204" pitchFamily="34" charset="0"/>
            </a:endParaRPr>
          </a:p>
        </p:txBody>
      </p:sp>
      <p:sp>
        <p:nvSpPr>
          <p:cNvPr id="3" name="Заголовок 2"/>
          <p:cNvSpPr>
            <a:spLocks noGrp="1"/>
          </p:cNvSpPr>
          <p:nvPr>
            <p:ph type="title"/>
          </p:nvPr>
        </p:nvSpPr>
        <p:spPr/>
        <p:txBody>
          <a:bodyPr/>
          <a:lstStyle/>
          <a:p>
            <a:r>
              <a:rPr lang="en-US" dirty="0" smtClean="0"/>
              <a:t>Encapsulation</a:t>
            </a:r>
            <a:endParaRPr lang="en-US" dirty="0"/>
          </a:p>
        </p:txBody>
      </p:sp>
    </p:spTree>
    <p:extLst>
      <p:ext uri="{BB962C8B-B14F-4D97-AF65-F5344CB8AC3E}">
        <p14:creationId xmlns:p14="http://schemas.microsoft.com/office/powerpoint/2010/main" val="1374344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27" y="0"/>
            <a:ext cx="9144000" cy="578825"/>
          </a:xfrm>
        </p:spPr>
        <p:txBody>
          <a:bodyPr/>
          <a:lstStyle/>
          <a:p>
            <a:r>
              <a:rPr lang="en-US" dirty="0" smtClean="0"/>
              <a:t>Inheritance </a:t>
            </a:r>
            <a:r>
              <a:rPr lang="en-US" dirty="0"/>
              <a:t>Hierarchies</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996023616"/>
              </p:ext>
            </p:extLst>
          </p:nvPr>
        </p:nvGraphicFramePr>
        <p:xfrm>
          <a:off x="419100" y="983568"/>
          <a:ext cx="2133600" cy="2534372"/>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70197946"/>
                    </a:ext>
                  </a:extLst>
                </a:gridCol>
              </a:tblGrid>
              <a:tr h="362763">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Equals()</a:t>
                      </a:r>
                    </a:p>
                  </a:txBody>
                  <a:tcPr anchor="ctr">
                    <a:solidFill>
                      <a:schemeClr val="accent2">
                        <a:lumMod val="20000"/>
                        <a:lumOff val="80000"/>
                      </a:schemeClr>
                    </a:solidFill>
                  </a:tcPr>
                </a:tc>
                <a:extLst>
                  <a:ext uri="{0D108BD9-81ED-4DB2-BD59-A6C34878D82A}">
                    <a16:rowId xmlns="" xmlns:a16="http://schemas.microsoft.com/office/drawing/2014/main" val="2290675458"/>
                  </a:ext>
                </a:extLst>
              </a:tr>
              <a:tr h="362763">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Finalize()</a:t>
                      </a:r>
                    </a:p>
                  </a:txBody>
                  <a:tcPr anchor="ctr">
                    <a:solidFill>
                      <a:schemeClr val="accent2">
                        <a:lumMod val="20000"/>
                        <a:lumOff val="80000"/>
                      </a:schemeClr>
                    </a:solidFill>
                  </a:tcPr>
                </a:tc>
                <a:extLst>
                  <a:ext uri="{0D108BD9-81ED-4DB2-BD59-A6C34878D82A}">
                    <a16:rowId xmlns="" xmlns:a16="http://schemas.microsoft.com/office/drawing/2014/main" val="1579792114"/>
                  </a:ext>
                </a:extLst>
              </a:tr>
              <a:tr h="362763">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GetHashCode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3807173119"/>
                  </a:ext>
                </a:extLst>
              </a:tr>
              <a:tr h="362763">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GetType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2634039138"/>
                  </a:ext>
                </a:extLst>
              </a:tr>
              <a:tr h="362763">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MemberwiseClone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1260064710"/>
                  </a:ext>
                </a:extLst>
              </a:tr>
              <a:tr h="362763">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ReferenceEquals</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468073301"/>
                  </a:ext>
                </a:extLst>
              </a:tr>
              <a:tr h="357794">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ToString</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329841908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10496635"/>
              </p:ext>
            </p:extLst>
          </p:nvPr>
        </p:nvGraphicFramePr>
        <p:xfrm>
          <a:off x="3401291" y="1329346"/>
          <a:ext cx="2133600" cy="4333992"/>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1059095"/>
                    </a:ext>
                  </a:extLst>
                </a:gridCol>
              </a:tblGrid>
              <a:tr h="361166">
                <a:tc>
                  <a:txBody>
                    <a:bodyPr/>
                    <a:lstStyle/>
                    <a:p>
                      <a:pPr algn="ct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865326374"/>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3598975059"/>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3206637464"/>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3893486671"/>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2356894560"/>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1690033767"/>
                  </a:ext>
                </a:extLst>
              </a:tr>
              <a:tr h="361166">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2889339980"/>
                  </a:ext>
                </a:extLst>
              </a:tr>
              <a:tr h="361166">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int</a:t>
                      </a:r>
                      <a:r>
                        <a:rPr lang="en-US" sz="1400" b="1" baseline="0" dirty="0">
                          <a:solidFill>
                            <a:schemeClr val="accent3">
                              <a:lumMod val="50000"/>
                            </a:schemeClr>
                          </a:solidFill>
                          <a:latin typeface="Consolas" panose="020B0609020204030204" pitchFamily="49" charset="0"/>
                          <a:cs typeface="Consolas" panose="020B0609020204030204" pitchFamily="49" charset="0"/>
                        </a:rPr>
                        <a:t> ID</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4064029979"/>
                  </a:ext>
                </a:extLst>
              </a:tr>
              <a:tr h="361166">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string Title</a:t>
                      </a:r>
                    </a:p>
                  </a:txBody>
                  <a:tcPr anchor="ctr">
                    <a:solidFill>
                      <a:schemeClr val="accent2">
                        <a:lumMod val="20000"/>
                        <a:lumOff val="80000"/>
                      </a:schemeClr>
                    </a:solidFill>
                  </a:tcPr>
                </a:tc>
                <a:extLst>
                  <a:ext uri="{0D108BD9-81ED-4DB2-BD59-A6C34878D82A}">
                    <a16:rowId xmlns="" xmlns:a16="http://schemas.microsoft.com/office/drawing/2014/main" val="3969817386"/>
                  </a:ext>
                </a:extLst>
              </a:tr>
              <a:tr h="361166">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TimeSpan</a:t>
                      </a:r>
                      <a:r>
                        <a:rPr lang="en-US" sz="1400" b="1" dirty="0">
                          <a:solidFill>
                            <a:schemeClr val="accent3">
                              <a:lumMod val="50000"/>
                            </a:schemeClr>
                          </a:solidFill>
                          <a:latin typeface="Consolas" panose="020B0609020204030204" pitchFamily="49" charset="0"/>
                          <a:cs typeface="Consolas" panose="020B0609020204030204" pitchFamily="49" charset="0"/>
                        </a:rPr>
                        <a:t> </a:t>
                      </a:r>
                      <a:r>
                        <a:rPr lang="en-US" sz="1400" b="1" dirty="0" err="1">
                          <a:solidFill>
                            <a:schemeClr val="accent3">
                              <a:lumMod val="50000"/>
                            </a:schemeClr>
                          </a:solidFill>
                          <a:latin typeface="Consolas" panose="020B0609020204030204" pitchFamily="49" charset="0"/>
                          <a:cs typeface="Consolas" panose="020B0609020204030204" pitchFamily="49" charset="0"/>
                        </a:rPr>
                        <a:t>jobLength</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2334250344"/>
                  </a:ext>
                </a:extLst>
              </a:tr>
              <a:tr h="361166">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Update</a:t>
                      </a:r>
                      <a:r>
                        <a:rPr lang="ru-RU" sz="1400" b="1" dirty="0">
                          <a:solidFill>
                            <a:schemeClr val="accent3">
                              <a:lumMod val="50000"/>
                            </a:schemeClr>
                          </a:solidFill>
                          <a:latin typeface="Consolas" panose="020B0609020204030204" pitchFamily="49" charset="0"/>
                          <a:cs typeface="Consolas" panose="020B0609020204030204" pitchFamily="49" charset="0"/>
                        </a:rPr>
                        <a:t>()</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3283695363"/>
                  </a:ext>
                </a:extLst>
              </a:tr>
              <a:tr h="361166">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WorkItem</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1380975911"/>
                  </a:ext>
                </a:extLst>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1911750727"/>
              </p:ext>
            </p:extLst>
          </p:nvPr>
        </p:nvGraphicFramePr>
        <p:xfrm>
          <a:off x="3401291" y="967701"/>
          <a:ext cx="2133600" cy="2901312"/>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70197946"/>
                    </a:ext>
                  </a:extLst>
                </a:gridCol>
              </a:tblGrid>
              <a:tr h="361350">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Equals()</a:t>
                      </a:r>
                    </a:p>
                  </a:txBody>
                  <a:tcPr anchor="ctr">
                    <a:solidFill>
                      <a:schemeClr val="accent2">
                        <a:lumMod val="60000"/>
                        <a:lumOff val="40000"/>
                      </a:schemeClr>
                    </a:solidFill>
                  </a:tcPr>
                </a:tc>
                <a:extLst>
                  <a:ext uri="{0D108BD9-81ED-4DB2-BD59-A6C34878D82A}">
                    <a16:rowId xmlns="" xmlns:a16="http://schemas.microsoft.com/office/drawing/2014/main" val="2290675458"/>
                  </a:ext>
                </a:extLst>
              </a:tr>
              <a:tr h="361350">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Finalize()</a:t>
                      </a:r>
                    </a:p>
                  </a:txBody>
                  <a:tcPr anchor="ctr">
                    <a:solidFill>
                      <a:schemeClr val="accent2">
                        <a:lumMod val="60000"/>
                        <a:lumOff val="40000"/>
                      </a:schemeClr>
                    </a:solidFill>
                  </a:tcPr>
                </a:tc>
                <a:extLst>
                  <a:ext uri="{0D108BD9-81ED-4DB2-BD59-A6C34878D82A}">
                    <a16:rowId xmlns="" xmlns:a16="http://schemas.microsoft.com/office/drawing/2014/main" val="1579792114"/>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GetHashCode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3807173119"/>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GetType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2634039138"/>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MemberwiseClone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1260064710"/>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ReferenceEquals</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468073301"/>
                  </a:ext>
                </a:extLst>
              </a:tr>
              <a:tr h="733212">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ToString</a:t>
                      </a:r>
                      <a:r>
                        <a:rPr lang="en-US" sz="1400" b="1" dirty="0">
                          <a:solidFill>
                            <a:schemeClr val="accent3">
                              <a:lumMod val="50000"/>
                            </a:schemeClr>
                          </a:solidFill>
                          <a:latin typeface="Consolas" panose="020B0609020204030204" pitchFamily="49" charset="0"/>
                          <a:cs typeface="Consolas" panose="020B0609020204030204" pitchFamily="49" charset="0"/>
                        </a:rPr>
                        <a:t>()</a:t>
                      </a:r>
                    </a:p>
                    <a:p>
                      <a:pPr algn="ctr"/>
                      <a:r>
                        <a:rPr lang="en-US" sz="1400" b="1" dirty="0" smtClean="0">
                          <a:solidFill>
                            <a:schemeClr val="accent3">
                              <a:lumMod val="50000"/>
                            </a:schemeClr>
                          </a:solidFill>
                          <a:latin typeface="Consolas" panose="020B0609020204030204" pitchFamily="49" charset="0"/>
                          <a:cs typeface="Consolas" panose="020B0609020204030204" pitchFamily="49" charset="0"/>
                        </a:rPr>
                        <a:t>(override)</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3298419082"/>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898383086"/>
              </p:ext>
            </p:extLst>
          </p:nvPr>
        </p:nvGraphicFramePr>
        <p:xfrm>
          <a:off x="6438900" y="4622800"/>
          <a:ext cx="2133600" cy="1449055"/>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1059095"/>
                    </a:ext>
                  </a:extLst>
                </a:gridCol>
              </a:tblGrid>
              <a:tr h="379368">
                <a:tc>
                  <a:txBody>
                    <a:bodyPr/>
                    <a:lstStyle/>
                    <a:p>
                      <a:pPr algn="ctr"/>
                      <a:endParaRPr lang="en-US" sz="1400"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865326374"/>
                  </a:ext>
                </a:extLst>
              </a:tr>
              <a:tr h="228600">
                <a:tc>
                  <a:txBody>
                    <a:bodyPr/>
                    <a:lstStyle/>
                    <a:p>
                      <a:pPr algn="ctr"/>
                      <a:endParaRPr lang="en-US" sz="1200"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2334250344"/>
                  </a:ext>
                </a:extLst>
              </a:tr>
              <a:tr h="440052">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int</a:t>
                      </a:r>
                      <a:r>
                        <a:rPr lang="en-US" sz="1400" b="1" dirty="0">
                          <a:solidFill>
                            <a:schemeClr val="accent3">
                              <a:lumMod val="50000"/>
                            </a:schemeClr>
                          </a:solidFill>
                          <a:latin typeface="Consolas" panose="020B0609020204030204" pitchFamily="49" charset="0"/>
                          <a:cs typeface="Consolas" panose="020B0609020204030204" pitchFamily="49" charset="0"/>
                        </a:rPr>
                        <a:t> </a:t>
                      </a:r>
                      <a:r>
                        <a:rPr lang="en-US" sz="1400" b="1" dirty="0" err="1">
                          <a:solidFill>
                            <a:schemeClr val="accent3">
                              <a:lumMod val="50000"/>
                            </a:schemeClr>
                          </a:solidFill>
                          <a:latin typeface="Consolas" panose="020B0609020204030204" pitchFamily="49" charset="0"/>
                          <a:cs typeface="Consolas" panose="020B0609020204030204" pitchFamily="49" charset="0"/>
                        </a:rPr>
                        <a:t>originalItemID</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3283695363"/>
                  </a:ext>
                </a:extLst>
              </a:tr>
              <a:tr h="355315">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ChangeRequest</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20000"/>
                        <a:lumOff val="80000"/>
                      </a:schemeClr>
                    </a:solidFill>
                  </a:tcPr>
                </a:tc>
                <a:extLst>
                  <a:ext uri="{0D108BD9-81ED-4DB2-BD59-A6C34878D82A}">
                    <a16:rowId xmlns="" xmlns:a16="http://schemas.microsoft.com/office/drawing/2014/main" val="1380975911"/>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3097736284"/>
              </p:ext>
            </p:extLst>
          </p:nvPr>
        </p:nvGraphicFramePr>
        <p:xfrm>
          <a:off x="6435437" y="2492926"/>
          <a:ext cx="2133600" cy="2825472"/>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1059095"/>
                    </a:ext>
                  </a:extLst>
                </a:gridCol>
              </a:tblGrid>
              <a:tr h="353184">
                <a:tc>
                  <a:txBody>
                    <a:bodyPr/>
                    <a:lstStyle/>
                    <a:p>
                      <a:pPr algn="ct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865326374"/>
                  </a:ext>
                </a:extLst>
              </a:tr>
              <a:tr h="353184">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3598975059"/>
                  </a:ext>
                </a:extLst>
              </a:tr>
              <a:tr h="353184">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3206637464"/>
                  </a:ext>
                </a:extLst>
              </a:tr>
              <a:tr h="353184">
                <a:tc>
                  <a:txBody>
                    <a:bodyPr/>
                    <a:lstStyle/>
                    <a:p>
                      <a:pPr algn="ctr"/>
                      <a:endParaRPr lang="en-US" sz="1400" b="1">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3893486671"/>
                  </a:ext>
                </a:extLst>
              </a:tr>
              <a:tr h="353184">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int</a:t>
                      </a:r>
                      <a:r>
                        <a:rPr lang="en-US" sz="1400" b="1" baseline="0" dirty="0">
                          <a:solidFill>
                            <a:schemeClr val="accent3">
                              <a:lumMod val="50000"/>
                            </a:schemeClr>
                          </a:solidFill>
                          <a:latin typeface="Consolas" panose="020B0609020204030204" pitchFamily="49" charset="0"/>
                          <a:cs typeface="Consolas" panose="020B0609020204030204" pitchFamily="49" charset="0"/>
                        </a:rPr>
                        <a:t> ID</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2356894560"/>
                  </a:ext>
                </a:extLst>
              </a:tr>
              <a:tr h="353184">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string Title</a:t>
                      </a:r>
                    </a:p>
                  </a:txBody>
                  <a:tcPr anchor="ctr">
                    <a:solidFill>
                      <a:schemeClr val="accent2">
                        <a:lumMod val="60000"/>
                        <a:lumOff val="40000"/>
                      </a:schemeClr>
                    </a:solidFill>
                  </a:tcPr>
                </a:tc>
                <a:extLst>
                  <a:ext uri="{0D108BD9-81ED-4DB2-BD59-A6C34878D82A}">
                    <a16:rowId xmlns="" xmlns:a16="http://schemas.microsoft.com/office/drawing/2014/main" val="1690033767"/>
                  </a:ext>
                </a:extLst>
              </a:tr>
              <a:tr h="353184">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TimeSpan</a:t>
                      </a:r>
                      <a:r>
                        <a:rPr lang="en-US" sz="1400" b="1" dirty="0">
                          <a:solidFill>
                            <a:schemeClr val="accent3">
                              <a:lumMod val="50000"/>
                            </a:schemeClr>
                          </a:solidFill>
                          <a:latin typeface="Consolas" panose="020B0609020204030204" pitchFamily="49" charset="0"/>
                          <a:cs typeface="Consolas" panose="020B0609020204030204" pitchFamily="49" charset="0"/>
                        </a:rPr>
                        <a:t> </a:t>
                      </a:r>
                      <a:r>
                        <a:rPr lang="en-US" sz="1400" b="1" dirty="0" err="1">
                          <a:solidFill>
                            <a:schemeClr val="accent3">
                              <a:lumMod val="50000"/>
                            </a:schemeClr>
                          </a:solidFill>
                          <a:latin typeface="Consolas" panose="020B0609020204030204" pitchFamily="49" charset="0"/>
                          <a:cs typeface="Consolas" panose="020B0609020204030204" pitchFamily="49" charset="0"/>
                        </a:rPr>
                        <a:t>jobLength</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2889339980"/>
                  </a:ext>
                </a:extLst>
              </a:tr>
              <a:tr h="353184">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Update</a:t>
                      </a:r>
                      <a:r>
                        <a:rPr lang="ru-RU" sz="1400" b="1" dirty="0">
                          <a:solidFill>
                            <a:schemeClr val="accent3">
                              <a:lumMod val="50000"/>
                            </a:schemeClr>
                          </a:solidFill>
                          <a:latin typeface="Consolas" panose="020B0609020204030204" pitchFamily="49" charset="0"/>
                          <a:cs typeface="Consolas" panose="020B0609020204030204" pitchFamily="49" charset="0"/>
                        </a:rPr>
                        <a:t>()</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1380975911"/>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836485095"/>
              </p:ext>
            </p:extLst>
          </p:nvPr>
        </p:nvGraphicFramePr>
        <p:xfrm>
          <a:off x="419100" y="4267200"/>
          <a:ext cx="2133600" cy="355600"/>
        </p:xfrm>
        <a:graphic>
          <a:graphicData uri="http://schemas.openxmlformats.org/drawingml/2006/table">
            <a:tbl>
              <a:tblPr firstRow="1" bandRow="1">
                <a:tableStyleId>{9DCAF9ED-07DC-4A11-8D7F-57B35C25682E}</a:tableStyleId>
              </a:tblPr>
              <a:tblGrid>
                <a:gridCol w="2133600">
                  <a:extLst>
                    <a:ext uri="{9D8B030D-6E8A-4147-A177-3AD203B41FA5}">
                      <a16:colId xmlns="" xmlns:a16="http://schemas.microsoft.com/office/drawing/2014/main" val="74789170"/>
                    </a:ext>
                  </a:extLst>
                </a:gridCol>
              </a:tblGrid>
              <a:tr h="355600">
                <a:tc>
                  <a:txBody>
                    <a:bodyPr/>
                    <a:lstStyle/>
                    <a:p>
                      <a:pPr algn="ctr"/>
                      <a:r>
                        <a:rPr lang="en-US" sz="1400" b="1" dirty="0" smtClean="0">
                          <a:solidFill>
                            <a:schemeClr val="accent3">
                              <a:lumMod val="50000"/>
                            </a:schemeClr>
                          </a:solidFill>
                          <a:latin typeface="Consolas" panose="020B0609020204030204" pitchFamily="49" charset="0"/>
                          <a:cs typeface="Consolas" panose="020B0609020204030204" pitchFamily="49" charset="0"/>
                        </a:rPr>
                        <a:t>Inherited member</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20000"/>
                        <a:lumOff val="80000"/>
                      </a:schemeClr>
                    </a:solidFill>
                  </a:tcPr>
                </a:tc>
                <a:extLst>
                  <a:ext uri="{0D108BD9-81ED-4DB2-BD59-A6C34878D82A}">
                    <a16:rowId xmlns="" xmlns:a16="http://schemas.microsoft.com/office/drawing/2014/main" val="2029010785"/>
                  </a:ext>
                </a:extLst>
              </a:tr>
            </a:tbl>
          </a:graphicData>
        </a:graphic>
      </p:graphicFrame>
      <p:sp>
        <p:nvSpPr>
          <p:cNvPr id="4" name="Прямоугольник 3"/>
          <p:cNvSpPr/>
          <p:nvPr/>
        </p:nvSpPr>
        <p:spPr>
          <a:xfrm>
            <a:off x="1056936" y="629147"/>
            <a:ext cx="857927" cy="338554"/>
          </a:xfrm>
          <a:prstGeom prst="rect">
            <a:avLst/>
          </a:prstGeom>
        </p:spPr>
        <p:txBody>
          <a:bodyPr wrap="none">
            <a:spAutoFit/>
          </a:bodyPr>
          <a:lstStyle/>
          <a:p>
            <a:pPr algn="ctr"/>
            <a:r>
              <a:rPr lang="en-US" sz="1600" b="1" dirty="0">
                <a:solidFill>
                  <a:schemeClr val="accent3">
                    <a:lumMod val="50000"/>
                  </a:schemeClr>
                </a:solidFill>
                <a:latin typeface="Consolas" panose="020B0609020204030204" pitchFamily="49" charset="0"/>
                <a:cs typeface="Consolas" panose="020B0609020204030204" pitchFamily="49" charset="0"/>
              </a:rPr>
              <a:t>Object</a:t>
            </a:r>
          </a:p>
        </p:txBody>
      </p:sp>
      <p:sp>
        <p:nvSpPr>
          <p:cNvPr id="17" name="Прямоугольник 16"/>
          <p:cNvSpPr/>
          <p:nvPr/>
        </p:nvSpPr>
        <p:spPr>
          <a:xfrm>
            <a:off x="3534181" y="578825"/>
            <a:ext cx="1867819" cy="338554"/>
          </a:xfrm>
          <a:prstGeom prst="rect">
            <a:avLst/>
          </a:prstGeom>
        </p:spPr>
        <p:txBody>
          <a:bodyPr wrap="none">
            <a:spAutoFit/>
          </a:bodyPr>
          <a:lstStyle/>
          <a:p>
            <a:pPr algn="ctr"/>
            <a:r>
              <a:rPr lang="en-US" sz="1600" b="1" dirty="0" err="1">
                <a:solidFill>
                  <a:schemeClr val="accent3">
                    <a:lumMod val="50000"/>
                  </a:schemeClr>
                </a:solidFill>
                <a:latin typeface="Consolas" panose="020B0609020204030204" pitchFamily="49" charset="0"/>
                <a:cs typeface="Consolas" panose="020B0609020204030204" pitchFamily="49" charset="0"/>
              </a:rPr>
              <a:t>WorkItem:Object</a:t>
            </a:r>
            <a:endParaRPr lang="en-US" sz="1600" b="1" dirty="0">
              <a:solidFill>
                <a:schemeClr val="accent3">
                  <a:lumMod val="50000"/>
                </a:schemeClr>
              </a:solidFill>
              <a:latin typeface="Consolas" panose="020B0609020204030204" pitchFamily="49" charset="0"/>
              <a:cs typeface="Consolas" panose="020B0609020204030204" pitchFamily="49" charset="0"/>
            </a:endParaRPr>
          </a:p>
        </p:txBody>
      </p:sp>
      <p:graphicFrame>
        <p:nvGraphicFramePr>
          <p:cNvPr id="18" name="Таблица 17"/>
          <p:cNvGraphicFramePr>
            <a:graphicFrameLocks noGrp="1"/>
          </p:cNvGraphicFramePr>
          <p:nvPr>
            <p:extLst>
              <p:ext uri="{D42A27DB-BD31-4B8C-83A1-F6EECF244321}">
                <p14:modId xmlns:p14="http://schemas.microsoft.com/office/powerpoint/2010/main" val="3356089918"/>
              </p:ext>
            </p:extLst>
          </p:nvPr>
        </p:nvGraphicFramePr>
        <p:xfrm>
          <a:off x="6438900" y="1004350"/>
          <a:ext cx="2133600" cy="2901312"/>
        </p:xfrm>
        <a:graphic>
          <a:graphicData uri="http://schemas.openxmlformats.org/drawingml/2006/table">
            <a:tbl>
              <a:tblPr>
                <a:tableStyleId>{1FECB4D8-DB02-4DC6-A0A2-4F2EBAE1DC90}</a:tableStyleId>
              </a:tblPr>
              <a:tblGrid>
                <a:gridCol w="2133600">
                  <a:extLst>
                    <a:ext uri="{9D8B030D-6E8A-4147-A177-3AD203B41FA5}">
                      <a16:colId xmlns="" xmlns:a16="http://schemas.microsoft.com/office/drawing/2014/main" val="3370197946"/>
                    </a:ext>
                  </a:extLst>
                </a:gridCol>
              </a:tblGrid>
              <a:tr h="361350">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Equals()</a:t>
                      </a:r>
                    </a:p>
                  </a:txBody>
                  <a:tcPr anchor="ctr">
                    <a:solidFill>
                      <a:schemeClr val="accent2">
                        <a:lumMod val="60000"/>
                        <a:lumOff val="40000"/>
                      </a:schemeClr>
                    </a:solidFill>
                  </a:tcPr>
                </a:tc>
                <a:extLst>
                  <a:ext uri="{0D108BD9-81ED-4DB2-BD59-A6C34878D82A}">
                    <a16:rowId xmlns="" xmlns:a16="http://schemas.microsoft.com/office/drawing/2014/main" val="2290675458"/>
                  </a:ext>
                </a:extLst>
              </a:tr>
              <a:tr h="361350">
                <a:tc>
                  <a:txBody>
                    <a:bodyPr/>
                    <a:lstStyle/>
                    <a:p>
                      <a:pPr algn="ctr"/>
                      <a:r>
                        <a:rPr lang="en-US" sz="1400" b="1" dirty="0">
                          <a:solidFill>
                            <a:schemeClr val="accent3">
                              <a:lumMod val="50000"/>
                            </a:schemeClr>
                          </a:solidFill>
                          <a:latin typeface="Consolas" panose="020B0609020204030204" pitchFamily="49" charset="0"/>
                          <a:cs typeface="Consolas" panose="020B0609020204030204" pitchFamily="49" charset="0"/>
                        </a:rPr>
                        <a:t>Finalize()</a:t>
                      </a:r>
                    </a:p>
                  </a:txBody>
                  <a:tcPr anchor="ctr">
                    <a:solidFill>
                      <a:schemeClr val="accent2">
                        <a:lumMod val="60000"/>
                        <a:lumOff val="40000"/>
                      </a:schemeClr>
                    </a:solidFill>
                  </a:tcPr>
                </a:tc>
                <a:extLst>
                  <a:ext uri="{0D108BD9-81ED-4DB2-BD59-A6C34878D82A}">
                    <a16:rowId xmlns="" xmlns:a16="http://schemas.microsoft.com/office/drawing/2014/main" val="1579792114"/>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GetHashCode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3807173119"/>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GetType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2634039138"/>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MemberwiseClone</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1260064710"/>
                  </a:ext>
                </a:extLst>
              </a:tr>
              <a:tr h="361350">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ReferenceEquals</a:t>
                      </a:r>
                      <a:r>
                        <a:rPr lang="en-US" sz="1400" b="1" dirty="0">
                          <a:solidFill>
                            <a:schemeClr val="accent3">
                              <a:lumMod val="50000"/>
                            </a:schemeClr>
                          </a:solidFill>
                          <a:latin typeface="Consolas" panose="020B0609020204030204" pitchFamily="49" charset="0"/>
                          <a:cs typeface="Consolas" panose="020B0609020204030204" pitchFamily="49" charset="0"/>
                        </a:rPr>
                        <a:t>()</a:t>
                      </a:r>
                    </a:p>
                  </a:txBody>
                  <a:tcPr anchor="ctr">
                    <a:solidFill>
                      <a:schemeClr val="accent2">
                        <a:lumMod val="60000"/>
                        <a:lumOff val="40000"/>
                      </a:schemeClr>
                    </a:solidFill>
                  </a:tcPr>
                </a:tc>
                <a:extLst>
                  <a:ext uri="{0D108BD9-81ED-4DB2-BD59-A6C34878D82A}">
                    <a16:rowId xmlns="" xmlns:a16="http://schemas.microsoft.com/office/drawing/2014/main" val="468073301"/>
                  </a:ext>
                </a:extLst>
              </a:tr>
              <a:tr h="733212">
                <a:tc>
                  <a:txBody>
                    <a:bodyPr/>
                    <a:lstStyle/>
                    <a:p>
                      <a:pPr algn="ctr"/>
                      <a:r>
                        <a:rPr lang="en-US" sz="1400" b="1" dirty="0" err="1">
                          <a:solidFill>
                            <a:schemeClr val="accent3">
                              <a:lumMod val="50000"/>
                            </a:schemeClr>
                          </a:solidFill>
                          <a:latin typeface="Consolas" panose="020B0609020204030204" pitchFamily="49" charset="0"/>
                          <a:cs typeface="Consolas" panose="020B0609020204030204" pitchFamily="49" charset="0"/>
                        </a:rPr>
                        <a:t>ToString</a:t>
                      </a:r>
                      <a:r>
                        <a:rPr lang="en-US" sz="1400" b="1" dirty="0">
                          <a:solidFill>
                            <a:schemeClr val="accent3">
                              <a:lumMod val="50000"/>
                            </a:schemeClr>
                          </a:solidFill>
                          <a:latin typeface="Consolas" panose="020B0609020204030204" pitchFamily="49" charset="0"/>
                          <a:cs typeface="Consolas" panose="020B0609020204030204" pitchFamily="49" charset="0"/>
                        </a:rPr>
                        <a:t>()</a:t>
                      </a:r>
                    </a:p>
                    <a:p>
                      <a:pPr algn="ctr"/>
                      <a:r>
                        <a:rPr lang="en-US" sz="1400" b="1" dirty="0" smtClean="0">
                          <a:solidFill>
                            <a:schemeClr val="accent3">
                              <a:lumMod val="50000"/>
                            </a:schemeClr>
                          </a:solidFill>
                          <a:latin typeface="Consolas" panose="020B0609020204030204" pitchFamily="49" charset="0"/>
                          <a:cs typeface="Consolas" panose="020B0609020204030204" pitchFamily="49" charset="0"/>
                        </a:rPr>
                        <a:t>(override)</a:t>
                      </a:r>
                      <a:endParaRPr lang="en-US" sz="1400" b="1" dirty="0">
                        <a:solidFill>
                          <a:schemeClr val="accent3">
                            <a:lumMod val="50000"/>
                          </a:schemeClr>
                        </a:solidFill>
                        <a:latin typeface="Consolas" panose="020B0609020204030204" pitchFamily="49" charset="0"/>
                        <a:cs typeface="Consolas" panose="020B0609020204030204" pitchFamily="49" charset="0"/>
                      </a:endParaRPr>
                    </a:p>
                  </a:txBody>
                  <a:tcPr anchor="ctr">
                    <a:solidFill>
                      <a:schemeClr val="accent2">
                        <a:lumMod val="60000"/>
                        <a:lumOff val="40000"/>
                      </a:schemeClr>
                    </a:solidFill>
                  </a:tcPr>
                </a:tc>
                <a:extLst>
                  <a:ext uri="{0D108BD9-81ED-4DB2-BD59-A6C34878D82A}">
                    <a16:rowId xmlns="" xmlns:a16="http://schemas.microsoft.com/office/drawing/2014/main" val="3298419082"/>
                  </a:ext>
                </a:extLst>
              </a:tr>
            </a:tbl>
          </a:graphicData>
        </a:graphic>
      </p:graphicFrame>
      <p:sp>
        <p:nvSpPr>
          <p:cNvPr id="19" name="Прямоугольник 18"/>
          <p:cNvSpPr/>
          <p:nvPr/>
        </p:nvSpPr>
        <p:spPr>
          <a:xfrm>
            <a:off x="6179058" y="622997"/>
            <a:ext cx="2653291" cy="338554"/>
          </a:xfrm>
          <a:prstGeom prst="rect">
            <a:avLst/>
          </a:prstGeom>
        </p:spPr>
        <p:txBody>
          <a:bodyPr wrap="none">
            <a:spAutoFit/>
          </a:bodyPr>
          <a:lstStyle/>
          <a:p>
            <a:pPr algn="ctr"/>
            <a:r>
              <a:rPr lang="en-US" sz="1600" b="1" dirty="0" err="1">
                <a:solidFill>
                  <a:schemeClr val="accent3">
                    <a:lumMod val="50000"/>
                  </a:schemeClr>
                </a:solidFill>
                <a:latin typeface="Consolas" panose="020B0609020204030204" pitchFamily="49" charset="0"/>
                <a:cs typeface="Consolas" panose="020B0609020204030204" pitchFamily="49" charset="0"/>
              </a:rPr>
              <a:t>ChangeRequest:WorkItem</a:t>
            </a:r>
            <a:endParaRPr lang="en-US" sz="1600" b="1" dirty="0">
              <a:solidFill>
                <a:schemeClr val="accent3">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170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r>
              <a:rPr lang="en-US" dirty="0"/>
              <a:t>Hierarchies</a:t>
            </a:r>
            <a:endParaRPr lang="ru-RU" dirty="0"/>
          </a:p>
        </p:txBody>
      </p:sp>
      <p:sp>
        <p:nvSpPr>
          <p:cNvPr id="4" name="Flowchart: Document 3"/>
          <p:cNvSpPr/>
          <p:nvPr/>
        </p:nvSpPr>
        <p:spPr bwMode="auto">
          <a:xfrm>
            <a:off x="284017" y="1143000"/>
            <a:ext cx="2936931" cy="1447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5" name="Flowchart: Document 4"/>
          <p:cNvSpPr/>
          <p:nvPr/>
        </p:nvSpPr>
        <p:spPr bwMode="auto">
          <a:xfrm>
            <a:off x="2406120" y="1154603"/>
            <a:ext cx="3124200" cy="13716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b="1" dirty="0" err="1">
                <a:solidFill>
                  <a:schemeClr val="accent2">
                    <a:lumMod val="50000"/>
                  </a:schemeClr>
                </a:solidFill>
                <a:latin typeface="Consolas" pitchFamily="49" charset="0"/>
                <a:cs typeface="Consolas" pitchFamily="49" charset="0"/>
              </a:rPr>
              <a:t>Employee</a:t>
            </a:r>
            <a:endParaRPr lang="ru-RU" sz="1600" b="1"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7" name="Flowchart: Document 6"/>
          <p:cNvSpPr/>
          <p:nvPr/>
        </p:nvSpPr>
        <p:spPr bwMode="auto">
          <a:xfrm>
            <a:off x="5516873" y="1157350"/>
            <a:ext cx="3581400" cy="13716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 : </a:t>
            </a:r>
            <a:r>
              <a:rPr lang="ru-RU" sz="1600" b="1" dirty="0" err="1">
                <a:solidFill>
                  <a:schemeClr val="accent2">
                    <a:lumMod val="50000"/>
                  </a:schemeClr>
                </a:solidFill>
                <a:latin typeface="Consolas" pitchFamily="49" charset="0"/>
                <a:cs typeface="Consolas" pitchFamily="49" charset="0"/>
              </a:rPr>
              <a:t>Employee</a:t>
            </a:r>
            <a:endParaRPr lang="ru-RU" sz="1600" b="1"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10" name="Flowchart: Document 9"/>
          <p:cNvSpPr/>
          <p:nvPr/>
        </p:nvSpPr>
        <p:spPr bwMode="auto">
          <a:xfrm>
            <a:off x="213519" y="2756541"/>
            <a:ext cx="8655279" cy="1124112"/>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m</a:t>
            </a:r>
            <a:r>
              <a:rPr lang="ru-RU" sz="1600" dirty="0" err="1">
                <a:solidFill>
                  <a:schemeClr val="accent2">
                    <a:lumMod val="50000"/>
                  </a:schemeClr>
                </a:solidFill>
                <a:latin typeface="Consolas" pitchFamily="49" charset="0"/>
                <a:cs typeface="Consolas" pitchFamily="49" charset="0"/>
              </a:rPr>
              <a:t>anager</a:t>
            </a:r>
            <a:r>
              <a:rPr lang="ru-RU" sz="1600" dirty="0">
                <a:solidFill>
                  <a:schemeClr val="accent2">
                    <a:lumMod val="50000"/>
                  </a:schemeClr>
                </a:solidFill>
                <a:latin typeface="Consolas" pitchFamily="49" charset="0"/>
                <a:cs typeface="Consolas" pitchFamily="49" charset="0"/>
              </a:rPr>
              <a:t> = new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Fred</a:t>
            </a:r>
            <a:r>
              <a:rPr lang="ru-RU" sz="1600" dirty="0">
                <a:solidFill>
                  <a:schemeClr val="accent2">
                    <a:lumMod val="50000"/>
                  </a:schemeClr>
                </a:solidFill>
                <a:latin typeface="Consolas" pitchFamily="49" charset="0"/>
                <a:cs typeface="Consolas" pitchFamily="49" charset="0"/>
              </a:rPr>
              <a:t>", "VP");</a:t>
            </a:r>
          </a:p>
          <a:p>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em</a:t>
            </a:r>
            <a:r>
              <a:rPr lang="ru-RU" sz="1600" dirty="0" err="1">
                <a:solidFill>
                  <a:schemeClr val="accent2">
                    <a:lumMod val="50000"/>
                  </a:schemeClr>
                </a:solidFill>
                <a:latin typeface="Consolas" pitchFamily="49" charset="0"/>
                <a:cs typeface="Consolas" pitchFamily="49" charset="0"/>
              </a:rPr>
              <a:t>ployee</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m</a:t>
            </a:r>
            <a:r>
              <a:rPr lang="ru-RU" sz="1600" dirty="0" err="1">
                <a:solidFill>
                  <a:schemeClr val="accent2">
                    <a:lumMod val="50000"/>
                  </a:schemeClr>
                </a:solidFill>
                <a:latin typeface="Consolas" pitchFamily="49" charset="0"/>
                <a:cs typeface="Consolas" pitchFamily="49" charset="0"/>
              </a:rPr>
              <a:t>anager</a:t>
            </a:r>
            <a:r>
              <a:rPr lang="ru-RU" sz="1600" dirty="0">
                <a:solidFill>
                  <a:schemeClr val="accent2">
                    <a:lumMod val="50000"/>
                  </a:schemeClr>
                </a:solidFill>
                <a:latin typeface="Consolas" pitchFamily="49" charset="0"/>
                <a:cs typeface="Consolas" pitchFamily="49" charset="0"/>
              </a:rPr>
              <a:t>;</a:t>
            </a:r>
            <a:endParaRPr lang="en-US"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object </a:t>
            </a:r>
            <a:r>
              <a:rPr lang="en-US" sz="1600" dirty="0" err="1">
                <a:solidFill>
                  <a:schemeClr val="accent2">
                    <a:lumMod val="50000"/>
                  </a:schemeClr>
                </a:solidFill>
                <a:latin typeface="Consolas" pitchFamily="49" charset="0"/>
                <a:cs typeface="Consolas" pitchFamily="49" charset="0"/>
              </a:rPr>
              <a:t>obj</a:t>
            </a:r>
            <a:r>
              <a:rPr lang="en-US" sz="1600" dirty="0">
                <a:solidFill>
                  <a:schemeClr val="accent2">
                    <a:lumMod val="50000"/>
                  </a:schemeClr>
                </a:solidFill>
                <a:latin typeface="Consolas" pitchFamily="49" charset="0"/>
                <a:cs typeface="Consolas" pitchFamily="49" charset="0"/>
              </a:rPr>
              <a:t> = manager;</a:t>
            </a:r>
            <a:endParaRPr lang="ru-RU" sz="1600" dirty="0">
              <a:solidFill>
                <a:schemeClr val="accent2">
                  <a:lumMod val="50000"/>
                </a:schemeClr>
              </a:solidFill>
              <a:latin typeface="Consolas" pitchFamily="49" charset="0"/>
              <a:cs typeface="Consolas" pitchFamily="49" charset="0"/>
            </a:endParaRPr>
          </a:p>
        </p:txBody>
      </p:sp>
      <p:sp>
        <p:nvSpPr>
          <p:cNvPr id="12" name="Rounded Rectangle 4"/>
          <p:cNvSpPr/>
          <p:nvPr/>
        </p:nvSpPr>
        <p:spPr bwMode="auto">
          <a:xfrm>
            <a:off x="344236" y="5261015"/>
            <a:ext cx="7441118" cy="90805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Access to </a:t>
            </a:r>
            <a:r>
              <a:rPr lang="en-US" dirty="0" smtClean="0">
                <a:solidFill>
                  <a:schemeClr val="accent2">
                    <a:lumMod val="50000"/>
                  </a:schemeClr>
                </a:solidFill>
                <a:latin typeface="Calibri" panose="020F0502020204030204" pitchFamily="34" charset="0"/>
              </a:rPr>
              <a:t>class members is </a:t>
            </a:r>
            <a:r>
              <a:rPr lang="en-US" dirty="0">
                <a:solidFill>
                  <a:schemeClr val="accent2">
                    <a:lumMod val="50000"/>
                  </a:schemeClr>
                </a:solidFill>
                <a:latin typeface="Calibri" panose="020F0502020204030204" pitchFamily="34" charset="0"/>
              </a:rPr>
              <a:t>determined by </a:t>
            </a:r>
            <a:r>
              <a:rPr lang="en-US" dirty="0" smtClean="0">
                <a:solidFill>
                  <a:schemeClr val="accent2">
                    <a:lumMod val="50000"/>
                  </a:schemeClr>
                </a:solidFill>
                <a:latin typeface="Calibri" panose="020F0502020204030204" pitchFamily="34" charset="0"/>
              </a:rPr>
              <a:t>the</a:t>
            </a:r>
            <a:r>
              <a:rPr lang="ru-RU" dirty="0" smtClean="0">
                <a:solidFill>
                  <a:schemeClr val="accent2">
                    <a:lumMod val="50000"/>
                  </a:schemeClr>
                </a:solidFill>
                <a:latin typeface="Calibri" panose="020F0502020204030204" pitchFamily="34" charset="0"/>
              </a:rPr>
              <a:t> </a:t>
            </a:r>
            <a:r>
              <a:rPr lang="en-US" dirty="0" smtClean="0">
                <a:solidFill>
                  <a:schemeClr val="accent2">
                    <a:lumMod val="50000"/>
                  </a:schemeClr>
                </a:solidFill>
                <a:latin typeface="Calibri" panose="020F0502020204030204" pitchFamily="34" charset="0"/>
              </a:rPr>
              <a:t>reference type but </a:t>
            </a:r>
            <a:r>
              <a:rPr lang="en-US" dirty="0">
                <a:solidFill>
                  <a:schemeClr val="accent2">
                    <a:lumMod val="50000"/>
                  </a:schemeClr>
                </a:solidFill>
                <a:latin typeface="Calibri" panose="020F0502020204030204" pitchFamily="34" charset="0"/>
              </a:rPr>
              <a:t>not by </a:t>
            </a:r>
            <a:r>
              <a:rPr lang="en-US" dirty="0" smtClean="0">
                <a:solidFill>
                  <a:schemeClr val="accent2">
                    <a:lumMod val="50000"/>
                  </a:schemeClr>
                </a:solidFill>
                <a:latin typeface="Calibri" panose="020F0502020204030204" pitchFamily="34" charset="0"/>
              </a:rPr>
              <a:t>the object type</a:t>
            </a:r>
            <a:endParaRPr lang="ru-RU" dirty="0">
              <a:solidFill>
                <a:schemeClr val="accent2">
                  <a:lumMod val="50000"/>
                </a:schemeClr>
              </a:solidFill>
              <a:latin typeface="Calibri" panose="020F0502020204030204" pitchFamily="34" charset="0"/>
            </a:endParaRPr>
          </a:p>
        </p:txBody>
      </p:sp>
      <p:pic>
        <p:nvPicPr>
          <p:cNvPr id="14" name="Picture 2" descr="C:\Work in Progress\Microsoft\VAT\MSL_PNG_Object_Library\Event.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7994934" y="4715511"/>
            <a:ext cx="873864" cy="665579"/>
          </a:xfrm>
          <a:prstGeom prst="rect">
            <a:avLst/>
          </a:prstGeom>
          <a:noFill/>
          <a:ln w="9525">
            <a:noFill/>
            <a:miter lim="800000"/>
            <a:headEnd/>
            <a:tailEnd/>
          </a:ln>
        </p:spPr>
      </p:pic>
      <p:sp>
        <p:nvSpPr>
          <p:cNvPr id="15" name="Rounded Rectangle 10"/>
          <p:cNvSpPr/>
          <p:nvPr/>
        </p:nvSpPr>
        <p:spPr bwMode="auto">
          <a:xfrm>
            <a:off x="357072" y="4194671"/>
            <a:ext cx="7415446" cy="1041679"/>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A reference to </a:t>
            </a:r>
            <a:r>
              <a:rPr lang="en-US" dirty="0" smtClean="0">
                <a:solidFill>
                  <a:schemeClr val="accent2">
                    <a:lumMod val="50000"/>
                  </a:schemeClr>
                </a:solidFill>
                <a:latin typeface="Calibri" panose="020F0502020204030204" pitchFamily="34" charset="0"/>
              </a:rPr>
              <a:t>the object type can </a:t>
            </a:r>
            <a:r>
              <a:rPr lang="en-US" dirty="0">
                <a:solidFill>
                  <a:schemeClr val="accent2">
                    <a:lumMod val="50000"/>
                  </a:schemeClr>
                </a:solidFill>
                <a:latin typeface="Calibri" panose="020F0502020204030204" pitchFamily="34" charset="0"/>
              </a:rPr>
              <a:t>be initialized with a reference to </a:t>
            </a:r>
            <a:r>
              <a:rPr lang="en-US" dirty="0" smtClean="0">
                <a:solidFill>
                  <a:schemeClr val="accent2">
                    <a:lumMod val="50000"/>
                  </a:schemeClr>
                </a:solidFill>
                <a:latin typeface="Calibri" panose="020F0502020204030204" pitchFamily="34" charset="0"/>
              </a:rPr>
              <a:t>another object type only if this </a:t>
            </a:r>
            <a:r>
              <a:rPr lang="en-US" dirty="0">
                <a:solidFill>
                  <a:schemeClr val="accent2">
                    <a:lumMod val="50000"/>
                  </a:schemeClr>
                </a:solidFill>
                <a:latin typeface="Calibri" panose="020F0502020204030204" pitchFamily="34" charset="0"/>
              </a:rPr>
              <a:t>type is a class that is higher in the inheritance </a:t>
            </a:r>
            <a:r>
              <a:rPr lang="en-US" dirty="0" smtClean="0">
                <a:solidFill>
                  <a:schemeClr val="accent2">
                    <a:lumMod val="50000"/>
                  </a:schemeClr>
                </a:solidFill>
                <a:latin typeface="Calibri" panose="020F0502020204030204" pitchFamily="34" charset="0"/>
              </a:rPr>
              <a:t>hierarchy</a:t>
            </a:r>
            <a:endParaRPr lang="en-US" dirty="0">
              <a:solidFill>
                <a:schemeClr val="accent2">
                  <a:lumMod val="50000"/>
                </a:schemeClr>
              </a:solidFill>
              <a:latin typeface="Calibri" panose="020F0502020204030204" pitchFamily="34" charset="0"/>
            </a:endParaRPr>
          </a:p>
        </p:txBody>
      </p:sp>
    </p:spTree>
    <p:extLst>
      <p:ext uri="{BB962C8B-B14F-4D97-AF65-F5344CB8AC3E}">
        <p14:creationId xmlns:p14="http://schemas.microsoft.com/office/powerpoint/2010/main" val="115882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bwMode="auto">
          <a:xfrm>
            <a:off x="228600" y="990600"/>
            <a:ext cx="8610600" cy="4572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m</a:t>
            </a:r>
            <a:r>
              <a:rPr lang="ru-RU" sz="1600" dirty="0" err="1">
                <a:solidFill>
                  <a:schemeClr val="accent2">
                    <a:lumMod val="50000"/>
                  </a:schemeClr>
                </a:solidFill>
                <a:latin typeface="Consolas" pitchFamily="49" charset="0"/>
                <a:cs typeface="Consolas" pitchFamily="49" charset="0"/>
              </a:rPr>
              <a:t>anager</a:t>
            </a:r>
            <a:r>
              <a:rPr lang="ru-RU" sz="1600" dirty="0">
                <a:solidFill>
                  <a:schemeClr val="accent2">
                    <a:lumMod val="50000"/>
                  </a:schemeClr>
                </a:solidFill>
                <a:latin typeface="Consolas" pitchFamily="49" charset="0"/>
                <a:cs typeface="Consolas" pitchFamily="49" charset="0"/>
              </a:rPr>
              <a:t> = new Manager("Fred", "VP");</a:t>
            </a:r>
          </a:p>
          <a:p>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m</a:t>
            </a:r>
            <a:r>
              <a:rPr lang="ru-RU" sz="1600" dirty="0" err="1">
                <a:solidFill>
                  <a:schemeClr val="accent2">
                    <a:lumMod val="50000"/>
                  </a:schemeClr>
                </a:solidFill>
                <a:latin typeface="Consolas" pitchFamily="49" charset="0"/>
                <a:cs typeface="Consolas" pitchFamily="49" charset="0"/>
              </a:rPr>
              <a:t>anager</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refers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to</a:t>
            </a:r>
            <a:r>
              <a:rPr lang="ru-RU" sz="1600" dirty="0">
                <a:solidFill>
                  <a:schemeClr val="accent2">
                    <a:lumMod val="50000"/>
                  </a:schemeClr>
                </a:solidFill>
                <a:latin typeface="Consolas" pitchFamily="49" charset="0"/>
                <a:cs typeface="Consolas" pitchFamily="49" charset="0"/>
              </a:rPr>
              <a:t> a </a:t>
            </a:r>
            <a:r>
              <a:rPr lang="ru-RU" sz="1600" dirty="0" err="1">
                <a:solidFill>
                  <a:schemeClr val="accent2">
                    <a:lumMod val="50000"/>
                  </a:schemeClr>
                </a:solidFill>
                <a:latin typeface="Consolas" pitchFamily="49" charset="0"/>
                <a:cs typeface="Consolas" pitchFamily="49" charset="0"/>
              </a:rPr>
              <a:t>Manager</a:t>
            </a:r>
            <a:endParaRPr lang="ru-RU" sz="1600" dirty="0">
              <a:solidFill>
                <a:schemeClr val="accent2">
                  <a:lumMod val="50000"/>
                </a:schemeClr>
              </a:solidFill>
              <a:latin typeface="Consolas" pitchFamily="49" charset="0"/>
              <a:cs typeface="Consolas" pitchFamily="49" charset="0"/>
            </a:endParaRPr>
          </a:p>
          <a:p>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m</a:t>
            </a:r>
            <a:r>
              <a:rPr lang="ru-RU" sz="1600" dirty="0" err="1">
                <a:solidFill>
                  <a:schemeClr val="accent2">
                    <a:lumMod val="50000"/>
                  </a:schemeClr>
                </a:solidFill>
                <a:latin typeface="Consolas" pitchFamily="49" charset="0"/>
                <a:cs typeface="Consolas" pitchFamily="49" charset="0"/>
              </a:rPr>
              <a:t>anagerAgain</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a:t>
            </a:r>
            <a:r>
              <a:rPr lang="ru-RU" b="1" dirty="0">
                <a:solidFill>
                  <a:schemeClr val="accent2">
                    <a:lumMod val="50000"/>
                  </a:schemeClr>
                </a:solidFill>
                <a:latin typeface="Consolas" pitchFamily="49" charset="0"/>
                <a:cs typeface="Consolas" pitchFamily="49" charset="0"/>
              </a:rPr>
              <a:t>as</a:t>
            </a:r>
            <a:r>
              <a:rPr lang="ru-RU" sz="1600" dirty="0">
                <a:solidFill>
                  <a:schemeClr val="accent2">
                    <a:lumMod val="50000"/>
                  </a:schemeClr>
                </a:solidFill>
                <a:latin typeface="Consolas" pitchFamily="49" charset="0"/>
                <a:cs typeface="Consolas" pitchFamily="49" charset="0"/>
              </a:rPr>
              <a:t> Manager;</a:t>
            </a:r>
          </a:p>
          <a:p>
            <a:r>
              <a:rPr lang="ru-RU" sz="1600" dirty="0">
                <a:solidFill>
                  <a:schemeClr val="accent2">
                    <a:lumMod val="50000"/>
                  </a:schemeClr>
                </a:solidFill>
                <a:latin typeface="Consolas" pitchFamily="49" charset="0"/>
                <a:cs typeface="Consolas" pitchFamily="49" charset="0"/>
              </a:rPr>
              <a:t>// OK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is a Manager</a:t>
            </a:r>
          </a:p>
          <a:p>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w</a:t>
            </a:r>
            <a:r>
              <a:rPr lang="ru-RU" sz="1600" dirty="0" err="1">
                <a:solidFill>
                  <a:schemeClr val="accent2">
                    <a:lumMod val="50000"/>
                  </a:schemeClr>
                </a:solidFill>
                <a:latin typeface="Consolas" pitchFamily="49" charset="0"/>
                <a:cs typeface="Consolas" pitchFamily="49" charset="0"/>
              </a:rPr>
              <a:t>orker</a:t>
            </a:r>
            <a:r>
              <a:rPr lang="ru-RU" sz="1600" dirty="0">
                <a:solidFill>
                  <a:schemeClr val="accent2">
                    <a:lumMod val="50000"/>
                  </a:schemeClr>
                </a:solidFill>
                <a:latin typeface="Consolas" pitchFamily="49" charset="0"/>
                <a:cs typeface="Consolas" pitchFamily="49" charset="0"/>
              </a:rPr>
              <a:t> = new ManualWorker("Bert");</a:t>
            </a:r>
          </a:p>
          <a:p>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w</a:t>
            </a:r>
            <a:r>
              <a:rPr lang="ru-RU" sz="1600" dirty="0" err="1">
                <a:solidFill>
                  <a:schemeClr val="accent2">
                    <a:lumMod val="50000"/>
                  </a:schemeClr>
                </a:solidFill>
                <a:latin typeface="Consolas" pitchFamily="49" charset="0"/>
                <a:cs typeface="Consolas" pitchFamily="49" charset="0"/>
              </a:rPr>
              <a:t>orker</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now refers to a ManualWorker</a:t>
            </a:r>
          </a:p>
          <a:p>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bool ok</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a:t>
            </a:r>
            <a:r>
              <a:rPr lang="en-US" sz="1600" b="1" dirty="0" err="1">
                <a:solidFill>
                  <a:schemeClr val="accent2">
                    <a:lumMod val="50000"/>
                  </a:schemeClr>
                </a:solidFill>
                <a:latin typeface="Consolas" pitchFamily="49" charset="0"/>
                <a:cs typeface="Consolas" pitchFamily="49" charset="0"/>
              </a:rPr>
              <a:t>i</a:t>
            </a:r>
            <a:r>
              <a:rPr lang="ru-RU" b="1" dirty="0">
                <a:solidFill>
                  <a:schemeClr val="accent2">
                    <a:lumMod val="50000"/>
                  </a:schemeClr>
                </a:solidFill>
                <a:latin typeface="Consolas" pitchFamily="49" charset="0"/>
                <a:cs typeface="Consolas" pitchFamily="49" charset="0"/>
              </a:rPr>
              <a:t>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returns</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false</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a:t>
            </a:r>
            <a:r>
              <a:rPr lang="en-US"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ManualWorker</a:t>
            </a:r>
            <a:endParaRPr lang="ru-RU" sz="1600" dirty="0">
              <a:solidFill>
                <a:schemeClr val="accent2">
                  <a:lumMod val="50000"/>
                </a:schemeClr>
              </a:solidFill>
              <a:latin typeface="Consolas" pitchFamily="49" charset="0"/>
              <a:cs typeface="Consolas" pitchFamily="49" charset="0"/>
            </a:endParaRPr>
          </a:p>
        </p:txBody>
      </p:sp>
      <p:sp>
        <p:nvSpPr>
          <p:cNvPr id="3" name="Title 2"/>
          <p:cNvSpPr>
            <a:spLocks noGrp="1"/>
          </p:cNvSpPr>
          <p:nvPr>
            <p:ph type="title"/>
          </p:nvPr>
        </p:nvSpPr>
        <p:spPr/>
        <p:txBody>
          <a:bodyPr/>
          <a:lstStyle/>
          <a:p>
            <a:r>
              <a:rPr lang="en-US" dirty="0"/>
              <a:t>Inheritance </a:t>
            </a:r>
            <a:r>
              <a:rPr lang="en-US" dirty="0" smtClean="0"/>
              <a:t>Hierarchies. </a:t>
            </a:r>
            <a:r>
              <a:rPr lang="en-US" dirty="0"/>
              <a:t>Type-Checking and </a:t>
            </a:r>
            <a:r>
              <a:rPr lang="en-US" dirty="0" err="1" smtClean="0"/>
              <a:t>Downcasting</a:t>
            </a:r>
            <a:endParaRPr lang="en-US" dirty="0"/>
          </a:p>
        </p:txBody>
      </p:sp>
    </p:spTree>
    <p:extLst>
      <p:ext uri="{BB962C8B-B14F-4D97-AF65-F5344CB8AC3E}">
        <p14:creationId xmlns:p14="http://schemas.microsoft.com/office/powerpoint/2010/main" val="4047000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8825"/>
          </a:xfrm>
        </p:spPr>
        <p:txBody>
          <a:bodyPr/>
          <a:lstStyle/>
          <a:p>
            <a:r>
              <a:rPr lang="de-DE" dirty="0" err="1"/>
              <a:t>Inheritance</a:t>
            </a:r>
            <a:r>
              <a:rPr lang="de-DE" dirty="0"/>
              <a:t> </a:t>
            </a:r>
            <a:r>
              <a:rPr lang="de-DE" dirty="0" err="1"/>
              <a:t>and</a:t>
            </a:r>
            <a:r>
              <a:rPr lang="de-DE" dirty="0"/>
              <a:t> </a:t>
            </a:r>
            <a:r>
              <a:rPr lang="de-DE" dirty="0" err="1"/>
              <a:t>Construction</a:t>
            </a:r>
            <a:endParaRPr lang="ru-RU" dirty="0"/>
          </a:p>
        </p:txBody>
      </p:sp>
      <p:sp>
        <p:nvSpPr>
          <p:cNvPr id="5" name="Flowchart: Document 4"/>
          <p:cNvSpPr/>
          <p:nvPr/>
        </p:nvSpPr>
        <p:spPr bwMode="auto">
          <a:xfrm>
            <a:off x="152400" y="762000"/>
            <a:ext cx="8686800" cy="4959927"/>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endParaRPr lang="en-US"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Employee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protected string empName;</a:t>
            </a:r>
          </a:p>
          <a:p>
            <a:r>
              <a:rPr lang="ru-RU" sz="1600" dirty="0">
                <a:solidFill>
                  <a:schemeClr val="accent2">
                    <a:lumMod val="50000"/>
                  </a:schemeClr>
                </a:solidFill>
                <a:latin typeface="Consolas" pitchFamily="49" charset="0"/>
                <a:cs typeface="Consolas" pitchFamily="49" charset="0"/>
              </a:rPr>
              <a:t>    public </a:t>
            </a:r>
            <a:r>
              <a:rPr lang="ru-RU" sz="1600" b="1" dirty="0">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(string name)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this.empName = name;</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protected string </a:t>
            </a:r>
            <a:r>
              <a:rPr lang="ru-RU" sz="1600" dirty="0" err="1">
                <a:solidFill>
                  <a:schemeClr val="accent2">
                    <a:lumMod val="50000"/>
                  </a:schemeClr>
                </a:solidFill>
                <a:latin typeface="Consolas" pitchFamily="49" charset="0"/>
                <a:cs typeface="Consolas" pitchFamily="49" charset="0"/>
              </a:rPr>
              <a:t>empGrade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(string name, string </a:t>
            </a:r>
            <a:r>
              <a:rPr lang="ru-RU" sz="1600" dirty="0" err="1">
                <a:solidFill>
                  <a:schemeClr val="accent2">
                    <a:lumMod val="50000"/>
                  </a:schemeClr>
                </a:solidFill>
                <a:latin typeface="Consolas" pitchFamily="49" charset="0"/>
                <a:cs typeface="Consolas" pitchFamily="49" charset="0"/>
              </a:rPr>
              <a:t>grade</a:t>
            </a:r>
            <a:r>
              <a:rPr lang="ru-RU" sz="1600" dirty="0">
                <a:solidFill>
                  <a:schemeClr val="accent2">
                    <a:lumMod val="50000"/>
                  </a:schemeClr>
                </a:solidFill>
                <a:latin typeface="Consolas" pitchFamily="49" charset="0"/>
                <a:cs typeface="Consolas" pitchFamily="49" charset="0"/>
              </a:rPr>
              <a:t>) : </a:t>
            </a:r>
            <a:r>
              <a:rPr lang="ru-RU" sz="1600" b="1" dirty="0" err="1">
                <a:solidFill>
                  <a:schemeClr val="accent2">
                    <a:lumMod val="50000"/>
                  </a:schemeClr>
                </a:solidFill>
                <a:latin typeface="Consolas" pitchFamily="49" charset="0"/>
                <a:cs typeface="Consolas" pitchFamily="49" charset="0"/>
              </a:rPr>
              <a:t>base</a:t>
            </a:r>
            <a:r>
              <a:rPr lang="ru-RU" sz="1600" b="1" dirty="0">
                <a:solidFill>
                  <a:schemeClr val="accent2">
                    <a:lumMod val="50000"/>
                  </a:schemeClr>
                </a:solidFill>
                <a:latin typeface="Consolas" pitchFamily="49" charset="0"/>
                <a:cs typeface="Consolas" pitchFamily="49" charset="0"/>
              </a:rPr>
              <a:t>(name)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this.empGrade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grade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4" name="Rounded Rectangle 3"/>
          <p:cNvSpPr/>
          <p:nvPr/>
        </p:nvSpPr>
        <p:spPr bwMode="auto">
          <a:xfrm>
            <a:off x="228600" y="5555673"/>
            <a:ext cx="8686800" cy="7620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Good practice for the designer of a derivative class is the call of the designer of a base class as parts of initialization of an object of a derivative class</a:t>
            </a:r>
            <a:endParaRPr lang="ru-RU" dirty="0">
              <a:solidFill>
                <a:schemeClr val="accent2">
                  <a:lumMod val="50000"/>
                </a:schemeClr>
              </a:solidFill>
              <a:latin typeface="Calibri" panose="020F0502020204030204" pitchFamily="34" charset="0"/>
            </a:endParaRPr>
          </a:p>
        </p:txBody>
      </p:sp>
      <p:sp>
        <p:nvSpPr>
          <p:cNvPr id="3" name="Rectangle 2"/>
          <p:cNvSpPr/>
          <p:nvPr/>
        </p:nvSpPr>
        <p:spPr>
          <a:xfrm>
            <a:off x="5746109" y="1447800"/>
            <a:ext cx="3093091" cy="369332"/>
          </a:xfrm>
          <a:prstGeom prst="rect">
            <a:avLst/>
          </a:prstGeom>
        </p:spPr>
        <p:txBody>
          <a:bodyPr wrap="none">
            <a:spAutoFit/>
          </a:bodyPr>
          <a:lstStyle/>
          <a:p>
            <a:r>
              <a:rPr lang="en-US" dirty="0" smtClean="0">
                <a:solidFill>
                  <a:schemeClr val="accent2">
                    <a:lumMod val="50000"/>
                  </a:schemeClr>
                </a:solidFill>
                <a:latin typeface="Calibri" charset="0"/>
                <a:ea typeface="Calibri" charset="0"/>
                <a:cs typeface="Calibri" charset="0"/>
              </a:rPr>
              <a:t>Constructors </a:t>
            </a:r>
            <a:r>
              <a:rPr lang="en-US" dirty="0">
                <a:solidFill>
                  <a:schemeClr val="accent2">
                    <a:lumMod val="50000"/>
                  </a:schemeClr>
                </a:solidFill>
                <a:latin typeface="Calibri" charset="0"/>
                <a:ea typeface="Calibri" charset="0"/>
                <a:cs typeface="Calibri" charset="0"/>
              </a:rPr>
              <a:t>are not </a:t>
            </a:r>
            <a:r>
              <a:rPr lang="en-US" dirty="0" smtClean="0">
                <a:solidFill>
                  <a:schemeClr val="accent2">
                    <a:lumMod val="50000"/>
                  </a:schemeClr>
                </a:solidFill>
                <a:latin typeface="Calibri" charset="0"/>
                <a:ea typeface="Calibri" charset="0"/>
                <a:cs typeface="Calibri" charset="0"/>
              </a:rPr>
              <a:t>inherited!</a:t>
            </a:r>
            <a:endParaRPr lang="en-US" dirty="0">
              <a:solidFill>
                <a:schemeClr val="accent2">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6347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Inheritance</a:t>
            </a:r>
            <a:r>
              <a:rPr lang="de-DE" dirty="0"/>
              <a:t> </a:t>
            </a:r>
            <a:r>
              <a:rPr lang="de-DE" dirty="0" err="1"/>
              <a:t>and</a:t>
            </a:r>
            <a:r>
              <a:rPr lang="de-DE" dirty="0"/>
              <a:t> </a:t>
            </a:r>
            <a:r>
              <a:rPr lang="de-DE" dirty="0" err="1"/>
              <a:t>Construction</a:t>
            </a:r>
            <a:endParaRPr lang="ru-RU" dirty="0"/>
          </a:p>
        </p:txBody>
      </p:sp>
      <p:sp>
        <p:nvSpPr>
          <p:cNvPr id="10" name="Flowchart: Document 3"/>
          <p:cNvSpPr/>
          <p:nvPr/>
        </p:nvSpPr>
        <p:spPr bwMode="auto">
          <a:xfrm>
            <a:off x="228599" y="784712"/>
            <a:ext cx="5334001" cy="24384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(string name, string </a:t>
            </a:r>
            <a:r>
              <a:rPr lang="ru-RU" sz="1600" dirty="0" err="1">
                <a:solidFill>
                  <a:schemeClr val="accent2">
                    <a:lumMod val="50000"/>
                  </a:schemeClr>
                </a:solidFill>
                <a:latin typeface="Consolas" pitchFamily="49" charset="0"/>
                <a:cs typeface="Consolas" pitchFamily="49" charset="0"/>
              </a:rPr>
              <a:t>grade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11" name="Flowchart: Document 4"/>
          <p:cNvSpPr/>
          <p:nvPr/>
        </p:nvSpPr>
        <p:spPr bwMode="auto">
          <a:xfrm>
            <a:off x="2667000" y="2956499"/>
            <a:ext cx="6241472" cy="24384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class Manager : Employee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public Manager(string name, string grade) : </a:t>
            </a:r>
            <a:r>
              <a:rPr lang="ru-RU" sz="1600" b="1" dirty="0">
                <a:solidFill>
                  <a:schemeClr val="accent2">
                    <a:lumMod val="50000"/>
                  </a:schemeClr>
                </a:solidFill>
                <a:latin typeface="Consolas" pitchFamily="49" charset="0"/>
                <a:cs typeface="Consolas" pitchFamily="49" charset="0"/>
              </a:rPr>
              <a:t>base()</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13" name="Rounded Rectangle 7"/>
          <p:cNvSpPr/>
          <p:nvPr/>
        </p:nvSpPr>
        <p:spPr bwMode="auto">
          <a:xfrm>
            <a:off x="152399" y="5192302"/>
            <a:ext cx="8839201" cy="1121769"/>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If in the designer of a derivative class there is no explicit call of the designer of a base class, before execution of a code the compiler tries to insert a call of a default constructor of a base class in the designer of a derivative class</a:t>
            </a:r>
            <a:endParaRPr lang="ru-RU" dirty="0">
              <a:solidFill>
                <a:schemeClr val="accent2">
                  <a:lumMod val="50000"/>
                </a:schemeClr>
              </a:solidFill>
              <a:latin typeface="Calibri" panose="020F0502020204030204" pitchFamily="34" charset="0"/>
            </a:endParaRPr>
          </a:p>
        </p:txBody>
      </p:sp>
      <p:cxnSp>
        <p:nvCxnSpPr>
          <p:cNvPr id="6" name="Прямая со стрелкой 5"/>
          <p:cNvCxnSpPr>
            <a:endCxn id="11" idx="0"/>
          </p:cNvCxnSpPr>
          <p:nvPr/>
        </p:nvCxnSpPr>
        <p:spPr>
          <a:xfrm>
            <a:off x="2819400" y="2064124"/>
            <a:ext cx="2968336" cy="892375"/>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6" name="Rounded Rectangle 6"/>
          <p:cNvSpPr/>
          <p:nvPr/>
        </p:nvSpPr>
        <p:spPr bwMode="auto">
          <a:xfrm>
            <a:off x="4495800" y="2064124"/>
            <a:ext cx="2133600" cy="6096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dirty="0" smtClean="0">
                <a:solidFill>
                  <a:schemeClr val="accent2">
                    <a:lumMod val="50000"/>
                  </a:schemeClr>
                </a:solidFill>
                <a:latin typeface="Bradley Hand" charset="0"/>
                <a:ea typeface="Bradley Hand" charset="0"/>
                <a:cs typeface="Bradley Hand" charset="0"/>
              </a:rPr>
              <a:t>С#</a:t>
            </a:r>
            <a:r>
              <a:rPr lang="en-US" dirty="0" smtClean="0">
                <a:solidFill>
                  <a:schemeClr val="accent2">
                    <a:lumMod val="50000"/>
                  </a:schemeClr>
                </a:solidFill>
                <a:latin typeface="Bradley Hand" charset="0"/>
                <a:ea typeface="Bradley Hand" charset="0"/>
                <a:cs typeface="Bradley Hand" charset="0"/>
              </a:rPr>
              <a:t> compiler</a:t>
            </a:r>
            <a:endParaRPr lang="ru-RU" dirty="0">
              <a:solidFill>
                <a:schemeClr val="accent2">
                  <a:lumMod val="50000"/>
                </a:schemeClr>
              </a:solidFill>
              <a:latin typeface="Bradley Hand" charset="0"/>
              <a:ea typeface="Bradley Hand" charset="0"/>
              <a:cs typeface="Bradley Hand" charset="0"/>
            </a:endParaRPr>
          </a:p>
        </p:txBody>
      </p:sp>
    </p:spTree>
    <p:extLst>
      <p:ext uri="{BB962C8B-B14F-4D97-AF65-F5344CB8AC3E}">
        <p14:creationId xmlns:p14="http://schemas.microsoft.com/office/powerpoint/2010/main" val="1019547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Inheritance</a:t>
            </a:r>
            <a:r>
              <a:rPr lang="de-DE" dirty="0" smtClean="0"/>
              <a:t>. </a:t>
            </a:r>
            <a:r>
              <a:rPr lang="de-DE" dirty="0" err="1"/>
              <a:t>Hiding</a:t>
            </a:r>
            <a:r>
              <a:rPr lang="de-DE" dirty="0"/>
              <a:t> Base </a:t>
            </a:r>
            <a:r>
              <a:rPr lang="de-DE" dirty="0" smtClean="0"/>
              <a:t>Class </a:t>
            </a:r>
            <a:r>
              <a:rPr lang="de-DE" dirty="0" err="1" smtClean="0"/>
              <a:t>Methods</a:t>
            </a:r>
            <a:endParaRPr lang="ru-RU" dirty="0"/>
          </a:p>
        </p:txBody>
      </p:sp>
      <p:sp>
        <p:nvSpPr>
          <p:cNvPr id="5" name="Flowchart: Document 4"/>
          <p:cNvSpPr/>
          <p:nvPr/>
        </p:nvSpPr>
        <p:spPr bwMode="auto">
          <a:xfrm>
            <a:off x="228600" y="762000"/>
            <a:ext cx="8670878" cy="51816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protected</a:t>
            </a:r>
            <a:r>
              <a:rPr lang="ru-RU" sz="1600" dirty="0">
                <a:solidFill>
                  <a:schemeClr val="accent2">
                    <a:lumMod val="50000"/>
                  </a:schemeClr>
                </a:solidFill>
                <a:latin typeface="Consolas" pitchFamily="49" charset="0"/>
                <a:cs typeface="Consolas" pitchFamily="49" charset="0"/>
              </a:rPr>
              <a:t> void DoWork()</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void DoWork()</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Hide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DoWork method in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base</a:t>
            </a:r>
            <a:r>
              <a:rPr lang="ru-RU" sz="1600" dirty="0">
                <a:solidFill>
                  <a:schemeClr val="accent2">
                    <a:lumMod val="50000"/>
                  </a:schemeClr>
                </a:solidFill>
                <a:latin typeface="Consolas" pitchFamily="49" charset="0"/>
                <a:cs typeface="Consolas" pitchFamily="49" charset="0"/>
              </a:rPr>
              <a:t> class</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4" name="Rounded Rectangle 3"/>
          <p:cNvSpPr/>
          <p:nvPr/>
        </p:nvSpPr>
        <p:spPr bwMode="auto">
          <a:xfrm>
            <a:off x="4343400" y="987715"/>
            <a:ext cx="4343402" cy="1259421"/>
          </a:xfrm>
          <a:prstGeom prst="roundRect">
            <a:avLst/>
          </a:prstGeom>
          <a:no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en-US" dirty="0">
                <a:solidFill>
                  <a:schemeClr val="accent2">
                    <a:lumMod val="50000"/>
                  </a:schemeClr>
                </a:solidFill>
                <a:latin typeface="Calibri" charset="0"/>
                <a:ea typeface="Calibri" charset="0"/>
                <a:cs typeface="Calibri" charset="0"/>
              </a:rPr>
              <a:t>A derived class can hide base class members by declaring members with the same name and </a:t>
            </a:r>
            <a:r>
              <a:rPr lang="en-US" dirty="0" smtClean="0">
                <a:solidFill>
                  <a:schemeClr val="accent2">
                    <a:lumMod val="50000"/>
                  </a:schemeClr>
                </a:solidFill>
                <a:latin typeface="Calibri" charset="0"/>
                <a:ea typeface="Calibri" charset="0"/>
                <a:cs typeface="Calibri" charset="0"/>
              </a:rPr>
              <a:t>signature</a:t>
            </a:r>
            <a:endParaRPr lang="ru-RU" dirty="0" smtClean="0">
              <a:solidFill>
                <a:schemeClr val="accent2">
                  <a:lumMod val="50000"/>
                </a:schemeClr>
              </a:solidFill>
              <a:latin typeface="Calibri" charset="0"/>
              <a:ea typeface="Calibri" charset="0"/>
              <a:cs typeface="Calibri" charset="0"/>
            </a:endParaRPr>
          </a:p>
          <a:p>
            <a:pPr algn="just"/>
            <a:r>
              <a:rPr lang="en-US" dirty="0" smtClean="0">
                <a:solidFill>
                  <a:schemeClr val="accent2">
                    <a:lumMod val="50000"/>
                  </a:schemeClr>
                </a:solidFill>
                <a:latin typeface="Calibri" charset="0"/>
                <a:ea typeface="Calibri" charset="0"/>
                <a:cs typeface="Calibri" charset="0"/>
              </a:rPr>
              <a:t>This </a:t>
            </a:r>
            <a:r>
              <a:rPr lang="en-US" dirty="0">
                <a:solidFill>
                  <a:schemeClr val="accent2">
                    <a:lumMod val="50000"/>
                  </a:schemeClr>
                </a:solidFill>
                <a:latin typeface="Calibri" charset="0"/>
                <a:ea typeface="Calibri" charset="0"/>
                <a:cs typeface="Calibri" charset="0"/>
              </a:rPr>
              <a:t>is called </a:t>
            </a:r>
            <a:r>
              <a:rPr lang="en-US" b="1" dirty="0" smtClean="0">
                <a:solidFill>
                  <a:schemeClr val="accent2">
                    <a:lumMod val="50000"/>
                  </a:schemeClr>
                </a:solidFill>
                <a:latin typeface="Calibri" charset="0"/>
                <a:ea typeface="Calibri" charset="0"/>
                <a:cs typeface="Calibri" charset="0"/>
              </a:rPr>
              <a:t>Hide-By-Signature</a:t>
            </a:r>
            <a:r>
              <a:rPr lang="en-US" dirty="0" smtClean="0">
                <a:solidFill>
                  <a:schemeClr val="accent2">
                    <a:lumMod val="50000"/>
                  </a:schemeClr>
                </a:solidFill>
                <a:latin typeface="Calibri" charset="0"/>
                <a:ea typeface="Calibri" charset="0"/>
                <a:cs typeface="Calibri" charset="0"/>
              </a:rPr>
              <a:t> </a:t>
            </a:r>
            <a:r>
              <a:rPr lang="en-US" dirty="0">
                <a:solidFill>
                  <a:schemeClr val="accent2">
                    <a:lumMod val="50000"/>
                  </a:schemeClr>
                </a:solidFill>
                <a:latin typeface="Calibri" charset="0"/>
                <a:ea typeface="Calibri" charset="0"/>
                <a:cs typeface="Calibri" charset="0"/>
              </a:rPr>
              <a:t>semantics.</a:t>
            </a:r>
            <a:endParaRPr lang="en-US" b="1" dirty="0">
              <a:solidFill>
                <a:schemeClr val="accent2">
                  <a:lumMod val="50000"/>
                </a:schemeClr>
              </a:solidFill>
              <a:latin typeface="Calibri" charset="0"/>
              <a:ea typeface="Calibri" charset="0"/>
              <a:cs typeface="Calibri" charset="0"/>
            </a:endParaRPr>
          </a:p>
        </p:txBody>
      </p:sp>
      <p:sp>
        <p:nvSpPr>
          <p:cNvPr id="6" name="Rounded Rectangle 5"/>
          <p:cNvSpPr/>
          <p:nvPr/>
        </p:nvSpPr>
        <p:spPr bwMode="auto">
          <a:xfrm>
            <a:off x="3048000" y="5642171"/>
            <a:ext cx="5974977" cy="524018"/>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For specifying of intended action the keyword of "new" is used</a:t>
            </a:r>
            <a:endParaRPr lang="ru-RU" dirty="0">
              <a:solidFill>
                <a:schemeClr val="accent2">
                  <a:lumMod val="50000"/>
                </a:schemeClr>
              </a:solidFill>
              <a:latin typeface="Calibri" panose="020F0502020204030204" pitchFamily="34" charset="0"/>
              <a:cs typeface="Consolas" pitchFamily="49" charset="0"/>
            </a:endParaRPr>
          </a:p>
        </p:txBody>
      </p:sp>
      <p:cxnSp>
        <p:nvCxnSpPr>
          <p:cNvPr id="7" name="Прямая со стрелкой 5"/>
          <p:cNvCxnSpPr/>
          <p:nvPr/>
        </p:nvCxnSpPr>
        <p:spPr>
          <a:xfrm flipH="1">
            <a:off x="3200400" y="2247136"/>
            <a:ext cx="3314701" cy="953264"/>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9" name="Прямая со стрелкой 5"/>
          <p:cNvCxnSpPr/>
          <p:nvPr/>
        </p:nvCxnSpPr>
        <p:spPr>
          <a:xfrm flipH="1" flipV="1">
            <a:off x="1752600" y="3535650"/>
            <a:ext cx="3673288" cy="1923346"/>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258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Inheritance</a:t>
            </a:r>
            <a:r>
              <a:rPr lang="de-DE" dirty="0"/>
              <a:t>. M</a:t>
            </a:r>
            <a:r>
              <a:rPr lang="en-US" dirty="0" err="1" smtClean="0"/>
              <a:t>ethod</a:t>
            </a:r>
            <a:r>
              <a:rPr lang="en-US" dirty="0" smtClean="0"/>
              <a:t> Overriding</a:t>
            </a:r>
            <a:endParaRPr lang="ru-RU" dirty="0"/>
          </a:p>
        </p:txBody>
      </p:sp>
      <p:sp>
        <p:nvSpPr>
          <p:cNvPr id="5" name="Flowchart: Document 4"/>
          <p:cNvSpPr/>
          <p:nvPr/>
        </p:nvSpPr>
        <p:spPr bwMode="auto">
          <a:xfrm>
            <a:off x="268627" y="762000"/>
            <a:ext cx="6629400" cy="4876800"/>
          </a:xfrm>
          <a:prstGeom prst="flowChartDocument">
            <a:avLst/>
          </a:prstGeom>
          <a:noFill/>
          <a:ln>
            <a:noFill/>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ru-RU" sz="1600" dirty="0">
                <a:solidFill>
                  <a:schemeClr val="accent2">
                    <a:lumMod val="50000"/>
                  </a:schemeClr>
                </a:solidFill>
                <a:latin typeface="Consolas" pitchFamily="49" charset="0"/>
                <a:cs typeface="Consolas" pitchFamily="49" charset="0"/>
              </a:rPr>
              <a:t>class Object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virtual</a:t>
            </a:r>
            <a:r>
              <a:rPr lang="ru-RU" sz="1600" dirty="0">
                <a:solidFill>
                  <a:schemeClr val="accent2">
                    <a:lumMod val="50000"/>
                  </a:schemeClr>
                </a:solidFill>
                <a:latin typeface="Consolas" pitchFamily="49" charset="0"/>
                <a:cs typeface="Consolas" pitchFamily="49" charset="0"/>
              </a:rPr>
              <a:t> string ToString()</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class Employee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protected string empName;</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override</a:t>
            </a:r>
            <a:r>
              <a:rPr lang="ru-RU" sz="1600" dirty="0">
                <a:solidFill>
                  <a:schemeClr val="accent2">
                    <a:lumMod val="50000"/>
                  </a:schemeClr>
                </a:solidFill>
                <a:latin typeface="Consolas" pitchFamily="49" charset="0"/>
                <a:cs typeface="Consolas" pitchFamily="49" charset="0"/>
              </a:rPr>
              <a:t> string ToString()</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return string.Format("Employee: {0}", empName);</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4" name="Rounded Rectangle 3"/>
          <p:cNvSpPr/>
          <p:nvPr/>
        </p:nvSpPr>
        <p:spPr bwMode="auto">
          <a:xfrm>
            <a:off x="4572000" y="592272"/>
            <a:ext cx="4459624" cy="1378528"/>
          </a:xfrm>
          <a:prstGeom prst="roundRect">
            <a:avLst/>
          </a:prstGeom>
          <a:no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just" defTabSz="457200">
              <a:lnSpc>
                <a:spcPct val="90000"/>
              </a:lnSpc>
              <a:tabLst>
                <a:tab pos="457200" algn="l"/>
              </a:tabLst>
            </a:pPr>
            <a:r>
              <a:rPr lang="en-US" b="1" dirty="0">
                <a:solidFill>
                  <a:schemeClr val="accent2">
                    <a:lumMod val="50000"/>
                  </a:schemeClr>
                </a:solidFill>
                <a:latin typeface="Calibri" charset="0"/>
                <a:ea typeface="Calibri" charset="0"/>
                <a:cs typeface="Calibri" charset="0"/>
              </a:rPr>
              <a:t>Method </a:t>
            </a:r>
            <a:r>
              <a:rPr lang="en-US" b="1" dirty="0" smtClean="0">
                <a:solidFill>
                  <a:schemeClr val="accent2">
                    <a:lumMod val="50000"/>
                  </a:schemeClr>
                </a:solidFill>
                <a:latin typeface="Calibri" charset="0"/>
                <a:ea typeface="Calibri" charset="0"/>
                <a:cs typeface="Calibri" charset="0"/>
              </a:rPr>
              <a:t>Overriding</a:t>
            </a:r>
            <a:r>
              <a:rPr lang="ru-RU" dirty="0" smtClean="0">
                <a:solidFill>
                  <a:schemeClr val="accent2">
                    <a:lumMod val="50000"/>
                  </a:schemeClr>
                </a:solidFill>
                <a:latin typeface="Calibri" charset="0"/>
                <a:ea typeface="Calibri" charset="0"/>
                <a:cs typeface="Calibri" charset="0"/>
              </a:rPr>
              <a:t> </a:t>
            </a:r>
            <a:r>
              <a:rPr lang="en-US" dirty="0" smtClean="0">
                <a:solidFill>
                  <a:schemeClr val="accent2">
                    <a:lumMod val="50000"/>
                  </a:schemeClr>
                </a:solidFill>
                <a:latin typeface="Calibri" charset="0"/>
                <a:ea typeface="Calibri" charset="0"/>
                <a:cs typeface="Calibri" charset="0"/>
              </a:rPr>
              <a:t>is </a:t>
            </a:r>
            <a:r>
              <a:rPr lang="en-US" dirty="0">
                <a:solidFill>
                  <a:schemeClr val="accent2">
                    <a:lumMod val="50000"/>
                  </a:schemeClr>
                </a:solidFill>
                <a:latin typeface="Calibri" charset="0"/>
                <a:ea typeface="Calibri" charset="0"/>
                <a:cs typeface="Calibri" charset="0"/>
              </a:rPr>
              <a:t>a language feature that </a:t>
            </a:r>
            <a:r>
              <a:rPr lang="en-US" dirty="0" smtClean="0">
                <a:solidFill>
                  <a:schemeClr val="accent2">
                    <a:lumMod val="50000"/>
                  </a:schemeClr>
                </a:solidFill>
                <a:latin typeface="Calibri" charset="0"/>
                <a:ea typeface="Calibri" charset="0"/>
                <a:cs typeface="Calibri" charset="0"/>
              </a:rPr>
              <a:t>allows</a:t>
            </a:r>
            <a:r>
              <a:rPr lang="ru-RU" dirty="0" smtClean="0">
                <a:solidFill>
                  <a:schemeClr val="accent2">
                    <a:lumMod val="50000"/>
                  </a:schemeClr>
                </a:solidFill>
                <a:latin typeface="Calibri" charset="0"/>
                <a:ea typeface="Calibri" charset="0"/>
                <a:cs typeface="Calibri" charset="0"/>
              </a:rPr>
              <a:t> </a:t>
            </a:r>
            <a:r>
              <a:rPr lang="en-US" dirty="0" smtClean="0">
                <a:solidFill>
                  <a:schemeClr val="accent2">
                    <a:lumMod val="50000"/>
                  </a:schemeClr>
                </a:solidFill>
                <a:latin typeface="Calibri" charset="0"/>
                <a:ea typeface="Calibri" charset="0"/>
                <a:cs typeface="Calibri" charset="0"/>
              </a:rPr>
              <a:t>child </a:t>
            </a:r>
            <a:r>
              <a:rPr lang="en-US" dirty="0">
                <a:solidFill>
                  <a:schemeClr val="accent2">
                    <a:lumMod val="50000"/>
                  </a:schemeClr>
                </a:solidFill>
                <a:latin typeface="Calibri" charset="0"/>
                <a:ea typeface="Calibri" charset="0"/>
                <a:cs typeface="Calibri" charset="0"/>
              </a:rPr>
              <a:t>class to provide a specific implementation of </a:t>
            </a:r>
            <a:r>
              <a:rPr lang="en-US" dirty="0" smtClean="0">
                <a:solidFill>
                  <a:schemeClr val="accent2">
                    <a:lumMod val="50000"/>
                  </a:schemeClr>
                </a:solidFill>
                <a:latin typeface="Calibri" charset="0"/>
                <a:ea typeface="Calibri" charset="0"/>
                <a:cs typeface="Calibri" charset="0"/>
              </a:rPr>
              <a:t>a virtual</a:t>
            </a:r>
            <a:r>
              <a:rPr lang="en-US" dirty="0">
                <a:solidFill>
                  <a:schemeClr val="accent2">
                    <a:lumMod val="50000"/>
                  </a:schemeClr>
                </a:solidFill>
                <a:latin typeface="Calibri" charset="0"/>
                <a:ea typeface="Calibri" charset="0"/>
                <a:cs typeface="Calibri" charset="0"/>
              </a:rPr>
              <a:t> method that is already provided </a:t>
            </a:r>
            <a:r>
              <a:rPr lang="en-US" dirty="0" smtClean="0">
                <a:solidFill>
                  <a:schemeClr val="accent2">
                    <a:lumMod val="50000"/>
                  </a:schemeClr>
                </a:solidFill>
                <a:latin typeface="Calibri" charset="0"/>
                <a:ea typeface="Calibri" charset="0"/>
                <a:cs typeface="Calibri" charset="0"/>
              </a:rPr>
              <a:t>by  parent classes.</a:t>
            </a:r>
            <a:endParaRPr lang="ru-RU" dirty="0">
              <a:solidFill>
                <a:schemeClr val="accent2">
                  <a:lumMod val="50000"/>
                </a:schemeClr>
              </a:solidFill>
              <a:latin typeface="Calibri" charset="0"/>
              <a:ea typeface="Calibri" charset="0"/>
              <a:cs typeface="Calibri" charset="0"/>
            </a:endParaRPr>
          </a:p>
        </p:txBody>
      </p:sp>
      <p:sp>
        <p:nvSpPr>
          <p:cNvPr id="8" name="Rounded Rectangle 7"/>
          <p:cNvSpPr/>
          <p:nvPr/>
        </p:nvSpPr>
        <p:spPr bwMode="auto">
          <a:xfrm>
            <a:off x="152400" y="5181600"/>
            <a:ext cx="8686797" cy="12192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An override method provides a new implementation of a member that is inherited from a base class. The method that is overridden by an override declaration is known as the overridden base method. The overridden base method must have the same signature as the override </a:t>
            </a:r>
            <a:r>
              <a:rPr lang="en-US" dirty="0" smtClean="0">
                <a:solidFill>
                  <a:schemeClr val="accent2">
                    <a:lumMod val="50000"/>
                  </a:schemeClr>
                </a:solidFill>
                <a:latin typeface="Calibri" charset="0"/>
                <a:ea typeface="Calibri" charset="0"/>
                <a:cs typeface="Calibri" charset="0"/>
              </a:rPr>
              <a:t>method</a:t>
            </a:r>
            <a:endParaRPr lang="ru-RU" dirty="0">
              <a:solidFill>
                <a:schemeClr val="accent2">
                  <a:lumMod val="50000"/>
                </a:schemeClr>
              </a:solidFill>
              <a:latin typeface="Calibri" charset="0"/>
              <a:ea typeface="Calibri" charset="0"/>
              <a:cs typeface="Calibri" charset="0"/>
            </a:endParaRPr>
          </a:p>
        </p:txBody>
      </p:sp>
      <p:cxnSp>
        <p:nvCxnSpPr>
          <p:cNvPr id="7" name="Прямая со стрелкой 5"/>
          <p:cNvCxnSpPr>
            <a:stCxn id="3" idx="2"/>
          </p:cNvCxnSpPr>
          <p:nvPr/>
        </p:nvCxnSpPr>
        <p:spPr>
          <a:xfrm flipH="1">
            <a:off x="2514601" y="3200400"/>
            <a:ext cx="4229098" cy="53340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648201" y="2000071"/>
            <a:ext cx="4190996" cy="1200329"/>
          </a:xfrm>
          <a:prstGeom prst="rect">
            <a:avLst/>
          </a:prstGeom>
        </p:spPr>
        <p:txBody>
          <a:bodyPr wrap="square">
            <a:spAutoFit/>
          </a:bodyPr>
          <a:lstStyle/>
          <a:p>
            <a:pPr algn="just"/>
            <a:r>
              <a:rPr lang="en-US" dirty="0" smtClean="0">
                <a:solidFill>
                  <a:schemeClr val="accent2">
                    <a:lumMod val="50000"/>
                  </a:schemeClr>
                </a:solidFill>
                <a:latin typeface="Calibri" charset="0"/>
                <a:ea typeface="Calibri" charset="0"/>
                <a:cs typeface="Calibri" charset="0"/>
              </a:rPr>
              <a:t>The</a:t>
            </a:r>
            <a:r>
              <a:rPr lang="en-US" dirty="0">
                <a:solidFill>
                  <a:schemeClr val="accent2">
                    <a:lumMod val="50000"/>
                  </a:schemeClr>
                </a:solidFill>
                <a:latin typeface="Calibri" charset="0"/>
                <a:ea typeface="Calibri" charset="0"/>
                <a:cs typeface="Calibri" charset="0"/>
              </a:rPr>
              <a:t> override modifier is required to extend or modify the abstract or virtual implementation of an inherited method, property, indexer, or event</a:t>
            </a:r>
          </a:p>
        </p:txBody>
      </p:sp>
    </p:spTree>
    <p:extLst>
      <p:ext uri="{BB962C8B-B14F-4D97-AF65-F5344CB8AC3E}">
        <p14:creationId xmlns:p14="http://schemas.microsoft.com/office/powerpoint/2010/main" val="1731458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de-DE" dirty="0" err="1"/>
              <a:t>Inheritance</a:t>
            </a:r>
            <a:r>
              <a:rPr lang="de-DE" dirty="0"/>
              <a:t>. </a:t>
            </a:r>
            <a:r>
              <a:rPr lang="de-DE" dirty="0" smtClean="0"/>
              <a:t>B</a:t>
            </a:r>
            <a:r>
              <a:rPr lang="en-US" dirty="0" err="1" smtClean="0"/>
              <a:t>ase</a:t>
            </a:r>
            <a:r>
              <a:rPr lang="en-US" dirty="0" smtClean="0"/>
              <a:t> class methods</a:t>
            </a:r>
            <a:endParaRPr lang="ru-RU" dirty="0"/>
          </a:p>
        </p:txBody>
      </p:sp>
      <p:sp>
        <p:nvSpPr>
          <p:cNvPr id="4" name="Flowchart: Document 3"/>
          <p:cNvSpPr/>
          <p:nvPr/>
        </p:nvSpPr>
        <p:spPr bwMode="auto">
          <a:xfrm>
            <a:off x="304800" y="762000"/>
            <a:ext cx="8610600" cy="51054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ru-RU" sz="1600" dirty="0">
                <a:solidFill>
                  <a:schemeClr val="accent2">
                    <a:lumMod val="50000"/>
                  </a:schemeClr>
                </a:solidFill>
                <a:latin typeface="Consolas" pitchFamily="49" charset="0"/>
                <a:cs typeface="Consolas" pitchFamily="49" charset="0"/>
              </a:rPr>
              <a:t>class Employee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protected </a:t>
            </a:r>
            <a:r>
              <a:rPr lang="ru-RU" sz="1600" b="1" dirty="0">
                <a:solidFill>
                  <a:schemeClr val="accent2">
                    <a:lumMod val="50000"/>
                  </a:schemeClr>
                </a:solidFill>
                <a:latin typeface="Consolas" pitchFamily="49" charset="0"/>
                <a:cs typeface="Consolas" pitchFamily="49" charset="0"/>
              </a:rPr>
              <a:t>virtual</a:t>
            </a:r>
            <a:r>
              <a:rPr lang="ru-RU" sz="1600" dirty="0">
                <a:solidFill>
                  <a:schemeClr val="accent2">
                    <a:lumMod val="50000"/>
                  </a:schemeClr>
                </a:solidFill>
                <a:latin typeface="Consolas" pitchFamily="49" charset="0"/>
                <a:cs typeface="Consolas" pitchFamily="49" charset="0"/>
              </a:rPr>
              <a:t> void DoWork()</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class Manager : Employee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protected </a:t>
            </a:r>
            <a:r>
              <a:rPr lang="ru-RU" sz="1600" b="1" dirty="0">
                <a:solidFill>
                  <a:schemeClr val="accent2">
                    <a:lumMod val="50000"/>
                  </a:schemeClr>
                </a:solidFill>
                <a:latin typeface="Consolas" pitchFamily="49" charset="0"/>
                <a:cs typeface="Consolas" pitchFamily="49" charset="0"/>
              </a:rPr>
              <a:t>override</a:t>
            </a:r>
            <a:r>
              <a:rPr lang="ru-RU" sz="1600" dirty="0">
                <a:solidFill>
                  <a:schemeClr val="accent2">
                    <a:lumMod val="50000"/>
                  </a:schemeClr>
                </a:solidFill>
                <a:latin typeface="Consolas" pitchFamily="49" charset="0"/>
                <a:cs typeface="Consolas" pitchFamily="49" charset="0"/>
              </a:rPr>
              <a:t> void DoWork()</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 Do processing specific to Managers</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 Call the DoWork method in the base class</a:t>
            </a:r>
          </a:p>
          <a:p>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base</a:t>
            </a:r>
            <a:r>
              <a:rPr lang="ru-RU" sz="1600" dirty="0">
                <a:solidFill>
                  <a:schemeClr val="accent2">
                    <a:lumMod val="50000"/>
                  </a:schemeClr>
                </a:solidFill>
                <a:latin typeface="Consolas" pitchFamily="49" charset="0"/>
                <a:cs typeface="Consolas" pitchFamily="49" charset="0"/>
              </a:rPr>
              <a:t>.DoWork();</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5" name="Rounded Rectangle 4"/>
          <p:cNvSpPr/>
          <p:nvPr/>
        </p:nvSpPr>
        <p:spPr bwMode="auto">
          <a:xfrm>
            <a:off x="266700" y="5410200"/>
            <a:ext cx="8610600" cy="9144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The derivative class with the substituted or redefined method or property saves access to a method or property of a base class by means of the keyword of "base"</a:t>
            </a:r>
            <a:endParaRPr lang="ru-RU" b="1" dirty="0">
              <a:solidFill>
                <a:schemeClr val="accent2">
                  <a:lumMod val="50000"/>
                </a:schemeClr>
              </a:solidFill>
              <a:latin typeface="Calibri" panose="020F0502020204030204" pitchFamily="34" charset="0"/>
            </a:endParaRPr>
          </a:p>
        </p:txBody>
      </p:sp>
      <p:sp>
        <p:nvSpPr>
          <p:cNvPr id="7" name="Rounded Rectangle 6"/>
          <p:cNvSpPr/>
          <p:nvPr/>
        </p:nvSpPr>
        <p:spPr bwMode="auto">
          <a:xfrm>
            <a:off x="4610100" y="762000"/>
            <a:ext cx="4305300" cy="13716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Allows to create own functionality in addition to existing, determined by a base class</a:t>
            </a:r>
            <a:endParaRPr lang="ru-RU" dirty="0">
              <a:solidFill>
                <a:schemeClr val="accent2">
                  <a:lumMod val="50000"/>
                </a:schemeClr>
              </a:solidFill>
              <a:latin typeface="Calibri" panose="020F0502020204030204" pitchFamily="34" charset="0"/>
            </a:endParaRPr>
          </a:p>
        </p:txBody>
      </p:sp>
    </p:spTree>
    <p:extLst>
      <p:ext uri="{BB962C8B-B14F-4D97-AF65-F5344CB8AC3E}">
        <p14:creationId xmlns:p14="http://schemas.microsoft.com/office/powerpoint/2010/main" val="1244066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smtClean="0"/>
              <a:t>Sealed </a:t>
            </a:r>
            <a:r>
              <a:rPr lang="en-US" dirty="0"/>
              <a:t>classes and methods</a:t>
            </a:r>
            <a:endParaRPr lang="ru-RU" dirty="0"/>
          </a:p>
        </p:txBody>
      </p:sp>
      <p:sp>
        <p:nvSpPr>
          <p:cNvPr id="10" name="Rounded Rectangle 9"/>
          <p:cNvSpPr/>
          <p:nvPr/>
        </p:nvSpPr>
        <p:spPr bwMode="auto">
          <a:xfrm>
            <a:off x="-22412" y="627701"/>
            <a:ext cx="1981200" cy="685800"/>
          </a:xfrm>
          <a:prstGeom prst="roundRect">
            <a:avLst/>
          </a:prstGeom>
          <a:noFill/>
          <a:ln>
            <a:noFill/>
            <a:headEnd/>
            <a:tailEnd/>
          </a:ln>
          <a:effectLst/>
          <a:scene3d>
            <a:camera prst="orthographicFront">
              <a:rot lat="0" lon="0" rev="0"/>
            </a:camera>
            <a:lightRig rig="balanced" dir="t">
              <a:rot lat="0" lon="0" rev="87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sz="1600" dirty="0">
                <a:solidFill>
                  <a:schemeClr val="accent2">
                    <a:lumMod val="50000"/>
                  </a:schemeClr>
                </a:solidFill>
                <a:latin typeface="Consolas" charset="0"/>
                <a:ea typeface="Consolas" charset="0"/>
                <a:cs typeface="Consolas" charset="0"/>
              </a:rPr>
              <a:t>Object</a:t>
            </a:r>
          </a:p>
        </p:txBody>
      </p:sp>
      <p:sp>
        <p:nvSpPr>
          <p:cNvPr id="11" name="Rounded Rectangle 10"/>
          <p:cNvSpPr/>
          <p:nvPr/>
        </p:nvSpPr>
        <p:spPr bwMode="auto">
          <a:xfrm>
            <a:off x="2024802" y="1085392"/>
            <a:ext cx="1981200" cy="685800"/>
          </a:xfrm>
          <a:prstGeom prst="roundRect">
            <a:avLst/>
          </a:prstGeom>
          <a:noFill/>
          <a:ln>
            <a:noFill/>
            <a:headEnd/>
            <a:tailEnd/>
          </a:ln>
          <a:effectLst/>
          <a:scene3d>
            <a:camera prst="orthographicFront">
              <a:rot lat="0" lon="0" rev="0"/>
            </a:camera>
            <a:lightRig rig="balanced" dir="t">
              <a:rot lat="0" lon="0" rev="87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sz="1600" dirty="0" err="1">
                <a:solidFill>
                  <a:schemeClr val="accent2">
                    <a:lumMod val="50000"/>
                  </a:schemeClr>
                </a:solidFill>
                <a:latin typeface="Consolas" charset="0"/>
                <a:ea typeface="Consolas" charset="0"/>
                <a:cs typeface="Consolas" charset="0"/>
              </a:rPr>
              <a:t>Employee</a:t>
            </a:r>
            <a:endParaRPr lang="ru-RU" dirty="0">
              <a:solidFill>
                <a:schemeClr val="accent2">
                  <a:lumMod val="50000"/>
                </a:schemeClr>
              </a:solidFill>
              <a:latin typeface="Consolas" charset="0"/>
              <a:ea typeface="Consolas" charset="0"/>
              <a:cs typeface="Consolas" charset="0"/>
            </a:endParaRPr>
          </a:p>
        </p:txBody>
      </p:sp>
      <p:sp>
        <p:nvSpPr>
          <p:cNvPr id="14" name="Flowchart: Document 13"/>
          <p:cNvSpPr/>
          <p:nvPr/>
        </p:nvSpPr>
        <p:spPr bwMode="auto">
          <a:xfrm>
            <a:off x="215151" y="2062180"/>
            <a:ext cx="8547848" cy="794038"/>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b="1" dirty="0" err="1">
                <a:solidFill>
                  <a:schemeClr val="accent2">
                    <a:lumMod val="50000"/>
                  </a:schemeClr>
                </a:solidFill>
                <a:latin typeface="Consolas" pitchFamily="49" charset="0"/>
                <a:cs typeface="Consolas" pitchFamily="49" charset="0"/>
              </a:rPr>
              <a:t>sealed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 . .}</a:t>
            </a:r>
          </a:p>
        </p:txBody>
      </p:sp>
      <p:sp>
        <p:nvSpPr>
          <p:cNvPr id="12" name="Rounded Rectangle 11"/>
          <p:cNvSpPr/>
          <p:nvPr/>
        </p:nvSpPr>
        <p:spPr bwMode="auto">
          <a:xfrm>
            <a:off x="4267198" y="1564247"/>
            <a:ext cx="1981200" cy="685800"/>
          </a:xfrm>
          <a:prstGeom prst="roundRect">
            <a:avLst/>
          </a:prstGeom>
          <a:noFill/>
          <a:ln>
            <a:noFill/>
            <a:headEnd/>
            <a:tailEnd/>
          </a:ln>
          <a:effectLst/>
          <a:scene3d>
            <a:camera prst="orthographicFront">
              <a:rot lat="0" lon="0" rev="0"/>
            </a:camera>
            <a:lightRig rig="balanced" dir="t">
              <a:rot lat="0" lon="0" rev="87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sz="1600" dirty="0" err="1">
                <a:solidFill>
                  <a:schemeClr val="accent2">
                    <a:lumMod val="50000"/>
                  </a:schemeClr>
                </a:solidFill>
                <a:latin typeface="Consolas" charset="0"/>
                <a:ea typeface="Consolas" charset="0"/>
                <a:cs typeface="Consolas" charset="0"/>
              </a:rPr>
              <a:t>Manager</a:t>
            </a:r>
            <a:endParaRPr lang="ru-RU" sz="1600" dirty="0">
              <a:solidFill>
                <a:schemeClr val="accent2">
                  <a:lumMod val="50000"/>
                </a:schemeClr>
              </a:solidFill>
              <a:latin typeface="Consolas" charset="0"/>
              <a:ea typeface="Consolas" charset="0"/>
              <a:cs typeface="Consolas" charset="0"/>
            </a:endParaRPr>
          </a:p>
        </p:txBody>
      </p:sp>
      <p:sp>
        <p:nvSpPr>
          <p:cNvPr id="15" name="&quot;No&quot; Symbol 14"/>
          <p:cNvSpPr/>
          <p:nvPr/>
        </p:nvSpPr>
        <p:spPr bwMode="auto">
          <a:xfrm>
            <a:off x="7420338" y="1394312"/>
            <a:ext cx="609600" cy="663088"/>
          </a:xfrm>
          <a:prstGeom prst="noSmoking">
            <a:avLst/>
          </a:prstGeom>
          <a:no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endParaRPr lang="ru-RU" dirty="0">
              <a:solidFill>
                <a:schemeClr val="accent2">
                  <a:lumMod val="50000"/>
                </a:schemeClr>
              </a:solidFill>
            </a:endParaRPr>
          </a:p>
        </p:txBody>
      </p:sp>
      <p:sp>
        <p:nvSpPr>
          <p:cNvPr id="17" name="Rounded Rectangle 16"/>
          <p:cNvSpPr/>
          <p:nvPr/>
        </p:nvSpPr>
        <p:spPr bwMode="auto">
          <a:xfrm>
            <a:off x="152396" y="5635479"/>
            <a:ext cx="8700654" cy="864514"/>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b="1" dirty="0">
                <a:solidFill>
                  <a:schemeClr val="accent2">
                    <a:lumMod val="50000"/>
                  </a:schemeClr>
                </a:solidFill>
                <a:latin typeface="Calibri" panose="020F0502020204030204" pitchFamily="34" charset="0"/>
              </a:rPr>
              <a:t>In </a:t>
            </a:r>
            <a:r>
              <a:rPr lang="en-US" b="1" dirty="0" smtClean="0">
                <a:solidFill>
                  <a:schemeClr val="accent2">
                    <a:lumMod val="50000"/>
                  </a:schemeClr>
                </a:solidFill>
                <a:latin typeface="Calibri" panose="020F0502020204030204" pitchFamily="34" charset="0"/>
              </a:rPr>
              <a:t>. NET Framework </a:t>
            </a:r>
            <a:r>
              <a:rPr lang="en-US" b="1" dirty="0">
                <a:solidFill>
                  <a:schemeClr val="accent2">
                    <a:lumMod val="50000"/>
                  </a:schemeClr>
                </a:solidFill>
                <a:latin typeface="Calibri" panose="020F0502020204030204" pitchFamily="34" charset="0"/>
              </a:rPr>
              <a:t>all </a:t>
            </a:r>
            <a:r>
              <a:rPr lang="en-US" b="1" dirty="0" smtClean="0">
                <a:solidFill>
                  <a:schemeClr val="accent2">
                    <a:lumMod val="50000"/>
                  </a:schemeClr>
                </a:solidFill>
                <a:latin typeface="Calibri" panose="020F0502020204030204" pitchFamily="34" charset="0"/>
              </a:rPr>
              <a:t>value types </a:t>
            </a:r>
            <a:r>
              <a:rPr lang="en-US" b="1" dirty="0">
                <a:solidFill>
                  <a:schemeClr val="accent2">
                    <a:lumMod val="50000"/>
                  </a:schemeClr>
                </a:solidFill>
                <a:latin typeface="Calibri" panose="020F0502020204030204" pitchFamily="34" charset="0"/>
              </a:rPr>
              <a:t>(structures and </a:t>
            </a:r>
            <a:r>
              <a:rPr lang="en-US" b="1" dirty="0" err="1" smtClean="0">
                <a:solidFill>
                  <a:schemeClr val="accent2">
                    <a:lumMod val="50000"/>
                  </a:schemeClr>
                </a:solidFill>
                <a:latin typeface="Calibri" panose="020F0502020204030204" pitchFamily="34" charset="0"/>
              </a:rPr>
              <a:t>enums</a:t>
            </a:r>
            <a:r>
              <a:rPr lang="en-US" b="1" dirty="0" smtClean="0">
                <a:solidFill>
                  <a:schemeClr val="accent2">
                    <a:lumMod val="50000"/>
                  </a:schemeClr>
                </a:solidFill>
                <a:latin typeface="Calibri" panose="020F0502020204030204" pitchFamily="34" charset="0"/>
              </a:rPr>
              <a:t>) </a:t>
            </a:r>
            <a:r>
              <a:rPr lang="en-US" b="1" dirty="0">
                <a:solidFill>
                  <a:schemeClr val="accent2">
                    <a:lumMod val="50000"/>
                  </a:schemeClr>
                </a:solidFill>
                <a:latin typeface="Calibri" panose="020F0502020204030204" pitchFamily="34" charset="0"/>
              </a:rPr>
              <a:t>implicitly are sealed</a:t>
            </a:r>
            <a:endParaRPr lang="ru-RU" b="1" dirty="0">
              <a:solidFill>
                <a:schemeClr val="accent2">
                  <a:lumMod val="50000"/>
                </a:schemeClr>
              </a:solidFill>
              <a:latin typeface="Calibri" panose="020F0502020204030204" pitchFamily="34" charset="0"/>
            </a:endParaRPr>
          </a:p>
        </p:txBody>
      </p:sp>
      <p:sp>
        <p:nvSpPr>
          <p:cNvPr id="19" name="Flowchart: Document 18"/>
          <p:cNvSpPr/>
          <p:nvPr/>
        </p:nvSpPr>
        <p:spPr bwMode="auto">
          <a:xfrm>
            <a:off x="215151" y="2806079"/>
            <a:ext cx="8520953" cy="2209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protected</a:t>
            </a:r>
            <a:r>
              <a:rPr lang="ru-RU" sz="1600" dirty="0">
                <a:solidFill>
                  <a:schemeClr val="accent2">
                    <a:lumMod val="50000"/>
                  </a:schemeClr>
                </a:solidFill>
                <a:latin typeface="Consolas" pitchFamily="49" charset="0"/>
                <a:cs typeface="Consolas" pitchFamily="49" charset="0"/>
              </a:rPr>
              <a:t> </a:t>
            </a:r>
            <a:r>
              <a:rPr lang="ru-RU" b="1" dirty="0" err="1">
                <a:solidFill>
                  <a:schemeClr val="accent2">
                    <a:lumMod val="50000"/>
                  </a:schemeClr>
                </a:solidFill>
                <a:latin typeface="Consolas" pitchFamily="49" charset="0"/>
                <a:cs typeface="Consolas" pitchFamily="49" charset="0"/>
              </a:rPr>
              <a:t>sealed</a:t>
            </a:r>
            <a:r>
              <a:rPr lang="ru-RU" b="1" dirty="0">
                <a:solidFill>
                  <a:schemeClr val="accent2">
                    <a:lumMod val="50000"/>
                  </a:schemeClr>
                </a:solidFill>
                <a:latin typeface="Consolas" pitchFamily="49" charset="0"/>
                <a:cs typeface="Consolas" pitchFamily="49" charset="0"/>
              </a:rPr>
              <a:t> </a:t>
            </a:r>
            <a:r>
              <a:rPr lang="ru-RU" b="1" dirty="0" err="1">
                <a:solidFill>
                  <a:schemeClr val="accent2">
                    <a:lumMod val="50000"/>
                  </a:schemeClr>
                </a:solidFill>
                <a:latin typeface="Consolas" pitchFamily="49" charset="0"/>
                <a:cs typeface="Consolas" pitchFamily="49" charset="0"/>
              </a:rPr>
              <a:t>override</a:t>
            </a:r>
            <a:r>
              <a:rPr lang="ru-RU" b="1"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void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DoWork</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cxnSp>
        <p:nvCxnSpPr>
          <p:cNvPr id="6" name="Прямая со стрелкой 5"/>
          <p:cNvCxnSpPr/>
          <p:nvPr/>
        </p:nvCxnSpPr>
        <p:spPr>
          <a:xfrm>
            <a:off x="1219200" y="1132444"/>
            <a:ext cx="1219200" cy="271194"/>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8" name="Прямая со стрелкой 7"/>
          <p:cNvCxnSpPr/>
          <p:nvPr/>
        </p:nvCxnSpPr>
        <p:spPr>
          <a:xfrm>
            <a:off x="3276600" y="1605958"/>
            <a:ext cx="1371600" cy="33812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88255" y="4882615"/>
            <a:ext cx="8574743" cy="923330"/>
          </a:xfrm>
          <a:prstGeom prst="rect">
            <a:avLst/>
          </a:prstGeom>
        </p:spPr>
        <p:txBody>
          <a:bodyPr wrap="square">
            <a:spAutoFit/>
          </a:bodyPr>
          <a:lstStyle/>
          <a:p>
            <a:pPr algn="just"/>
            <a:r>
              <a:rPr lang="en-US" dirty="0">
                <a:solidFill>
                  <a:schemeClr val="accent2">
                    <a:lumMod val="50000"/>
                  </a:schemeClr>
                </a:solidFill>
                <a:latin typeface="Calibri" charset="0"/>
                <a:ea typeface="Calibri" charset="0"/>
                <a:cs typeface="Calibri" charset="0"/>
              </a:rPr>
              <a:t>A derived class can stop virtual inheritance by declaring an override as sealed. This requires putting the sealed keyword before the override keyword in the class member declaration.</a:t>
            </a:r>
          </a:p>
        </p:txBody>
      </p:sp>
    </p:spTree>
    <p:extLst>
      <p:ext uri="{BB962C8B-B14F-4D97-AF65-F5344CB8AC3E}">
        <p14:creationId xmlns:p14="http://schemas.microsoft.com/office/powerpoint/2010/main" val="178092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de-DE" dirty="0" err="1" smtClean="0"/>
              <a:t>Polymorphism</a:t>
            </a:r>
            <a:endParaRPr lang="ru-RU" dirty="0"/>
          </a:p>
        </p:txBody>
      </p:sp>
      <p:sp>
        <p:nvSpPr>
          <p:cNvPr id="4" name="Flowchart: Document 3"/>
          <p:cNvSpPr/>
          <p:nvPr/>
        </p:nvSpPr>
        <p:spPr bwMode="auto">
          <a:xfrm>
            <a:off x="213815" y="699448"/>
            <a:ext cx="4724400" cy="195665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virtual string </a:t>
            </a:r>
            <a:r>
              <a:rPr lang="ru-RU" sz="1600" dirty="0" err="1">
                <a:solidFill>
                  <a:schemeClr val="accent2">
                    <a:lumMod val="50000"/>
                  </a:schemeClr>
                </a:solidFill>
                <a:latin typeface="Consolas" pitchFamily="49" charset="0"/>
                <a:cs typeface="Consolas" pitchFamily="49" charset="0"/>
              </a:rPr>
              <a:t>GetTypeName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return "This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an</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6" name="Flowchart: Document 5"/>
          <p:cNvSpPr/>
          <p:nvPr/>
        </p:nvSpPr>
        <p:spPr bwMode="auto">
          <a:xfrm>
            <a:off x="231744" y="2463237"/>
            <a:ext cx="4869873" cy="21336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override</a:t>
            </a:r>
            <a:r>
              <a:rPr lang="ru-RU" sz="1600" dirty="0">
                <a:solidFill>
                  <a:schemeClr val="accent2">
                    <a:lumMod val="50000"/>
                  </a:schemeClr>
                </a:solidFill>
                <a:latin typeface="Consolas" pitchFamily="49" charset="0"/>
                <a:cs typeface="Consolas" pitchFamily="49" charset="0"/>
              </a:rPr>
              <a:t> string GetTypeName()</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return "This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pic>
        <p:nvPicPr>
          <p:cNvPr id="12" name="Picture 3" descr="C:\Work in Progress\Microsoft\VAT\MSL_PNG_Object_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5101617" y="5116503"/>
            <a:ext cx="498888" cy="594930"/>
          </a:xfrm>
          <a:prstGeom prst="rect">
            <a:avLst/>
          </a:prstGeom>
          <a:noFill/>
          <a:ln w="9525">
            <a:noFill/>
            <a:miter lim="800000"/>
            <a:headEnd/>
            <a:tailEnd/>
          </a:ln>
        </p:spPr>
      </p:pic>
      <p:sp>
        <p:nvSpPr>
          <p:cNvPr id="15" name="Flowchart: Document 6"/>
          <p:cNvSpPr/>
          <p:nvPr/>
        </p:nvSpPr>
        <p:spPr bwMode="auto">
          <a:xfrm>
            <a:off x="4852440" y="2449373"/>
            <a:ext cx="4205785" cy="16002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Does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not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override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GetTypeName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
        <p:nvSpPr>
          <p:cNvPr id="16" name="Rounded Rectangle 12"/>
          <p:cNvSpPr/>
          <p:nvPr/>
        </p:nvSpPr>
        <p:spPr bwMode="auto">
          <a:xfrm>
            <a:off x="4777258" y="653989"/>
            <a:ext cx="4264667" cy="1795384"/>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The virtual methods defined in the classes separating an inheritance hierarchy allow to cause different versions of the same method depending on an object type which is defined dynamically in runtime</a:t>
            </a:r>
            <a:endParaRPr lang="ru-RU" dirty="0">
              <a:solidFill>
                <a:schemeClr val="accent2">
                  <a:lumMod val="50000"/>
                </a:schemeClr>
              </a:solidFill>
              <a:latin typeface="Calibri" panose="020F0502020204030204" pitchFamily="34" charset="0"/>
            </a:endParaRPr>
          </a:p>
        </p:txBody>
      </p:sp>
      <p:sp>
        <p:nvSpPr>
          <p:cNvPr id="3" name="Rectangle 2"/>
          <p:cNvSpPr/>
          <p:nvPr/>
        </p:nvSpPr>
        <p:spPr>
          <a:xfrm>
            <a:off x="213815" y="4466728"/>
            <a:ext cx="6571449" cy="1815882"/>
          </a:xfrm>
          <a:prstGeom prst="rect">
            <a:avLst/>
          </a:prstGeom>
        </p:spPr>
        <p:txBody>
          <a:bodyPr wrap="square">
            <a:spAutoFit/>
          </a:bodyPr>
          <a:lstStyle/>
          <a:p>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w</a:t>
            </a:r>
            <a:r>
              <a:rPr lang="ru-RU" sz="1600" dirty="0" err="1">
                <a:solidFill>
                  <a:schemeClr val="accent2">
                    <a:lumMod val="50000"/>
                  </a:schemeClr>
                </a:solidFill>
                <a:latin typeface="Consolas" pitchFamily="49" charset="0"/>
                <a:cs typeface="Consolas" pitchFamily="49" charset="0"/>
              </a:rPr>
              <a:t>orker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ManualWorker</a:t>
            </a:r>
            <a:r>
              <a:rPr lang="ru-RU"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manager</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Console.WriteLine</a:t>
            </a:r>
            <a:r>
              <a:rPr lang="ru-RU" sz="1600" dirty="0">
                <a:solidFill>
                  <a:schemeClr val="accent2">
                    <a:lumMod val="50000"/>
                  </a:schemeClr>
                </a:solidFill>
                <a:latin typeface="Consolas" pitchFamily="49" charset="0"/>
                <a:cs typeface="Consolas" pitchFamily="49" charset="0"/>
              </a:rPr>
              <a:t>(</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mployee.GetTypeName</a:t>
            </a:r>
            <a:r>
              <a:rPr lang="ru-RU" sz="1600"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w</a:t>
            </a:r>
            <a:r>
              <a:rPr lang="ru-RU" sz="1600" dirty="0" err="1">
                <a:solidFill>
                  <a:schemeClr val="accent2">
                    <a:lumMod val="50000"/>
                  </a:schemeClr>
                </a:solidFill>
                <a:latin typeface="Consolas" pitchFamily="49" charset="0"/>
                <a:cs typeface="Consolas" pitchFamily="49" charset="0"/>
              </a:rPr>
              <a:t>orker</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Console.WriteLine</a:t>
            </a:r>
            <a:r>
              <a:rPr lang="ru-RU" sz="1600" dirty="0">
                <a:solidFill>
                  <a:schemeClr val="accent2">
                    <a:lumMod val="50000"/>
                  </a:schemeClr>
                </a:solidFill>
                <a:latin typeface="Consolas" pitchFamily="49" charset="0"/>
                <a:cs typeface="Consolas" pitchFamily="49" charset="0"/>
              </a:rPr>
              <a:t>(</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mployee.GetTypeName</a:t>
            </a:r>
            <a:r>
              <a:rPr lang="ru-RU" sz="1600" dirty="0">
                <a:solidFill>
                  <a:schemeClr val="accent2">
                    <a:lumMod val="50000"/>
                  </a:schemeClr>
                </a:solidFill>
                <a:latin typeface="Consolas" pitchFamily="49" charset="0"/>
                <a:cs typeface="Consolas" pitchFamily="49" charset="0"/>
              </a:rPr>
              <a:t>()); </a:t>
            </a:r>
          </a:p>
        </p:txBody>
      </p:sp>
    </p:spTree>
    <p:extLst>
      <p:ext uri="{BB962C8B-B14F-4D97-AF65-F5344CB8AC3E}">
        <p14:creationId xmlns:p14="http://schemas.microsoft.com/office/powerpoint/2010/main" val="2751603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Access modifiers</a:t>
            </a:r>
            <a:endParaRPr lang="en-US" dirty="0"/>
          </a:p>
        </p:txBody>
      </p:sp>
      <p:sp>
        <p:nvSpPr>
          <p:cNvPr id="3" name="Прямоугольник 2"/>
          <p:cNvSpPr/>
          <p:nvPr/>
        </p:nvSpPr>
        <p:spPr>
          <a:xfrm>
            <a:off x="1371600" y="914400"/>
            <a:ext cx="7467600" cy="5334000"/>
          </a:xfrm>
          <a:prstGeom prst="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3">
                    <a:lumMod val="50000"/>
                  </a:schemeClr>
                </a:solidFill>
                <a:latin typeface="Consolas" panose="020B0609020204030204" pitchFamily="49" charset="0"/>
                <a:cs typeface="Consolas" panose="020B0609020204030204" pitchFamily="49" charset="0"/>
              </a:rPr>
              <a:t>World</a:t>
            </a:r>
          </a:p>
        </p:txBody>
      </p:sp>
      <p:sp>
        <p:nvSpPr>
          <p:cNvPr id="4" name="Прямоугольник 3"/>
          <p:cNvSpPr/>
          <p:nvPr/>
        </p:nvSpPr>
        <p:spPr>
          <a:xfrm>
            <a:off x="1524000" y="1600200"/>
            <a:ext cx="4876800" cy="4419600"/>
          </a:xfrm>
          <a:prstGeom prst="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3">
                    <a:lumMod val="50000"/>
                  </a:schemeClr>
                </a:solidFill>
                <a:latin typeface="Consolas" panose="020B0609020204030204" pitchFamily="49" charset="0"/>
                <a:cs typeface="Consolas" panose="020B0609020204030204" pitchFamily="49" charset="0"/>
              </a:rPr>
              <a:t>Assembly A</a:t>
            </a:r>
          </a:p>
        </p:txBody>
      </p:sp>
      <p:sp>
        <p:nvSpPr>
          <p:cNvPr id="5" name="Прямоугольник 4"/>
          <p:cNvSpPr/>
          <p:nvPr/>
        </p:nvSpPr>
        <p:spPr>
          <a:xfrm>
            <a:off x="6553200" y="1600200"/>
            <a:ext cx="2133600" cy="4419600"/>
          </a:xfrm>
          <a:prstGeom prst="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3">
                    <a:lumMod val="50000"/>
                  </a:schemeClr>
                </a:solidFill>
                <a:latin typeface="Consolas" panose="020B0609020204030204" pitchFamily="49" charset="0"/>
                <a:cs typeface="Consolas" panose="020B0609020204030204" pitchFamily="49" charset="0"/>
              </a:rPr>
              <a:t>Assembly B</a:t>
            </a:r>
          </a:p>
        </p:txBody>
      </p:sp>
      <p:sp>
        <p:nvSpPr>
          <p:cNvPr id="6" name="Скругленный прямоугольник 5"/>
          <p:cNvSpPr/>
          <p:nvPr/>
        </p:nvSpPr>
        <p:spPr>
          <a:xfrm>
            <a:off x="1676400" y="1974273"/>
            <a:ext cx="2514600" cy="1835728"/>
          </a:xfrm>
          <a:prstGeom prst="round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accent2">
                    <a:lumMod val="50000"/>
                  </a:schemeClr>
                </a:solidFill>
                <a:latin typeface="Consolas" panose="020B0609020204030204" pitchFamily="49" charset="0"/>
                <a:cs typeface="Consolas" panose="020B0609020204030204" pitchFamily="49" charset="0"/>
              </a:rPr>
              <a:t>public class Base</a:t>
            </a:r>
          </a:p>
          <a:p>
            <a:endParaRPr lang="en-US" sz="1600" dirty="0">
              <a:solidFill>
                <a:schemeClr val="accent2">
                  <a:lumMod val="50000"/>
                </a:schemeClr>
              </a:solidFill>
              <a:latin typeface="Consolas" panose="020B0609020204030204" pitchFamily="49" charset="0"/>
              <a:cs typeface="Consolas" panose="020B0609020204030204" pitchFamily="49" charset="0"/>
            </a:endParaRPr>
          </a:p>
          <a:p>
            <a:r>
              <a:rPr lang="en-US" sz="1600" dirty="0">
                <a:solidFill>
                  <a:schemeClr val="accent2">
                    <a:lumMod val="50000"/>
                  </a:schemeClr>
                </a:solidFill>
                <a:latin typeface="Consolas" panose="020B0609020204030204" pitchFamily="49" charset="0"/>
                <a:cs typeface="Consolas" panose="020B0609020204030204" pitchFamily="49" charset="0"/>
              </a:rPr>
              <a:t>private </a:t>
            </a:r>
            <a:r>
              <a:rPr lang="en-US" sz="1600" dirty="0" err="1">
                <a:solidFill>
                  <a:schemeClr val="accent2">
                    <a:lumMod val="50000"/>
                  </a:schemeClr>
                </a:solidFill>
                <a:latin typeface="Consolas" panose="020B0609020204030204" pitchFamily="49" charset="0"/>
                <a:cs typeface="Consolas" panose="020B0609020204030204" pitchFamily="49" charset="0"/>
              </a:rPr>
              <a:t>int</a:t>
            </a:r>
            <a:r>
              <a:rPr lang="en-US" sz="1600" dirty="0">
                <a:solidFill>
                  <a:schemeClr val="accent2">
                    <a:lumMod val="50000"/>
                  </a:schemeClr>
                </a:solidFill>
                <a:latin typeface="Consolas" panose="020B0609020204030204" pitchFamily="49" charset="0"/>
                <a:cs typeface="Consolas" panose="020B0609020204030204" pitchFamily="49" charset="0"/>
              </a:rPr>
              <a:t> a;</a:t>
            </a:r>
          </a:p>
          <a:p>
            <a:r>
              <a:rPr lang="en-US" sz="1600" dirty="0">
                <a:solidFill>
                  <a:schemeClr val="accent2">
                    <a:lumMod val="50000"/>
                  </a:schemeClr>
                </a:solidFill>
                <a:latin typeface="Consolas" panose="020B0609020204030204" pitchFamily="49" charset="0"/>
                <a:cs typeface="Consolas" panose="020B0609020204030204" pitchFamily="49" charset="0"/>
              </a:rPr>
              <a:t>internal </a:t>
            </a:r>
            <a:r>
              <a:rPr lang="en-US" sz="1600" dirty="0" err="1">
                <a:solidFill>
                  <a:schemeClr val="accent2">
                    <a:lumMod val="50000"/>
                  </a:schemeClr>
                </a:solidFill>
                <a:latin typeface="Consolas" panose="020B0609020204030204" pitchFamily="49" charset="0"/>
                <a:cs typeface="Consolas" panose="020B0609020204030204" pitchFamily="49" charset="0"/>
              </a:rPr>
              <a:t>int</a:t>
            </a:r>
            <a:r>
              <a:rPr lang="en-US" sz="1600" dirty="0">
                <a:solidFill>
                  <a:schemeClr val="accent2">
                    <a:lumMod val="50000"/>
                  </a:schemeClr>
                </a:solidFill>
                <a:latin typeface="Consolas" panose="020B0609020204030204" pitchFamily="49" charset="0"/>
                <a:cs typeface="Consolas" panose="020B0609020204030204" pitchFamily="49" charset="0"/>
              </a:rPr>
              <a:t> c;</a:t>
            </a:r>
          </a:p>
          <a:p>
            <a:r>
              <a:rPr lang="en-US" sz="1600" dirty="0">
                <a:solidFill>
                  <a:schemeClr val="accent2">
                    <a:lumMod val="50000"/>
                  </a:schemeClr>
                </a:solidFill>
                <a:latin typeface="Consolas" panose="020B0609020204030204" pitchFamily="49" charset="0"/>
                <a:cs typeface="Consolas" panose="020B0609020204030204" pitchFamily="49" charset="0"/>
              </a:rPr>
              <a:t>public </a:t>
            </a:r>
            <a:r>
              <a:rPr lang="en-US" sz="1600" dirty="0" err="1">
                <a:solidFill>
                  <a:schemeClr val="accent2">
                    <a:lumMod val="50000"/>
                  </a:schemeClr>
                </a:solidFill>
                <a:latin typeface="Consolas" panose="020B0609020204030204" pitchFamily="49" charset="0"/>
                <a:cs typeface="Consolas" panose="020B0609020204030204" pitchFamily="49" charset="0"/>
              </a:rPr>
              <a:t>int</a:t>
            </a:r>
            <a:r>
              <a:rPr lang="en-US" sz="1600" dirty="0">
                <a:solidFill>
                  <a:schemeClr val="accent2">
                    <a:lumMod val="50000"/>
                  </a:schemeClr>
                </a:solidFill>
                <a:latin typeface="Consolas" panose="020B0609020204030204" pitchFamily="49" charset="0"/>
                <a:cs typeface="Consolas" panose="020B0609020204030204" pitchFamily="49" charset="0"/>
              </a:rPr>
              <a:t> d;</a:t>
            </a:r>
          </a:p>
          <a:p>
            <a:r>
              <a:rPr lang="en-US" sz="1600" dirty="0">
                <a:solidFill>
                  <a:schemeClr val="accent2">
                    <a:lumMod val="50000"/>
                  </a:schemeClr>
                </a:solidFill>
                <a:latin typeface="Consolas" panose="020B0609020204030204" pitchFamily="49" charset="0"/>
                <a:cs typeface="Consolas" panose="020B0609020204030204" pitchFamily="49" charset="0"/>
              </a:rPr>
              <a:t>protected </a:t>
            </a:r>
            <a:r>
              <a:rPr lang="en-US" sz="1600" dirty="0" err="1">
                <a:solidFill>
                  <a:schemeClr val="accent2">
                    <a:lumMod val="50000"/>
                  </a:schemeClr>
                </a:solidFill>
                <a:latin typeface="Consolas" panose="020B0609020204030204" pitchFamily="49" charset="0"/>
                <a:cs typeface="Consolas" panose="020B0609020204030204" pitchFamily="49" charset="0"/>
              </a:rPr>
              <a:t>int</a:t>
            </a:r>
            <a:r>
              <a:rPr lang="en-US" sz="1600" dirty="0">
                <a:solidFill>
                  <a:schemeClr val="accent2">
                    <a:lumMod val="50000"/>
                  </a:schemeClr>
                </a:solidFill>
                <a:latin typeface="Consolas" panose="020B0609020204030204" pitchFamily="49" charset="0"/>
                <a:cs typeface="Consolas" panose="020B0609020204030204" pitchFamily="49" charset="0"/>
              </a:rPr>
              <a:t> b;</a:t>
            </a:r>
          </a:p>
        </p:txBody>
      </p:sp>
      <p:sp>
        <p:nvSpPr>
          <p:cNvPr id="7" name="Скругленный прямоугольник 6"/>
          <p:cNvSpPr/>
          <p:nvPr/>
        </p:nvSpPr>
        <p:spPr>
          <a:xfrm>
            <a:off x="1676400" y="4239887"/>
            <a:ext cx="2514600" cy="581892"/>
          </a:xfrm>
          <a:prstGeom prst="round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panose="020B0609020204030204" pitchFamily="49" charset="0"/>
                <a:cs typeface="Consolas" panose="020B0609020204030204" pitchFamily="49" charset="0"/>
              </a:rPr>
              <a:t>class Derived</a:t>
            </a:r>
          </a:p>
        </p:txBody>
      </p:sp>
      <p:sp>
        <p:nvSpPr>
          <p:cNvPr id="8" name="Скругленный прямоугольник 7"/>
          <p:cNvSpPr/>
          <p:nvPr/>
        </p:nvSpPr>
        <p:spPr>
          <a:xfrm>
            <a:off x="1683327" y="5261262"/>
            <a:ext cx="2514600" cy="581892"/>
          </a:xfrm>
          <a:prstGeom prst="round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panose="020B0609020204030204" pitchFamily="49" charset="0"/>
                <a:cs typeface="Consolas" panose="020B0609020204030204" pitchFamily="49" charset="0"/>
              </a:rPr>
              <a:t>class </a:t>
            </a:r>
            <a:r>
              <a:rPr lang="en-US" sz="1600" dirty="0" err="1">
                <a:solidFill>
                  <a:schemeClr val="accent2">
                    <a:lumMod val="50000"/>
                  </a:schemeClr>
                </a:solidFill>
                <a:latin typeface="Consolas" panose="020B0609020204030204" pitchFamily="49" charset="0"/>
                <a:cs typeface="Consolas" panose="020B0609020204030204" pitchFamily="49" charset="0"/>
              </a:rPr>
              <a:t>MoreDerived</a:t>
            </a:r>
            <a:endParaRPr lang="en-US" sz="16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10" name="Скругленная соединительная линия 9"/>
          <p:cNvCxnSpPr>
            <a:stCxn id="6" idx="1"/>
            <a:endCxn id="6" idx="0"/>
          </p:cNvCxnSpPr>
          <p:nvPr/>
        </p:nvCxnSpPr>
        <p:spPr>
          <a:xfrm rot="10800000" flipH="1">
            <a:off x="1676400" y="1974273"/>
            <a:ext cx="1257300" cy="917864"/>
          </a:xfrm>
          <a:prstGeom prst="curvedConnector4">
            <a:avLst>
              <a:gd name="adj1" fmla="val -18182"/>
              <a:gd name="adj2" fmla="val 124906"/>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2" name="Скругленная соединительная линия 11"/>
          <p:cNvCxnSpPr>
            <a:endCxn id="4" idx="0"/>
          </p:cNvCxnSpPr>
          <p:nvPr/>
        </p:nvCxnSpPr>
        <p:spPr>
          <a:xfrm flipV="1">
            <a:off x="1683327" y="1600200"/>
            <a:ext cx="2279073" cy="1441666"/>
          </a:xfrm>
          <a:prstGeom prst="curvedConnector4">
            <a:avLst>
              <a:gd name="adj1" fmla="val -27356"/>
              <a:gd name="adj2" fmla="val 130272"/>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3" name="Прямая со стрелкой 22"/>
          <p:cNvCxnSpPr>
            <a:stCxn id="7" idx="0"/>
            <a:endCxn id="6" idx="2"/>
          </p:cNvCxnSpPr>
          <p:nvPr/>
        </p:nvCxnSpPr>
        <p:spPr>
          <a:xfrm flipV="1">
            <a:off x="2933700" y="3810001"/>
            <a:ext cx="0" cy="429886"/>
          </a:xfrm>
          <a:prstGeom prst="straightConnector1">
            <a:avLst/>
          </a:prstGeom>
          <a:ln w="28575">
            <a:solidFill>
              <a:schemeClr val="accent3">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4" name="Прямая со стрелкой 23"/>
          <p:cNvCxnSpPr>
            <a:stCxn id="8" idx="0"/>
            <a:endCxn id="7" idx="2"/>
          </p:cNvCxnSpPr>
          <p:nvPr/>
        </p:nvCxnSpPr>
        <p:spPr>
          <a:xfrm flipH="1" flipV="1">
            <a:off x="2933700" y="4821779"/>
            <a:ext cx="6927" cy="439483"/>
          </a:xfrm>
          <a:prstGeom prst="straightConnector1">
            <a:avLst/>
          </a:prstGeom>
          <a:ln w="28575">
            <a:solidFill>
              <a:schemeClr val="accent3">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8" name="Скругленная соединительная линия 27"/>
          <p:cNvCxnSpPr>
            <a:endCxn id="3" idx="0"/>
          </p:cNvCxnSpPr>
          <p:nvPr/>
        </p:nvCxnSpPr>
        <p:spPr>
          <a:xfrm flipV="1">
            <a:off x="1676399" y="914400"/>
            <a:ext cx="3429001" cy="2362200"/>
          </a:xfrm>
          <a:prstGeom prst="curvedConnector4">
            <a:avLst>
              <a:gd name="adj1" fmla="val -31313"/>
              <a:gd name="adj2" fmla="val 112610"/>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2" name="Скругленная соединительная линия 31"/>
          <p:cNvCxnSpPr>
            <a:endCxn id="7" idx="1"/>
          </p:cNvCxnSpPr>
          <p:nvPr/>
        </p:nvCxnSpPr>
        <p:spPr>
          <a:xfrm rot="5400000">
            <a:off x="1155121" y="4002628"/>
            <a:ext cx="1049484" cy="6926"/>
          </a:xfrm>
          <a:prstGeom prst="curvedConnector4">
            <a:avLst>
              <a:gd name="adj1" fmla="val 9737"/>
              <a:gd name="adj2" fmla="val 8601559"/>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48" name="Скругленная соединительная линия 47"/>
          <p:cNvCxnSpPr>
            <a:stCxn id="7" idx="3"/>
            <a:endCxn id="8" idx="3"/>
          </p:cNvCxnSpPr>
          <p:nvPr/>
        </p:nvCxnSpPr>
        <p:spPr>
          <a:xfrm>
            <a:off x="4191000" y="4530833"/>
            <a:ext cx="6927" cy="1021375"/>
          </a:xfrm>
          <a:prstGeom prst="curvedConnector3">
            <a:avLst>
              <a:gd name="adj1" fmla="val 10200404"/>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0" name="Скругленный прямоугольник 49"/>
          <p:cNvSpPr/>
          <p:nvPr/>
        </p:nvSpPr>
        <p:spPr>
          <a:xfrm>
            <a:off x="4343400" y="1974273"/>
            <a:ext cx="1905000" cy="581892"/>
          </a:xfrm>
          <a:prstGeom prst="roundRect">
            <a:avLst/>
          </a:prstGeom>
          <a:noFill/>
          <a:ln w="38100">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panose="020B0609020204030204" pitchFamily="49" charset="0"/>
                <a:cs typeface="Consolas" panose="020B0609020204030204" pitchFamily="49" charset="0"/>
              </a:rPr>
              <a:t>SomeClass</a:t>
            </a:r>
            <a:endParaRPr lang="en-US" sz="1600" dirty="0">
              <a:solidFill>
                <a:schemeClr val="accent2">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168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Polymorphism</a:t>
            </a:r>
            <a:endParaRPr lang="ru-RU" dirty="0"/>
          </a:p>
        </p:txBody>
      </p:sp>
      <p:sp>
        <p:nvSpPr>
          <p:cNvPr id="5" name="Rounded Rectangle 4"/>
          <p:cNvSpPr/>
          <p:nvPr/>
        </p:nvSpPr>
        <p:spPr bwMode="auto">
          <a:xfrm>
            <a:off x="994280" y="2416175"/>
            <a:ext cx="7922676" cy="9906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Access to specific members of a class is defined by variable type of an object reference, but not an object type to which she refers</a:t>
            </a:r>
            <a:endParaRPr lang="ru-RU" dirty="0">
              <a:solidFill>
                <a:schemeClr val="accent2">
                  <a:lumMod val="50000"/>
                </a:schemeClr>
              </a:solidFill>
              <a:latin typeface="Calibri" panose="020F0502020204030204" pitchFamily="34" charset="0"/>
            </a:endParaRPr>
          </a:p>
        </p:txBody>
      </p:sp>
      <p:sp>
        <p:nvSpPr>
          <p:cNvPr id="8" name="Rounded Rectangle 7"/>
          <p:cNvSpPr/>
          <p:nvPr/>
        </p:nvSpPr>
        <p:spPr bwMode="auto">
          <a:xfrm>
            <a:off x="994279" y="3889375"/>
            <a:ext cx="7922677" cy="13716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rgbClr val="FF0000"/>
                </a:solidFill>
                <a:latin typeface="Calibri" panose="020F0502020204030204" pitchFamily="34" charset="0"/>
              </a:rPr>
              <a:t>By a call of the virtual methods that option of the virtual method which should be caused, proceeding from an object type to which there is an address according to the link is determined by the link to a base class, and the object type is defined in runtime</a:t>
            </a:r>
            <a:endParaRPr lang="ru-RU" dirty="0">
              <a:solidFill>
                <a:srgbClr val="FF0000"/>
              </a:solidFill>
              <a:latin typeface="Calibri" panose="020F0502020204030204" pitchFamily="34" charset="0"/>
            </a:endParaRPr>
          </a:p>
        </p:txBody>
      </p:sp>
      <p:sp>
        <p:nvSpPr>
          <p:cNvPr id="10" name="Rounded Rectangle 10"/>
          <p:cNvSpPr/>
          <p:nvPr/>
        </p:nvSpPr>
        <p:spPr bwMode="auto">
          <a:xfrm>
            <a:off x="994280" y="981642"/>
            <a:ext cx="7924043" cy="996384"/>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panose="020F0502020204030204" pitchFamily="34" charset="0"/>
              </a:rPr>
              <a:t>The object reference of one type can be initialized by an object reference of other type only when it is the type which is above in an inheritance hierarchy</a:t>
            </a:r>
            <a:endParaRPr lang="ru-RU" dirty="0">
              <a:solidFill>
                <a:schemeClr val="accent2">
                  <a:lumMod val="50000"/>
                </a:schemeClr>
              </a:solidFill>
              <a:latin typeface="Calibri" panose="020F0502020204030204" pitchFamily="34" charset="0"/>
            </a:endParaRPr>
          </a:p>
        </p:txBody>
      </p:sp>
      <p:pic>
        <p:nvPicPr>
          <p:cNvPr id="11" name="Picture 2" descr="C:\Work in Progress\Microsoft\VAT\MSL_PNG_Object_Library\Event.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36006" y="1208730"/>
            <a:ext cx="758274" cy="577540"/>
          </a:xfrm>
          <a:prstGeom prst="rect">
            <a:avLst/>
          </a:prstGeom>
          <a:noFill/>
          <a:ln w="9525">
            <a:noFill/>
            <a:miter lim="800000"/>
            <a:headEnd/>
            <a:tailEnd/>
          </a:ln>
        </p:spPr>
      </p:pic>
      <p:pic>
        <p:nvPicPr>
          <p:cNvPr id="14" name="Picture 2" descr="C:\Work in Progress\Microsoft\VAT\MSL_PNG_Object_Library\Event.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36006" y="2681930"/>
            <a:ext cx="758274" cy="577540"/>
          </a:xfrm>
          <a:prstGeom prst="rect">
            <a:avLst/>
          </a:prstGeom>
          <a:noFill/>
          <a:ln w="9525">
            <a:noFill/>
            <a:miter lim="800000"/>
            <a:headEnd/>
            <a:tailEnd/>
          </a:ln>
        </p:spPr>
      </p:pic>
      <p:pic>
        <p:nvPicPr>
          <p:cNvPr id="15" name="Picture 2" descr="C:\Work in Progress\Microsoft\VAT\MSL_PNG_Object_Library\Event.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36005" y="4286405"/>
            <a:ext cx="758274" cy="577540"/>
          </a:xfrm>
          <a:prstGeom prst="rect">
            <a:avLst/>
          </a:prstGeom>
          <a:noFill/>
          <a:ln w="9525">
            <a:noFill/>
            <a:miter lim="800000"/>
            <a:headEnd/>
            <a:tailEnd/>
          </a:ln>
        </p:spPr>
      </p:pic>
    </p:spTree>
    <p:extLst>
      <p:ext uri="{BB962C8B-B14F-4D97-AF65-F5344CB8AC3E}">
        <p14:creationId xmlns:p14="http://schemas.microsoft.com/office/powerpoint/2010/main" val="3107843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Polymorphism</a:t>
            </a:r>
            <a:endParaRPr lang="ru-RU" dirty="0"/>
          </a:p>
        </p:txBody>
      </p:sp>
      <p:sp>
        <p:nvSpPr>
          <p:cNvPr id="13" name="Rounded Rectangle 12"/>
          <p:cNvSpPr/>
          <p:nvPr/>
        </p:nvSpPr>
        <p:spPr bwMode="auto">
          <a:xfrm>
            <a:off x="304800" y="762000"/>
            <a:ext cx="8458200" cy="48006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a:r>
              <a:rPr lang="en-US" b="1" dirty="0">
                <a:solidFill>
                  <a:schemeClr val="accent2">
                    <a:lumMod val="50000"/>
                  </a:schemeClr>
                </a:solidFill>
                <a:latin typeface="Calibri" charset="0"/>
                <a:ea typeface="Calibri" charset="0"/>
                <a:cs typeface="Calibri" charset="0"/>
              </a:rPr>
              <a:t>Polymorphism </a:t>
            </a:r>
            <a:r>
              <a:rPr lang="en-US" b="1" dirty="0" smtClean="0">
                <a:solidFill>
                  <a:schemeClr val="accent2">
                    <a:lumMod val="50000"/>
                  </a:schemeClr>
                </a:solidFill>
                <a:latin typeface="Calibri" charset="0"/>
                <a:ea typeface="Calibri" charset="0"/>
                <a:cs typeface="Calibri" charset="0"/>
              </a:rPr>
              <a:t>has </a:t>
            </a:r>
            <a:r>
              <a:rPr lang="en-US" b="1" dirty="0">
                <a:solidFill>
                  <a:schemeClr val="accent2">
                    <a:lumMod val="50000"/>
                  </a:schemeClr>
                </a:solidFill>
                <a:latin typeface="Calibri" charset="0"/>
                <a:ea typeface="Calibri" charset="0"/>
                <a:cs typeface="Calibri" charset="0"/>
              </a:rPr>
              <a:t>two distinct </a:t>
            </a:r>
            <a:r>
              <a:rPr lang="en-US" b="1" dirty="0" smtClean="0">
                <a:solidFill>
                  <a:schemeClr val="accent2">
                    <a:lumMod val="50000"/>
                  </a:schemeClr>
                </a:solidFill>
                <a:latin typeface="Calibri" charset="0"/>
                <a:ea typeface="Calibri" charset="0"/>
                <a:cs typeface="Calibri" charset="0"/>
              </a:rPr>
              <a:t>aspects (</a:t>
            </a:r>
            <a:r>
              <a:rPr lang="en-US" b="1" dirty="0" err="1" smtClean="0">
                <a:solidFill>
                  <a:schemeClr val="accent2">
                    <a:lumMod val="50000"/>
                  </a:schemeClr>
                </a:solidFill>
                <a:latin typeface="Calibri" charset="0"/>
                <a:ea typeface="Calibri" charset="0"/>
                <a:cs typeface="Calibri" charset="0"/>
              </a:rPr>
              <a:t>msdn</a:t>
            </a:r>
            <a:r>
              <a:rPr lang="en-US" b="1" dirty="0" smtClean="0">
                <a:solidFill>
                  <a:schemeClr val="accent2">
                    <a:lumMod val="50000"/>
                  </a:schemeClr>
                </a:solidFill>
                <a:latin typeface="Calibri" charset="0"/>
                <a:ea typeface="Calibri" charset="0"/>
                <a:cs typeface="Calibri" charset="0"/>
              </a:rPr>
              <a:t>):</a:t>
            </a:r>
          </a:p>
          <a:p>
            <a:pPr algn="just"/>
            <a:endParaRPr lang="en-US" dirty="0">
              <a:solidFill>
                <a:schemeClr val="accent2">
                  <a:lumMod val="50000"/>
                </a:schemeClr>
              </a:solidFill>
              <a:latin typeface="Calibri" charset="0"/>
              <a:ea typeface="Calibri" charset="0"/>
              <a:cs typeface="Calibri" charset="0"/>
            </a:endParaRPr>
          </a:p>
          <a:p>
            <a:pPr algn="just"/>
            <a:r>
              <a:rPr lang="en-US" dirty="0">
                <a:solidFill>
                  <a:schemeClr val="accent2">
                    <a:lumMod val="50000"/>
                  </a:schemeClr>
                </a:solidFill>
                <a:latin typeface="Calibri" charset="0"/>
                <a:ea typeface="Calibri" charset="0"/>
                <a:cs typeface="Calibri" charset="0"/>
              </a:rPr>
              <a:t>At run time, objects of a derived class may be treated as objects of a base class in places such as method parameters and collections or arrays. When this occurs, the object's declared type is no longer identical to its run-time type</a:t>
            </a:r>
            <a:r>
              <a:rPr lang="en-US" dirty="0" smtClean="0">
                <a:solidFill>
                  <a:schemeClr val="accent2">
                    <a:lumMod val="50000"/>
                  </a:schemeClr>
                </a:solidFill>
                <a:latin typeface="Calibri" charset="0"/>
                <a:ea typeface="Calibri" charset="0"/>
                <a:cs typeface="Calibri" charset="0"/>
              </a:rPr>
              <a:t>.</a:t>
            </a:r>
          </a:p>
          <a:p>
            <a:pPr algn="just"/>
            <a:endParaRPr lang="en-US" dirty="0">
              <a:solidFill>
                <a:schemeClr val="accent2">
                  <a:lumMod val="50000"/>
                </a:schemeClr>
              </a:solidFill>
              <a:latin typeface="Calibri" charset="0"/>
              <a:ea typeface="Calibri" charset="0"/>
              <a:cs typeface="Calibri" charset="0"/>
            </a:endParaRPr>
          </a:p>
          <a:p>
            <a:pPr algn="just"/>
            <a:r>
              <a:rPr lang="en-US" dirty="0">
                <a:solidFill>
                  <a:schemeClr val="accent2">
                    <a:lumMod val="50000"/>
                  </a:schemeClr>
                </a:solidFill>
                <a:latin typeface="Calibri" charset="0"/>
                <a:ea typeface="Calibri" charset="0"/>
                <a:cs typeface="Calibri" charset="0"/>
              </a:rPr>
              <a:t>Base classes may define and implement </a:t>
            </a:r>
            <a:r>
              <a:rPr lang="en-US" dirty="0" smtClean="0">
                <a:solidFill>
                  <a:schemeClr val="accent2">
                    <a:lumMod val="50000"/>
                  </a:schemeClr>
                </a:solidFill>
                <a:latin typeface="Calibri" charset="0"/>
                <a:ea typeface="Calibri" charset="0"/>
                <a:cs typeface="Calibri" charset="0"/>
              </a:rPr>
              <a:t>virtual</a:t>
            </a:r>
            <a:r>
              <a:rPr lang="ru-RU" dirty="0">
                <a:solidFill>
                  <a:schemeClr val="accent2">
                    <a:lumMod val="50000"/>
                  </a:schemeClr>
                </a:solidFill>
                <a:latin typeface="Calibri" charset="0"/>
                <a:ea typeface="Calibri" charset="0"/>
                <a:cs typeface="Calibri" charset="0"/>
              </a:rPr>
              <a:t> </a:t>
            </a:r>
            <a:r>
              <a:rPr lang="en-US" dirty="0" smtClean="0">
                <a:solidFill>
                  <a:schemeClr val="accent2">
                    <a:lumMod val="50000"/>
                  </a:schemeClr>
                </a:solidFill>
                <a:latin typeface="Calibri" charset="0"/>
                <a:ea typeface="Calibri" charset="0"/>
                <a:cs typeface="Calibri" charset="0"/>
              </a:rPr>
              <a:t>methods</a:t>
            </a:r>
            <a:r>
              <a:rPr lang="en-US" dirty="0">
                <a:solidFill>
                  <a:schemeClr val="accent2">
                    <a:lumMod val="50000"/>
                  </a:schemeClr>
                </a:solidFill>
                <a:latin typeface="Calibri" charset="0"/>
                <a:ea typeface="Calibri" charset="0"/>
                <a:cs typeface="Calibri" charset="0"/>
              </a:rPr>
              <a:t>, and derived classes can </a:t>
            </a:r>
            <a:r>
              <a:rPr lang="en-US" dirty="0" smtClean="0">
                <a:solidFill>
                  <a:schemeClr val="accent2">
                    <a:lumMod val="50000"/>
                  </a:schemeClr>
                </a:solidFill>
                <a:latin typeface="Calibri" charset="0"/>
                <a:ea typeface="Calibri" charset="0"/>
                <a:cs typeface="Calibri" charset="0"/>
              </a:rPr>
              <a:t>override</a:t>
            </a:r>
            <a:r>
              <a:rPr lang="ru-RU" dirty="0" smtClean="0">
                <a:solidFill>
                  <a:schemeClr val="accent2">
                    <a:lumMod val="50000"/>
                  </a:schemeClr>
                </a:solidFill>
                <a:latin typeface="Calibri" charset="0"/>
                <a:ea typeface="Calibri" charset="0"/>
                <a:cs typeface="Calibri" charset="0"/>
              </a:rPr>
              <a:t> </a:t>
            </a:r>
            <a:r>
              <a:rPr lang="en-US" dirty="0" smtClean="0">
                <a:solidFill>
                  <a:schemeClr val="accent2">
                    <a:lumMod val="50000"/>
                  </a:schemeClr>
                </a:solidFill>
                <a:latin typeface="Calibri" charset="0"/>
                <a:ea typeface="Calibri" charset="0"/>
                <a:cs typeface="Calibri" charset="0"/>
              </a:rPr>
              <a:t>them</a:t>
            </a:r>
            <a:r>
              <a:rPr lang="en-US" dirty="0">
                <a:solidFill>
                  <a:schemeClr val="accent2">
                    <a:lumMod val="50000"/>
                  </a:schemeClr>
                </a:solidFill>
                <a:latin typeface="Calibri" charset="0"/>
                <a:ea typeface="Calibri" charset="0"/>
                <a:cs typeface="Calibri" charset="0"/>
              </a:rPr>
              <a:t>, which means they provide their own definition and 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p>
        </p:txBody>
      </p:sp>
      <p:pic>
        <p:nvPicPr>
          <p:cNvPr id="4" name="Picture 2" descr="C:\Work in Progress\Microsoft\VAT\MSL_PNG_Object_Library\Event.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5334000" y="1295400"/>
            <a:ext cx="799139" cy="609600"/>
          </a:xfrm>
          <a:prstGeom prst="rect">
            <a:avLst/>
          </a:prstGeom>
          <a:noFill/>
          <a:ln w="9525">
            <a:noFill/>
            <a:miter lim="800000"/>
            <a:headEnd/>
            <a:tailEnd/>
          </a:ln>
        </p:spPr>
      </p:pic>
    </p:spTree>
    <p:extLst>
      <p:ext uri="{BB962C8B-B14F-4D97-AF65-F5344CB8AC3E}">
        <p14:creationId xmlns:p14="http://schemas.microsoft.com/office/powerpoint/2010/main" val="3352993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Polymorphism</a:t>
            </a:r>
            <a:endParaRPr lang="ru-RU" dirty="0"/>
          </a:p>
        </p:txBody>
      </p:sp>
      <p:sp>
        <p:nvSpPr>
          <p:cNvPr id="5" name="Flowchart: Document 4"/>
          <p:cNvSpPr/>
          <p:nvPr/>
        </p:nvSpPr>
        <p:spPr bwMode="auto">
          <a:xfrm>
            <a:off x="228600" y="762000"/>
            <a:ext cx="8686800" cy="554554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arn-CL" sz="1600" dirty="0">
                <a:solidFill>
                  <a:schemeClr val="accent2">
                    <a:lumMod val="50000"/>
                  </a:schemeClr>
                </a:solidFill>
                <a:latin typeface="Consolas" pitchFamily="49" charset="0"/>
                <a:cs typeface="Consolas" pitchFamily="49" charset="0"/>
              </a:rPr>
              <a:t>class A </a:t>
            </a:r>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   public </a:t>
            </a:r>
            <a:r>
              <a:rPr lang="arn-CL" sz="1600" b="1" dirty="0">
                <a:solidFill>
                  <a:schemeClr val="accent2">
                    <a:lumMod val="50000"/>
                  </a:schemeClr>
                </a:solidFill>
                <a:latin typeface="Consolas" pitchFamily="49" charset="0"/>
                <a:cs typeface="Consolas" pitchFamily="49" charset="0"/>
              </a:rPr>
              <a:t>virtual</a:t>
            </a:r>
            <a:r>
              <a:rPr lang="arn-CL" sz="1600" dirty="0">
                <a:solidFill>
                  <a:schemeClr val="accent2">
                    <a:lumMod val="50000"/>
                  </a:schemeClr>
                </a:solidFill>
                <a:latin typeface="Consolas" pitchFamily="49" charset="0"/>
                <a:cs typeface="Consolas" pitchFamily="49" charset="0"/>
              </a:rPr>
              <a:t> void M() { Console.Write("A"); }</a:t>
            </a: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class B: A </a:t>
            </a:r>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   public </a:t>
            </a:r>
            <a:r>
              <a:rPr lang="arn-CL" sz="1600" b="1" dirty="0">
                <a:solidFill>
                  <a:schemeClr val="accent2">
                    <a:lumMod val="50000"/>
                  </a:schemeClr>
                </a:solidFill>
                <a:latin typeface="Consolas" pitchFamily="49" charset="0"/>
                <a:cs typeface="Consolas" pitchFamily="49" charset="0"/>
              </a:rPr>
              <a:t>override</a:t>
            </a:r>
            <a:r>
              <a:rPr lang="arn-CL" sz="1600" dirty="0">
                <a:solidFill>
                  <a:schemeClr val="accent2">
                    <a:lumMod val="50000"/>
                  </a:schemeClr>
                </a:solidFill>
                <a:latin typeface="Consolas" pitchFamily="49" charset="0"/>
                <a:cs typeface="Consolas" pitchFamily="49" charset="0"/>
              </a:rPr>
              <a:t> void M() { Console.Write("B"); }</a:t>
            </a: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class C: B</a:t>
            </a:r>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   </a:t>
            </a:r>
            <a:r>
              <a:rPr lang="arn-CL" sz="1600" b="1" dirty="0">
                <a:solidFill>
                  <a:schemeClr val="accent2">
                    <a:lumMod val="50000"/>
                  </a:schemeClr>
                </a:solidFill>
                <a:latin typeface="Consolas" pitchFamily="49" charset="0"/>
                <a:cs typeface="Consolas" pitchFamily="49" charset="0"/>
              </a:rPr>
              <a:t>new</a:t>
            </a:r>
            <a:r>
              <a:rPr lang="arn-CL" sz="1600" dirty="0">
                <a:solidFill>
                  <a:schemeClr val="accent2">
                    <a:lumMod val="50000"/>
                  </a:schemeClr>
                </a:solidFill>
                <a:latin typeface="Consolas" pitchFamily="49" charset="0"/>
                <a:cs typeface="Consolas" pitchFamily="49" charset="0"/>
              </a:rPr>
              <a:t> public </a:t>
            </a:r>
            <a:r>
              <a:rPr lang="arn-CL" sz="1600" b="1" dirty="0">
                <a:solidFill>
                  <a:schemeClr val="accent2">
                    <a:lumMod val="50000"/>
                  </a:schemeClr>
                </a:solidFill>
                <a:latin typeface="Consolas" pitchFamily="49" charset="0"/>
                <a:cs typeface="Consolas" pitchFamily="49" charset="0"/>
              </a:rPr>
              <a:t>virtual</a:t>
            </a:r>
            <a:r>
              <a:rPr lang="arn-CL" sz="1600" dirty="0">
                <a:solidFill>
                  <a:schemeClr val="accent2">
                    <a:lumMod val="50000"/>
                  </a:schemeClr>
                </a:solidFill>
                <a:latin typeface="Consolas" pitchFamily="49" charset="0"/>
                <a:cs typeface="Consolas" pitchFamily="49" charset="0"/>
              </a:rPr>
              <a:t> void M() { Console.Write("C"); }</a:t>
            </a: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class D: C</a:t>
            </a:r>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   public </a:t>
            </a:r>
            <a:r>
              <a:rPr lang="arn-CL" sz="1600" b="1" dirty="0">
                <a:solidFill>
                  <a:schemeClr val="accent2">
                    <a:lumMod val="50000"/>
                  </a:schemeClr>
                </a:solidFill>
                <a:latin typeface="Consolas" pitchFamily="49" charset="0"/>
                <a:cs typeface="Consolas" pitchFamily="49" charset="0"/>
              </a:rPr>
              <a:t>override</a:t>
            </a:r>
            <a:r>
              <a:rPr lang="arn-CL" sz="1600" dirty="0">
                <a:solidFill>
                  <a:schemeClr val="accent2">
                    <a:lumMod val="50000"/>
                  </a:schemeClr>
                </a:solidFill>
                <a:latin typeface="Consolas" pitchFamily="49" charset="0"/>
                <a:cs typeface="Consolas" pitchFamily="49" charset="0"/>
              </a:rPr>
              <a:t> void M() { Console.Write("D");</a:t>
            </a:r>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a:t>
            </a:r>
            <a:endParaRPr lang="arn-CL"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static void Main()</a:t>
            </a:r>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a:t>
            </a:r>
          </a:p>
          <a:p>
            <a:r>
              <a:rPr lang="arn-CL" sz="1600" dirty="0">
                <a:solidFill>
                  <a:schemeClr val="accent2">
                    <a:lumMod val="50000"/>
                  </a:schemeClr>
                </a:solidFill>
                <a:latin typeface="Consolas" pitchFamily="49" charset="0"/>
                <a:cs typeface="Consolas" pitchFamily="49" charset="0"/>
              </a:rPr>
              <a:t>       D d = new D(); C c = d; B b = c; A a = b;</a:t>
            </a:r>
          </a:p>
          <a:p>
            <a:r>
              <a:rPr lang="arn-CL" sz="1600" dirty="0">
                <a:solidFill>
                  <a:schemeClr val="accent2">
                    <a:lumMod val="50000"/>
                  </a:schemeClr>
                </a:solidFill>
                <a:latin typeface="Consolas" pitchFamily="49" charset="0"/>
                <a:cs typeface="Consolas" pitchFamily="49" charset="0"/>
              </a:rPr>
              <a:t>       d.M(); c.M(); b.M(); a.M();</a:t>
            </a:r>
          </a:p>
          <a:p>
            <a:r>
              <a:rPr lang="arn-CL" sz="1600" dirty="0">
                <a:solidFill>
                  <a:schemeClr val="accent2">
                    <a:lumMod val="50000"/>
                  </a:schemeClr>
                </a:solidFill>
                <a:latin typeface="Consolas" pitchFamily="49" charset="0"/>
                <a:cs typeface="Consolas" pitchFamily="49" charset="0"/>
              </a:rPr>
              <a:t>}</a:t>
            </a:r>
          </a:p>
        </p:txBody>
      </p:sp>
      <p:sp>
        <p:nvSpPr>
          <p:cNvPr id="3" name="Скругленный прямоугольник 2"/>
          <p:cNvSpPr/>
          <p:nvPr/>
        </p:nvSpPr>
        <p:spPr bwMode="auto">
          <a:xfrm>
            <a:off x="6798291" y="5545540"/>
            <a:ext cx="1600200" cy="762000"/>
          </a:xfrm>
          <a:prstGeom prst="roundRect">
            <a:avLst/>
          </a:prstGeom>
          <a:ln>
            <a:no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arn-CL" sz="2000" b="1" dirty="0"/>
              <a:t>DDBB</a:t>
            </a:r>
            <a:endParaRPr lang="ru-RU" sz="2000" b="1" dirty="0" err="1"/>
          </a:p>
        </p:txBody>
      </p:sp>
      <p:pic>
        <p:nvPicPr>
          <p:cNvPr id="6" name="Picture 3" descr="C:\Work in Progress\Microsoft\VAT\MSL_PNG_Object_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7333347" y="5046297"/>
            <a:ext cx="530088" cy="632136"/>
          </a:xfrm>
          <a:prstGeom prst="rect">
            <a:avLst/>
          </a:prstGeom>
          <a:noFill/>
          <a:ln w="9525">
            <a:noFill/>
            <a:miter lim="800000"/>
            <a:headEnd/>
            <a:tailEnd/>
          </a:ln>
        </p:spPr>
      </p:pic>
    </p:spTree>
    <p:extLst>
      <p:ext uri="{BB962C8B-B14F-4D97-AF65-F5344CB8AC3E}">
        <p14:creationId xmlns:p14="http://schemas.microsoft.com/office/powerpoint/2010/main" val="108578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de-DE" dirty="0"/>
              <a:t>Interface </a:t>
            </a:r>
            <a:r>
              <a:rPr lang="de-DE" dirty="0" err="1"/>
              <a:t>Inheritance</a:t>
            </a:r>
            <a:endParaRPr lang="en-US" dirty="0"/>
          </a:p>
        </p:txBody>
      </p:sp>
      <p:grpSp>
        <p:nvGrpSpPr>
          <p:cNvPr id="131" name="Группа 130"/>
          <p:cNvGrpSpPr/>
          <p:nvPr/>
        </p:nvGrpSpPr>
        <p:grpSpPr>
          <a:xfrm>
            <a:off x="213013" y="685800"/>
            <a:ext cx="8854787" cy="5714999"/>
            <a:chOff x="213013" y="648112"/>
            <a:chExt cx="8854787" cy="5752688"/>
          </a:xfrm>
        </p:grpSpPr>
        <p:sp>
          <p:nvSpPr>
            <p:cNvPr id="3" name="Прямоугольник 2"/>
            <p:cNvSpPr/>
            <p:nvPr/>
          </p:nvSpPr>
          <p:spPr>
            <a:xfrm>
              <a:off x="228600" y="664150"/>
              <a:ext cx="3352800" cy="1696996"/>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latin typeface="Consolas" panose="020B0609020204030204" pitchFamily="49" charset="0"/>
                  <a:cs typeface="Consolas" panose="020B0609020204030204" pitchFamily="49" charset="0"/>
                </a:rPr>
                <a:t>Object</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string </a:t>
              </a:r>
              <a:r>
                <a:rPr lang="en-US" sz="1500" dirty="0" err="1">
                  <a:solidFill>
                    <a:schemeClr val="accent3">
                      <a:lumMod val="50000"/>
                    </a:schemeClr>
                  </a:solidFill>
                  <a:latin typeface="Consolas" panose="020B0609020204030204" pitchFamily="49" charset="0"/>
                  <a:cs typeface="Consolas" panose="020B0609020204030204" pitchFamily="49" charset="0"/>
                </a:rPr>
                <a:t>ToString</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a:t>
              </a: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a:t>
              </a:r>
              <a:r>
                <a:rPr lang="en-US" sz="1500" dirty="0" err="1">
                  <a:solidFill>
                    <a:schemeClr val="accent3">
                      <a:lumMod val="50000"/>
                    </a:schemeClr>
                  </a:solidFill>
                  <a:latin typeface="Consolas" panose="020B0609020204030204" pitchFamily="49" charset="0"/>
                  <a:cs typeface="Consolas" panose="020B0609020204030204" pitchFamily="49" charset="0"/>
                </a:rPr>
                <a:t>GetHashCode</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bool Equals(object o)</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Type </a:t>
              </a:r>
              <a:r>
                <a:rPr lang="en-US" sz="1500" dirty="0" err="1">
                  <a:solidFill>
                    <a:schemeClr val="accent3">
                      <a:lumMod val="50000"/>
                    </a:schemeClr>
                  </a:solidFill>
                  <a:latin typeface="Consolas" panose="020B0609020204030204" pitchFamily="49" charset="0"/>
                  <a:cs typeface="Consolas" panose="020B0609020204030204" pitchFamily="49" charset="0"/>
                </a:rPr>
                <a:t>GetType</a:t>
              </a:r>
              <a:r>
                <a:rPr lang="en-US" sz="1500" dirty="0">
                  <a:solidFill>
                    <a:schemeClr val="accent3">
                      <a:lumMod val="50000"/>
                    </a:schemeClr>
                  </a:solidFill>
                  <a:latin typeface="Consolas" panose="020B0609020204030204" pitchFamily="49" charset="0"/>
                  <a:cs typeface="Consolas" panose="020B0609020204030204" pitchFamily="49" charset="0"/>
                </a:rPr>
                <a: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etc.</a:t>
              </a:r>
            </a:p>
          </p:txBody>
        </p:sp>
        <p:sp>
          <p:nvSpPr>
            <p:cNvPr id="4" name="Прямоугольник 3"/>
            <p:cNvSpPr/>
            <p:nvPr/>
          </p:nvSpPr>
          <p:spPr>
            <a:xfrm>
              <a:off x="5791200" y="790983"/>
              <a:ext cx="3048000" cy="792775"/>
            </a:xfrm>
            <a:prstGeom prst="rect">
              <a:avLst/>
            </a:prstGeom>
            <a:noFill/>
            <a:ln w="28575">
              <a:solidFill>
                <a:schemeClr val="accent2">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chemeClr val="accent3">
                      <a:lumMod val="50000"/>
                    </a:schemeClr>
                  </a:solidFill>
                  <a:latin typeface="Consolas" panose="020B0609020204030204" pitchFamily="49" charset="0"/>
                  <a:cs typeface="Consolas" panose="020B0609020204030204" pitchFamily="49" charset="0"/>
                </a:rPr>
                <a:t>IDisposable</a:t>
              </a:r>
              <a:endParaRPr lang="en-US" sz="1500" dirty="0">
                <a:solidFill>
                  <a:schemeClr val="accent3">
                    <a:lumMod val="50000"/>
                  </a:schemeClr>
                </a:solidFill>
                <a:latin typeface="Consolas" panose="020B0609020204030204" pitchFamily="49" charset="0"/>
                <a:cs typeface="Consolas" panose="020B0609020204030204" pitchFamily="49" charset="0"/>
              </a:endParaRP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void Dispose()</a:t>
              </a:r>
            </a:p>
          </p:txBody>
        </p:sp>
        <p:sp>
          <p:nvSpPr>
            <p:cNvPr id="5" name="Прямоугольник 4"/>
            <p:cNvSpPr/>
            <p:nvPr/>
          </p:nvSpPr>
          <p:spPr>
            <a:xfrm>
              <a:off x="3276600" y="3050069"/>
              <a:ext cx="3048000" cy="1229229"/>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Shape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Point Position {get;}</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virtual void Draw()</a:t>
              </a:r>
            </a:p>
            <a:p>
              <a:pPr algn="ctr"/>
              <a:r>
                <a:rPr lang="en-US" sz="1500" dirty="0">
                  <a:solidFill>
                    <a:schemeClr val="accent3">
                      <a:lumMod val="50000"/>
                    </a:schemeClr>
                  </a:solidFill>
                  <a:latin typeface="Consolas" panose="020B0609020204030204" pitchFamily="49" charset="0"/>
                  <a:cs typeface="Consolas" panose="020B0609020204030204" pitchFamily="49" charset="0"/>
                </a:rPr>
                <a:t>void Dispose()</a:t>
              </a:r>
            </a:p>
          </p:txBody>
        </p:sp>
        <p:cxnSp>
          <p:nvCxnSpPr>
            <p:cNvPr id="7" name="Соединительная линия уступом 6"/>
            <p:cNvCxnSpPr>
              <a:stCxn id="5" idx="0"/>
              <a:endCxn id="3" idx="2"/>
            </p:cNvCxnSpPr>
            <p:nvPr/>
          </p:nvCxnSpPr>
          <p:spPr>
            <a:xfrm rot="16200000" flipV="1">
              <a:off x="3008338" y="1257807"/>
              <a:ext cx="688923" cy="2895600"/>
            </a:xfrm>
            <a:prstGeom prst="bentConnector3">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Соединительная линия уступом 10"/>
            <p:cNvCxnSpPr>
              <a:stCxn id="5" idx="0"/>
              <a:endCxn id="4" idx="2"/>
            </p:cNvCxnSpPr>
            <p:nvPr/>
          </p:nvCxnSpPr>
          <p:spPr>
            <a:xfrm rot="5400000" flipH="1" flipV="1">
              <a:off x="5324745" y="1059614"/>
              <a:ext cx="1466311" cy="2514600"/>
            </a:xfrm>
            <a:prstGeom prst="bentConnector3">
              <a:avLst>
                <a:gd name="adj1" fmla="val 23544"/>
              </a:avLst>
            </a:prstGeom>
            <a:ln w="38100">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3" name="Прямоугольник 12"/>
            <p:cNvSpPr/>
            <p:nvPr/>
          </p:nvSpPr>
          <p:spPr>
            <a:xfrm>
              <a:off x="228600" y="4891133"/>
              <a:ext cx="3352800" cy="959825"/>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Circle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override void Draw()</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Radius {get;} </a:t>
              </a:r>
            </a:p>
          </p:txBody>
        </p:sp>
        <p:sp>
          <p:nvSpPr>
            <p:cNvPr id="28" name="Прямоугольник 27"/>
            <p:cNvSpPr/>
            <p:nvPr/>
          </p:nvSpPr>
          <p:spPr>
            <a:xfrm>
              <a:off x="5770418" y="4891133"/>
              <a:ext cx="3048000" cy="1230726"/>
            </a:xfrm>
            <a:prstGeom prst="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3">
                      <a:lumMod val="50000"/>
                    </a:schemeClr>
                  </a:solidFill>
                  <a:latin typeface="Consolas" panose="020B0609020204030204" pitchFamily="49" charset="0"/>
                  <a:cs typeface="Consolas" panose="020B0609020204030204" pitchFamily="49" charset="0"/>
                </a:rPr>
                <a:t>Rectangle</a:t>
              </a:r>
            </a:p>
            <a:p>
              <a:pPr algn="ctr"/>
              <a:endParaRPr lang="en-US" sz="1000" dirty="0">
                <a:solidFill>
                  <a:schemeClr val="accent3">
                    <a:lumMod val="50000"/>
                  </a:schemeClr>
                </a:solidFill>
                <a:latin typeface="Consolas" panose="020B0609020204030204" pitchFamily="49" charset="0"/>
                <a:cs typeface="Consolas" panose="020B0609020204030204" pitchFamily="49" charset="0"/>
              </a:endParaRPr>
            </a:p>
            <a:p>
              <a:pPr algn="ctr"/>
              <a:r>
                <a:rPr lang="en-US" sz="1500" dirty="0">
                  <a:solidFill>
                    <a:schemeClr val="accent3">
                      <a:lumMod val="50000"/>
                    </a:schemeClr>
                  </a:solidFill>
                  <a:latin typeface="Consolas" panose="020B0609020204030204" pitchFamily="49" charset="0"/>
                  <a:cs typeface="Consolas" panose="020B0609020204030204" pitchFamily="49" charset="0"/>
                </a:rPr>
                <a:t>override void Draw()</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Width {get;} </a:t>
              </a:r>
            </a:p>
            <a:p>
              <a:pPr algn="ctr"/>
              <a:r>
                <a:rPr lang="en-US" sz="1500" dirty="0" err="1">
                  <a:solidFill>
                    <a:schemeClr val="accent3">
                      <a:lumMod val="50000"/>
                    </a:schemeClr>
                  </a:solidFill>
                  <a:latin typeface="Consolas" panose="020B0609020204030204" pitchFamily="49" charset="0"/>
                  <a:cs typeface="Consolas" panose="020B0609020204030204" pitchFamily="49" charset="0"/>
                </a:rPr>
                <a:t>int</a:t>
              </a:r>
              <a:r>
                <a:rPr lang="en-US" sz="1500" dirty="0">
                  <a:solidFill>
                    <a:schemeClr val="accent3">
                      <a:lumMod val="50000"/>
                    </a:schemeClr>
                  </a:solidFill>
                  <a:latin typeface="Consolas" panose="020B0609020204030204" pitchFamily="49" charset="0"/>
                  <a:cs typeface="Consolas" panose="020B0609020204030204" pitchFamily="49" charset="0"/>
                </a:rPr>
                <a:t> Height {get;} </a:t>
              </a:r>
            </a:p>
          </p:txBody>
        </p:sp>
        <p:cxnSp>
          <p:nvCxnSpPr>
            <p:cNvPr id="30" name="Соединительная линия уступом 29"/>
            <p:cNvCxnSpPr>
              <a:stCxn id="13" idx="0"/>
              <a:endCxn id="5" idx="2"/>
            </p:cNvCxnSpPr>
            <p:nvPr/>
          </p:nvCxnSpPr>
          <p:spPr>
            <a:xfrm rot="5400000" flipH="1" flipV="1">
              <a:off x="3046883" y="3137416"/>
              <a:ext cx="611835" cy="2895600"/>
            </a:xfrm>
            <a:prstGeom prst="bentConnector3">
              <a:avLst>
                <a:gd name="adj1" fmla="val 50000"/>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2" name="Соединительная линия уступом 31"/>
            <p:cNvCxnSpPr>
              <a:stCxn id="28" idx="0"/>
              <a:endCxn id="5" idx="2"/>
            </p:cNvCxnSpPr>
            <p:nvPr/>
          </p:nvCxnSpPr>
          <p:spPr>
            <a:xfrm rot="16200000" flipV="1">
              <a:off x="5741592" y="3338307"/>
              <a:ext cx="611835" cy="2493818"/>
            </a:xfrm>
            <a:prstGeom prst="bentConnector3">
              <a:avLst>
                <a:gd name="adj1" fmla="val 50000"/>
              </a:avLst>
            </a:prstGeom>
            <a:ln w="28575">
              <a:solidFill>
                <a:schemeClr val="accent2">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19945" y="664149"/>
              <a:ext cx="2050473" cy="523220"/>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Each object can be transformed to a line</a:t>
              </a:r>
            </a:p>
          </p:txBody>
        </p:sp>
        <p:cxnSp>
          <p:nvCxnSpPr>
            <p:cNvPr id="38" name="Прямая со стрелкой 37"/>
            <p:cNvCxnSpPr>
              <a:stCxn id="88" idx="2"/>
            </p:cNvCxnSpPr>
            <p:nvPr/>
          </p:nvCxnSpPr>
          <p:spPr>
            <a:xfrm flipH="1">
              <a:off x="3276600" y="1191168"/>
              <a:ext cx="1461652" cy="161753"/>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28600" y="2728967"/>
              <a:ext cx="1981201" cy="738664"/>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"Object" is a base class for the class "Shape"</a:t>
              </a:r>
            </a:p>
          </p:txBody>
        </p:sp>
        <p:cxnSp>
          <p:nvCxnSpPr>
            <p:cNvPr id="41" name="Прямая со стрелкой 40"/>
            <p:cNvCxnSpPr>
              <a:stCxn id="83" idx="3"/>
            </p:cNvCxnSpPr>
            <p:nvPr/>
          </p:nvCxnSpPr>
          <p:spPr>
            <a:xfrm>
              <a:off x="2057400" y="3091007"/>
              <a:ext cx="1371600" cy="443913"/>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816925" y="1672372"/>
              <a:ext cx="2604655" cy="526670"/>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"Shape" implements the </a:t>
              </a:r>
              <a:r>
                <a:rPr lang="en-US" sz="1400" b="1" dirty="0" smtClean="0">
                  <a:solidFill>
                    <a:schemeClr val="accent2">
                      <a:lumMod val="50000"/>
                    </a:schemeClr>
                  </a:solidFill>
                  <a:latin typeface="Calibri" panose="020F0502020204030204" pitchFamily="34" charset="0"/>
                </a:rPr>
                <a:t>interface</a:t>
              </a:r>
              <a:r>
                <a:rPr lang="ru-RU" sz="1400" b="1" dirty="0">
                  <a:solidFill>
                    <a:schemeClr val="accent2">
                      <a:lumMod val="50000"/>
                    </a:schemeClr>
                  </a:solidFill>
                  <a:latin typeface="Calibri" panose="020F0502020204030204" pitchFamily="34" charset="0"/>
                </a:rPr>
                <a:t> </a:t>
              </a:r>
              <a:r>
                <a:rPr lang="en-US" sz="1400" b="1" dirty="0" smtClean="0">
                  <a:solidFill>
                    <a:schemeClr val="accent2">
                      <a:lumMod val="50000"/>
                    </a:schemeClr>
                  </a:solidFill>
                  <a:latin typeface="Calibri" panose="020F0502020204030204" pitchFamily="34" charset="0"/>
                </a:rPr>
                <a:t>"</a:t>
              </a:r>
              <a:r>
                <a:rPr lang="en-US" sz="1400" b="1" dirty="0" err="1" smtClean="0">
                  <a:solidFill>
                    <a:schemeClr val="accent2">
                      <a:lumMod val="50000"/>
                    </a:schemeClr>
                  </a:solidFill>
                  <a:latin typeface="Calibri" panose="020F0502020204030204" pitchFamily="34" charset="0"/>
                </a:rPr>
                <a:t>IDisposable</a:t>
              </a:r>
              <a:r>
                <a:rPr lang="en-US" sz="1400" b="1" dirty="0">
                  <a:solidFill>
                    <a:schemeClr val="accent2">
                      <a:lumMod val="50000"/>
                    </a:schemeClr>
                  </a:solidFill>
                  <a:latin typeface="Calibri" panose="020F0502020204030204" pitchFamily="34" charset="0"/>
                </a:rPr>
                <a:t>"</a:t>
              </a:r>
            </a:p>
          </p:txBody>
        </p:sp>
        <p:cxnSp>
          <p:nvCxnSpPr>
            <p:cNvPr id="45" name="Прямая со стрелкой 44"/>
            <p:cNvCxnSpPr>
              <a:stCxn id="91" idx="2"/>
            </p:cNvCxnSpPr>
            <p:nvPr/>
          </p:nvCxnSpPr>
          <p:spPr>
            <a:xfrm>
              <a:off x="5063836" y="2216725"/>
              <a:ext cx="574964" cy="375256"/>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867400" y="4269095"/>
              <a:ext cx="8416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“is a”</a:t>
              </a:r>
            </a:p>
          </p:txBody>
        </p:sp>
        <p:sp>
          <p:nvSpPr>
            <p:cNvPr id="66" name="TextBox 65"/>
            <p:cNvSpPr txBox="1"/>
            <p:nvPr/>
          </p:nvSpPr>
          <p:spPr>
            <a:xfrm>
              <a:off x="7167995" y="2801969"/>
              <a:ext cx="1899805" cy="650593"/>
            </a:xfrm>
            <a:prstGeom prst="rect">
              <a:avLst/>
            </a:prstGeom>
            <a:noFill/>
          </p:spPr>
          <p:txBody>
            <a:bodyPr wrap="square" rtlCol="0">
              <a:spAutoFit/>
            </a:bodyPr>
            <a:lstStyle/>
            <a:p>
              <a:r>
                <a:rPr lang="en-US" sz="1200" b="1" dirty="0">
                  <a:solidFill>
                    <a:schemeClr val="accent2">
                      <a:lumMod val="50000"/>
                    </a:schemeClr>
                  </a:solidFill>
                  <a:latin typeface="Calibri" panose="020F0502020204030204" pitchFamily="34" charset="0"/>
                </a:rPr>
                <a:t>Each object of the class "Shape" has </a:t>
              </a:r>
              <a:r>
                <a:rPr lang="en-US" sz="1200" b="1" dirty="0" smtClean="0">
                  <a:solidFill>
                    <a:schemeClr val="accent2">
                      <a:lumMod val="50000"/>
                    </a:schemeClr>
                  </a:solidFill>
                  <a:latin typeface="Calibri" panose="020F0502020204030204" pitchFamily="34" charset="0"/>
                </a:rPr>
                <a:t>property</a:t>
              </a:r>
              <a:r>
                <a:rPr lang="en-US" sz="1200" b="1" dirty="0">
                  <a:solidFill>
                    <a:schemeClr val="accent2">
                      <a:lumMod val="50000"/>
                    </a:schemeClr>
                  </a:solidFill>
                  <a:latin typeface="Calibri" panose="020F0502020204030204" pitchFamily="34" charset="0"/>
                </a:rPr>
                <a:t> </a:t>
              </a:r>
              <a:r>
                <a:rPr lang="en-US" sz="1200" b="1" dirty="0" smtClean="0">
                  <a:solidFill>
                    <a:schemeClr val="accent2">
                      <a:lumMod val="50000"/>
                    </a:schemeClr>
                  </a:solidFill>
                  <a:latin typeface="Calibri" panose="020F0502020204030204" pitchFamily="34" charset="0"/>
                </a:rPr>
                <a:t>"Position</a:t>
              </a:r>
              <a:r>
                <a:rPr lang="en-US" sz="1200" b="1" dirty="0">
                  <a:solidFill>
                    <a:schemeClr val="accent2">
                      <a:lumMod val="50000"/>
                    </a:schemeClr>
                  </a:solidFill>
                  <a:latin typeface="Calibri" panose="020F0502020204030204" pitchFamily="34" charset="0"/>
                </a:rPr>
                <a:t>"</a:t>
              </a:r>
            </a:p>
          </p:txBody>
        </p:sp>
        <p:cxnSp>
          <p:nvCxnSpPr>
            <p:cNvPr id="67" name="Прямая со стрелкой 66"/>
            <p:cNvCxnSpPr>
              <a:stCxn id="66" idx="1"/>
            </p:cNvCxnSpPr>
            <p:nvPr/>
          </p:nvCxnSpPr>
          <p:spPr>
            <a:xfrm flipH="1">
              <a:off x="5860473" y="3127266"/>
              <a:ext cx="1307522" cy="533417"/>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326331" y="2935523"/>
              <a:ext cx="8416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“has a”</a:t>
              </a:r>
            </a:p>
          </p:txBody>
        </p:sp>
        <p:sp>
          <p:nvSpPr>
            <p:cNvPr id="76" name="TextBox 75"/>
            <p:cNvSpPr txBox="1"/>
            <p:nvPr/>
          </p:nvSpPr>
          <p:spPr>
            <a:xfrm>
              <a:off x="5770417" y="2291540"/>
              <a:ext cx="1413164" cy="338554"/>
            </a:xfrm>
            <a:prstGeom prst="rect">
              <a:avLst/>
            </a:prstGeom>
            <a:noFill/>
          </p:spPr>
          <p:txBody>
            <a:bodyPr wrap="square" rtlCol="0">
              <a:spAutoFit/>
            </a:bodyPr>
            <a:lstStyle/>
            <a:p>
              <a:r>
                <a:rPr lang="en-US" sz="1600" b="1" dirty="0">
                  <a:solidFill>
                    <a:schemeClr val="accent2">
                      <a:lumMod val="50000"/>
                    </a:schemeClr>
                  </a:solidFill>
                  <a:latin typeface="Calibri" panose="020F0502020204030204" pitchFamily="34" charset="0"/>
                </a:rPr>
                <a:t>“implement”</a:t>
              </a:r>
            </a:p>
          </p:txBody>
        </p:sp>
        <p:sp>
          <p:nvSpPr>
            <p:cNvPr id="78" name="TextBox 77"/>
            <p:cNvSpPr txBox="1"/>
            <p:nvPr/>
          </p:nvSpPr>
          <p:spPr>
            <a:xfrm>
              <a:off x="213013" y="3540633"/>
              <a:ext cx="2743201" cy="738664"/>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The class "Circle" is a subclass (or a derivative, child class) the class "Shape"</a:t>
              </a:r>
            </a:p>
          </p:txBody>
        </p:sp>
        <p:cxnSp>
          <p:nvCxnSpPr>
            <p:cNvPr id="79" name="Прямая со стрелкой 78"/>
            <p:cNvCxnSpPr>
              <a:stCxn id="86" idx="2"/>
            </p:cNvCxnSpPr>
            <p:nvPr/>
          </p:nvCxnSpPr>
          <p:spPr>
            <a:xfrm>
              <a:off x="1584614" y="4324167"/>
              <a:ext cx="122093" cy="566965"/>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83" name="Скругленный прямоугольник 82"/>
            <p:cNvSpPr/>
            <p:nvPr/>
          </p:nvSpPr>
          <p:spPr>
            <a:xfrm>
              <a:off x="228600" y="2714382"/>
              <a:ext cx="1828800" cy="753249"/>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86" name="Скругленный прямоугольник 85"/>
            <p:cNvSpPr/>
            <p:nvPr/>
          </p:nvSpPr>
          <p:spPr>
            <a:xfrm>
              <a:off x="213014" y="3570918"/>
              <a:ext cx="2743199" cy="753249"/>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88" name="Скругленный прямоугольник 87"/>
            <p:cNvSpPr/>
            <p:nvPr/>
          </p:nvSpPr>
          <p:spPr>
            <a:xfrm>
              <a:off x="3740725" y="648112"/>
              <a:ext cx="1995054" cy="543056"/>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1" name="Скругленный прямоугольник 90"/>
            <p:cNvSpPr/>
            <p:nvPr/>
          </p:nvSpPr>
          <p:spPr>
            <a:xfrm>
              <a:off x="3803072" y="1673669"/>
              <a:ext cx="2521527" cy="543056"/>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3" name="Скругленный прямоугольник 92"/>
            <p:cNvSpPr/>
            <p:nvPr/>
          </p:nvSpPr>
          <p:spPr>
            <a:xfrm>
              <a:off x="7232072" y="2795632"/>
              <a:ext cx="1586346" cy="731793"/>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95" name="TextBox 94"/>
            <p:cNvSpPr txBox="1"/>
            <p:nvPr/>
          </p:nvSpPr>
          <p:spPr>
            <a:xfrm>
              <a:off x="6781800" y="3788250"/>
              <a:ext cx="2112819" cy="526671"/>
            </a:xfrm>
            <a:prstGeom prst="rect">
              <a:avLst/>
            </a:prstGeom>
            <a:noFill/>
          </p:spPr>
          <p:txBody>
            <a:bodyPr wrap="square" rtlCol="0">
              <a:spAutoFit/>
            </a:bodyPr>
            <a:lstStyle/>
            <a:p>
              <a:r>
                <a:rPr lang="en-US" sz="1400" b="1" dirty="0">
                  <a:solidFill>
                    <a:schemeClr val="accent2">
                      <a:lumMod val="50000"/>
                    </a:schemeClr>
                  </a:solidFill>
                  <a:latin typeface="Calibri" panose="020F0502020204030204" pitchFamily="34" charset="0"/>
                </a:rPr>
                <a:t>Each object of the class Rectangle is Shape</a:t>
              </a:r>
            </a:p>
          </p:txBody>
        </p:sp>
        <p:cxnSp>
          <p:nvCxnSpPr>
            <p:cNvPr id="96" name="Прямая со стрелкой 95"/>
            <p:cNvCxnSpPr>
              <a:stCxn id="97" idx="2"/>
            </p:cNvCxnSpPr>
            <p:nvPr/>
          </p:nvCxnSpPr>
          <p:spPr>
            <a:xfrm flipH="1">
              <a:off x="7775864" y="4503304"/>
              <a:ext cx="25978" cy="509454"/>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97" name="Скругленный прямоугольник 96"/>
            <p:cNvSpPr/>
            <p:nvPr/>
          </p:nvSpPr>
          <p:spPr>
            <a:xfrm>
              <a:off x="6709064" y="3781913"/>
              <a:ext cx="2185555" cy="721391"/>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103" name="TextBox 102"/>
            <p:cNvSpPr txBox="1"/>
            <p:nvPr/>
          </p:nvSpPr>
          <p:spPr>
            <a:xfrm>
              <a:off x="3860224" y="4821846"/>
              <a:ext cx="1669472" cy="650593"/>
            </a:xfrm>
            <a:prstGeom prst="rect">
              <a:avLst/>
            </a:prstGeom>
            <a:noFill/>
          </p:spPr>
          <p:txBody>
            <a:bodyPr wrap="square" rtlCol="0">
              <a:spAutoFit/>
            </a:bodyPr>
            <a:lstStyle/>
            <a:p>
              <a:r>
                <a:rPr lang="de-DE" sz="1200" b="1" dirty="0" smtClean="0">
                  <a:solidFill>
                    <a:schemeClr val="accent2">
                      <a:lumMod val="50000"/>
                    </a:schemeClr>
                  </a:solidFill>
                  <a:latin typeface="Calibri" panose="020F0502020204030204" pitchFamily="34" charset="0"/>
                </a:rPr>
                <a:t>The </a:t>
              </a:r>
              <a:r>
                <a:rPr lang="de-DE" sz="1200" b="1" dirty="0" err="1" smtClean="0">
                  <a:solidFill>
                    <a:schemeClr val="accent2">
                      <a:lumMod val="50000"/>
                    </a:schemeClr>
                  </a:solidFill>
                  <a:latin typeface="Calibri" panose="020F0502020204030204" pitchFamily="34" charset="0"/>
                </a:rPr>
                <a:t>class</a:t>
              </a:r>
              <a:r>
                <a:rPr lang="ru-RU" sz="1200" b="1" dirty="0" smtClean="0">
                  <a:solidFill>
                    <a:schemeClr val="accent2">
                      <a:lumMod val="50000"/>
                    </a:schemeClr>
                  </a:solidFill>
                  <a:latin typeface="Calibri" panose="020F0502020204030204" pitchFamily="34" charset="0"/>
                </a:rPr>
                <a:t> </a:t>
              </a:r>
              <a:r>
                <a:rPr lang="en-US" sz="1200" b="1" dirty="0">
                  <a:solidFill>
                    <a:schemeClr val="accent2">
                      <a:lumMod val="50000"/>
                    </a:schemeClr>
                  </a:solidFill>
                  <a:latin typeface="Calibri" panose="020F0502020204030204" pitchFamily="34" charset="0"/>
                </a:rPr>
                <a:t>Rectangle </a:t>
              </a:r>
              <a:r>
                <a:rPr lang="de-DE" sz="1200" b="1" dirty="0" err="1">
                  <a:solidFill>
                    <a:schemeClr val="accent2">
                      <a:lumMod val="50000"/>
                    </a:schemeClr>
                  </a:solidFill>
                  <a:latin typeface="Calibri" panose="020F0502020204030204" pitchFamily="34" charset="0"/>
                </a:rPr>
                <a:t>redefines</a:t>
              </a:r>
              <a:r>
                <a:rPr lang="de-DE" sz="1200" b="1" dirty="0">
                  <a:solidFill>
                    <a:schemeClr val="accent2">
                      <a:lumMod val="50000"/>
                    </a:schemeClr>
                  </a:solidFill>
                  <a:latin typeface="Calibri" panose="020F0502020204030204" pitchFamily="34" charset="0"/>
                </a:rPr>
                <a:t> a </a:t>
              </a:r>
              <a:r>
                <a:rPr lang="de-DE" sz="1200" b="1" dirty="0" err="1" smtClean="0">
                  <a:solidFill>
                    <a:schemeClr val="accent2">
                      <a:lumMod val="50000"/>
                    </a:schemeClr>
                  </a:solidFill>
                  <a:latin typeface="Calibri" panose="020F0502020204030204" pitchFamily="34" charset="0"/>
                </a:rPr>
                <a:t>method</a:t>
              </a:r>
              <a:r>
                <a:rPr lang="ru-RU" sz="1200" b="1" dirty="0" smtClean="0">
                  <a:solidFill>
                    <a:schemeClr val="accent2">
                      <a:lumMod val="50000"/>
                    </a:schemeClr>
                  </a:solidFill>
                  <a:latin typeface="Calibri" panose="020F0502020204030204" pitchFamily="34" charset="0"/>
                </a:rPr>
                <a:t> </a:t>
              </a:r>
              <a:r>
                <a:rPr lang="en-US" sz="1200" b="1" dirty="0" smtClean="0">
                  <a:solidFill>
                    <a:schemeClr val="accent2">
                      <a:lumMod val="50000"/>
                    </a:schemeClr>
                  </a:solidFill>
                  <a:latin typeface="Calibri" panose="020F0502020204030204" pitchFamily="34" charset="0"/>
                </a:rPr>
                <a:t>Draw</a:t>
              </a:r>
              <a:endParaRPr lang="en-US" sz="1200" b="1" dirty="0">
                <a:solidFill>
                  <a:schemeClr val="accent2">
                    <a:lumMod val="50000"/>
                  </a:schemeClr>
                </a:solidFill>
                <a:latin typeface="Calibri" panose="020F0502020204030204" pitchFamily="34" charset="0"/>
              </a:endParaRPr>
            </a:p>
          </p:txBody>
        </p:sp>
        <p:cxnSp>
          <p:nvCxnSpPr>
            <p:cNvPr id="104" name="Прямая со стрелкой 103"/>
            <p:cNvCxnSpPr>
              <a:stCxn id="105" idx="3"/>
            </p:cNvCxnSpPr>
            <p:nvPr/>
          </p:nvCxnSpPr>
          <p:spPr>
            <a:xfrm>
              <a:off x="5288974" y="5207512"/>
              <a:ext cx="959426" cy="301014"/>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05" name="Скругленный прямоугольник 104"/>
            <p:cNvSpPr/>
            <p:nvPr/>
          </p:nvSpPr>
          <p:spPr>
            <a:xfrm>
              <a:off x="3853296" y="4815510"/>
              <a:ext cx="1435678" cy="784004"/>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sp>
          <p:nvSpPr>
            <p:cNvPr id="112" name="TextBox 111"/>
            <p:cNvSpPr txBox="1"/>
            <p:nvPr/>
          </p:nvSpPr>
          <p:spPr>
            <a:xfrm>
              <a:off x="3417748" y="5846914"/>
              <a:ext cx="2449652" cy="464710"/>
            </a:xfrm>
            <a:prstGeom prst="rect">
              <a:avLst/>
            </a:prstGeom>
            <a:noFill/>
          </p:spPr>
          <p:txBody>
            <a:bodyPr wrap="square" rtlCol="0">
              <a:spAutoFit/>
            </a:bodyPr>
            <a:lstStyle/>
            <a:p>
              <a:r>
                <a:rPr lang="en-US" sz="1200" b="1" dirty="0">
                  <a:solidFill>
                    <a:schemeClr val="accent2">
                      <a:lumMod val="50000"/>
                    </a:schemeClr>
                  </a:solidFill>
                  <a:latin typeface="Calibri" panose="020F0502020204030204" pitchFamily="34" charset="0"/>
                </a:rPr>
                <a:t>The class "Circle" expands the class "Shape" with </a:t>
              </a:r>
              <a:r>
                <a:rPr lang="en-US" sz="1200" b="1" dirty="0" smtClean="0">
                  <a:solidFill>
                    <a:schemeClr val="accent2">
                      <a:lumMod val="50000"/>
                    </a:schemeClr>
                  </a:solidFill>
                  <a:latin typeface="Calibri" panose="020F0502020204030204" pitchFamily="34" charset="0"/>
                </a:rPr>
                <a:t>property </a:t>
              </a:r>
              <a:r>
                <a:rPr lang="en-US" sz="1200" b="1" dirty="0">
                  <a:solidFill>
                    <a:schemeClr val="accent2">
                      <a:lumMod val="50000"/>
                    </a:schemeClr>
                  </a:solidFill>
                  <a:latin typeface="Calibri" panose="020F0502020204030204" pitchFamily="34" charset="0"/>
                </a:rPr>
                <a:t>"Radius"</a:t>
              </a:r>
            </a:p>
          </p:txBody>
        </p:sp>
        <p:cxnSp>
          <p:nvCxnSpPr>
            <p:cNvPr id="113" name="Прямая со стрелкой 112"/>
            <p:cNvCxnSpPr>
              <a:stCxn id="114" idx="0"/>
            </p:cNvCxnSpPr>
            <p:nvPr/>
          </p:nvCxnSpPr>
          <p:spPr>
            <a:xfrm flipH="1" flipV="1">
              <a:off x="2956213" y="5698558"/>
              <a:ext cx="1620551" cy="152400"/>
            </a:xfrm>
            <a:prstGeom prst="straightConnector1">
              <a:avLst/>
            </a:prstGeom>
            <a:ln w="38100">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14" name="Скругленный прямоугольник 113"/>
            <p:cNvSpPr/>
            <p:nvPr/>
          </p:nvSpPr>
          <p:spPr>
            <a:xfrm>
              <a:off x="3417748" y="5850958"/>
              <a:ext cx="2318032" cy="549842"/>
            </a:xfrm>
            <a:prstGeom prst="roundRect">
              <a:avLst/>
            </a:prstGeom>
            <a:noFill/>
            <a:ln w="28575">
              <a:solidFill>
                <a:schemeClr val="accent2">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50000"/>
                  </a:schemeClr>
                </a:solidFill>
              </a:endParaRPr>
            </a:p>
          </p:txBody>
        </p:sp>
      </p:grpSp>
    </p:spTree>
    <p:extLst>
      <p:ext uri="{BB962C8B-B14F-4D97-AF65-F5344CB8AC3E}">
        <p14:creationId xmlns:p14="http://schemas.microsoft.com/office/powerpoint/2010/main" val="19376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Inheritance</a:t>
            </a:r>
            <a:endParaRPr lang="ru-RU" dirty="0"/>
          </a:p>
        </p:txBody>
      </p:sp>
      <p:grpSp>
        <p:nvGrpSpPr>
          <p:cNvPr id="15" name="Group 14"/>
          <p:cNvGrpSpPr/>
          <p:nvPr/>
        </p:nvGrpSpPr>
        <p:grpSpPr>
          <a:xfrm>
            <a:off x="304800" y="1371600"/>
            <a:ext cx="8686800" cy="3672932"/>
            <a:chOff x="304800" y="2423068"/>
            <a:chExt cx="8302626" cy="3672932"/>
          </a:xfrm>
          <a:solidFill>
            <a:schemeClr val="accent2">
              <a:lumMod val="50000"/>
            </a:schemeClr>
          </a:solidFill>
          <a:effectLst/>
        </p:grpSpPr>
        <p:sp>
          <p:nvSpPr>
            <p:cNvPr id="7" name="AutoShape 4"/>
            <p:cNvSpPr>
              <a:spLocks noChangeArrowheads="1"/>
            </p:cNvSpPr>
            <p:nvPr/>
          </p:nvSpPr>
          <p:spPr bwMode="auto">
            <a:xfrm>
              <a:off x="3409680" y="2423068"/>
              <a:ext cx="2079625" cy="1247775"/>
            </a:xfrm>
            <a:prstGeom prst="roundRect">
              <a:avLst>
                <a:gd name="adj" fmla="val 4167"/>
              </a:avLst>
            </a:prstGeom>
            <a:noFill/>
            <a:ln>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lIns="0" tIns="0" rIns="0" anchor="ctr"/>
            <a:lstStyle/>
            <a:p>
              <a:pPr marL="174625" algn="ctr" eaLnBrk="0" hangingPunct="0">
                <a:lnSpc>
                  <a:spcPct val="165000"/>
                </a:lnSpc>
                <a:buClr>
                  <a:srgbClr val="DC0081"/>
                </a:buClr>
                <a:buFont typeface="Wingdings" pitchFamily="2" charset="2"/>
                <a:buNone/>
              </a:pPr>
              <a:r>
                <a:rPr lang="ru-RU" dirty="0">
                  <a:solidFill>
                    <a:schemeClr val="accent2">
                      <a:lumMod val="50000"/>
                    </a:schemeClr>
                  </a:solidFill>
                  <a:latin typeface="Consolas" panose="020B0609020204030204" pitchFamily="49" charset="0"/>
                  <a:cs typeface="Consolas" panose="020B0609020204030204" pitchFamily="49" charset="0"/>
                </a:rPr>
                <a:t>IComparable :</a:t>
              </a:r>
              <a:br>
                <a:rPr lang="ru-RU" dirty="0">
                  <a:solidFill>
                    <a:schemeClr val="accent2">
                      <a:lumMod val="50000"/>
                    </a:schemeClr>
                  </a:solidFill>
                  <a:latin typeface="Consolas" panose="020B0609020204030204" pitchFamily="49" charset="0"/>
                  <a:cs typeface="Consolas" panose="020B0609020204030204" pitchFamily="49" charset="0"/>
                </a:rPr>
              </a:br>
              <a:r>
                <a:rPr lang="ru-RU" dirty="0">
                  <a:solidFill>
                    <a:schemeClr val="accent2">
                      <a:lumMod val="50000"/>
                    </a:schemeClr>
                  </a:solidFill>
                  <a:latin typeface="Consolas" panose="020B0609020204030204" pitchFamily="49" charset="0"/>
                  <a:cs typeface="Consolas" panose="020B0609020204030204" pitchFamily="49" charset="0"/>
                </a:rPr>
                <a:t>CompareTo(…)</a:t>
              </a:r>
            </a:p>
          </p:txBody>
        </p:sp>
        <p:sp>
          <p:nvSpPr>
            <p:cNvPr id="8" name="AutoShape 4"/>
            <p:cNvSpPr>
              <a:spLocks noChangeArrowheads="1"/>
            </p:cNvSpPr>
            <p:nvPr/>
          </p:nvSpPr>
          <p:spPr bwMode="auto">
            <a:xfrm>
              <a:off x="3135313" y="4678363"/>
              <a:ext cx="2655888" cy="1417637"/>
            </a:xfrm>
            <a:prstGeom prst="roundRect">
              <a:avLst>
                <a:gd name="adj" fmla="val 4167"/>
              </a:avLst>
            </a:prstGeom>
            <a:noFill/>
            <a:ln>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lIns="0" tIns="0" rIns="0"/>
            <a:lstStyle/>
            <a:p>
              <a:pPr algn="ctr" eaLnBrk="0" hangingPunct="0">
                <a:buClr>
                  <a:srgbClr val="DC0081"/>
                </a:buClr>
                <a:buFont typeface="Wingdings" pitchFamily="2" charset="2"/>
                <a:buNone/>
              </a:pPr>
              <a:r>
                <a:rPr lang="ru-RU" dirty="0">
                  <a:solidFill>
                    <a:schemeClr val="accent2">
                      <a:lumMod val="50000"/>
                    </a:schemeClr>
                  </a:solidFill>
                  <a:latin typeface="Consolas" panose="020B0609020204030204" pitchFamily="49" charset="0"/>
                  <a:cs typeface="Consolas" panose="020B0609020204030204" pitchFamily="49" charset="0"/>
                </a:rPr>
                <a:t>Int32</a:t>
              </a:r>
            </a:p>
            <a:p>
              <a:pPr algn="ctr" eaLnBrk="0" hangingPunct="0">
                <a:buClr>
                  <a:srgbClr val="DC0081"/>
                </a:buClr>
                <a:buFont typeface="Wingdings" pitchFamily="2" charset="2"/>
                <a:buNone/>
              </a:pPr>
              <a:endParaRPr lang="ru-RU" dirty="0">
                <a:solidFill>
                  <a:schemeClr val="accent2">
                    <a:lumMod val="50000"/>
                  </a:schemeClr>
                </a:solidFill>
                <a:latin typeface="Consolas" panose="020B0609020204030204" pitchFamily="49" charset="0"/>
                <a:cs typeface="Consolas" panose="020B0609020204030204" pitchFamily="49" charset="0"/>
              </a:endParaRPr>
            </a:p>
            <a:p>
              <a:pPr algn="ctr" eaLnBrk="0" hangingPunct="0">
                <a:buClr>
                  <a:srgbClr val="DC0081"/>
                </a:buClr>
                <a:buFont typeface="Wingdings" pitchFamily="2" charset="2"/>
                <a:buNone/>
              </a:pPr>
              <a:r>
                <a:rPr lang="ru-RU" b="1" dirty="0">
                  <a:solidFill>
                    <a:schemeClr val="accent2">
                      <a:lumMod val="50000"/>
                    </a:schemeClr>
                  </a:solidFill>
                  <a:latin typeface="Consolas" panose="020B0609020204030204" pitchFamily="49" charset="0"/>
                  <a:cs typeface="Consolas" panose="020B0609020204030204" pitchFamily="49" charset="0"/>
                </a:rPr>
                <a:t>100 &gt; 99 ?</a:t>
              </a:r>
            </a:p>
            <a:p>
              <a:pPr algn="ctr" eaLnBrk="0" hangingPunct="0">
                <a:buClr>
                  <a:srgbClr val="DC0081"/>
                </a:buClr>
                <a:buFont typeface="Wingdings" pitchFamily="2" charset="2"/>
                <a:buNone/>
              </a:pPr>
              <a:r>
                <a:rPr lang="de-DE" dirty="0" err="1">
                  <a:solidFill>
                    <a:schemeClr val="accent2">
                      <a:lumMod val="50000"/>
                    </a:schemeClr>
                  </a:solidFill>
                  <a:latin typeface="Consolas" panose="020B0609020204030204" pitchFamily="49" charset="0"/>
                  <a:cs typeface="Consolas" panose="020B0609020204030204" pitchFamily="49" charset="0"/>
                </a:rPr>
                <a:t>Numerical</a:t>
              </a:r>
              <a:r>
                <a:rPr lang="de-DE" dirty="0">
                  <a:solidFill>
                    <a:schemeClr val="accent2">
                      <a:lumMod val="50000"/>
                    </a:schemeClr>
                  </a:solidFill>
                  <a:latin typeface="Consolas" panose="020B0609020204030204" pitchFamily="49" charset="0"/>
                  <a:cs typeface="Consolas" panose="020B0609020204030204" pitchFamily="49" charset="0"/>
                </a:rPr>
                <a:t> </a:t>
              </a:r>
              <a:r>
                <a:rPr lang="de-DE" dirty="0" err="1">
                  <a:solidFill>
                    <a:schemeClr val="accent2">
                      <a:lumMod val="50000"/>
                    </a:schemeClr>
                  </a:solidFill>
                  <a:latin typeface="Consolas" panose="020B0609020204030204" pitchFamily="49" charset="0"/>
                  <a:cs typeface="Consolas" panose="020B0609020204030204" pitchFamily="49" charset="0"/>
                </a:rPr>
                <a:t>comparing</a:t>
              </a:r>
              <a:endParaRPr lang="ru-RU" dirty="0">
                <a:solidFill>
                  <a:schemeClr val="accent2">
                    <a:lumMod val="50000"/>
                  </a:schemeClr>
                </a:solidFill>
                <a:latin typeface="Consolas" panose="020B0609020204030204" pitchFamily="49" charset="0"/>
                <a:cs typeface="Consolas" panose="020B0609020204030204" pitchFamily="49" charset="0"/>
              </a:endParaRPr>
            </a:p>
          </p:txBody>
        </p:sp>
        <p:sp>
          <p:nvSpPr>
            <p:cNvPr id="9" name="AutoShape 4"/>
            <p:cNvSpPr>
              <a:spLocks noChangeArrowheads="1"/>
            </p:cNvSpPr>
            <p:nvPr/>
          </p:nvSpPr>
          <p:spPr bwMode="auto">
            <a:xfrm>
              <a:off x="5951538" y="4678363"/>
              <a:ext cx="2655888" cy="1417637"/>
            </a:xfrm>
            <a:prstGeom prst="roundRect">
              <a:avLst>
                <a:gd name="adj" fmla="val 4167"/>
              </a:avLst>
            </a:prstGeom>
            <a:noFill/>
            <a:ln>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lIns="0" tIns="0" rIns="0"/>
            <a:lstStyle/>
            <a:p>
              <a:pPr algn="ctr" eaLnBrk="0" hangingPunct="0">
                <a:buClr>
                  <a:srgbClr val="DC0081"/>
                </a:buClr>
                <a:buFont typeface="Wingdings" pitchFamily="2" charset="2"/>
                <a:buNone/>
              </a:pPr>
              <a:r>
                <a:rPr lang="ru-RU" dirty="0" err="1">
                  <a:solidFill>
                    <a:schemeClr val="accent2">
                      <a:lumMod val="50000"/>
                    </a:schemeClr>
                  </a:solidFill>
                  <a:latin typeface="Consolas" panose="020B0609020204030204" pitchFamily="49" charset="0"/>
                  <a:cs typeface="Consolas" panose="020B0609020204030204" pitchFamily="49" charset="0"/>
                </a:rPr>
                <a:t>Employee</a:t>
              </a:r>
              <a:endParaRPr lang="ru-RU" dirty="0">
                <a:solidFill>
                  <a:schemeClr val="accent2">
                    <a:lumMod val="50000"/>
                  </a:schemeClr>
                </a:solidFill>
                <a:latin typeface="Consolas" panose="020B0609020204030204" pitchFamily="49" charset="0"/>
                <a:cs typeface="Consolas" panose="020B0609020204030204" pitchFamily="49" charset="0"/>
              </a:endParaRPr>
            </a:p>
            <a:p>
              <a:pPr algn="ctr" eaLnBrk="0" hangingPunct="0">
                <a:buClr>
                  <a:srgbClr val="DC0081"/>
                </a:buClr>
                <a:buFont typeface="Wingdings" pitchFamily="2" charset="2"/>
                <a:buNone/>
              </a:pPr>
              <a:endParaRPr lang="ru-RU" dirty="0">
                <a:solidFill>
                  <a:schemeClr val="accent2">
                    <a:lumMod val="50000"/>
                  </a:schemeClr>
                </a:solidFill>
                <a:latin typeface="Consolas" panose="020B0609020204030204" pitchFamily="49" charset="0"/>
                <a:cs typeface="Consolas" panose="020B0609020204030204" pitchFamily="49" charset="0"/>
              </a:endParaRPr>
            </a:p>
            <a:p>
              <a:pPr algn="ctr" eaLnBrk="0" hangingPunct="0">
                <a:buClr>
                  <a:srgbClr val="DC0081"/>
                </a:buClr>
                <a:buFont typeface="Wingdings" pitchFamily="2" charset="2"/>
                <a:buNone/>
              </a:pPr>
              <a:r>
                <a:rPr lang="ru-RU" b="1" dirty="0">
                  <a:solidFill>
                    <a:schemeClr val="accent2">
                      <a:lumMod val="50000"/>
                    </a:schemeClr>
                  </a:solidFill>
                  <a:latin typeface="Consolas" panose="020B0609020204030204" pitchFamily="49" charset="0"/>
                  <a:cs typeface="Consolas" panose="020B0609020204030204" pitchFamily="49" charset="0"/>
                </a:rPr>
                <a:t>VIP &gt; </a:t>
              </a:r>
              <a:r>
                <a:rPr lang="ru-RU" b="1" dirty="0" err="1">
                  <a:solidFill>
                    <a:schemeClr val="accent2">
                      <a:lumMod val="50000"/>
                    </a:schemeClr>
                  </a:solidFill>
                  <a:latin typeface="Consolas" panose="020B0609020204030204" pitchFamily="49" charset="0"/>
                  <a:cs typeface="Consolas" panose="020B0609020204030204" pitchFamily="49" charset="0"/>
                </a:rPr>
                <a:t>Worker</a:t>
              </a:r>
              <a:r>
                <a:rPr lang="ru-RU" b="1" dirty="0">
                  <a:solidFill>
                    <a:schemeClr val="accent2">
                      <a:lumMod val="50000"/>
                    </a:schemeClr>
                  </a:solidFill>
                  <a:latin typeface="Consolas" panose="020B0609020204030204" pitchFamily="49" charset="0"/>
                  <a:cs typeface="Consolas" panose="020B0609020204030204" pitchFamily="49" charset="0"/>
                </a:rPr>
                <a:t> ?</a:t>
              </a:r>
            </a:p>
            <a:p>
              <a:pPr algn="ctr" eaLnBrk="0" hangingPunct="0">
                <a:buClr>
                  <a:srgbClr val="DC0081"/>
                </a:buClr>
                <a:buFont typeface="Wingdings" pitchFamily="2" charset="2"/>
                <a:buNone/>
              </a:pPr>
              <a:r>
                <a:rPr lang="de-DE" dirty="0" err="1">
                  <a:solidFill>
                    <a:schemeClr val="accent2">
                      <a:lumMod val="50000"/>
                    </a:schemeClr>
                  </a:solidFill>
                  <a:latin typeface="Consolas" panose="020B0609020204030204" pitchFamily="49" charset="0"/>
                  <a:cs typeface="Consolas" panose="020B0609020204030204" pitchFamily="49" charset="0"/>
                </a:rPr>
                <a:t>Comparing</a:t>
              </a:r>
              <a:r>
                <a:rPr lang="de-DE" dirty="0">
                  <a:solidFill>
                    <a:schemeClr val="accent2">
                      <a:lumMod val="50000"/>
                    </a:schemeClr>
                  </a:solidFill>
                  <a:latin typeface="Consolas" panose="020B0609020204030204" pitchFamily="49" charset="0"/>
                  <a:cs typeface="Consolas" panose="020B0609020204030204" pitchFamily="49" charset="0"/>
                </a:rPr>
                <a:t> on a rank</a:t>
              </a:r>
              <a:endParaRPr lang="ru-RU" dirty="0">
                <a:solidFill>
                  <a:schemeClr val="accent2">
                    <a:lumMod val="50000"/>
                  </a:schemeClr>
                </a:solidFill>
                <a:latin typeface="Consolas" panose="020B0609020204030204" pitchFamily="49" charset="0"/>
                <a:cs typeface="Consolas" panose="020B0609020204030204" pitchFamily="49" charset="0"/>
              </a:endParaRPr>
            </a:p>
          </p:txBody>
        </p:sp>
        <p:sp>
          <p:nvSpPr>
            <p:cNvPr id="10" name="AutoShape 4"/>
            <p:cNvSpPr>
              <a:spLocks noChangeArrowheads="1"/>
            </p:cNvSpPr>
            <p:nvPr/>
          </p:nvSpPr>
          <p:spPr bwMode="auto">
            <a:xfrm>
              <a:off x="304800" y="4678363"/>
              <a:ext cx="2655887" cy="1417637"/>
            </a:xfrm>
            <a:prstGeom prst="roundRect">
              <a:avLst>
                <a:gd name="adj" fmla="val 4167"/>
              </a:avLst>
            </a:prstGeom>
            <a:noFill/>
            <a:ln>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lIns="0" tIns="0" rIns="0"/>
            <a:lstStyle/>
            <a:p>
              <a:pPr algn="ctr" eaLnBrk="0" hangingPunct="0">
                <a:buClr>
                  <a:srgbClr val="DC0081"/>
                </a:buClr>
                <a:buFont typeface="Wingdings" pitchFamily="2" charset="2"/>
                <a:buNone/>
              </a:pPr>
              <a:r>
                <a:rPr lang="ru-RU" dirty="0" err="1">
                  <a:solidFill>
                    <a:schemeClr val="accent2">
                      <a:lumMod val="50000"/>
                    </a:schemeClr>
                  </a:solidFill>
                  <a:latin typeface="Consolas" panose="020B0609020204030204" pitchFamily="49" charset="0"/>
                  <a:cs typeface="Consolas" panose="020B0609020204030204" pitchFamily="49" charset="0"/>
                </a:rPr>
                <a:t>String</a:t>
              </a:r>
              <a:endParaRPr lang="ru-RU" dirty="0">
                <a:solidFill>
                  <a:schemeClr val="accent2">
                    <a:lumMod val="50000"/>
                  </a:schemeClr>
                </a:solidFill>
                <a:latin typeface="Consolas" panose="020B0609020204030204" pitchFamily="49" charset="0"/>
                <a:cs typeface="Consolas" panose="020B0609020204030204" pitchFamily="49" charset="0"/>
              </a:endParaRPr>
            </a:p>
            <a:p>
              <a:pPr algn="ctr" eaLnBrk="0" hangingPunct="0">
                <a:buClr>
                  <a:srgbClr val="DC0081"/>
                </a:buClr>
                <a:buFont typeface="Wingdings" pitchFamily="2" charset="2"/>
                <a:buNone/>
              </a:pPr>
              <a:endParaRPr lang="ru-RU" dirty="0">
                <a:solidFill>
                  <a:schemeClr val="accent2">
                    <a:lumMod val="50000"/>
                  </a:schemeClr>
                </a:solidFill>
                <a:latin typeface="Consolas" panose="020B0609020204030204" pitchFamily="49" charset="0"/>
                <a:cs typeface="Consolas" panose="020B0609020204030204" pitchFamily="49" charset="0"/>
              </a:endParaRPr>
            </a:p>
            <a:p>
              <a:pPr algn="ctr" eaLnBrk="0" hangingPunct="0">
                <a:buClr>
                  <a:srgbClr val="DC0081"/>
                </a:buClr>
                <a:buFont typeface="Wingdings" pitchFamily="2" charset="2"/>
                <a:buNone/>
              </a:pPr>
              <a:r>
                <a:rPr lang="ru-RU" b="1" dirty="0">
                  <a:solidFill>
                    <a:schemeClr val="accent2">
                      <a:lumMod val="50000"/>
                    </a:schemeClr>
                  </a:solidFill>
                  <a:latin typeface="Consolas" panose="020B0609020204030204" pitchFamily="49" charset="0"/>
                  <a:cs typeface="Consolas" panose="020B0609020204030204" pitchFamily="49" charset="0"/>
                </a:rPr>
                <a:t>BBB &gt; AAA?</a:t>
              </a:r>
            </a:p>
            <a:p>
              <a:pPr algn="ctr" eaLnBrk="0" hangingPunct="0">
                <a:buClr>
                  <a:srgbClr val="DC0081"/>
                </a:buClr>
                <a:buFont typeface="Wingdings" pitchFamily="2" charset="2"/>
                <a:buNone/>
              </a:pPr>
              <a:r>
                <a:rPr lang="de-DE" dirty="0" err="1">
                  <a:solidFill>
                    <a:schemeClr val="accent2">
                      <a:lumMod val="50000"/>
                    </a:schemeClr>
                  </a:solidFill>
                  <a:latin typeface="Consolas" panose="020B0609020204030204" pitchFamily="49" charset="0"/>
                  <a:cs typeface="Consolas" panose="020B0609020204030204" pitchFamily="49" charset="0"/>
                </a:rPr>
                <a:t>lphanumeric</a:t>
              </a:r>
              <a:r>
                <a:rPr lang="de-DE" dirty="0">
                  <a:solidFill>
                    <a:schemeClr val="accent2">
                      <a:lumMod val="50000"/>
                    </a:schemeClr>
                  </a:solidFill>
                  <a:latin typeface="Consolas" panose="020B0609020204030204" pitchFamily="49" charset="0"/>
                  <a:cs typeface="Consolas" panose="020B0609020204030204" pitchFamily="49" charset="0"/>
                </a:rPr>
                <a:t> </a:t>
              </a:r>
              <a:r>
                <a:rPr lang="de-DE" dirty="0" err="1">
                  <a:solidFill>
                    <a:schemeClr val="accent2">
                      <a:lumMod val="50000"/>
                    </a:schemeClr>
                  </a:solidFill>
                  <a:latin typeface="Consolas" panose="020B0609020204030204" pitchFamily="49" charset="0"/>
                  <a:cs typeface="Consolas" panose="020B0609020204030204" pitchFamily="49" charset="0"/>
                </a:rPr>
                <a:t>comparing</a:t>
              </a:r>
              <a:endParaRPr lang="ru-RU" dirty="0">
                <a:solidFill>
                  <a:schemeClr val="accent2">
                    <a:lumMod val="50000"/>
                  </a:schemeClr>
                </a:solidFill>
                <a:latin typeface="Consolas" panose="020B0609020204030204" pitchFamily="49" charset="0"/>
                <a:cs typeface="Consolas" panose="020B0609020204030204" pitchFamily="49" charset="0"/>
              </a:endParaRPr>
            </a:p>
          </p:txBody>
        </p:sp>
      </p:grpSp>
      <p:cxnSp>
        <p:nvCxnSpPr>
          <p:cNvPr id="11" name="Прямая со стрелкой 10"/>
          <p:cNvCxnSpPr>
            <a:stCxn id="10" idx="0"/>
          </p:cNvCxnSpPr>
          <p:nvPr/>
        </p:nvCxnSpPr>
        <p:spPr>
          <a:xfrm flipV="1">
            <a:off x="1694190" y="2619375"/>
            <a:ext cx="2489883" cy="100752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3" name="Прямая со стрелкой 12"/>
          <p:cNvCxnSpPr>
            <a:stCxn id="8" idx="0"/>
            <a:endCxn id="7" idx="2"/>
          </p:cNvCxnSpPr>
          <p:nvPr/>
        </p:nvCxnSpPr>
        <p:spPr>
          <a:xfrm flipH="1" flipV="1">
            <a:off x="4641273" y="2619375"/>
            <a:ext cx="14402" cy="100752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8" name="Прямая со стрелкой 17"/>
          <p:cNvCxnSpPr>
            <a:stCxn id="9" idx="0"/>
          </p:cNvCxnSpPr>
          <p:nvPr/>
        </p:nvCxnSpPr>
        <p:spPr>
          <a:xfrm flipH="1" flipV="1">
            <a:off x="5107368" y="2619375"/>
            <a:ext cx="2494842" cy="100752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493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Interface Inheritance</a:t>
            </a:r>
          </a:p>
        </p:txBody>
      </p:sp>
      <p:sp>
        <p:nvSpPr>
          <p:cNvPr id="3" name="Flowchart: Document 12"/>
          <p:cNvSpPr/>
          <p:nvPr/>
        </p:nvSpPr>
        <p:spPr>
          <a:xfrm>
            <a:off x="228600" y="722260"/>
            <a:ext cx="8686800" cy="2514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sz="1600" dirty="0">
              <a:solidFill>
                <a:schemeClr val="accent2">
                  <a:lumMod val="50000"/>
                </a:schemeClr>
              </a:solidFill>
              <a:latin typeface="Consolas" pitchFamily="49" charset="0"/>
              <a:cs typeface="Consolas" pitchFamily="49" charset="0"/>
            </a:endParaRPr>
          </a:p>
          <a:p>
            <a:pPr>
              <a:defRPr/>
            </a:pPr>
            <a:r>
              <a:rPr lang="en-US" sz="1600" dirty="0">
                <a:solidFill>
                  <a:schemeClr val="accent2">
                    <a:lumMod val="50000"/>
                  </a:schemeClr>
                </a:solidFill>
                <a:latin typeface="Consolas" pitchFamily="49" charset="0"/>
                <a:cs typeface="Consolas" pitchFamily="49" charset="0"/>
              </a:rPr>
              <a:t>[Attributes of the interface</a:t>
            </a:r>
            <a:r>
              <a:rPr lang="en-US" sz="1600" dirty="0" smtClean="0">
                <a:solidFill>
                  <a:schemeClr val="accent2">
                    <a:lumMod val="50000"/>
                  </a:schemeClr>
                </a:solidFill>
                <a:latin typeface="Consolas" pitchFamily="49" charset="0"/>
                <a:cs typeface="Consolas" pitchFamily="49" charset="0"/>
              </a:rPr>
              <a:t>]</a:t>
            </a:r>
          </a:p>
          <a:p>
            <a:pPr>
              <a:defRPr/>
            </a:pPr>
            <a:endParaRPr lang="en-US" sz="1600" dirty="0">
              <a:solidFill>
                <a:schemeClr val="accent2">
                  <a:lumMod val="50000"/>
                </a:schemeClr>
              </a:solidFill>
              <a:latin typeface="Consolas" pitchFamily="49" charset="0"/>
              <a:cs typeface="Consolas" pitchFamily="49" charset="0"/>
            </a:endParaRPr>
          </a:p>
          <a:p>
            <a:pPr>
              <a:defRPr/>
            </a:pPr>
            <a:r>
              <a:rPr lang="en-US" sz="1600" dirty="0">
                <a:solidFill>
                  <a:schemeClr val="accent2">
                    <a:lumMod val="50000"/>
                  </a:schemeClr>
                </a:solidFill>
                <a:latin typeface="Consolas" pitchFamily="49" charset="0"/>
                <a:cs typeface="Consolas" pitchFamily="49" charset="0"/>
              </a:rPr>
              <a:t>[Interface modifiers] </a:t>
            </a:r>
            <a:r>
              <a:rPr lang="en-US" sz="1600" b="1" dirty="0">
                <a:solidFill>
                  <a:schemeClr val="accent2">
                    <a:lumMod val="50000"/>
                  </a:schemeClr>
                </a:solidFill>
                <a:latin typeface="Consolas" pitchFamily="49" charset="0"/>
                <a:cs typeface="Consolas" pitchFamily="49" charset="0"/>
              </a:rPr>
              <a:t>interface</a:t>
            </a:r>
            <a:r>
              <a:rPr lang="ru-RU" sz="1600" b="1" dirty="0">
                <a:solidFill>
                  <a:schemeClr val="accent2">
                    <a:lumMod val="50000"/>
                  </a:schemeClr>
                </a:solidFill>
                <a:latin typeface="Consolas" pitchFamily="49" charset="0"/>
                <a:cs typeface="Consolas" pitchFamily="49" charset="0"/>
              </a:rPr>
              <a:t> </a:t>
            </a:r>
            <a:r>
              <a:rPr lang="en-US" sz="1600" b="1" dirty="0" err="1">
                <a:solidFill>
                  <a:schemeClr val="accent2">
                    <a:lumMod val="50000"/>
                  </a:schemeClr>
                </a:solidFill>
                <a:latin typeface="Consolas" pitchFamily="49" charset="0"/>
                <a:cs typeface="Consolas" pitchFamily="49" charset="0"/>
              </a:rPr>
              <a:t>IInterfaceName</a:t>
            </a:r>
            <a:r>
              <a:rPr lang="en-US" sz="1600" b="1"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[Parameters of the generalized types, interfaces] </a:t>
            </a:r>
            <a:endParaRPr lang="en-US" sz="1600" dirty="0" smtClean="0">
              <a:solidFill>
                <a:schemeClr val="accent2">
                  <a:lumMod val="50000"/>
                </a:schemeClr>
              </a:solidFill>
              <a:latin typeface="Consolas" pitchFamily="49" charset="0"/>
              <a:cs typeface="Consolas" pitchFamily="49" charset="0"/>
            </a:endParaRPr>
          </a:p>
          <a:p>
            <a:pPr>
              <a:defRPr/>
            </a:pPr>
            <a:endParaRPr lang="ru-RU" sz="1600" dirty="0">
              <a:solidFill>
                <a:schemeClr val="accent2">
                  <a:lumMod val="50000"/>
                </a:schemeClr>
              </a:solidFill>
              <a:latin typeface="Consolas" pitchFamily="49" charset="0"/>
              <a:cs typeface="Consolas" pitchFamily="49" charset="0"/>
            </a:endParaRPr>
          </a:p>
          <a:p>
            <a:pPr>
              <a:defRPr/>
            </a:pPr>
            <a:r>
              <a:rPr lang="ru-RU" sz="1600" dirty="0" smtClean="0">
                <a:solidFill>
                  <a:schemeClr val="accent2">
                    <a:lumMod val="50000"/>
                  </a:schemeClr>
                </a:solidFill>
                <a:latin typeface="Consolas" pitchFamily="49" charset="0"/>
                <a:cs typeface="Consolas" pitchFamily="49" charset="0"/>
              </a:rPr>
              <a:t>{</a:t>
            </a:r>
            <a:r>
              <a:rPr lang="en-US" sz="1600" dirty="0" smtClean="0">
                <a:solidFill>
                  <a:schemeClr val="accent2">
                    <a:lumMod val="50000"/>
                  </a:schemeClr>
                </a:solidFill>
                <a:latin typeface="Consolas" panose="020B0609020204030204" pitchFamily="49" charset="0"/>
                <a:cs typeface="Consolas" panose="020B0609020204030204" pitchFamily="49" charset="0"/>
              </a:rPr>
              <a:t> Members </a:t>
            </a:r>
            <a:r>
              <a:rPr lang="en-US" sz="1600" dirty="0">
                <a:solidFill>
                  <a:schemeClr val="accent2">
                    <a:lumMod val="50000"/>
                  </a:schemeClr>
                </a:solidFill>
                <a:latin typeface="Consolas" panose="020B0609020204030204" pitchFamily="49" charset="0"/>
                <a:cs typeface="Consolas" panose="020B0609020204030204" pitchFamily="49" charset="0"/>
              </a:rPr>
              <a:t>of the interface – methods, properties, indexers, </a:t>
            </a:r>
            <a:r>
              <a:rPr lang="en-US" sz="1600" dirty="0" smtClean="0">
                <a:solidFill>
                  <a:schemeClr val="accent2">
                    <a:lumMod val="50000"/>
                  </a:schemeClr>
                </a:solidFill>
                <a:latin typeface="Consolas" panose="020B0609020204030204" pitchFamily="49" charset="0"/>
                <a:cs typeface="Consolas" panose="020B0609020204030204" pitchFamily="49" charset="0"/>
              </a:rPr>
              <a:t>events</a:t>
            </a:r>
            <a:r>
              <a:rPr lang="en-US" sz="1600" dirty="0">
                <a:solidFill>
                  <a:schemeClr val="accent2">
                    <a:lumMod val="50000"/>
                  </a:schemeClr>
                </a:solidFill>
                <a:latin typeface="Consolas" panose="020B0609020204030204" pitchFamily="49" charset="0"/>
                <a:cs typeface="Consolas" panose="020B0609020204030204" pitchFamily="49" charset="0"/>
              </a:rPr>
              <a:t> </a:t>
            </a:r>
            <a:r>
              <a:rPr lang="ru-RU" sz="1600" dirty="0" smtClean="0">
                <a:solidFill>
                  <a:schemeClr val="accent2">
                    <a:lumMod val="50000"/>
                  </a:schemeClr>
                </a:solidFill>
                <a:latin typeface="Consolas" panose="020B0609020204030204" pitchFamily="49" charset="0"/>
                <a:cs typeface="Consolas" panose="020B0609020204030204" pitchFamily="49" charset="0"/>
              </a:rPr>
              <a:t>}</a:t>
            </a:r>
            <a:endParaRPr lang="ru-RU" sz="1600" dirty="0">
              <a:solidFill>
                <a:schemeClr val="accent2">
                  <a:lumMod val="50000"/>
                </a:schemeClr>
              </a:solidFill>
              <a:latin typeface="Consolas" panose="020B0609020204030204" pitchFamily="49" charset="0"/>
              <a:cs typeface="Consolas" panose="020B0609020204030204" pitchFamily="49" charset="0"/>
            </a:endParaRPr>
          </a:p>
        </p:txBody>
      </p:sp>
      <p:sp>
        <p:nvSpPr>
          <p:cNvPr id="7" name="Rounded Rectangle 15"/>
          <p:cNvSpPr/>
          <p:nvPr/>
        </p:nvSpPr>
        <p:spPr bwMode="auto">
          <a:xfrm>
            <a:off x="228600" y="3739980"/>
            <a:ext cx="8686800" cy="6096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An </a:t>
            </a:r>
            <a:r>
              <a:rPr lang="en-US" i="1" dirty="0">
                <a:solidFill>
                  <a:schemeClr val="accent2">
                    <a:lumMod val="50000"/>
                  </a:schemeClr>
                </a:solidFill>
                <a:latin typeface="Calibri" charset="0"/>
                <a:ea typeface="Calibri" charset="0"/>
                <a:cs typeface="Calibri" charset="0"/>
              </a:rPr>
              <a:t>interface</a:t>
            </a:r>
            <a:r>
              <a:rPr lang="en-US" dirty="0">
                <a:solidFill>
                  <a:schemeClr val="accent2">
                    <a:lumMod val="50000"/>
                  </a:schemeClr>
                </a:solidFill>
                <a:latin typeface="Calibri" charset="0"/>
                <a:ea typeface="Calibri" charset="0"/>
                <a:cs typeface="Calibri" charset="0"/>
              </a:rPr>
              <a:t> is a reference type that is somewhat similar to an abstract base class that consists of only abstract members</a:t>
            </a:r>
            <a:endParaRPr lang="ru-RU" dirty="0">
              <a:solidFill>
                <a:schemeClr val="accent2">
                  <a:lumMod val="50000"/>
                </a:schemeClr>
              </a:solidFill>
              <a:latin typeface="Calibri" charset="0"/>
              <a:ea typeface="Calibri" charset="0"/>
              <a:cs typeface="Calibri" charset="0"/>
            </a:endParaRPr>
          </a:p>
        </p:txBody>
      </p:sp>
      <p:sp>
        <p:nvSpPr>
          <p:cNvPr id="9" name="Rectangle 8"/>
          <p:cNvSpPr/>
          <p:nvPr/>
        </p:nvSpPr>
        <p:spPr>
          <a:xfrm>
            <a:off x="259976" y="3115998"/>
            <a:ext cx="8458200" cy="369332"/>
          </a:xfrm>
          <a:prstGeom prst="rect">
            <a:avLst/>
          </a:prstGeom>
        </p:spPr>
        <p:txBody>
          <a:bodyPr wrap="square">
            <a:spAutoFit/>
          </a:bodyPr>
          <a:lstStyle/>
          <a:p>
            <a:r>
              <a:rPr lang="en-US" dirty="0" smtClean="0">
                <a:solidFill>
                  <a:schemeClr val="accent2">
                    <a:lumMod val="50000"/>
                  </a:schemeClr>
                </a:solidFill>
                <a:latin typeface="Calibri" charset="0"/>
                <a:ea typeface="Calibri" charset="0"/>
                <a:cs typeface="Calibri" charset="0"/>
              </a:rPr>
              <a:t>Interfaces </a:t>
            </a:r>
            <a:r>
              <a:rPr lang="en-US" dirty="0">
                <a:solidFill>
                  <a:schemeClr val="accent2">
                    <a:lumMod val="50000"/>
                  </a:schemeClr>
                </a:solidFill>
                <a:latin typeface="Calibri" charset="0"/>
                <a:ea typeface="Calibri" charset="0"/>
                <a:cs typeface="Calibri" charset="0"/>
              </a:rPr>
              <a:t>support inheritance, but it’s not quite the same as class </a:t>
            </a:r>
            <a:r>
              <a:rPr lang="en-US" dirty="0" smtClean="0">
                <a:solidFill>
                  <a:schemeClr val="accent2">
                    <a:lumMod val="50000"/>
                  </a:schemeClr>
                </a:solidFill>
                <a:latin typeface="Calibri" charset="0"/>
                <a:ea typeface="Calibri" charset="0"/>
                <a:cs typeface="Calibri" charset="0"/>
              </a:rPr>
              <a:t>inheritance</a:t>
            </a:r>
            <a:endParaRPr lang="en-US" dirty="0">
              <a:solidFill>
                <a:schemeClr val="accent2">
                  <a:lumMod val="50000"/>
                </a:schemeClr>
              </a:solidFill>
              <a:latin typeface="Calibri" charset="0"/>
              <a:ea typeface="Calibri" charset="0"/>
              <a:cs typeface="Calibri" charset="0"/>
            </a:endParaRPr>
          </a:p>
        </p:txBody>
      </p:sp>
      <p:sp>
        <p:nvSpPr>
          <p:cNvPr id="13" name="Rounded Rectangle 15"/>
          <p:cNvSpPr/>
          <p:nvPr/>
        </p:nvSpPr>
        <p:spPr bwMode="auto">
          <a:xfrm>
            <a:off x="145676" y="4604230"/>
            <a:ext cx="8686800" cy="6096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An interface contains only the signatures of methods, properties, events or </a:t>
            </a:r>
            <a:r>
              <a:rPr lang="en-US" dirty="0" smtClean="0">
                <a:solidFill>
                  <a:schemeClr val="accent2">
                    <a:lumMod val="50000"/>
                  </a:schemeClr>
                </a:solidFill>
                <a:latin typeface="Calibri" charset="0"/>
                <a:ea typeface="Calibri" charset="0"/>
                <a:cs typeface="Calibri" charset="0"/>
              </a:rPr>
              <a:t>indexers .</a:t>
            </a:r>
            <a:endParaRPr lang="ru-RU" dirty="0">
              <a:solidFill>
                <a:schemeClr val="accent2">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3725858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Inheritance</a:t>
            </a:r>
            <a:endParaRPr lang="ru-RU" dirty="0"/>
          </a:p>
        </p:txBody>
      </p:sp>
      <p:sp>
        <p:nvSpPr>
          <p:cNvPr id="4" name="Flowchart: Document 3"/>
          <p:cNvSpPr/>
          <p:nvPr/>
        </p:nvSpPr>
        <p:spPr bwMode="auto">
          <a:xfrm>
            <a:off x="342901" y="1359283"/>
            <a:ext cx="3467099" cy="19812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b="1" dirty="0">
              <a:solidFill>
                <a:schemeClr val="accent2">
                  <a:lumMod val="50000"/>
                </a:schemeClr>
              </a:solidFill>
              <a:latin typeface="Consolas" pitchFamily="49" charset="0"/>
              <a:cs typeface="Consolas" pitchFamily="49" charset="0"/>
            </a:endParaRPr>
          </a:p>
          <a:p>
            <a:r>
              <a:rPr lang="ru-RU" sz="1600" b="1" dirty="0">
                <a:solidFill>
                  <a:schemeClr val="accent2">
                    <a:lumMod val="50000"/>
                  </a:schemeClr>
                </a:solidFill>
                <a:latin typeface="Consolas" pitchFamily="49" charset="0"/>
                <a:cs typeface="Consolas" pitchFamily="49" charset="0"/>
              </a:rPr>
              <a:t>interface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ICalculator</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Add();</a:t>
            </a:r>
          </a:p>
          <a:p>
            <a:r>
              <a:rPr lang="ru-RU" sz="1600" dirty="0">
                <a:solidFill>
                  <a:schemeClr val="accent2">
                    <a:lumMod val="50000"/>
                  </a:schemeClr>
                </a:solidFill>
                <a:latin typeface="Consolas" pitchFamily="49" charset="0"/>
                <a:cs typeface="Consolas" pitchFamily="49" charset="0"/>
              </a:rPr>
              <a:t>    double </a:t>
            </a:r>
            <a:r>
              <a:rPr lang="ru-RU" sz="1600" dirty="0" err="1">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a:t>
            </a:r>
            <a:r>
              <a:rPr lang="ru-RU" sz="1600" dirty="0" err="1">
                <a:solidFill>
                  <a:schemeClr val="accent2">
                    <a:lumMod val="50000"/>
                  </a:schemeClr>
                </a:solidFill>
                <a:latin typeface="Consolas" pitchFamily="49" charset="0"/>
                <a:cs typeface="Consolas" pitchFamily="49" charset="0"/>
              </a:rPr>
              <a:t>Multiply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a:t>
            </a:r>
            <a:r>
              <a:rPr lang="ru-RU" sz="1600" dirty="0" err="1">
                <a:solidFill>
                  <a:schemeClr val="accent2">
                    <a:lumMod val="50000"/>
                  </a:schemeClr>
                </a:solidFill>
                <a:latin typeface="Consolas" pitchFamily="49" charset="0"/>
                <a:cs typeface="Consolas" pitchFamily="49" charset="0"/>
              </a:rPr>
              <a:t>Divide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5" name="Rounded Rectangle 4"/>
          <p:cNvSpPr/>
          <p:nvPr/>
        </p:nvSpPr>
        <p:spPr bwMode="auto">
          <a:xfrm>
            <a:off x="3823447" y="720677"/>
            <a:ext cx="5105400" cy="76200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Bradley Hand" charset="0"/>
                <a:ea typeface="Bradley Hand" charset="0"/>
                <a:cs typeface="Bradley Hand" charset="0"/>
              </a:rPr>
              <a:t>For determination of the interface the keyword of interface is used</a:t>
            </a:r>
            <a:endParaRPr lang="ru-RU" dirty="0">
              <a:solidFill>
                <a:schemeClr val="accent2">
                  <a:lumMod val="50000"/>
                </a:schemeClr>
              </a:solidFill>
              <a:latin typeface="Bradley Hand" charset="0"/>
              <a:ea typeface="Bradley Hand" charset="0"/>
              <a:cs typeface="Bradley Hand" charset="0"/>
            </a:endParaRPr>
          </a:p>
        </p:txBody>
      </p:sp>
      <p:sp>
        <p:nvSpPr>
          <p:cNvPr id="6" name="Rounded Rectangle 5"/>
          <p:cNvSpPr/>
          <p:nvPr/>
        </p:nvSpPr>
        <p:spPr bwMode="auto">
          <a:xfrm>
            <a:off x="3823447" y="1906088"/>
            <a:ext cx="5105400" cy="995518"/>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Bradley Hand" charset="0"/>
                <a:ea typeface="Bradley Hand" charset="0"/>
                <a:cs typeface="Bradley Hand" charset="0"/>
              </a:rPr>
              <a:t>A class or </a:t>
            </a:r>
            <a:r>
              <a:rPr lang="en-US" dirty="0" err="1">
                <a:solidFill>
                  <a:schemeClr val="accent2">
                    <a:lumMod val="50000"/>
                  </a:schemeClr>
                </a:solidFill>
                <a:latin typeface="Bradley Hand" charset="0"/>
                <a:ea typeface="Bradley Hand" charset="0"/>
                <a:cs typeface="Bradley Hand" charset="0"/>
              </a:rPr>
              <a:t>struct</a:t>
            </a:r>
            <a:r>
              <a:rPr lang="en-US" dirty="0">
                <a:solidFill>
                  <a:schemeClr val="accent2">
                    <a:lumMod val="50000"/>
                  </a:schemeClr>
                </a:solidFill>
                <a:latin typeface="Bradley Hand" charset="0"/>
                <a:ea typeface="Bradley Hand" charset="0"/>
                <a:cs typeface="Bradley Hand" charset="0"/>
              </a:rPr>
              <a:t> that implements the interface must implement the members of the interface that are specified in the interface definition</a:t>
            </a:r>
            <a:endParaRPr lang="ru-RU" dirty="0">
              <a:solidFill>
                <a:schemeClr val="accent2">
                  <a:lumMod val="50000"/>
                </a:schemeClr>
              </a:solidFill>
              <a:latin typeface="Bradley Hand" charset="0"/>
              <a:ea typeface="Bradley Hand" charset="0"/>
              <a:cs typeface="Bradley Hand" charset="0"/>
            </a:endParaRPr>
          </a:p>
        </p:txBody>
      </p:sp>
      <p:sp>
        <p:nvSpPr>
          <p:cNvPr id="7" name="Flowchart: Document 6"/>
          <p:cNvSpPr/>
          <p:nvPr/>
        </p:nvSpPr>
        <p:spPr bwMode="auto">
          <a:xfrm>
            <a:off x="255496" y="3513380"/>
            <a:ext cx="4457699" cy="22098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ICalculator</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public</a:t>
            </a:r>
            <a:r>
              <a:rPr lang="en-US" sz="1600" b="1" dirty="0">
                <a:solidFill>
                  <a:schemeClr val="accent2">
                    <a:lumMod val="50000"/>
                  </a:schemeClr>
                </a:solidFill>
                <a:latin typeface="Consolas" pitchFamily="49" charset="0"/>
                <a:cs typeface="Consolas" pitchFamily="49" charset="0"/>
              </a:rPr>
              <a:t> virtual</a:t>
            </a:r>
            <a:r>
              <a:rPr lang="ru-RU" sz="1600" dirty="0">
                <a:solidFill>
                  <a:schemeClr val="accent2">
                    <a:lumMod val="50000"/>
                  </a:schemeClr>
                </a:solidFill>
                <a:latin typeface="Consolas" pitchFamily="49" charset="0"/>
                <a:cs typeface="Consolas" pitchFamily="49" charset="0"/>
              </a:rPr>
              <a:t> double Add() {...}</a:t>
            </a:r>
          </a:p>
          <a:p>
            <a:r>
              <a:rPr lang="ru-RU" sz="1600" dirty="0">
                <a:solidFill>
                  <a:schemeClr val="accent2">
                    <a:lumMod val="50000"/>
                  </a:schemeClr>
                </a:solidFill>
                <a:latin typeface="Consolas" pitchFamily="49" charset="0"/>
                <a:cs typeface="Consolas" pitchFamily="49" charset="0"/>
              </a:rPr>
              <a:t>    public double </a:t>
            </a:r>
            <a:r>
              <a:rPr lang="ru-RU" sz="1600" dirty="0" err="1">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 () {...}</a:t>
            </a:r>
          </a:p>
          <a:p>
            <a:r>
              <a:rPr lang="ru-RU" sz="1600" dirty="0">
                <a:solidFill>
                  <a:schemeClr val="accent2">
                    <a:lumMod val="50000"/>
                  </a:schemeClr>
                </a:solidFill>
                <a:latin typeface="Consolas" pitchFamily="49" charset="0"/>
                <a:cs typeface="Consolas" pitchFamily="49" charset="0"/>
              </a:rPr>
              <a:t>    public double </a:t>
            </a:r>
            <a:r>
              <a:rPr lang="ru-RU" sz="1600" dirty="0" err="1">
                <a:solidFill>
                  <a:schemeClr val="accent2">
                    <a:lumMod val="50000"/>
                  </a:schemeClr>
                </a:solidFill>
                <a:latin typeface="Consolas" pitchFamily="49" charset="0"/>
                <a:cs typeface="Consolas" pitchFamily="49" charset="0"/>
              </a:rPr>
              <a:t>Multiply</a:t>
            </a:r>
            <a:r>
              <a:rPr lang="ru-RU" sz="1600" dirty="0">
                <a:solidFill>
                  <a:schemeClr val="accent2">
                    <a:lumMod val="50000"/>
                  </a:schemeClr>
                </a:solidFill>
                <a:latin typeface="Consolas" pitchFamily="49" charset="0"/>
                <a:cs typeface="Consolas" pitchFamily="49" charset="0"/>
              </a:rPr>
              <a:t> () {...}</a:t>
            </a:r>
          </a:p>
          <a:p>
            <a:r>
              <a:rPr lang="ru-RU" sz="1600" dirty="0">
                <a:solidFill>
                  <a:schemeClr val="accent2">
                    <a:lumMod val="50000"/>
                  </a:schemeClr>
                </a:solidFill>
                <a:latin typeface="Consolas" pitchFamily="49" charset="0"/>
                <a:cs typeface="Consolas" pitchFamily="49" charset="0"/>
              </a:rPr>
              <a:t>    public double </a:t>
            </a:r>
            <a:r>
              <a:rPr lang="ru-RU" sz="1600" dirty="0" err="1">
                <a:solidFill>
                  <a:schemeClr val="accent2">
                    <a:lumMod val="50000"/>
                  </a:schemeClr>
                </a:solidFill>
                <a:latin typeface="Consolas" pitchFamily="49" charset="0"/>
                <a:cs typeface="Consolas" pitchFamily="49" charset="0"/>
              </a:rPr>
              <a:t>Divide</a:t>
            </a:r>
            <a:r>
              <a:rPr lang="ru-RU" sz="1600" dirty="0">
                <a:solidFill>
                  <a:schemeClr val="accent2">
                    <a:lumMod val="50000"/>
                  </a:schemeClr>
                </a:solidFill>
                <a:latin typeface="Consolas" pitchFamily="49" charset="0"/>
                <a:cs typeface="Consolas" pitchFamily="49" charset="0"/>
              </a:rPr>
              <a:t> () {...}</a:t>
            </a:r>
          </a:p>
          <a:p>
            <a:r>
              <a:rPr lang="ru-RU" sz="1600" dirty="0">
                <a:solidFill>
                  <a:schemeClr val="accent2">
                    <a:lumMod val="50000"/>
                  </a:schemeClr>
                </a:solidFill>
                <a:latin typeface="Consolas" pitchFamily="49" charset="0"/>
                <a:cs typeface="Consolas" pitchFamily="49" charset="0"/>
              </a:rPr>
              <a:t>}</a:t>
            </a:r>
          </a:p>
        </p:txBody>
      </p:sp>
      <p:sp>
        <p:nvSpPr>
          <p:cNvPr id="15" name="Скругленный прямоугольник 14"/>
          <p:cNvSpPr/>
          <p:nvPr/>
        </p:nvSpPr>
        <p:spPr bwMode="auto">
          <a:xfrm>
            <a:off x="5983941" y="4089457"/>
            <a:ext cx="2895600" cy="1092143"/>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smtClean="0">
                <a:solidFill>
                  <a:schemeClr val="accent2">
                    <a:lumMod val="50000"/>
                  </a:schemeClr>
                </a:solidFill>
                <a:latin typeface="Bradley Hand" charset="0"/>
                <a:ea typeface="Bradley Hand" charset="0"/>
                <a:cs typeface="Bradley Hand" charset="0"/>
              </a:rPr>
              <a:t>Members</a:t>
            </a:r>
            <a:r>
              <a:rPr lang="ru-RU" dirty="0" smtClean="0">
                <a:solidFill>
                  <a:schemeClr val="accent2">
                    <a:lumMod val="50000"/>
                  </a:schemeClr>
                </a:solidFill>
                <a:latin typeface="Bradley Hand" charset="0"/>
                <a:ea typeface="Bradley Hand" charset="0"/>
                <a:cs typeface="Bradley Hand" charset="0"/>
              </a:rPr>
              <a:t> </a:t>
            </a:r>
            <a:r>
              <a:rPr lang="en-US" dirty="0" smtClean="0">
                <a:solidFill>
                  <a:schemeClr val="accent2">
                    <a:lumMod val="50000"/>
                  </a:schemeClr>
                </a:solidFill>
                <a:latin typeface="Bradley Hand" charset="0"/>
                <a:ea typeface="Bradley Hand" charset="0"/>
                <a:cs typeface="Bradley Hand" charset="0"/>
              </a:rPr>
              <a:t>implementation </a:t>
            </a:r>
            <a:r>
              <a:rPr lang="en-US" dirty="0">
                <a:solidFill>
                  <a:schemeClr val="accent2">
                    <a:lumMod val="50000"/>
                  </a:schemeClr>
                </a:solidFill>
                <a:latin typeface="Bradley Hand" charset="0"/>
                <a:ea typeface="Bradley Hand" charset="0"/>
                <a:cs typeface="Bradley Hand" charset="0"/>
              </a:rPr>
              <a:t>of </a:t>
            </a:r>
            <a:r>
              <a:rPr lang="en-US" dirty="0" smtClean="0">
                <a:solidFill>
                  <a:schemeClr val="accent2">
                    <a:lumMod val="50000"/>
                  </a:schemeClr>
                </a:solidFill>
                <a:latin typeface="Bradley Hand" charset="0"/>
                <a:ea typeface="Bradley Hand" charset="0"/>
                <a:cs typeface="Bradley Hand" charset="0"/>
              </a:rPr>
              <a:t>can </a:t>
            </a:r>
            <a:r>
              <a:rPr lang="en-US" dirty="0">
                <a:solidFill>
                  <a:schemeClr val="accent2">
                    <a:lumMod val="50000"/>
                  </a:schemeClr>
                </a:solidFill>
                <a:latin typeface="Bradley Hand" charset="0"/>
                <a:ea typeface="Bradley Hand" charset="0"/>
                <a:cs typeface="Bradley Hand" charset="0"/>
              </a:rPr>
              <a:t>be either virtual or non-virtual</a:t>
            </a:r>
            <a:endParaRPr lang="ru-RU" dirty="0">
              <a:solidFill>
                <a:schemeClr val="accent2">
                  <a:lumMod val="50000"/>
                </a:schemeClr>
              </a:solidFill>
              <a:latin typeface="Bradley Hand" charset="0"/>
              <a:ea typeface="Bradley Hand" charset="0"/>
              <a:cs typeface="Bradley Hand" charset="0"/>
            </a:endParaRPr>
          </a:p>
        </p:txBody>
      </p:sp>
      <p:cxnSp>
        <p:nvCxnSpPr>
          <p:cNvPr id="17" name="Прямая со стрелкой 16"/>
          <p:cNvCxnSpPr>
            <a:stCxn id="5" idx="1"/>
          </p:cNvCxnSpPr>
          <p:nvPr/>
        </p:nvCxnSpPr>
        <p:spPr>
          <a:xfrm flipH="1">
            <a:off x="1219200" y="1101677"/>
            <a:ext cx="2604247" cy="332351"/>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3" name="Правая фигурная скобка 2"/>
          <p:cNvSpPr/>
          <p:nvPr/>
        </p:nvSpPr>
        <p:spPr>
          <a:xfrm>
            <a:off x="3164541" y="1872906"/>
            <a:ext cx="609600" cy="1028700"/>
          </a:xfrm>
          <a:prstGeom prst="rightBrace">
            <a:avLst>
              <a:gd name="adj1" fmla="val 29546"/>
              <a:gd name="adj2" fmla="val 50000"/>
            </a:avLst>
          </a:prstGeom>
          <a:ln w="28575">
            <a:solidFill>
              <a:schemeClr val="accent3">
                <a:lumMod val="50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Прямая со стрелкой 16"/>
          <p:cNvCxnSpPr>
            <a:stCxn id="15" idx="1"/>
          </p:cNvCxnSpPr>
          <p:nvPr/>
        </p:nvCxnSpPr>
        <p:spPr>
          <a:xfrm flipH="1" flipV="1">
            <a:off x="4572001" y="4120941"/>
            <a:ext cx="1411940" cy="514588"/>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9" name="Прямая со стрелкой 16"/>
          <p:cNvCxnSpPr>
            <a:stCxn id="15" idx="1"/>
          </p:cNvCxnSpPr>
          <p:nvPr/>
        </p:nvCxnSpPr>
        <p:spPr>
          <a:xfrm flipH="1">
            <a:off x="4343401" y="4635529"/>
            <a:ext cx="1640540" cy="14236"/>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Inheritance</a:t>
            </a:r>
            <a:endParaRPr lang="ru-RU" dirty="0"/>
          </a:p>
        </p:txBody>
      </p:sp>
      <p:sp>
        <p:nvSpPr>
          <p:cNvPr id="4" name="Flowchart: Document 3"/>
          <p:cNvSpPr/>
          <p:nvPr/>
        </p:nvSpPr>
        <p:spPr bwMode="auto">
          <a:xfrm>
            <a:off x="228600" y="1066800"/>
            <a:ext cx="8686800" cy="3429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3">
                    <a:lumMod val="50000"/>
                  </a:schemeClr>
                </a:solidFill>
                <a:latin typeface="Consolas" pitchFamily="49" charset="0"/>
                <a:cs typeface="Consolas" pitchFamily="49" charset="0"/>
              </a:rPr>
              <a:t>class </a:t>
            </a:r>
            <a:r>
              <a:rPr lang="ru-RU" sz="1600" dirty="0" err="1">
                <a:solidFill>
                  <a:schemeClr val="accent3">
                    <a:lumMod val="50000"/>
                  </a:schemeClr>
                </a:solidFill>
                <a:latin typeface="Consolas" pitchFamily="49" charset="0"/>
                <a:cs typeface="Consolas" pitchFamily="49" charset="0"/>
              </a:rPr>
              <a:t>Calculator</a:t>
            </a:r>
            <a:r>
              <a:rPr lang="ru-RU" sz="1600" dirty="0">
                <a:solidFill>
                  <a:schemeClr val="accent3">
                    <a:lumMod val="50000"/>
                  </a:schemeClr>
                </a:solidFill>
                <a:latin typeface="Consolas" pitchFamily="49" charset="0"/>
                <a:cs typeface="Consolas" pitchFamily="49" charset="0"/>
              </a:rPr>
              <a:t> : </a:t>
            </a:r>
            <a:r>
              <a:rPr lang="ru-RU" sz="1600" b="1" dirty="0" err="1">
                <a:solidFill>
                  <a:schemeClr val="accent3">
                    <a:lumMod val="50000"/>
                  </a:schemeClr>
                </a:solidFill>
                <a:latin typeface="Consolas" pitchFamily="49" charset="0"/>
                <a:cs typeface="Consolas" pitchFamily="49" charset="0"/>
              </a:rPr>
              <a:t>ICalculator</a:t>
            </a:r>
            <a:r>
              <a:rPr lang="ru-RU" sz="1600" b="1" dirty="0">
                <a:solidFill>
                  <a:schemeClr val="accent3">
                    <a:lumMod val="50000"/>
                  </a:schemeClr>
                </a:solidFill>
                <a:latin typeface="Consolas" pitchFamily="49" charset="0"/>
                <a:cs typeface="Consolas" pitchFamily="49" charset="0"/>
              </a:rPr>
              <a:t>, IComparable</a:t>
            </a:r>
          </a:p>
          <a:p>
            <a:r>
              <a:rPr lang="ru-RU" sz="1600" dirty="0">
                <a:solidFill>
                  <a:schemeClr val="accent3">
                    <a:lumMod val="50000"/>
                  </a:schemeClr>
                </a:solidFill>
                <a:latin typeface="Consolas" pitchFamily="49" charset="0"/>
                <a:cs typeface="Consolas" pitchFamily="49" charset="0"/>
              </a:rPr>
              <a:t>{</a:t>
            </a:r>
          </a:p>
          <a:p>
            <a:r>
              <a:rPr lang="ru-RU" sz="1600" dirty="0">
                <a:solidFill>
                  <a:schemeClr val="accent3">
                    <a:lumMod val="50000"/>
                  </a:schemeClr>
                </a:solidFill>
                <a:latin typeface="Consolas" pitchFamily="49" charset="0"/>
                <a:cs typeface="Consolas" pitchFamily="49" charset="0"/>
              </a:rPr>
              <a:t>    . . .</a:t>
            </a:r>
          </a:p>
          <a:p>
            <a:r>
              <a:rPr lang="ru-RU" sz="1600" dirty="0">
                <a:solidFill>
                  <a:schemeClr val="accent3">
                    <a:lumMod val="50000"/>
                  </a:schemeClr>
                </a:solidFill>
                <a:latin typeface="Consolas" pitchFamily="49" charset="0"/>
                <a:cs typeface="Consolas" pitchFamily="49" charset="0"/>
              </a:rPr>
              <a:t>    public double Add() {. . .}</a:t>
            </a:r>
          </a:p>
          <a:p>
            <a:r>
              <a:rPr lang="ru-RU" sz="1600" dirty="0">
                <a:solidFill>
                  <a:schemeClr val="accent3">
                    <a:lumMod val="50000"/>
                  </a:schemeClr>
                </a:solidFill>
                <a:latin typeface="Consolas" pitchFamily="49" charset="0"/>
                <a:cs typeface="Consolas" pitchFamily="49" charset="0"/>
              </a:rPr>
              <a:t>    public double </a:t>
            </a:r>
            <a:r>
              <a:rPr lang="ru-RU" sz="1600" dirty="0" err="1">
                <a:solidFill>
                  <a:schemeClr val="accent3">
                    <a:lumMod val="50000"/>
                  </a:schemeClr>
                </a:solidFill>
                <a:latin typeface="Consolas" pitchFamily="49" charset="0"/>
                <a:cs typeface="Consolas" pitchFamily="49" charset="0"/>
              </a:rPr>
              <a:t>Subtract</a:t>
            </a:r>
            <a:r>
              <a:rPr lang="ru-RU" sz="1600" dirty="0">
                <a:solidFill>
                  <a:schemeClr val="accent3">
                    <a:lumMod val="50000"/>
                  </a:schemeClr>
                </a:solidFill>
                <a:latin typeface="Consolas" pitchFamily="49" charset="0"/>
                <a:cs typeface="Consolas" pitchFamily="49" charset="0"/>
              </a:rPr>
              <a:t> () {. . .}</a:t>
            </a:r>
          </a:p>
          <a:p>
            <a:r>
              <a:rPr lang="ru-RU" sz="1600" dirty="0">
                <a:solidFill>
                  <a:schemeClr val="accent3">
                    <a:lumMod val="50000"/>
                  </a:schemeClr>
                </a:solidFill>
                <a:latin typeface="Consolas" pitchFamily="49" charset="0"/>
                <a:cs typeface="Consolas" pitchFamily="49" charset="0"/>
              </a:rPr>
              <a:t>    public double </a:t>
            </a:r>
            <a:r>
              <a:rPr lang="ru-RU" sz="1600" dirty="0" err="1">
                <a:solidFill>
                  <a:schemeClr val="accent3">
                    <a:lumMod val="50000"/>
                  </a:schemeClr>
                </a:solidFill>
                <a:latin typeface="Consolas" pitchFamily="49" charset="0"/>
                <a:cs typeface="Consolas" pitchFamily="49" charset="0"/>
              </a:rPr>
              <a:t>Multiply</a:t>
            </a:r>
            <a:r>
              <a:rPr lang="ru-RU" sz="1600" dirty="0">
                <a:solidFill>
                  <a:schemeClr val="accent3">
                    <a:lumMod val="50000"/>
                  </a:schemeClr>
                </a:solidFill>
                <a:latin typeface="Consolas" pitchFamily="49" charset="0"/>
                <a:cs typeface="Consolas" pitchFamily="49" charset="0"/>
              </a:rPr>
              <a:t> () {. . .}</a:t>
            </a:r>
          </a:p>
          <a:p>
            <a:r>
              <a:rPr lang="ru-RU" sz="1600" dirty="0">
                <a:solidFill>
                  <a:schemeClr val="accent3">
                    <a:lumMod val="50000"/>
                  </a:schemeClr>
                </a:solidFill>
                <a:latin typeface="Consolas" pitchFamily="49" charset="0"/>
                <a:cs typeface="Consolas" pitchFamily="49" charset="0"/>
              </a:rPr>
              <a:t>    public double </a:t>
            </a:r>
            <a:r>
              <a:rPr lang="ru-RU" sz="1600" dirty="0" err="1">
                <a:solidFill>
                  <a:schemeClr val="accent3">
                    <a:lumMod val="50000"/>
                  </a:schemeClr>
                </a:solidFill>
                <a:latin typeface="Consolas" pitchFamily="49" charset="0"/>
                <a:cs typeface="Consolas" pitchFamily="49" charset="0"/>
              </a:rPr>
              <a:t>Divide</a:t>
            </a:r>
            <a:r>
              <a:rPr lang="ru-RU" sz="1600" dirty="0">
                <a:solidFill>
                  <a:schemeClr val="accent3">
                    <a:lumMod val="50000"/>
                  </a:schemeClr>
                </a:solidFill>
                <a:latin typeface="Consolas" pitchFamily="49" charset="0"/>
                <a:cs typeface="Consolas" pitchFamily="49" charset="0"/>
              </a:rPr>
              <a:t> () {. . .}</a:t>
            </a:r>
          </a:p>
          <a:p>
            <a:r>
              <a:rPr lang="ru-RU" sz="1600" dirty="0">
                <a:solidFill>
                  <a:schemeClr val="accent3">
                    <a:lumMod val="50000"/>
                  </a:schemeClr>
                </a:solidFill>
                <a:latin typeface="Consolas" pitchFamily="49" charset="0"/>
                <a:cs typeface="Consolas" pitchFamily="49" charset="0"/>
              </a:rPr>
              <a:t>    . . .</a:t>
            </a:r>
          </a:p>
          <a:p>
            <a:r>
              <a:rPr lang="ru-RU" sz="1600" dirty="0">
                <a:solidFill>
                  <a:schemeClr val="accent3">
                    <a:lumMod val="50000"/>
                  </a:schemeClr>
                </a:solidFill>
                <a:latin typeface="Consolas" pitchFamily="49" charset="0"/>
                <a:cs typeface="Consolas" pitchFamily="49" charset="0"/>
              </a:rPr>
              <a:t>    public int </a:t>
            </a:r>
            <a:r>
              <a:rPr lang="ru-RU" sz="1600" dirty="0" err="1">
                <a:solidFill>
                  <a:schemeClr val="accent3">
                    <a:lumMod val="50000"/>
                  </a:schemeClr>
                </a:solidFill>
                <a:latin typeface="Consolas" pitchFamily="49" charset="0"/>
                <a:cs typeface="Consolas" pitchFamily="49" charset="0"/>
              </a:rPr>
              <a:t>CompareTo</a:t>
            </a:r>
            <a:r>
              <a:rPr lang="ru-RU" sz="1600" dirty="0">
                <a:solidFill>
                  <a:schemeClr val="accent3">
                    <a:lumMod val="50000"/>
                  </a:schemeClr>
                </a:solidFill>
                <a:latin typeface="Consolas" pitchFamily="49" charset="0"/>
                <a:cs typeface="Consolas" pitchFamily="49" charset="0"/>
              </a:rPr>
              <a:t>(Object </a:t>
            </a:r>
            <a:r>
              <a:rPr lang="ru-RU" sz="1600" dirty="0" err="1">
                <a:solidFill>
                  <a:schemeClr val="accent3">
                    <a:lumMod val="50000"/>
                  </a:schemeClr>
                </a:solidFill>
                <a:latin typeface="Consolas" pitchFamily="49" charset="0"/>
                <a:cs typeface="Consolas" pitchFamily="49" charset="0"/>
              </a:rPr>
              <a:t>obj</a:t>
            </a:r>
            <a:r>
              <a:rPr lang="ru-RU" sz="1600" dirty="0">
                <a:solidFill>
                  <a:schemeClr val="accent3">
                    <a:lumMod val="50000"/>
                  </a:schemeClr>
                </a:solidFill>
                <a:latin typeface="Consolas" pitchFamily="49" charset="0"/>
                <a:cs typeface="Consolas" pitchFamily="49" charset="0"/>
              </a:rPr>
              <a:t>) {. . .}</a:t>
            </a:r>
          </a:p>
          <a:p>
            <a:r>
              <a:rPr lang="ru-RU" sz="1600" dirty="0">
                <a:solidFill>
                  <a:schemeClr val="accent3">
                    <a:lumMod val="50000"/>
                  </a:schemeClr>
                </a:solidFill>
                <a:latin typeface="Consolas" pitchFamily="49" charset="0"/>
                <a:cs typeface="Consolas" pitchFamily="49" charset="0"/>
              </a:rPr>
              <a:t>    . . .</a:t>
            </a:r>
          </a:p>
          <a:p>
            <a:r>
              <a:rPr lang="ru-RU" sz="1600" dirty="0">
                <a:solidFill>
                  <a:schemeClr val="accent3">
                    <a:lumMod val="50000"/>
                  </a:schemeClr>
                </a:solidFill>
                <a:latin typeface="Consolas" pitchFamily="49" charset="0"/>
                <a:cs typeface="Consolas" pitchFamily="49" charset="0"/>
              </a:rPr>
              <a:t> }</a:t>
            </a:r>
          </a:p>
        </p:txBody>
      </p:sp>
      <p:sp>
        <p:nvSpPr>
          <p:cNvPr id="6" name="Rounded Rectangle 15"/>
          <p:cNvSpPr/>
          <p:nvPr/>
        </p:nvSpPr>
        <p:spPr bwMode="auto">
          <a:xfrm>
            <a:off x="152400" y="4251813"/>
            <a:ext cx="8763000" cy="140568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C# supports multiple inheritance for interfaces. The reason .NET supports this despite offering only single implementation inheritance is that most of the complications and potential ambiguities that can arise with multiple inheritance do not apply to purely abstract types</a:t>
            </a:r>
            <a:endParaRPr lang="ru-RU" dirty="0">
              <a:solidFill>
                <a:schemeClr val="accent2">
                  <a:lumMod val="50000"/>
                </a:schemeClr>
              </a:solidFill>
              <a:latin typeface="Calibri" panose="020F0502020204030204" pitchFamily="34" charset="0"/>
            </a:endParaRPr>
          </a:p>
        </p:txBody>
      </p:sp>
      <p:pic>
        <p:nvPicPr>
          <p:cNvPr id="8" name="Picture 2" descr="C:\Work in Progress\Microsoft\VAT\MSL_PNG_Object_Library\Event.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8068728" y="5363627"/>
            <a:ext cx="770472" cy="5877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r>
              <a:rPr lang="en-US" dirty="0" smtClean="0"/>
              <a:t>Inheritance. </a:t>
            </a:r>
            <a:r>
              <a:rPr lang="en-US" dirty="0"/>
              <a:t>Type-Checking and </a:t>
            </a:r>
            <a:r>
              <a:rPr lang="en-US" dirty="0" err="1"/>
              <a:t>Downcasting</a:t>
            </a:r>
            <a:endParaRPr lang="ru-RU" dirty="0"/>
          </a:p>
        </p:txBody>
      </p:sp>
      <p:sp>
        <p:nvSpPr>
          <p:cNvPr id="9" name="Flowchart: Document 8"/>
          <p:cNvSpPr/>
          <p:nvPr/>
        </p:nvSpPr>
        <p:spPr bwMode="auto">
          <a:xfrm>
            <a:off x="293441" y="924977"/>
            <a:ext cx="4697506" cy="13716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defRPr/>
            </a:pPr>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ICalculator</a:t>
            </a: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    ...</a:t>
            </a:r>
          </a:p>
          <a:p>
            <a:pPr defTabSz="457200">
              <a:lnSpc>
                <a:spcPct val="90000"/>
              </a:lnSpc>
              <a:tabLst>
                <a:tab pos="457200" algn="l"/>
              </a:tabLst>
              <a:defRPr/>
            </a:pPr>
            <a:r>
              <a:rPr lang="ru-RU" sz="1600" dirty="0">
                <a:solidFill>
                  <a:schemeClr val="accent2">
                    <a:lumMod val="50000"/>
                  </a:schemeClr>
                </a:solidFill>
                <a:latin typeface="Consolas" pitchFamily="49" charset="0"/>
                <a:cs typeface="Consolas" pitchFamily="49" charset="0"/>
              </a:rPr>
              <a:t>}</a:t>
            </a:r>
          </a:p>
        </p:txBody>
      </p:sp>
      <p:sp>
        <p:nvSpPr>
          <p:cNvPr id="10" name="Flowchart: Document 9"/>
          <p:cNvSpPr/>
          <p:nvPr/>
        </p:nvSpPr>
        <p:spPr bwMode="auto">
          <a:xfrm>
            <a:off x="293441" y="2162429"/>
            <a:ext cx="5040559" cy="1185081"/>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сalculator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сalc</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сalculator</a:t>
            </a:r>
            <a:r>
              <a:rPr lang="ru-RU" sz="1600" dirty="0">
                <a:solidFill>
                  <a:schemeClr val="accent2">
                    <a:lumMod val="50000"/>
                  </a:schemeClr>
                </a:solidFill>
                <a:latin typeface="Consolas" pitchFamily="49" charset="0"/>
                <a:cs typeface="Consolas" pitchFamily="49" charset="0"/>
              </a:rPr>
              <a:t>;</a:t>
            </a:r>
          </a:p>
        </p:txBody>
      </p:sp>
      <p:sp>
        <p:nvSpPr>
          <p:cNvPr id="13" name="Flowchart: Document 12"/>
          <p:cNvSpPr/>
          <p:nvPr/>
        </p:nvSpPr>
        <p:spPr bwMode="auto">
          <a:xfrm>
            <a:off x="293441" y="3066157"/>
            <a:ext cx="8686800" cy="10287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defRPr/>
            </a:pP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сalc</a:t>
            </a:r>
            <a:r>
              <a:rPr lang="en-US" sz="1600" dirty="0">
                <a:solidFill>
                  <a:schemeClr val="accent2">
                    <a:lumMod val="50000"/>
                  </a:schemeClr>
                </a:solidFill>
                <a:latin typeface="Consolas" pitchFamily="49" charset="0"/>
                <a:cs typeface="Consolas" pitchFamily="49" charset="0"/>
              </a:rPr>
              <a:t>Again</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сalc</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a:p>
            <a:pPr defTabSz="457200">
              <a:lnSpc>
                <a:spcPct val="90000"/>
              </a:lnSpc>
              <a:tabLst>
                <a:tab pos="457200" algn="l"/>
              </a:tabLst>
              <a:defRPr/>
            </a:pPr>
            <a:r>
              <a:rPr lang="ru-RU" sz="1600" dirty="0" err="1">
                <a:solidFill>
                  <a:schemeClr val="accent2">
                    <a:lumMod val="50000"/>
                  </a:schemeClr>
                </a:solidFill>
                <a:latin typeface="Consolas" pitchFamily="49" charset="0"/>
                <a:cs typeface="Consolas" pitchFamily="49" charset="0"/>
              </a:rPr>
              <a:t>bool</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isCalc</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сalс</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p:txBody>
      </p:sp>
      <p:sp>
        <p:nvSpPr>
          <p:cNvPr id="14" name="Flowchart: Document 13"/>
          <p:cNvSpPr/>
          <p:nvPr/>
        </p:nvSpPr>
        <p:spPr bwMode="auto">
          <a:xfrm>
            <a:off x="270187" y="3880181"/>
            <a:ext cx="8675418" cy="889396"/>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457200">
              <a:lnSpc>
                <a:spcPct val="90000"/>
              </a:lnSpc>
              <a:tabLst>
                <a:tab pos="457200" algn="l"/>
              </a:tabLst>
              <a:defRPr/>
            </a:pPr>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iCalc</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сalculator</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a:t>
            </a:r>
          </a:p>
        </p:txBody>
      </p:sp>
      <p:sp>
        <p:nvSpPr>
          <p:cNvPr id="15" name="Flowchart: Document 3"/>
          <p:cNvSpPr/>
          <p:nvPr/>
        </p:nvSpPr>
        <p:spPr bwMode="auto">
          <a:xfrm>
            <a:off x="293441" y="4627528"/>
            <a:ext cx="8763000" cy="16002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int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PerformAnalysis</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a:solidFill>
                  <a:schemeClr val="accent2">
                    <a:lumMod val="50000"/>
                  </a:schemeClr>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and Explicit Interface Implementation</a:t>
            </a:r>
            <a:endParaRPr lang="ru-RU" dirty="0"/>
          </a:p>
        </p:txBody>
      </p:sp>
      <p:sp>
        <p:nvSpPr>
          <p:cNvPr id="4" name="Flowchart: Document 3"/>
          <p:cNvSpPr/>
          <p:nvPr/>
        </p:nvSpPr>
        <p:spPr bwMode="auto">
          <a:xfrm>
            <a:off x="241411" y="1143000"/>
            <a:ext cx="4114800" cy="19812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b="1"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interface ICalculator</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a:t>
            </a:r>
            <a:r>
              <a:rPr lang="ru-RU" sz="1600" b="1" dirty="0">
                <a:solidFill>
                  <a:schemeClr val="accent2">
                    <a:lumMod val="50000"/>
                  </a:schemeClr>
                </a:solidFill>
                <a:latin typeface="Consolas" pitchFamily="49" charset="0"/>
                <a:cs typeface="Consolas" pitchFamily="49" charset="0"/>
              </a:rPr>
              <a:t>Add</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a:t>
            </a:r>
            <a:r>
              <a:rPr lang="ru-RU" sz="1600" b="1" dirty="0">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double Multiply();</a:t>
            </a:r>
          </a:p>
          <a:p>
            <a:r>
              <a:rPr lang="ru-RU" sz="1600" dirty="0">
                <a:solidFill>
                  <a:schemeClr val="accent2">
                    <a:lumMod val="50000"/>
                  </a:schemeClr>
                </a:solidFill>
                <a:latin typeface="Consolas" pitchFamily="49" charset="0"/>
                <a:cs typeface="Consolas" pitchFamily="49" charset="0"/>
              </a:rPr>
              <a:t>    double Divide();</a:t>
            </a:r>
          </a:p>
          <a:p>
            <a:r>
              <a:rPr lang="ru-RU" sz="1600" dirty="0">
                <a:solidFill>
                  <a:schemeClr val="accent2">
                    <a:lumMod val="50000"/>
                  </a:schemeClr>
                </a:solidFill>
                <a:latin typeface="Consolas" pitchFamily="49" charset="0"/>
                <a:cs typeface="Consolas" pitchFamily="49" charset="0"/>
              </a:rPr>
              <a:t>}</a:t>
            </a:r>
          </a:p>
        </p:txBody>
      </p:sp>
      <p:sp>
        <p:nvSpPr>
          <p:cNvPr id="6" name="Flowchart: Document 5"/>
          <p:cNvSpPr/>
          <p:nvPr/>
        </p:nvSpPr>
        <p:spPr bwMode="auto">
          <a:xfrm>
            <a:off x="3909164" y="1136782"/>
            <a:ext cx="3277644" cy="1828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interface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ITaxCalculator</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Add</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pic>
        <p:nvPicPr>
          <p:cNvPr id="10" name="Picture 3" descr="C:\Work in Progress\Microsoft\VAT\MSL_PNG_Object_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4565073" y="3810000"/>
            <a:ext cx="498888" cy="594930"/>
          </a:xfrm>
          <a:prstGeom prst="rect">
            <a:avLst/>
          </a:prstGeom>
          <a:noFill/>
          <a:ln w="9525">
            <a:noFill/>
            <a:miter lim="800000"/>
            <a:headEnd/>
            <a:tailEnd/>
          </a:ln>
        </p:spPr>
      </p:pic>
      <p:sp>
        <p:nvSpPr>
          <p:cNvPr id="12" name="Flowchart: Document 6"/>
          <p:cNvSpPr/>
          <p:nvPr/>
        </p:nvSpPr>
        <p:spPr bwMode="auto">
          <a:xfrm>
            <a:off x="241411" y="3412397"/>
            <a:ext cx="5577214" cy="2286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b="1" dirty="0" err="1">
                <a:solidFill>
                  <a:schemeClr val="accent2">
                    <a:lumMod val="50000"/>
                  </a:schemeClr>
                </a:solidFill>
                <a:latin typeface="Consolas" pitchFamily="49" charset="0"/>
                <a:cs typeface="Consolas" pitchFamily="49" charset="0"/>
              </a:rPr>
              <a:t>IСalculator</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ITaxCalculator</a:t>
            </a:r>
            <a:r>
              <a:rPr lang="ru-RU" sz="1600" b="1"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Add</a:t>
            </a:r>
            <a:r>
              <a:rPr lang="ru-RU" sz="1600" b="1" dirty="0">
                <a:solidFill>
                  <a:schemeClr val="accent2">
                    <a:lumMod val="50000"/>
                  </a:schemeClr>
                </a:solidFill>
                <a:latin typeface="Consolas" pitchFamily="49" charset="0"/>
                <a:cs typeface="Consolas" pitchFamily="49" charset="0"/>
              </a:rPr>
              <a:t>() {. . .}</a:t>
            </a: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Subtract</a:t>
            </a:r>
            <a:r>
              <a:rPr lang="ru-RU" sz="1600" b="1" dirty="0">
                <a:solidFill>
                  <a:schemeClr val="accent2">
                    <a:lumMod val="50000"/>
                  </a:schemeClr>
                </a:solidFill>
                <a:latin typeface="Consolas" pitchFamily="49" charset="0"/>
                <a:cs typeface="Consolas" pitchFamily="49" charset="0"/>
              </a:rPr>
              <a:t> () {. .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Multiply</a:t>
            </a:r>
            <a:r>
              <a:rPr lang="ru-RU" sz="1600" dirty="0">
                <a:solidFill>
                  <a:schemeClr val="accent2">
                    <a:lumMod val="50000"/>
                  </a:schemeClr>
                </a:solidFill>
                <a:latin typeface="Consolas" pitchFamily="49" charset="0"/>
                <a:cs typeface="Consolas" pitchFamily="49" charset="0"/>
              </a:rPr>
              <a:t> () {. .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Divide</a:t>
            </a:r>
            <a:r>
              <a:rPr lang="ru-RU" sz="1600" dirty="0">
                <a:solidFill>
                  <a:schemeClr val="accent2">
                    <a:lumMod val="50000"/>
                  </a:schemeClr>
                </a:solidFill>
                <a:latin typeface="Consolas" pitchFamily="49" charset="0"/>
                <a:cs typeface="Consolas" pitchFamily="49" charset="0"/>
              </a:rPr>
              <a:t> () {. . .}</a:t>
            </a:r>
          </a:p>
          <a:p>
            <a:r>
              <a:rPr lang="ru-RU" sz="1600" dirty="0">
                <a:solidFill>
                  <a:schemeClr val="accent2">
                    <a:lumMod val="50000"/>
                  </a:schemeClr>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Properties</a:t>
            </a:r>
            <a:endParaRPr lang="en-US" dirty="0"/>
          </a:p>
        </p:txBody>
      </p:sp>
      <p:sp>
        <p:nvSpPr>
          <p:cNvPr id="221" name="Shape 221"/>
          <p:cNvSpPr/>
          <p:nvPr/>
        </p:nvSpPr>
        <p:spPr>
          <a:xfrm>
            <a:off x="3260913" y="1055409"/>
            <a:ext cx="2857500" cy="1739737"/>
          </a:xfrm>
          <a:prstGeom prst="roundRect">
            <a:avLst>
              <a:gd name="adj" fmla="val 16667"/>
            </a:avLst>
          </a:prstGeom>
          <a:noFill/>
          <a:ln w="28575" cap="flat">
            <a:solidFill>
              <a:schemeClr val="accent2">
                <a:lumMod val="50000"/>
              </a:schemeClr>
            </a:solidFill>
            <a:miter lim="400000"/>
          </a:ln>
          <a:effectLst/>
        </p:spPr>
        <p:txBody>
          <a:bodyPr wrap="square" lIns="0" tIns="0" rIns="0" bIns="0" numCol="1" anchor="t">
            <a:noAutofit/>
          </a:bodyPr>
          <a:lstStyle/>
          <a:p>
            <a:pPr lvl="0" algn="ctr"/>
            <a:endParaRPr sz="1700" dirty="0">
              <a:solidFill>
                <a:schemeClr val="accent2">
                  <a:lumMod val="50000"/>
                </a:schemeClr>
              </a:solidFill>
              <a:latin typeface="Consolas" charset="0"/>
              <a:ea typeface="Consolas" charset="0"/>
              <a:cs typeface="Consolas" charset="0"/>
            </a:endParaRPr>
          </a:p>
        </p:txBody>
      </p:sp>
      <p:sp>
        <p:nvSpPr>
          <p:cNvPr id="222" name="Shape 222"/>
          <p:cNvSpPr/>
          <p:nvPr/>
        </p:nvSpPr>
        <p:spPr>
          <a:xfrm>
            <a:off x="3659514" y="1144914"/>
            <a:ext cx="2053572" cy="615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ctr"/>
            <a:r>
              <a:rPr lang="en-US" b="1" dirty="0" smtClean="0">
                <a:solidFill>
                  <a:schemeClr val="accent2">
                    <a:lumMod val="50000"/>
                  </a:schemeClr>
                </a:solidFill>
                <a:latin typeface="Consolas" charset="0"/>
                <a:ea typeface="Consolas" charset="0"/>
                <a:cs typeface="Consolas" charset="0"/>
              </a:rPr>
              <a:t>Property</a:t>
            </a:r>
            <a:endParaRPr b="1" dirty="0">
              <a:solidFill>
                <a:schemeClr val="accent2">
                  <a:lumMod val="50000"/>
                </a:schemeClr>
              </a:solidFill>
              <a:latin typeface="Consolas" charset="0"/>
              <a:ea typeface="Consolas" charset="0"/>
              <a:cs typeface="Consolas" charset="0"/>
            </a:endParaRPr>
          </a:p>
          <a:p>
            <a:pPr lvl="0" algn="ctr"/>
            <a:endParaRPr sz="1600" dirty="0">
              <a:solidFill>
                <a:schemeClr val="accent2">
                  <a:lumMod val="50000"/>
                </a:schemeClr>
              </a:solidFill>
              <a:latin typeface="Consolas" charset="0"/>
              <a:ea typeface="Consolas" charset="0"/>
              <a:cs typeface="Consolas" charset="0"/>
            </a:endParaRPr>
          </a:p>
        </p:txBody>
      </p:sp>
      <p:sp>
        <p:nvSpPr>
          <p:cNvPr id="224" name="Shape 224"/>
          <p:cNvSpPr/>
          <p:nvPr/>
        </p:nvSpPr>
        <p:spPr>
          <a:xfrm>
            <a:off x="3733800" y="1586300"/>
            <a:ext cx="1949826" cy="381000"/>
          </a:xfrm>
          <a:prstGeom prst="roundRect">
            <a:avLst>
              <a:gd name="adj" fmla="val 16667"/>
            </a:avLst>
          </a:prstGeom>
          <a:noFill/>
          <a:ln w="28575" cap="flat">
            <a:solidFill>
              <a:schemeClr val="accent2">
                <a:lumMod val="50000"/>
              </a:schemeClr>
            </a:solidFill>
            <a:miter lim="400000"/>
          </a:ln>
          <a:effectLst/>
        </p:spPr>
        <p:txBody>
          <a:bodyPr wrap="square" lIns="0" tIns="0" rIns="0" bIns="0" numCol="1" anchor="ctr">
            <a:noAutofit/>
          </a:bodyPr>
          <a:lstStyle/>
          <a:p>
            <a:pPr lvl="0" algn="ctr">
              <a:defRPr>
                <a:solidFill>
                  <a:srgbClr val="000000"/>
                </a:solidFill>
              </a:defRPr>
            </a:pPr>
            <a:r>
              <a:rPr lang="en-US" sz="1600" dirty="0">
                <a:solidFill>
                  <a:schemeClr val="accent2">
                    <a:lumMod val="50000"/>
                  </a:schemeClr>
                </a:solidFill>
                <a:latin typeface="Consolas" charset="0"/>
                <a:ea typeface="Consolas" charset="0"/>
                <a:cs typeface="Consolas" charset="0"/>
              </a:rPr>
              <a:t>get </a:t>
            </a:r>
            <a:r>
              <a:rPr lang="en-US" sz="1600" dirty="0" err="1" smtClean="0">
                <a:solidFill>
                  <a:schemeClr val="accent2">
                    <a:lumMod val="50000"/>
                  </a:schemeClr>
                </a:solidFill>
                <a:latin typeface="Consolas" charset="0"/>
                <a:ea typeface="Consolas" charset="0"/>
                <a:cs typeface="Consolas" charset="0"/>
              </a:rPr>
              <a:t>accessor</a:t>
            </a:r>
            <a:endParaRPr lang="ru-RU" sz="1600" dirty="0">
              <a:solidFill>
                <a:schemeClr val="accent2">
                  <a:lumMod val="50000"/>
                </a:schemeClr>
              </a:solidFill>
              <a:latin typeface="Consolas" charset="0"/>
              <a:ea typeface="Consolas" charset="0"/>
              <a:cs typeface="Consolas" charset="0"/>
            </a:endParaRPr>
          </a:p>
        </p:txBody>
      </p:sp>
      <p:sp>
        <p:nvSpPr>
          <p:cNvPr id="227" name="Shape 227"/>
          <p:cNvSpPr/>
          <p:nvPr/>
        </p:nvSpPr>
        <p:spPr>
          <a:xfrm>
            <a:off x="3733800" y="2133600"/>
            <a:ext cx="1949826" cy="381000"/>
          </a:xfrm>
          <a:prstGeom prst="roundRect">
            <a:avLst>
              <a:gd name="adj" fmla="val 16667"/>
            </a:avLst>
          </a:prstGeom>
          <a:noFill/>
          <a:ln w="28575" cap="flat">
            <a:solidFill>
              <a:schemeClr val="accent2">
                <a:lumMod val="50000"/>
              </a:schemeClr>
            </a:solidFill>
            <a:miter lim="400000"/>
          </a:ln>
          <a:effectLst/>
        </p:spPr>
        <p:txBody>
          <a:bodyPr wrap="square" lIns="0" tIns="0" rIns="0" bIns="0" numCol="1" anchor="ctr">
            <a:noAutofit/>
          </a:bodyPr>
          <a:lstStyle/>
          <a:p>
            <a:pPr algn="ctr">
              <a:defRPr>
                <a:solidFill>
                  <a:srgbClr val="FFFFFF"/>
                </a:solidFill>
              </a:defRPr>
            </a:pPr>
            <a:r>
              <a:rPr lang="en-US" sz="1600" dirty="0">
                <a:solidFill>
                  <a:schemeClr val="accent2">
                    <a:lumMod val="50000"/>
                  </a:schemeClr>
                </a:solidFill>
                <a:latin typeface="Consolas" charset="0"/>
                <a:ea typeface="Consolas" charset="0"/>
                <a:cs typeface="Consolas" charset="0"/>
              </a:rPr>
              <a:t>set </a:t>
            </a:r>
            <a:r>
              <a:rPr lang="en-US" sz="1600" dirty="0" err="1" smtClean="0">
                <a:solidFill>
                  <a:schemeClr val="accent2">
                    <a:lumMod val="50000"/>
                  </a:schemeClr>
                </a:solidFill>
                <a:latin typeface="Consolas" charset="0"/>
                <a:ea typeface="Consolas" charset="0"/>
                <a:cs typeface="Consolas" charset="0"/>
              </a:rPr>
              <a:t>accessor</a:t>
            </a:r>
            <a:endParaRPr lang="ru-RU" sz="1600" dirty="0">
              <a:solidFill>
                <a:schemeClr val="accent2">
                  <a:lumMod val="50000"/>
                </a:schemeClr>
              </a:solidFill>
              <a:latin typeface="Consolas" charset="0"/>
              <a:ea typeface="Consolas" charset="0"/>
              <a:cs typeface="Consolas" charset="0"/>
            </a:endParaRPr>
          </a:p>
        </p:txBody>
      </p:sp>
      <p:sp>
        <p:nvSpPr>
          <p:cNvPr id="230" name="Shape 230"/>
          <p:cNvSpPr/>
          <p:nvPr/>
        </p:nvSpPr>
        <p:spPr>
          <a:xfrm>
            <a:off x="212913" y="1087077"/>
            <a:ext cx="2209800" cy="762001"/>
          </a:xfrm>
          <a:prstGeom prst="roundRect">
            <a:avLst>
              <a:gd name="adj" fmla="val 16667"/>
            </a:avLst>
          </a:prstGeom>
          <a:noFill/>
          <a:ln w="28575" cap="flat">
            <a:noFill/>
            <a:prstDash val="solid"/>
            <a:bevel/>
          </a:ln>
          <a:effectLst/>
        </p:spPr>
        <p:txBody>
          <a:bodyPr wrap="square" lIns="0" tIns="0" rIns="0" bIns="0" numCol="1" anchor="ctr">
            <a:noAutofit/>
          </a:bodyPr>
          <a:lstStyle/>
          <a:p>
            <a:pPr lvl="0" algn="ctr"/>
            <a:r>
              <a:rPr lang="ru-RU" dirty="0" err="1" smtClean="0">
                <a:solidFill>
                  <a:schemeClr val="accent2">
                    <a:lumMod val="50000"/>
                  </a:schemeClr>
                </a:solidFill>
                <a:latin typeface="Bradley Hand" charset="0"/>
                <a:ea typeface="Bradley Hand" charset="0"/>
                <a:cs typeface="Bradley Hand" charset="0"/>
              </a:rPr>
              <a:t>F</a:t>
            </a:r>
            <a:r>
              <a:rPr lang="en-US" dirty="0" err="1" smtClean="0">
                <a:solidFill>
                  <a:schemeClr val="accent2">
                    <a:lumMod val="50000"/>
                  </a:schemeClr>
                </a:solidFill>
                <a:latin typeface="Bradley Hand" charset="0"/>
                <a:ea typeface="Bradley Hand" charset="0"/>
                <a:cs typeface="Bradley Hand" charset="0"/>
              </a:rPr>
              <a:t>ield</a:t>
            </a:r>
            <a:r>
              <a:rPr lang="en-US" dirty="0" smtClean="0">
                <a:solidFill>
                  <a:schemeClr val="accent2">
                    <a:lumMod val="50000"/>
                  </a:schemeClr>
                </a:solidFill>
                <a:latin typeface="Bradley Hand" charset="0"/>
                <a:ea typeface="Bradley Hand" charset="0"/>
                <a:cs typeface="Bradley Hand" charset="0"/>
              </a:rPr>
              <a:t> syntax</a:t>
            </a:r>
            <a:endParaRPr lang="ru-RU" dirty="0">
              <a:solidFill>
                <a:schemeClr val="accent2">
                  <a:lumMod val="50000"/>
                </a:schemeClr>
              </a:solidFill>
              <a:latin typeface="Bradley Hand" charset="0"/>
              <a:ea typeface="Bradley Hand" charset="0"/>
              <a:cs typeface="Bradley Hand" charset="0"/>
            </a:endParaRPr>
          </a:p>
        </p:txBody>
      </p:sp>
      <p:sp>
        <p:nvSpPr>
          <p:cNvPr id="237" name="Shape 237"/>
          <p:cNvSpPr/>
          <p:nvPr/>
        </p:nvSpPr>
        <p:spPr>
          <a:xfrm>
            <a:off x="533400" y="3733084"/>
            <a:ext cx="4962246"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ontrol the access to fields</a:t>
            </a:r>
            <a:endParaRPr dirty="0">
              <a:solidFill>
                <a:schemeClr val="accent2">
                  <a:lumMod val="50000"/>
                </a:schemeClr>
              </a:solidFill>
              <a:latin typeface="Calibri" panose="020F0502020204030204" pitchFamily="34" charset="0"/>
            </a:endParaRPr>
          </a:p>
        </p:txBody>
      </p:sp>
      <p:sp>
        <p:nvSpPr>
          <p:cNvPr id="240" name="Shape 240"/>
          <p:cNvSpPr/>
          <p:nvPr/>
        </p:nvSpPr>
        <p:spPr>
          <a:xfrm>
            <a:off x="533400" y="4162483"/>
            <a:ext cx="4962246"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rPr lang="en-US" dirty="0">
                <a:solidFill>
                  <a:schemeClr val="accent2">
                    <a:lumMod val="50000"/>
                  </a:schemeClr>
                </a:solidFill>
                <a:latin typeface="Calibri" panose="020F0502020204030204" pitchFamily="34" charset="0"/>
              </a:rPr>
              <a:t>v</a:t>
            </a:r>
            <a:r>
              <a:rPr lang="en-US" dirty="0" smtClean="0">
                <a:solidFill>
                  <a:schemeClr val="accent2">
                    <a:lumMod val="50000"/>
                  </a:schemeClr>
                </a:solidFill>
                <a:latin typeface="Calibri" panose="020F0502020204030204" pitchFamily="34" charset="0"/>
              </a:rPr>
              <a:t>alidate data</a:t>
            </a:r>
            <a:endParaRPr dirty="0">
              <a:solidFill>
                <a:schemeClr val="accent2">
                  <a:lumMod val="50000"/>
                </a:schemeClr>
              </a:solidFill>
              <a:latin typeface="Calibri" panose="020F0502020204030204" pitchFamily="34" charset="0"/>
            </a:endParaRPr>
          </a:p>
        </p:txBody>
      </p:sp>
      <p:sp>
        <p:nvSpPr>
          <p:cNvPr id="243" name="Shape 243"/>
          <p:cNvSpPr/>
          <p:nvPr/>
        </p:nvSpPr>
        <p:spPr>
          <a:xfrm>
            <a:off x="551593" y="3266389"/>
            <a:ext cx="4969686"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lgn="l">
              <a:defRPr>
                <a:solidFill>
                  <a:srgbClr val="000000"/>
                </a:solidFill>
              </a:defRPr>
            </a:pPr>
            <a:r>
              <a:rPr lang="en-US" b="1" dirty="0" smtClean="0">
                <a:solidFill>
                  <a:schemeClr val="accent2">
                    <a:lumMod val="50000"/>
                  </a:schemeClr>
                </a:solidFill>
                <a:latin typeface="Calibri" panose="020F0502020204030204" pitchFamily="34" charset="0"/>
              </a:rPr>
              <a:t>Properties </a:t>
            </a:r>
            <a:r>
              <a:rPr lang="en-US" b="1" dirty="0">
                <a:solidFill>
                  <a:schemeClr val="accent2">
                    <a:lumMod val="50000"/>
                  </a:schemeClr>
                </a:solidFill>
                <a:latin typeface="Calibri" panose="020F0502020204030204" pitchFamily="34" charset="0"/>
              </a:rPr>
              <a:t>benefits</a:t>
            </a:r>
            <a:endParaRPr b="1" dirty="0">
              <a:solidFill>
                <a:schemeClr val="accent2">
                  <a:lumMod val="50000"/>
                </a:schemeClr>
              </a:solidFill>
              <a:latin typeface="Calibri" panose="020F0502020204030204" pitchFamily="34" charset="0"/>
            </a:endParaRPr>
          </a:p>
        </p:txBody>
      </p:sp>
      <p:sp>
        <p:nvSpPr>
          <p:cNvPr id="246" name="Shape 246"/>
          <p:cNvSpPr/>
          <p:nvPr/>
        </p:nvSpPr>
        <p:spPr>
          <a:xfrm>
            <a:off x="524435" y="4591882"/>
            <a:ext cx="4962246"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rPr lang="en-US" dirty="0">
                <a:solidFill>
                  <a:schemeClr val="accent2">
                    <a:lumMod val="50000"/>
                  </a:schemeClr>
                </a:solidFill>
                <a:latin typeface="Calibri" panose="020F0502020204030204" pitchFamily="34" charset="0"/>
              </a:rPr>
              <a:t>p</a:t>
            </a:r>
            <a:r>
              <a:rPr lang="en-US" dirty="0" smtClean="0">
                <a:solidFill>
                  <a:schemeClr val="accent2">
                    <a:lumMod val="50000"/>
                  </a:schemeClr>
                </a:solidFill>
                <a:latin typeface="Calibri" panose="020F0502020204030204" pitchFamily="34" charset="0"/>
              </a:rPr>
              <a:t>rovide a mechanism to read, write</a:t>
            </a:r>
            <a:endParaRPr dirty="0">
              <a:solidFill>
                <a:schemeClr val="accent2">
                  <a:lumMod val="50000"/>
                </a:schemeClr>
              </a:solidFill>
              <a:latin typeface="Calibri" panose="020F0502020204030204" pitchFamily="34" charset="0"/>
            </a:endParaRPr>
          </a:p>
        </p:txBody>
      </p:sp>
      <p:sp>
        <p:nvSpPr>
          <p:cNvPr id="34" name="Shape 230"/>
          <p:cNvSpPr/>
          <p:nvPr/>
        </p:nvSpPr>
        <p:spPr>
          <a:xfrm>
            <a:off x="6705600" y="1066800"/>
            <a:ext cx="2209800" cy="762001"/>
          </a:xfrm>
          <a:prstGeom prst="roundRect">
            <a:avLst>
              <a:gd name="adj" fmla="val 16667"/>
            </a:avLst>
          </a:prstGeom>
          <a:noFill/>
          <a:ln w="28575" cap="flat">
            <a:noFill/>
            <a:prstDash val="solid"/>
            <a:bevel/>
          </a:ln>
          <a:effectLst/>
        </p:spPr>
        <p:txBody>
          <a:bodyPr wrap="square" lIns="0" tIns="0" rIns="0" bIns="0" numCol="1" anchor="ctr">
            <a:noAutofit/>
          </a:bodyPr>
          <a:lstStyle/>
          <a:p>
            <a:pPr lvl="0" algn="ctr"/>
            <a:r>
              <a:rPr lang="en-US" dirty="0" smtClean="0">
                <a:solidFill>
                  <a:schemeClr val="accent2">
                    <a:lumMod val="50000"/>
                  </a:schemeClr>
                </a:solidFill>
                <a:latin typeface="Bradley Hand" charset="0"/>
                <a:ea typeface="Bradley Hand" charset="0"/>
                <a:cs typeface="Bradley Hand" charset="0"/>
              </a:rPr>
              <a:t>Aspects of methods</a:t>
            </a:r>
            <a:endParaRPr lang="ru-RU" dirty="0">
              <a:solidFill>
                <a:schemeClr val="accent2">
                  <a:lumMod val="50000"/>
                </a:schemeClr>
              </a:solidFill>
              <a:latin typeface="Bradley Hand" charset="0"/>
              <a:ea typeface="Bradley Hand" charset="0"/>
              <a:cs typeface="Bradley Hand" charset="0"/>
            </a:endParaRPr>
          </a:p>
        </p:txBody>
      </p:sp>
      <p:cxnSp>
        <p:nvCxnSpPr>
          <p:cNvPr id="5" name="Прямая со стрелкой 4"/>
          <p:cNvCxnSpPr>
            <a:stCxn id="230" idx="3"/>
          </p:cNvCxnSpPr>
          <p:nvPr/>
        </p:nvCxnSpPr>
        <p:spPr>
          <a:xfrm>
            <a:off x="2422713" y="1468078"/>
            <a:ext cx="1234887" cy="457200"/>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37" name="Прямая со стрелкой 36"/>
          <p:cNvCxnSpPr>
            <a:stCxn id="34" idx="1"/>
          </p:cNvCxnSpPr>
          <p:nvPr/>
        </p:nvCxnSpPr>
        <p:spPr>
          <a:xfrm flipH="1">
            <a:off x="5867400" y="1447801"/>
            <a:ext cx="838200" cy="477477"/>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562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Interface Implementation</a:t>
            </a:r>
            <a:endParaRPr lang="ru-RU" dirty="0"/>
          </a:p>
        </p:txBody>
      </p:sp>
      <p:sp>
        <p:nvSpPr>
          <p:cNvPr id="4" name="Flowchart: Document 3"/>
          <p:cNvSpPr/>
          <p:nvPr/>
        </p:nvSpPr>
        <p:spPr bwMode="auto">
          <a:xfrm>
            <a:off x="190500" y="762000"/>
            <a:ext cx="8763000" cy="55626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class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ITaxCalculator</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 . .</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Add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method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ICalculator</a:t>
            </a:r>
            <a:endParaRPr lang="ru-RU" sz="1600" dirty="0">
              <a:solidFill>
                <a:schemeClr val="accent2">
                  <a:lumMod val="50000"/>
                </a:schemeClr>
              </a:solidFill>
              <a:latin typeface="Consolas" pitchFamily="49" charset="0"/>
              <a:cs typeface="Consolas" pitchFamily="49" charset="0"/>
            </a:endParaRP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Add</a:t>
            </a:r>
            <a:r>
              <a:rPr lang="ru-RU" sz="1600" b="1" dirty="0">
                <a:solidFill>
                  <a:schemeClr val="accent2">
                    <a:lumMod val="50000"/>
                  </a:schemeClr>
                </a:solidFill>
                <a:latin typeface="Consolas" pitchFamily="49" charset="0"/>
                <a:cs typeface="Consolas" pitchFamily="49" charset="0"/>
              </a:rPr>
              <a:t>()  {. . .}</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method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ICalculator</a:t>
            </a:r>
            <a:endParaRPr lang="ru-RU" sz="1600" dirty="0">
              <a:solidFill>
                <a:schemeClr val="accent2">
                  <a:lumMod val="50000"/>
                </a:schemeClr>
              </a:solidFill>
              <a:latin typeface="Consolas" pitchFamily="49" charset="0"/>
              <a:cs typeface="Consolas" pitchFamily="49" charset="0"/>
            </a:endParaRP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Subtract</a:t>
            </a:r>
            <a:r>
              <a:rPr lang="ru-RU" sz="1600" b="1" dirty="0">
                <a:solidFill>
                  <a:schemeClr val="accent2">
                    <a:lumMod val="50000"/>
                  </a:schemeClr>
                </a:solidFill>
                <a:latin typeface="Consolas" pitchFamily="49" charset="0"/>
                <a:cs typeface="Consolas" pitchFamily="49" charset="0"/>
              </a:rPr>
              <a:t> ()  {. .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Multiply</a:t>
            </a:r>
            <a:r>
              <a:rPr lang="ru-RU" sz="1600" dirty="0">
                <a:solidFill>
                  <a:schemeClr val="accent2">
                    <a:lumMod val="50000"/>
                  </a:schemeClr>
                </a:solidFill>
                <a:latin typeface="Consolas" pitchFamily="49" charset="0"/>
                <a:cs typeface="Consolas" pitchFamily="49" charset="0"/>
              </a:rPr>
              <a:t> ()  {. .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Divide</a:t>
            </a:r>
            <a:r>
              <a:rPr lang="ru-RU" sz="1600" dirty="0">
                <a:solidFill>
                  <a:schemeClr val="accent2">
                    <a:lumMod val="50000"/>
                  </a:schemeClr>
                </a:solidFill>
                <a:latin typeface="Consolas" pitchFamily="49" charset="0"/>
                <a:cs typeface="Consolas" pitchFamily="49" charset="0"/>
              </a:rPr>
              <a:t> ()  {. . .}   </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Add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method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ITaxCalculator</a:t>
            </a:r>
            <a:r>
              <a:rPr lang="ru-RU" sz="1600" dirty="0">
                <a:solidFill>
                  <a:schemeClr val="accent2">
                    <a:lumMod val="50000"/>
                  </a:schemeClr>
                </a:solidFill>
                <a:latin typeface="Consolas" pitchFamily="49" charset="0"/>
                <a:cs typeface="Consolas" pitchFamily="49" charset="0"/>
              </a:rPr>
              <a:t>?</a:t>
            </a: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Add</a:t>
            </a:r>
            <a:r>
              <a:rPr lang="ru-RU" sz="1600" b="1"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return</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calculatedValue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taxAmount</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Subtract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method</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ITaxCalculator</a:t>
            </a:r>
            <a:r>
              <a:rPr lang="ru-RU" sz="1600" dirty="0">
                <a:solidFill>
                  <a:schemeClr val="accent2">
                    <a:lumMod val="50000"/>
                  </a:schemeClr>
                </a:solidFill>
                <a:latin typeface="Consolas" pitchFamily="49" charset="0"/>
                <a:cs typeface="Consolas" pitchFamily="49" charset="0"/>
              </a:rPr>
              <a:t>?</a:t>
            </a:r>
          </a:p>
          <a:p>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public</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double</a:t>
            </a:r>
            <a:r>
              <a:rPr lang="ru-RU" sz="1600" b="1"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Subtract</a:t>
            </a:r>
            <a:r>
              <a:rPr lang="ru-RU" sz="1600" b="1"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return</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calculatedValue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taxAmount</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a:p>
            <a:pPr algn="just" defTabSz="457200">
              <a:lnSpc>
                <a:spcPct val="90000"/>
              </a:lnSpc>
              <a:tabLst>
                <a:tab pos="457200" algn="l"/>
              </a:tabLst>
            </a:pPr>
            <a:endParaRPr lang="ru-RU" sz="1600" dirty="0">
              <a:solidFill>
                <a:schemeClr val="accent2">
                  <a:lumMod val="50000"/>
                </a:schemeClr>
              </a:solidFill>
              <a:latin typeface="Consolas" pitchFamily="49" charset="0"/>
              <a:cs typeface="Consolas" pitchFamily="49" charset="0"/>
            </a:endParaRPr>
          </a:p>
        </p:txBody>
      </p:sp>
      <p:sp>
        <p:nvSpPr>
          <p:cNvPr id="6" name="Explosion 1 5"/>
          <p:cNvSpPr/>
          <p:nvPr/>
        </p:nvSpPr>
        <p:spPr bwMode="auto">
          <a:xfrm>
            <a:off x="6553200" y="3505200"/>
            <a:ext cx="990600" cy="1066800"/>
          </a:xfrm>
          <a:prstGeom prst="irregularSeal1">
            <a:avLst/>
          </a:prstGeom>
          <a:solidFill>
            <a:schemeClr val="accent2">
              <a:lumMod val="20000"/>
              <a:lumOff val="80000"/>
            </a:schemeClr>
          </a:solidFill>
          <a:ln>
            <a:solidFill>
              <a:schemeClr val="accent2">
                <a:lumMod val="50000"/>
              </a:schemeClr>
            </a:solidFill>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a:latin typeface="Calibri" panose="020F0502020204030204" pitchFamily="34" charset="0"/>
              </a:rPr>
              <a:t>CTE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bwMode="auto">
          <a:xfrm>
            <a:off x="192052" y="685800"/>
            <a:ext cx="8712958" cy="4114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class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ITaxCalculator</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a:t>
            </a:r>
            <a:r>
              <a:rPr lang="en-US" sz="1600" dirty="0" smtClean="0">
                <a:solidFill>
                  <a:schemeClr val="accent2">
                    <a:lumMod val="50000"/>
                  </a:schemeClr>
                </a:solidFill>
                <a:latin typeface="Consolas" pitchFamily="49" charset="0"/>
                <a:cs typeface="Consolas" pitchFamily="49" charset="0"/>
              </a:rPr>
              <a:t>   </a:t>
            </a:r>
            <a:r>
              <a:rPr lang="ru-RU" sz="1600" dirty="0" err="1" smtClean="0">
                <a:solidFill>
                  <a:schemeClr val="accent2">
                    <a:lumMod val="50000"/>
                  </a:schemeClr>
                </a:solidFill>
                <a:latin typeface="Consolas" pitchFamily="49" charset="0"/>
                <a:cs typeface="Consolas" pitchFamily="49" charset="0"/>
              </a:rPr>
              <a:t>double</a:t>
            </a:r>
            <a:r>
              <a:rPr lang="ru-RU" sz="1600" dirty="0" smtClean="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ICalculator.Add</a:t>
            </a:r>
            <a:r>
              <a:rPr lang="ru-RU" sz="1600" b="1"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 .}</a:t>
            </a:r>
          </a:p>
          <a:p>
            <a:r>
              <a:rPr lang="ru-RU" sz="1600" dirty="0">
                <a:solidFill>
                  <a:schemeClr val="accent2">
                    <a:lumMod val="50000"/>
                  </a:schemeClr>
                </a:solidFill>
                <a:latin typeface="Consolas" pitchFamily="49" charset="0"/>
                <a:cs typeface="Consolas" pitchFamily="49" charset="0"/>
              </a:rPr>
              <a:t>    double </a:t>
            </a:r>
            <a:r>
              <a:rPr lang="ru-RU" sz="1600" b="1" dirty="0" err="1">
                <a:solidFill>
                  <a:schemeClr val="accent2">
                    <a:lumMod val="50000"/>
                  </a:schemeClr>
                </a:solidFill>
                <a:latin typeface="Consolas" pitchFamily="49" charset="0"/>
                <a:cs typeface="Consolas" pitchFamily="49" charset="0"/>
              </a:rPr>
              <a:t>ICalculator.Subtract</a:t>
            </a:r>
            <a:r>
              <a:rPr lang="ru-RU" sz="1600" b="1"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 .}</a:t>
            </a:r>
          </a:p>
          <a:p>
            <a:r>
              <a:rPr lang="ru-RU" sz="1600" dirty="0">
                <a:solidFill>
                  <a:schemeClr val="accent2">
                    <a:lumMod val="50000"/>
                  </a:schemeClr>
                </a:solidFill>
                <a:latin typeface="Consolas" pitchFamily="49" charset="0"/>
                <a:cs typeface="Consolas" pitchFamily="49" charset="0"/>
              </a:rPr>
              <a:t>    double </a:t>
            </a:r>
            <a:r>
              <a:rPr lang="ru-RU" sz="1600" dirty="0" err="1">
                <a:solidFill>
                  <a:schemeClr val="accent2">
                    <a:lumMod val="50000"/>
                  </a:schemeClr>
                </a:solidFill>
                <a:latin typeface="Consolas" pitchFamily="49" charset="0"/>
                <a:cs typeface="Consolas" pitchFamily="49" charset="0"/>
              </a:rPr>
              <a:t>ICalculator.Multiply</a:t>
            </a:r>
            <a:r>
              <a:rPr lang="ru-RU" sz="1600" dirty="0">
                <a:solidFill>
                  <a:schemeClr val="accent2">
                    <a:lumMod val="50000"/>
                  </a:schemeClr>
                </a:solidFill>
                <a:latin typeface="Consolas" pitchFamily="49" charset="0"/>
                <a:cs typeface="Consolas" pitchFamily="49" charset="0"/>
              </a:rPr>
              <a:t> {. . .}</a:t>
            </a:r>
          </a:p>
          <a:p>
            <a:r>
              <a:rPr lang="ru-RU" sz="1600" dirty="0">
                <a:solidFill>
                  <a:schemeClr val="accent2">
                    <a:lumMod val="50000"/>
                  </a:schemeClr>
                </a:solidFill>
                <a:latin typeface="Consolas" pitchFamily="49" charset="0"/>
                <a:cs typeface="Consolas" pitchFamily="49" charset="0"/>
              </a:rPr>
              <a:t>    double </a:t>
            </a:r>
            <a:r>
              <a:rPr lang="ru-RU" sz="1600" dirty="0" err="1">
                <a:solidFill>
                  <a:schemeClr val="accent2">
                    <a:lumMod val="50000"/>
                  </a:schemeClr>
                </a:solidFill>
                <a:latin typeface="Consolas" pitchFamily="49" charset="0"/>
                <a:cs typeface="Consolas" pitchFamily="49" charset="0"/>
              </a:rPr>
              <a:t>ICalculator.Divide</a:t>
            </a:r>
            <a:r>
              <a:rPr lang="ru-RU" sz="1600" dirty="0">
                <a:solidFill>
                  <a:schemeClr val="accent2">
                    <a:lumMod val="50000"/>
                  </a:schemeClr>
                </a:solidFill>
                <a:latin typeface="Consolas" pitchFamily="49" charset="0"/>
                <a:cs typeface="Consolas" pitchFamily="49" charset="0"/>
              </a:rPr>
              <a:t> {. . .}</a:t>
            </a:r>
          </a:p>
          <a:p>
            <a:r>
              <a:rPr lang="ru-RU" sz="1600" dirty="0">
                <a:solidFill>
                  <a:schemeClr val="accent2">
                    <a:lumMod val="50000"/>
                  </a:schemeClr>
                </a:solidFill>
                <a:latin typeface="Consolas" pitchFamily="49" charset="0"/>
                <a:cs typeface="Consolas" pitchFamily="49" charset="0"/>
              </a:rPr>
              <a:t>    double </a:t>
            </a:r>
            <a:r>
              <a:rPr lang="ru-RU" sz="1600" b="1" dirty="0" err="1">
                <a:solidFill>
                  <a:schemeClr val="accent2">
                    <a:lumMod val="50000"/>
                  </a:schemeClr>
                </a:solidFill>
                <a:latin typeface="Consolas" pitchFamily="49" charset="0"/>
                <a:cs typeface="Consolas" pitchFamily="49" charset="0"/>
              </a:rPr>
              <a:t>ITaxCalculator.Add</a:t>
            </a:r>
            <a:r>
              <a:rPr lang="ru-RU" sz="1600" b="1"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en-US" sz="1600" dirty="0" smtClean="0">
                <a:solidFill>
                  <a:schemeClr val="accent2">
                    <a:lumMod val="50000"/>
                  </a:schemeClr>
                </a:solidFill>
                <a:latin typeface="Consolas" pitchFamily="49" charset="0"/>
                <a:cs typeface="Consolas" pitchFamily="49" charset="0"/>
              </a:rPr>
              <a:t>//TODO</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double </a:t>
            </a:r>
            <a:r>
              <a:rPr lang="ru-RU" sz="1600" b="1" dirty="0" err="1">
                <a:solidFill>
                  <a:schemeClr val="accent2">
                    <a:lumMod val="50000"/>
                  </a:schemeClr>
                </a:solidFill>
                <a:latin typeface="Consolas" pitchFamily="49" charset="0"/>
                <a:cs typeface="Consolas" pitchFamily="49" charset="0"/>
              </a:rPr>
              <a:t>ITaxCalculator.Subtract</a:t>
            </a:r>
            <a:r>
              <a:rPr lang="ru-RU" sz="1600" b="1"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en-US" sz="1600" dirty="0" smtClean="0">
                <a:solidFill>
                  <a:schemeClr val="accent2">
                    <a:lumMod val="50000"/>
                  </a:schemeClr>
                </a:solidFill>
                <a:latin typeface="Consolas" pitchFamily="49" charset="0"/>
                <a:cs typeface="Consolas" pitchFamily="49" charset="0"/>
              </a:rPr>
              <a:t>//TODO</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
        <p:nvSpPr>
          <p:cNvPr id="9" name="Flowchart: Document 8"/>
          <p:cNvSpPr/>
          <p:nvPr/>
        </p:nvSpPr>
        <p:spPr bwMode="auto">
          <a:xfrm>
            <a:off x="185125" y="4648199"/>
            <a:ext cx="3962400" cy="1005299"/>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a:t>
            </a:r>
            <a:r>
              <a:rPr lang="ru-RU" sz="1600" dirty="0">
                <a:solidFill>
                  <a:schemeClr val="accent2">
                    <a:lumMod val="50000"/>
                  </a:schemeClr>
                </a:solidFill>
                <a:latin typeface="Consolas" pitchFamily="49" charset="0"/>
                <a:cs typeface="Consolas" pitchFamily="49" charset="0"/>
              </a:rPr>
              <a:t>= new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a:p>
            <a:r>
              <a:rPr lang="ru-RU" sz="1600" dirty="0" err="1" smtClean="0">
                <a:solidFill>
                  <a:schemeClr val="accent2">
                    <a:lumMod val="50000"/>
                  </a:schemeClr>
                </a:solidFill>
                <a:latin typeface="Consolas" pitchFamily="49" charset="0"/>
                <a:cs typeface="Consolas" pitchFamily="49" charset="0"/>
              </a:rPr>
              <a:t>double</a:t>
            </a:r>
            <a:r>
              <a:rPr lang="ru-RU" sz="1600" dirty="0" smtClean="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result = </a:t>
            </a:r>
            <a:r>
              <a:rPr lang="ru-RU" sz="1600" dirty="0" err="1">
                <a:solidFill>
                  <a:schemeClr val="accent2">
                    <a:lumMod val="50000"/>
                  </a:schemeClr>
                </a:solidFill>
                <a:latin typeface="Consolas" pitchFamily="49" charset="0"/>
                <a:cs typeface="Consolas" pitchFamily="49" charset="0"/>
              </a:rPr>
              <a:t>calc.Add</a:t>
            </a:r>
            <a:r>
              <a:rPr lang="ru-RU" sz="1600" dirty="0">
                <a:solidFill>
                  <a:schemeClr val="accent2">
                    <a:lumMod val="50000"/>
                  </a:schemeClr>
                </a:solidFill>
                <a:latin typeface="Consolas" pitchFamily="49" charset="0"/>
                <a:cs typeface="Consolas" pitchFamily="49" charset="0"/>
              </a:rPr>
              <a:t>();</a:t>
            </a:r>
          </a:p>
        </p:txBody>
      </p:sp>
      <p:sp>
        <p:nvSpPr>
          <p:cNvPr id="14" name="Flowchart: Document 10"/>
          <p:cNvSpPr/>
          <p:nvPr/>
        </p:nvSpPr>
        <p:spPr bwMode="auto">
          <a:xfrm>
            <a:off x="4572000" y="4648200"/>
            <a:ext cx="4151348" cy="20574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calculator</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calc</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result</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calculator.Add</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ITaxCalculator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taxCalc</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calc</a:t>
            </a:r>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double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tax</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taxCalc.Add</a:t>
            </a:r>
            <a:r>
              <a:rPr lang="ru-RU" sz="1600" dirty="0">
                <a:solidFill>
                  <a:schemeClr val="accent2">
                    <a:lumMod val="50000"/>
                  </a:schemeClr>
                </a:solidFill>
                <a:latin typeface="Consolas" pitchFamily="49" charset="0"/>
                <a:cs typeface="Consolas" pitchFamily="49" charset="0"/>
              </a:rPr>
              <a:t>();</a:t>
            </a:r>
          </a:p>
        </p:txBody>
      </p:sp>
      <p:pic>
        <p:nvPicPr>
          <p:cNvPr id="12" name="Picture 3" descr="C:\Work in Progress\Microsoft\VAT\MSL_PNG_Object_Library\QuestionMark.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352800" y="5058568"/>
            <a:ext cx="498888" cy="594930"/>
          </a:xfrm>
          <a:prstGeom prst="rect">
            <a:avLst/>
          </a:prstGeom>
          <a:noFill/>
          <a:ln w="9525">
            <a:noFill/>
            <a:miter lim="800000"/>
            <a:headEnd/>
            <a:tailEnd/>
          </a:ln>
        </p:spPr>
      </p:pic>
      <p:sp>
        <p:nvSpPr>
          <p:cNvPr id="11" name="Title 1"/>
          <p:cNvSpPr>
            <a:spLocks noGrp="1"/>
          </p:cNvSpPr>
          <p:nvPr>
            <p:ph type="title"/>
          </p:nvPr>
        </p:nvSpPr>
        <p:spPr>
          <a:xfrm>
            <a:off x="0" y="0"/>
            <a:ext cx="9144000" cy="578825"/>
          </a:xfrm>
        </p:spPr>
        <p:txBody>
          <a:bodyPr/>
          <a:lstStyle/>
          <a:p>
            <a:r>
              <a:rPr lang="en-US" dirty="0"/>
              <a:t>Implicit and Explicit Interface Implementation</a:t>
            </a:r>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Interface Implementation</a:t>
            </a:r>
            <a:endParaRPr lang="ru-RU" dirty="0"/>
          </a:p>
        </p:txBody>
      </p:sp>
      <p:sp>
        <p:nvSpPr>
          <p:cNvPr id="4" name="Flowchart: Document 3"/>
          <p:cNvSpPr/>
          <p:nvPr/>
        </p:nvSpPr>
        <p:spPr bwMode="auto">
          <a:xfrm>
            <a:off x="457200" y="838200"/>
            <a:ext cx="7315200" cy="4114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solidFill>
                  <a:schemeClr val="accent2">
                    <a:lumMod val="50000"/>
                  </a:schemeClr>
                </a:solidFill>
                <a:latin typeface="Consolas" pitchFamily="49" charset="0"/>
                <a:cs typeface="Consolas" pitchFamily="49" charset="0"/>
              </a:rPr>
              <a:t>struct</a:t>
            </a:r>
            <a:r>
              <a:rPr lang="en-US"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 : </a:t>
            </a:r>
            <a:r>
              <a:rPr lang="en-US" sz="1600" b="1" dirty="0">
                <a:solidFill>
                  <a:schemeClr val="accent2">
                    <a:lumMod val="50000"/>
                  </a:schemeClr>
                </a:solidFill>
                <a:latin typeface="Consolas" pitchFamily="49" charset="0"/>
                <a:cs typeface="Consolas" pitchFamily="49" charset="0"/>
              </a:rPr>
              <a:t>IComparable</a:t>
            </a:r>
          </a:p>
          <a:p>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private int x;</a:t>
            </a:r>
          </a:p>
          <a:p>
            <a:r>
              <a:rPr lang="en-US" sz="1600" dirty="0">
                <a:solidFill>
                  <a:schemeClr val="accent2">
                    <a:lumMod val="50000"/>
                  </a:schemeClr>
                </a:solidFill>
                <a:latin typeface="Consolas" pitchFamily="49" charset="0"/>
                <a:cs typeface="Consolas" pitchFamily="49" charset="0"/>
              </a:rPr>
              <a:t>    public </a:t>
            </a: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 x)</a:t>
            </a:r>
          </a:p>
          <a:p>
            <a:r>
              <a:rPr lang="en-US" sz="1600"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this.x</a:t>
            </a:r>
            <a:r>
              <a:rPr lang="en-US" sz="1600" dirty="0">
                <a:solidFill>
                  <a:schemeClr val="accent2">
                    <a:lumMod val="50000"/>
                  </a:schemeClr>
                </a:solidFill>
                <a:latin typeface="Consolas" pitchFamily="49" charset="0"/>
                <a:cs typeface="Consolas" pitchFamily="49" charset="0"/>
              </a:rPr>
              <a:t> = x;</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   </a:t>
            </a:r>
            <a:r>
              <a:rPr lang="en-US" sz="1600" dirty="0" smtClean="0">
                <a:solidFill>
                  <a:schemeClr val="accent2">
                    <a:lumMod val="50000"/>
                  </a:schemeClr>
                </a:solidFill>
                <a:latin typeface="Consolas" pitchFamily="49" charset="0"/>
                <a:cs typeface="Consolas" pitchFamily="49" charset="0"/>
              </a:rPr>
              <a:t>}</a:t>
            </a:r>
          </a:p>
          <a:p>
            <a:endParaRPr lang="en-US"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    public int </a:t>
            </a:r>
            <a:r>
              <a:rPr lang="en-US" sz="1600" b="1" dirty="0" err="1">
                <a:solidFill>
                  <a:schemeClr val="accent2">
                    <a:lumMod val="50000"/>
                  </a:schemeClr>
                </a:solidFill>
                <a:latin typeface="Consolas" pitchFamily="49" charset="0"/>
                <a:cs typeface="Consolas" pitchFamily="49" charset="0"/>
              </a:rPr>
              <a:t>CompareTo</a:t>
            </a:r>
            <a:r>
              <a:rPr lang="en-US" sz="1600" dirty="0">
                <a:solidFill>
                  <a:schemeClr val="accent2">
                    <a:lumMod val="50000"/>
                  </a:schemeClr>
                </a:solidFill>
                <a:latin typeface="Consolas" pitchFamily="49" charset="0"/>
                <a:cs typeface="Consolas" pitchFamily="49" charset="0"/>
              </a:rPr>
              <a:t>(object </a:t>
            </a:r>
            <a:r>
              <a:rPr lang="en-US" sz="1600" dirty="0" err="1">
                <a:solidFill>
                  <a:schemeClr val="accent2">
                    <a:lumMod val="50000"/>
                  </a:schemeClr>
                </a:solidFill>
                <a:latin typeface="Consolas" pitchFamily="49" charset="0"/>
                <a:cs typeface="Consolas" pitchFamily="49" charset="0"/>
              </a:rPr>
              <a:t>obj</a:t>
            </a:r>
            <a:r>
              <a:rPr lang="en-US"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        return </a:t>
            </a:r>
            <a:r>
              <a:rPr lang="en-US" sz="1600" dirty="0" err="1">
                <a:solidFill>
                  <a:schemeClr val="accent2">
                    <a:lumMod val="50000"/>
                  </a:schemeClr>
                </a:solidFill>
                <a:latin typeface="Consolas" pitchFamily="49" charset="0"/>
                <a:cs typeface="Consolas" pitchFamily="49" charset="0"/>
              </a:rPr>
              <a:t>this.x</a:t>
            </a:r>
            <a:r>
              <a:rPr lang="en-US" sz="1600" dirty="0">
                <a:solidFill>
                  <a:schemeClr val="accent2">
                    <a:lumMod val="50000"/>
                  </a:schemeClr>
                </a:solidFill>
                <a:latin typeface="Consolas" pitchFamily="49" charset="0"/>
                <a:cs typeface="Consolas" pitchFamily="49" charset="0"/>
              </a:rPr>
              <a:t> - ((</a:t>
            </a: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obj</a:t>
            </a:r>
            <a:r>
              <a:rPr lang="en-US" sz="1600" dirty="0">
                <a:solidFill>
                  <a:schemeClr val="accent2">
                    <a:lumMod val="50000"/>
                  </a:schemeClr>
                </a:solidFill>
                <a:latin typeface="Consolas" pitchFamily="49" charset="0"/>
                <a:cs typeface="Consolas" pitchFamily="49" charset="0"/>
              </a:rPr>
              <a:t>).x;</a:t>
            </a:r>
          </a:p>
          <a:p>
            <a:r>
              <a:rPr lang="en-US"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a:t>
            </a:r>
            <a:endParaRPr lang="fr-FR" sz="1600" dirty="0">
              <a:solidFill>
                <a:schemeClr val="accent2">
                  <a:lumMod val="50000"/>
                </a:schemeClr>
              </a:solidFill>
              <a:latin typeface="Consolas" pitchFamily="49" charset="0"/>
              <a:cs typeface="Consolas" pitchFamily="49" charset="0"/>
            </a:endParaRPr>
          </a:p>
        </p:txBody>
      </p:sp>
      <p:sp>
        <p:nvSpPr>
          <p:cNvPr id="7" name="Блок-схема: документ 6"/>
          <p:cNvSpPr/>
          <p:nvPr/>
        </p:nvSpPr>
        <p:spPr bwMode="auto">
          <a:xfrm>
            <a:off x="457200" y="4495800"/>
            <a:ext cx="6477000" cy="1440415"/>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 s = new </a:t>
            </a: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object o = new object();</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int v = </a:t>
            </a:r>
            <a:r>
              <a:rPr lang="en-US" sz="1600" dirty="0" err="1">
                <a:solidFill>
                  <a:schemeClr val="accent2">
                    <a:lumMod val="50000"/>
                  </a:schemeClr>
                </a:solidFill>
                <a:latin typeface="Consolas" pitchFamily="49" charset="0"/>
                <a:cs typeface="Consolas" pitchFamily="49" charset="0"/>
              </a:rPr>
              <a:t>s.</a:t>
            </a:r>
            <a:r>
              <a:rPr lang="en-US" sz="1600" b="1" dirty="0" err="1">
                <a:solidFill>
                  <a:schemeClr val="accent2">
                    <a:lumMod val="50000"/>
                  </a:schemeClr>
                </a:solidFill>
                <a:latin typeface="Consolas" pitchFamily="49" charset="0"/>
                <a:cs typeface="Consolas" pitchFamily="49" charset="0"/>
              </a:rPr>
              <a:t>CompareTo</a:t>
            </a:r>
            <a:r>
              <a:rPr lang="en-US" sz="1600" dirty="0">
                <a:solidFill>
                  <a:schemeClr val="accent2">
                    <a:lumMod val="50000"/>
                  </a:schemeClr>
                </a:solidFill>
                <a:latin typeface="Consolas" pitchFamily="49" charset="0"/>
                <a:cs typeface="Consolas" pitchFamily="49" charset="0"/>
              </a:rPr>
              <a:t>(s);//boxing</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v = </a:t>
            </a:r>
            <a:r>
              <a:rPr lang="en-US" sz="1600" dirty="0" err="1">
                <a:solidFill>
                  <a:schemeClr val="accent2">
                    <a:lumMod val="50000"/>
                  </a:schemeClr>
                </a:solidFill>
                <a:latin typeface="Consolas" pitchFamily="49" charset="0"/>
                <a:cs typeface="Consolas" pitchFamily="49" charset="0"/>
              </a:rPr>
              <a:t>s.</a:t>
            </a:r>
            <a:r>
              <a:rPr lang="en-US" sz="1600" b="1" dirty="0" err="1">
                <a:solidFill>
                  <a:schemeClr val="accent2">
                    <a:lumMod val="50000"/>
                  </a:schemeClr>
                </a:solidFill>
                <a:latin typeface="Consolas" pitchFamily="49" charset="0"/>
                <a:cs typeface="Consolas" pitchFamily="49" charset="0"/>
              </a:rPr>
              <a:t>CompareTo</a:t>
            </a:r>
            <a:r>
              <a:rPr lang="en-US" sz="1600" dirty="0">
                <a:solidFill>
                  <a:schemeClr val="accent2">
                    <a:lumMod val="50000"/>
                  </a:schemeClr>
                </a:solidFill>
                <a:latin typeface="Consolas" pitchFamily="49" charset="0"/>
                <a:cs typeface="Consolas" pitchFamily="49" charset="0"/>
              </a:rPr>
              <a:t>(o);//InvalidCastException</a:t>
            </a:r>
            <a:endParaRPr lang="ru-RU" sz="1600" dirty="0" err="1">
              <a:solidFill>
                <a:schemeClr val="accent2">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1653986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and Explicit Interface Implementation</a:t>
            </a:r>
            <a:endParaRPr lang="ru-RU" dirty="0"/>
          </a:p>
        </p:txBody>
      </p:sp>
      <p:sp>
        <p:nvSpPr>
          <p:cNvPr id="9" name="Flowchart: Document 3"/>
          <p:cNvSpPr/>
          <p:nvPr/>
        </p:nvSpPr>
        <p:spPr bwMode="auto">
          <a:xfrm>
            <a:off x="271508" y="1066800"/>
            <a:ext cx="8039358" cy="4668739"/>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arn-CL" sz="1600" dirty="0">
                <a:solidFill>
                  <a:schemeClr val="accent2">
                    <a:lumMod val="50000"/>
                  </a:schemeClr>
                </a:solidFill>
                <a:latin typeface="Consolas" pitchFamily="49" charset="0"/>
                <a:cs typeface="Consolas" pitchFamily="49" charset="0"/>
              </a:rPr>
              <a:t>struct </a:t>
            </a:r>
            <a:r>
              <a:rPr lang="en-US" sz="1600" dirty="0" err="1">
                <a:solidFill>
                  <a:schemeClr val="accent2">
                    <a:lumMod val="50000"/>
                  </a:schemeClr>
                </a:solidFill>
                <a:latin typeface="Consolas" pitchFamily="49" charset="0"/>
                <a:cs typeface="Consolas" pitchFamily="49" charset="0"/>
              </a:rPr>
              <a:t>SomeStruct</a:t>
            </a:r>
            <a:r>
              <a:rPr lang="arn-CL" sz="1600" dirty="0">
                <a:solidFill>
                  <a:schemeClr val="accent2">
                    <a:lumMod val="50000"/>
                  </a:schemeClr>
                </a:solidFill>
                <a:latin typeface="Consolas" pitchFamily="49" charset="0"/>
                <a:cs typeface="Consolas" pitchFamily="49" charset="0"/>
              </a:rPr>
              <a:t> : </a:t>
            </a:r>
            <a:r>
              <a:rPr lang="arn-CL" sz="1600" b="1" dirty="0">
                <a:solidFill>
                  <a:schemeClr val="accent2">
                    <a:lumMod val="50000"/>
                  </a:schemeClr>
                </a:solidFill>
                <a:latin typeface="Consolas" pitchFamily="49" charset="0"/>
                <a:cs typeface="Consolas" pitchFamily="49" charset="0"/>
              </a:rPr>
              <a:t>IComparable</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   private int x</a:t>
            </a:r>
            <a:r>
              <a:rPr lang="arn-CL" sz="1600" dirty="0" smtClean="0">
                <a:solidFill>
                  <a:schemeClr val="accent2">
                    <a:lumMod val="50000"/>
                  </a:schemeClr>
                </a:solidFill>
                <a:latin typeface="Consolas" pitchFamily="49" charset="0"/>
                <a:cs typeface="Consolas" pitchFamily="49" charset="0"/>
              </a:rPr>
              <a:t>;</a:t>
            </a:r>
          </a:p>
          <a:p>
            <a:endParaRPr lang="arn-CL"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    public </a:t>
            </a:r>
            <a:r>
              <a:rPr lang="en-US" sz="1600" dirty="0" err="1">
                <a:solidFill>
                  <a:schemeClr val="accent2">
                    <a:lumMod val="50000"/>
                  </a:schemeClr>
                </a:solidFill>
                <a:latin typeface="Consolas" pitchFamily="49" charset="0"/>
                <a:cs typeface="Consolas" pitchFamily="49" charset="0"/>
              </a:rPr>
              <a:t>SomeStruct</a:t>
            </a:r>
            <a:r>
              <a:rPr lang="arn-CL" sz="1600" dirty="0">
                <a:solidFill>
                  <a:schemeClr val="accent2">
                    <a:lumMod val="50000"/>
                  </a:schemeClr>
                </a:solidFill>
                <a:latin typeface="Consolas" pitchFamily="49" charset="0"/>
                <a:cs typeface="Consolas" pitchFamily="49" charset="0"/>
              </a:rPr>
              <a:t> x)</a:t>
            </a:r>
          </a:p>
          <a:p>
            <a:r>
              <a:rPr lang="ru-RU" sz="1600" dirty="0">
                <a:solidFill>
                  <a:schemeClr val="accent2">
                    <a:lumMod val="50000"/>
                  </a:schemeClr>
                </a:solidFill>
                <a:latin typeface="Consolas" pitchFamily="49" charset="0"/>
                <a:cs typeface="Consolas" pitchFamily="49" charset="0"/>
              </a:rPr>
              <a:t>    {</a:t>
            </a:r>
          </a:p>
          <a:p>
            <a:r>
              <a:rPr lang="arn-CL" sz="1600" dirty="0">
                <a:solidFill>
                  <a:schemeClr val="accent2">
                    <a:lumMod val="50000"/>
                  </a:schemeClr>
                </a:solidFill>
                <a:latin typeface="Consolas" pitchFamily="49" charset="0"/>
                <a:cs typeface="Consolas" pitchFamily="49" charset="0"/>
              </a:rPr>
              <a:t>        this.x = x;</a:t>
            </a:r>
          </a:p>
          <a:p>
            <a:r>
              <a:rPr lang="ru-RU" sz="1600" dirty="0">
                <a:solidFill>
                  <a:schemeClr val="accent2">
                    <a:lumMod val="50000"/>
                  </a:schemeClr>
                </a:solidFill>
                <a:latin typeface="Consolas" pitchFamily="49" charset="0"/>
                <a:cs typeface="Consolas" pitchFamily="49" charset="0"/>
              </a:rPr>
              <a:t>    </a:t>
            </a:r>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    public int </a:t>
            </a:r>
            <a:r>
              <a:rPr lang="arn-CL" sz="1600" b="1" dirty="0">
                <a:solidFill>
                  <a:schemeClr val="accent2">
                    <a:lumMod val="50000"/>
                  </a:schemeClr>
                </a:solidFill>
                <a:latin typeface="Consolas" pitchFamily="49" charset="0"/>
                <a:cs typeface="Consolas" pitchFamily="49" charset="0"/>
              </a:rPr>
              <a:t>CompareTo</a:t>
            </a:r>
            <a:r>
              <a:rPr lang="arn-CL" sz="1600" dirty="0">
                <a:solidFill>
                  <a:schemeClr val="accent2">
                    <a:lumMod val="50000"/>
                  </a:schemeClr>
                </a:solidFill>
                <a:latin typeface="Consolas" pitchFamily="49" charset="0"/>
                <a:cs typeface="Consolas" pitchFamily="49" charset="0"/>
              </a:rPr>
              <a:t>(</a:t>
            </a:r>
            <a:r>
              <a:rPr lang="en-US" sz="1600" dirty="0" err="1">
                <a:solidFill>
                  <a:schemeClr val="accent2">
                    <a:lumMod val="50000"/>
                  </a:schemeClr>
                </a:solidFill>
                <a:latin typeface="Consolas" pitchFamily="49" charset="0"/>
                <a:cs typeface="Consolas" pitchFamily="49" charset="0"/>
              </a:rPr>
              <a:t>SomeStruct</a:t>
            </a:r>
            <a:r>
              <a:rPr lang="arn-CL" sz="1600" dirty="0">
                <a:solidFill>
                  <a:schemeClr val="accent2">
                    <a:lumMod val="50000"/>
                  </a:schemeClr>
                </a:solidFill>
                <a:latin typeface="Consolas" pitchFamily="49" charset="0"/>
                <a:cs typeface="Consolas" pitchFamily="49" charset="0"/>
              </a:rPr>
              <a:t> other)</a:t>
            </a:r>
          </a:p>
          <a:p>
            <a:r>
              <a:rPr lang="ru-RU" sz="1600" dirty="0">
                <a:solidFill>
                  <a:schemeClr val="accent2">
                    <a:lumMod val="50000"/>
                  </a:schemeClr>
                </a:solidFill>
                <a:latin typeface="Consolas" pitchFamily="49" charset="0"/>
                <a:cs typeface="Consolas" pitchFamily="49" charset="0"/>
              </a:rPr>
              <a:t>    {</a:t>
            </a:r>
          </a:p>
          <a:p>
            <a:r>
              <a:rPr lang="arn-CL"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      return this.x - other.x;</a:t>
            </a:r>
          </a:p>
          <a:p>
            <a:r>
              <a:rPr lang="ru-RU" sz="1600" dirty="0">
                <a:solidFill>
                  <a:schemeClr val="accent2">
                    <a:lumMod val="50000"/>
                  </a:schemeClr>
                </a:solidFill>
                <a:latin typeface="Consolas" pitchFamily="49" charset="0"/>
                <a:cs typeface="Consolas" pitchFamily="49" charset="0"/>
              </a:rPr>
              <a:t>    </a:t>
            </a:r>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arn-CL" sz="1600" dirty="0">
                <a:solidFill>
                  <a:schemeClr val="accent2">
                    <a:lumMod val="50000"/>
                  </a:schemeClr>
                </a:solidFill>
                <a:latin typeface="Consolas" pitchFamily="49" charset="0"/>
                <a:cs typeface="Consolas" pitchFamily="49" charset="0"/>
              </a:rPr>
              <a:t>    int </a:t>
            </a:r>
            <a:r>
              <a:rPr lang="arn-CL" sz="1600" b="1" dirty="0">
                <a:solidFill>
                  <a:schemeClr val="accent2">
                    <a:lumMod val="50000"/>
                  </a:schemeClr>
                </a:solidFill>
                <a:latin typeface="Consolas" pitchFamily="49" charset="0"/>
                <a:cs typeface="Consolas" pitchFamily="49" charset="0"/>
              </a:rPr>
              <a:t>IComparable.CompareTo</a:t>
            </a:r>
            <a:r>
              <a:rPr lang="arn-CL" sz="1600" dirty="0">
                <a:solidFill>
                  <a:schemeClr val="accent2">
                    <a:lumMod val="50000"/>
                  </a:schemeClr>
                </a:solidFill>
                <a:latin typeface="Consolas" pitchFamily="49" charset="0"/>
                <a:cs typeface="Consolas" pitchFamily="49" charset="0"/>
              </a:rPr>
              <a:t>(object obj)</a:t>
            </a:r>
          </a:p>
          <a:p>
            <a:r>
              <a:rPr lang="ru-RU" sz="1600" dirty="0">
                <a:solidFill>
                  <a:schemeClr val="accent2">
                    <a:lumMod val="50000"/>
                  </a:schemeClr>
                </a:solidFill>
                <a:latin typeface="Consolas" pitchFamily="49" charset="0"/>
                <a:cs typeface="Consolas" pitchFamily="49" charset="0"/>
              </a:rPr>
              <a:t>    {</a:t>
            </a:r>
          </a:p>
          <a:p>
            <a:r>
              <a:rPr lang="arn-CL" sz="1600" dirty="0">
                <a:solidFill>
                  <a:schemeClr val="accent2">
                    <a:lumMod val="50000"/>
                  </a:schemeClr>
                </a:solidFill>
                <a:latin typeface="Consolas" pitchFamily="49" charset="0"/>
                <a:cs typeface="Consolas" pitchFamily="49" charset="0"/>
              </a:rPr>
              <a:t>        return CompareTo((</a:t>
            </a:r>
            <a:r>
              <a:rPr lang="en-US" sz="1600" dirty="0" err="1">
                <a:solidFill>
                  <a:schemeClr val="accent2">
                    <a:lumMod val="50000"/>
                  </a:schemeClr>
                </a:solidFill>
                <a:latin typeface="Consolas" pitchFamily="49" charset="0"/>
                <a:cs typeface="Consolas" pitchFamily="49" charset="0"/>
              </a:rPr>
              <a:t>SomeStruct</a:t>
            </a:r>
            <a:r>
              <a:rPr lang="arn-CL" sz="1600" dirty="0">
                <a:solidFill>
                  <a:schemeClr val="accent2">
                    <a:lumMod val="50000"/>
                  </a:schemeClr>
                </a:solidFill>
                <a:latin typeface="Consolas" pitchFamily="49" charset="0"/>
                <a:cs typeface="Consolas" pitchFamily="49" charset="0"/>
              </a:rPr>
              <a:t>)obj);</a:t>
            </a:r>
          </a:p>
          <a:p>
            <a:r>
              <a:rPr lang="ru-RU" sz="1600"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a:t>
            </a:r>
            <a:r>
              <a:rPr lang="ru-RU" sz="1600" dirty="0">
                <a:solidFill>
                  <a:schemeClr val="accent2">
                    <a:lumMod val="50000"/>
                  </a:schemeClr>
                </a:solidFill>
                <a:latin typeface="Consolas" pitchFamily="49" charset="0"/>
                <a:cs typeface="Consolas" pitchFamily="49" charset="0"/>
              </a:rPr>
              <a:t>  </a:t>
            </a:r>
          </a:p>
        </p:txBody>
      </p:sp>
      <p:sp>
        <p:nvSpPr>
          <p:cNvPr id="10" name="Блок-схема: документ 9"/>
          <p:cNvSpPr/>
          <p:nvPr/>
        </p:nvSpPr>
        <p:spPr bwMode="auto">
          <a:xfrm>
            <a:off x="271508" y="5169868"/>
            <a:ext cx="7429758" cy="1497692"/>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 s = new </a:t>
            </a:r>
            <a:r>
              <a:rPr lang="en-US" sz="1600" dirty="0" err="1">
                <a:solidFill>
                  <a:schemeClr val="accent2">
                    <a:lumMod val="50000"/>
                  </a:schemeClr>
                </a:solidFill>
                <a:latin typeface="Consolas" pitchFamily="49" charset="0"/>
                <a:cs typeface="Consolas" pitchFamily="49" charset="0"/>
              </a:rPr>
              <a:t>SomeStruct</a:t>
            </a:r>
            <a:r>
              <a:rPr lang="en-US" sz="1600" dirty="0">
                <a:solidFill>
                  <a:schemeClr val="accent2">
                    <a:lumMod val="50000"/>
                  </a:schemeClr>
                </a:solidFill>
                <a:latin typeface="Consolas" pitchFamily="49" charset="0"/>
                <a:cs typeface="Consolas" pitchFamily="49" charset="0"/>
              </a:rPr>
              <a:t>();</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object o = new object();</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int v = </a:t>
            </a:r>
            <a:r>
              <a:rPr lang="en-US" sz="1600" dirty="0" err="1">
                <a:solidFill>
                  <a:schemeClr val="accent2">
                    <a:lumMod val="50000"/>
                  </a:schemeClr>
                </a:solidFill>
                <a:latin typeface="Consolas" pitchFamily="49" charset="0"/>
                <a:cs typeface="Consolas" pitchFamily="49" charset="0"/>
              </a:rPr>
              <a:t>s.</a:t>
            </a:r>
            <a:r>
              <a:rPr lang="en-US" sz="1600" b="1" dirty="0" err="1">
                <a:solidFill>
                  <a:schemeClr val="accent2">
                    <a:lumMod val="50000"/>
                  </a:schemeClr>
                </a:solidFill>
                <a:latin typeface="Consolas" pitchFamily="49" charset="0"/>
                <a:cs typeface="Consolas" pitchFamily="49" charset="0"/>
              </a:rPr>
              <a:t>CompareTo</a:t>
            </a:r>
            <a:r>
              <a:rPr lang="en-US" sz="1600" dirty="0">
                <a:solidFill>
                  <a:schemeClr val="accent2">
                    <a:lumMod val="50000"/>
                  </a:schemeClr>
                </a:solidFill>
                <a:latin typeface="Consolas" pitchFamily="49" charset="0"/>
                <a:cs typeface="Consolas" pitchFamily="49" charset="0"/>
              </a:rPr>
              <a:t>(s);</a:t>
            </a:r>
          </a:p>
          <a:p>
            <a:pPr algn="just" defTabSz="457200">
              <a:lnSpc>
                <a:spcPct val="90000"/>
              </a:lnSpc>
              <a:tabLst>
                <a:tab pos="457200" algn="l"/>
              </a:tabLst>
            </a:pPr>
            <a:r>
              <a:rPr lang="en-US" sz="1600" dirty="0">
                <a:solidFill>
                  <a:schemeClr val="accent2">
                    <a:lumMod val="50000"/>
                  </a:schemeClr>
                </a:solidFill>
                <a:latin typeface="Consolas" pitchFamily="49" charset="0"/>
                <a:cs typeface="Consolas" pitchFamily="49" charset="0"/>
              </a:rPr>
              <a:t>v = </a:t>
            </a:r>
            <a:r>
              <a:rPr lang="en-US" sz="1600" dirty="0" err="1">
                <a:solidFill>
                  <a:schemeClr val="accent2">
                    <a:lumMod val="50000"/>
                  </a:schemeClr>
                </a:solidFill>
                <a:latin typeface="Consolas" pitchFamily="49" charset="0"/>
                <a:cs typeface="Consolas" pitchFamily="49" charset="0"/>
              </a:rPr>
              <a:t>s.</a:t>
            </a:r>
            <a:r>
              <a:rPr lang="en-US" sz="1600" b="1" dirty="0" err="1">
                <a:solidFill>
                  <a:schemeClr val="accent2">
                    <a:lumMod val="50000"/>
                  </a:schemeClr>
                </a:solidFill>
                <a:latin typeface="Consolas" pitchFamily="49" charset="0"/>
                <a:cs typeface="Consolas" pitchFamily="49" charset="0"/>
              </a:rPr>
              <a:t>CompareTo</a:t>
            </a:r>
            <a:r>
              <a:rPr lang="en-US" sz="1600" dirty="0">
                <a:solidFill>
                  <a:schemeClr val="accent2">
                    <a:lumMod val="50000"/>
                  </a:schemeClr>
                </a:solidFill>
                <a:latin typeface="Consolas" pitchFamily="49" charset="0"/>
                <a:cs typeface="Consolas" pitchFamily="49" charset="0"/>
              </a:rPr>
              <a:t>(o);//CTE</a:t>
            </a:r>
            <a:endParaRPr lang="ru-RU" sz="1600" dirty="0" err="1">
              <a:solidFill>
                <a:schemeClr val="accent2">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788663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bwMode="auto">
          <a:xfrm>
            <a:off x="228600" y="645459"/>
            <a:ext cx="8686800" cy="25908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public sealed class </a:t>
            </a:r>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 : </a:t>
            </a:r>
            <a:r>
              <a:rPr lang="en-US" sz="1600" b="1" dirty="0" err="1">
                <a:solidFill>
                  <a:schemeClr val="accent2">
                    <a:lumMod val="50000"/>
                  </a:schemeClr>
                </a:solidFill>
                <a:latin typeface="Consolas" pitchFamily="49" charset="0"/>
                <a:cs typeface="Consolas" pitchFamily="49" charset="0"/>
              </a:rPr>
              <a:t>IDisposable</a:t>
            </a:r>
            <a:r>
              <a:rPr lang="en-US" sz="1600" b="1"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a:t>
            </a:r>
          </a:p>
          <a:p>
            <a:r>
              <a:rPr lang="fr-FR" sz="1600" dirty="0">
                <a:solidFill>
                  <a:schemeClr val="accent2">
                    <a:lumMod val="50000"/>
                  </a:schemeClr>
                </a:solidFill>
                <a:latin typeface="Consolas" pitchFamily="49" charset="0"/>
                <a:cs typeface="Consolas" pitchFamily="49" charset="0"/>
              </a:rPr>
              <a:t>     public </a:t>
            </a:r>
            <a:r>
              <a:rPr lang="fr-FR" sz="1600" dirty="0" err="1">
                <a:solidFill>
                  <a:schemeClr val="accent2">
                    <a:lumMod val="50000"/>
                  </a:schemeClr>
                </a:solidFill>
                <a:latin typeface="Consolas" pitchFamily="49" charset="0"/>
                <a:cs typeface="Consolas" pitchFamily="49" charset="0"/>
              </a:rPr>
              <a:t>void</a:t>
            </a:r>
            <a:r>
              <a:rPr lang="fr-FR" sz="1600" dirty="0">
                <a:solidFill>
                  <a:schemeClr val="accent2">
                    <a:lumMod val="50000"/>
                  </a:schemeClr>
                </a:solidFill>
                <a:latin typeface="Consolas" pitchFamily="49" charset="0"/>
                <a:cs typeface="Consolas" pitchFamily="49" charset="0"/>
              </a:rPr>
              <a:t> </a:t>
            </a:r>
            <a:r>
              <a:rPr lang="fr-FR" sz="1600" b="1" dirty="0">
                <a:solidFill>
                  <a:schemeClr val="accent2">
                    <a:lumMod val="50000"/>
                  </a:schemeClr>
                </a:solidFill>
                <a:latin typeface="Consolas" pitchFamily="49" charset="0"/>
                <a:cs typeface="Consolas" pitchFamily="49" charset="0"/>
              </a:rPr>
              <a:t>Dispose</a:t>
            </a:r>
            <a:r>
              <a:rPr lang="fr-FR" sz="1600" dirty="0">
                <a:solidFill>
                  <a:schemeClr val="accent2">
                    <a:lumMod val="50000"/>
                  </a:schemeClr>
                </a:solidFill>
                <a:latin typeface="Consolas" pitchFamily="49" charset="0"/>
                <a:cs typeface="Consolas" pitchFamily="49" charset="0"/>
              </a:rPr>
              <a:t>() </a:t>
            </a:r>
            <a:r>
              <a:rPr lang="fr-FR" sz="1600" dirty="0" smtClean="0">
                <a:solidFill>
                  <a:schemeClr val="accent2">
                    <a:lumMod val="50000"/>
                  </a:schemeClr>
                </a:solidFill>
                <a:latin typeface="Consolas" pitchFamily="49" charset="0"/>
                <a:cs typeface="Consolas" pitchFamily="49" charset="0"/>
              </a:rPr>
              <a:t>{</a:t>
            </a:r>
            <a:r>
              <a:rPr lang="ru-RU" sz="1600" dirty="0" smtClean="0">
                <a:solidFill>
                  <a:schemeClr val="accent2">
                    <a:lumMod val="50000"/>
                  </a:schemeClr>
                </a:solidFill>
                <a:latin typeface="Consolas" pitchFamily="49" charset="0"/>
                <a:cs typeface="Consolas" pitchFamily="49" charset="0"/>
              </a:rPr>
              <a:t>...</a:t>
            </a:r>
            <a:r>
              <a:rPr lang="fr-FR" sz="1600" dirty="0" smtClean="0">
                <a:solidFill>
                  <a:schemeClr val="accent2">
                    <a:lumMod val="50000"/>
                  </a:schemeClr>
                </a:solidFill>
                <a:latin typeface="Consolas" pitchFamily="49" charset="0"/>
                <a:cs typeface="Consolas" pitchFamily="49" charset="0"/>
              </a:rPr>
              <a:t>}</a:t>
            </a:r>
            <a:endParaRPr lang="fr-FR" sz="1600" dirty="0">
              <a:solidFill>
                <a:schemeClr val="accent2">
                  <a:lumMod val="50000"/>
                </a:schemeClr>
              </a:solidFill>
              <a:latin typeface="Consolas" pitchFamily="49" charset="0"/>
              <a:cs typeface="Consolas" pitchFamily="49" charset="0"/>
            </a:endParaRPr>
          </a:p>
          <a:p>
            <a:r>
              <a:rPr lang="fr-FR" sz="1600" dirty="0">
                <a:solidFill>
                  <a:schemeClr val="accent2">
                    <a:lumMod val="50000"/>
                  </a:schemeClr>
                </a:solidFill>
                <a:latin typeface="Consolas" pitchFamily="49" charset="0"/>
                <a:cs typeface="Consolas" pitchFamily="49" charset="0"/>
              </a:rPr>
              <a:t>}</a:t>
            </a:r>
          </a:p>
          <a:p>
            <a:endParaRPr lang="fr-FR" sz="1600" dirty="0">
              <a:solidFill>
                <a:schemeClr val="accent2">
                  <a:lumMod val="50000"/>
                </a:schemeClr>
              </a:solidFill>
              <a:latin typeface="Consolas" pitchFamily="49" charset="0"/>
              <a:cs typeface="Consolas" pitchFamily="49" charset="0"/>
            </a:endParaRPr>
          </a:p>
          <a:p>
            <a:r>
              <a:rPr lang="en-US" sz="1600" dirty="0">
                <a:solidFill>
                  <a:schemeClr val="accent2">
                    <a:lumMod val="50000"/>
                  </a:schemeClr>
                </a:solidFill>
                <a:latin typeface="Consolas" pitchFamily="49" charset="0"/>
                <a:cs typeface="Consolas" pitchFamily="49" charset="0"/>
              </a:rPr>
              <a:t>public sealed class </a:t>
            </a:r>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 : </a:t>
            </a:r>
            <a:r>
              <a:rPr lang="en-US" sz="1600" b="1" dirty="0" err="1">
                <a:solidFill>
                  <a:schemeClr val="accent2">
                    <a:lumMod val="50000"/>
                  </a:schemeClr>
                </a:solidFill>
                <a:latin typeface="Consolas" pitchFamily="49" charset="0"/>
                <a:cs typeface="Consolas" pitchFamily="49" charset="0"/>
              </a:rPr>
              <a:t>IDisposable</a:t>
            </a:r>
            <a:r>
              <a:rPr lang="en-US" sz="1600" b="1" dirty="0">
                <a:solidFill>
                  <a:schemeClr val="accent2">
                    <a:lumMod val="50000"/>
                  </a:schemeClr>
                </a:solidFill>
                <a:latin typeface="Consolas" pitchFamily="49" charset="0"/>
                <a:cs typeface="Consolas" pitchFamily="49" charset="0"/>
              </a:rPr>
              <a:t> </a:t>
            </a:r>
          </a:p>
          <a:p>
            <a:r>
              <a:rPr lang="en-US" sz="1600" dirty="0">
                <a:solidFill>
                  <a:schemeClr val="accent2">
                    <a:lumMod val="50000"/>
                  </a:schemeClr>
                </a:solidFill>
                <a:latin typeface="Consolas" pitchFamily="49" charset="0"/>
                <a:cs typeface="Consolas" pitchFamily="49" charset="0"/>
              </a:rPr>
              <a:t>{</a:t>
            </a:r>
          </a:p>
          <a:p>
            <a:r>
              <a:rPr lang="fr-FR" sz="1600" dirty="0">
                <a:solidFill>
                  <a:schemeClr val="accent2">
                    <a:lumMod val="50000"/>
                  </a:schemeClr>
                </a:solidFill>
                <a:latin typeface="Consolas" pitchFamily="49" charset="0"/>
                <a:cs typeface="Consolas" pitchFamily="49" charset="0"/>
              </a:rPr>
              <a:t>    public </a:t>
            </a:r>
            <a:r>
              <a:rPr lang="fr-FR" sz="1600" dirty="0" err="1">
                <a:solidFill>
                  <a:schemeClr val="accent2">
                    <a:lumMod val="50000"/>
                  </a:schemeClr>
                </a:solidFill>
                <a:latin typeface="Consolas" pitchFamily="49" charset="0"/>
                <a:cs typeface="Consolas" pitchFamily="49" charset="0"/>
              </a:rPr>
              <a:t>void</a:t>
            </a:r>
            <a:r>
              <a:rPr lang="fr-FR" sz="1600" dirty="0">
                <a:solidFill>
                  <a:schemeClr val="accent2">
                    <a:lumMod val="50000"/>
                  </a:schemeClr>
                </a:solidFill>
                <a:latin typeface="Consolas" pitchFamily="49" charset="0"/>
                <a:cs typeface="Consolas" pitchFamily="49" charset="0"/>
              </a:rPr>
              <a:t> </a:t>
            </a:r>
            <a:r>
              <a:rPr lang="fr-FR" sz="1600" b="1" dirty="0">
                <a:solidFill>
                  <a:schemeClr val="accent2">
                    <a:lumMod val="50000"/>
                  </a:schemeClr>
                </a:solidFill>
                <a:latin typeface="Consolas" pitchFamily="49" charset="0"/>
                <a:cs typeface="Consolas" pitchFamily="49" charset="0"/>
              </a:rPr>
              <a:t>Dispose</a:t>
            </a:r>
            <a:r>
              <a:rPr lang="fr-FR"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a:t>
            </a:r>
            <a:r>
              <a:rPr lang="fr-FR" sz="1600" dirty="0">
                <a:solidFill>
                  <a:schemeClr val="accent2">
                    <a:lumMod val="50000"/>
                  </a:schemeClr>
                </a:solidFill>
                <a:latin typeface="Consolas" pitchFamily="49" charset="0"/>
                <a:cs typeface="Consolas" pitchFamily="49" charset="0"/>
              </a:rPr>
              <a:t>}</a:t>
            </a:r>
          </a:p>
          <a:p>
            <a:r>
              <a:rPr lang="fr-FR" sz="1600" dirty="0" smtClean="0">
                <a:solidFill>
                  <a:schemeClr val="accent2">
                    <a:lumMod val="50000"/>
                  </a:schemeClr>
                </a:solidFill>
                <a:latin typeface="Consolas" pitchFamily="49" charset="0"/>
                <a:cs typeface="Consolas" pitchFamily="49" charset="0"/>
              </a:rPr>
              <a:t>    </a:t>
            </a:r>
            <a:r>
              <a:rPr lang="fr-FR" sz="1600" dirty="0" err="1">
                <a:solidFill>
                  <a:schemeClr val="accent2">
                    <a:lumMod val="50000"/>
                  </a:schemeClr>
                </a:solidFill>
                <a:latin typeface="Consolas" pitchFamily="49" charset="0"/>
                <a:cs typeface="Consolas" pitchFamily="49" charset="0"/>
              </a:rPr>
              <a:t>void</a:t>
            </a:r>
            <a:r>
              <a:rPr lang="fr-FR" sz="1600" dirty="0">
                <a:solidFill>
                  <a:schemeClr val="accent2">
                    <a:lumMod val="50000"/>
                  </a:schemeClr>
                </a:solidFill>
                <a:latin typeface="Consolas" pitchFamily="49" charset="0"/>
                <a:cs typeface="Consolas" pitchFamily="49" charset="0"/>
              </a:rPr>
              <a:t> </a:t>
            </a:r>
            <a:r>
              <a:rPr lang="fr-FR" sz="1600" b="1" dirty="0" err="1">
                <a:solidFill>
                  <a:schemeClr val="accent2">
                    <a:lumMod val="50000"/>
                  </a:schemeClr>
                </a:solidFill>
                <a:latin typeface="Consolas" pitchFamily="49" charset="0"/>
                <a:cs typeface="Consolas" pitchFamily="49" charset="0"/>
              </a:rPr>
              <a:t>IDisposable.Dispose</a:t>
            </a:r>
            <a:r>
              <a:rPr lang="fr-FR" sz="1600" dirty="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a:t>
            </a:r>
            <a:r>
              <a:rPr lang="fr-FR" sz="1600" dirty="0" smtClean="0">
                <a:solidFill>
                  <a:schemeClr val="accent2">
                    <a:lumMod val="50000"/>
                  </a:schemeClr>
                </a:solidFill>
                <a:latin typeface="Consolas" pitchFamily="49" charset="0"/>
                <a:cs typeface="Consolas" pitchFamily="49" charset="0"/>
              </a:rPr>
              <a:t>}</a:t>
            </a:r>
            <a:endParaRPr lang="fr-FR"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
        <p:nvSpPr>
          <p:cNvPr id="5" name="Flowchart: Document 4"/>
          <p:cNvSpPr/>
          <p:nvPr/>
        </p:nvSpPr>
        <p:spPr bwMode="auto">
          <a:xfrm>
            <a:off x="228600" y="3236259"/>
            <a:ext cx="8686800" cy="1905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st</a:t>
            </a:r>
            <a:r>
              <a:rPr lang="en-US" sz="1600" dirty="0">
                <a:solidFill>
                  <a:schemeClr val="accent2">
                    <a:lumMod val="50000"/>
                  </a:schemeClr>
                </a:solidFill>
                <a:latin typeface="Consolas" pitchFamily="49" charset="0"/>
                <a:cs typeface="Consolas" pitchFamily="49" charset="0"/>
              </a:rPr>
              <a:t> = new </a:t>
            </a:r>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This calls the public Dispose method implementation</a:t>
            </a:r>
          </a:p>
          <a:p>
            <a:r>
              <a:rPr lang="en-US" sz="1600" dirty="0" err="1">
                <a:solidFill>
                  <a:schemeClr val="accent2">
                    <a:lumMod val="50000"/>
                  </a:schemeClr>
                </a:solidFill>
                <a:latin typeface="Consolas" pitchFamily="49" charset="0"/>
                <a:cs typeface="Consolas" pitchFamily="49" charset="0"/>
              </a:rPr>
              <a:t>st.Dispose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This calls </a:t>
            </a:r>
            <a:r>
              <a:rPr lang="en-US" sz="1600" dirty="0" err="1">
                <a:solidFill>
                  <a:schemeClr val="accent2">
                    <a:lumMod val="50000"/>
                  </a:schemeClr>
                </a:solidFill>
                <a:latin typeface="Consolas" pitchFamily="49" charset="0"/>
                <a:cs typeface="Consolas" pitchFamily="49" charset="0"/>
              </a:rPr>
              <a:t>IDisposable's</a:t>
            </a:r>
            <a:r>
              <a:rPr lang="en-US" sz="1600" dirty="0">
                <a:solidFill>
                  <a:schemeClr val="accent2">
                    <a:lumMod val="50000"/>
                  </a:schemeClr>
                </a:solidFill>
                <a:latin typeface="Consolas" pitchFamily="49" charset="0"/>
                <a:cs typeface="Consolas" pitchFamily="49" charset="0"/>
              </a:rPr>
              <a:t> Dispose method implementation</a:t>
            </a:r>
          </a:p>
          <a:p>
            <a:r>
              <a:rPr lang="en-US" sz="1600" dirty="0" err="1">
                <a:solidFill>
                  <a:schemeClr val="accent2">
                    <a:lumMod val="50000"/>
                  </a:schemeClr>
                </a:solidFill>
                <a:latin typeface="Consolas" pitchFamily="49" charset="0"/>
                <a:cs typeface="Consolas" pitchFamily="49" charset="0"/>
              </a:rPr>
              <a:t>IDisposable</a:t>
            </a:r>
            <a:r>
              <a:rPr lang="en-US" sz="1600" dirty="0">
                <a:solidFill>
                  <a:schemeClr val="accent2">
                    <a:lumMod val="50000"/>
                  </a:schemeClr>
                </a:solidFill>
                <a:latin typeface="Consolas" pitchFamily="49" charset="0"/>
                <a:cs typeface="Consolas" pitchFamily="49" charset="0"/>
              </a:rPr>
              <a:t> d = </a:t>
            </a:r>
            <a:r>
              <a:rPr lang="en-US" sz="1600" dirty="0" err="1">
                <a:solidFill>
                  <a:schemeClr val="accent2">
                    <a:lumMod val="50000"/>
                  </a:schemeClr>
                </a:solidFill>
                <a:latin typeface="Consolas" pitchFamily="49" charset="0"/>
                <a:cs typeface="Consolas" pitchFamily="49" charset="0"/>
              </a:rPr>
              <a:t>st</a:t>
            </a:r>
            <a:r>
              <a:rPr lang="en-US" sz="1600" dirty="0">
                <a:solidFill>
                  <a:schemeClr val="accent2">
                    <a:lumMod val="50000"/>
                  </a:schemeClr>
                </a:solidFill>
                <a:latin typeface="Consolas" pitchFamily="49" charset="0"/>
                <a:cs typeface="Consolas" pitchFamily="49" charset="0"/>
              </a:rPr>
              <a:t>;</a:t>
            </a:r>
          </a:p>
          <a:p>
            <a:r>
              <a:rPr lang="en-US" sz="1600" dirty="0" err="1">
                <a:solidFill>
                  <a:schemeClr val="accent2">
                    <a:lumMod val="50000"/>
                  </a:schemeClr>
                </a:solidFill>
                <a:latin typeface="Consolas" pitchFamily="49" charset="0"/>
                <a:cs typeface="Consolas" pitchFamily="49" charset="0"/>
              </a:rPr>
              <a:t>d.Dispose</a:t>
            </a:r>
            <a:r>
              <a:rPr lang="en-US" sz="1600" dirty="0">
                <a:solidFill>
                  <a:schemeClr val="accent2">
                    <a:lumMod val="50000"/>
                  </a:schemeClr>
                </a:solidFill>
                <a:latin typeface="Consolas" pitchFamily="49" charset="0"/>
                <a:cs typeface="Consolas" pitchFamily="49" charset="0"/>
              </a:rPr>
              <a:t>();</a:t>
            </a:r>
          </a:p>
          <a:p>
            <a:endParaRPr lang="en-US" sz="1600" dirty="0">
              <a:solidFill>
                <a:schemeClr val="accent2">
                  <a:lumMod val="50000"/>
                </a:schemeClr>
              </a:solidFill>
              <a:latin typeface="Consolas" pitchFamily="49" charset="0"/>
              <a:cs typeface="Consolas" pitchFamily="49" charset="0"/>
            </a:endParaRPr>
          </a:p>
        </p:txBody>
      </p:sp>
      <p:sp>
        <p:nvSpPr>
          <p:cNvPr id="7" name="Flowchart: Document 6"/>
          <p:cNvSpPr/>
          <p:nvPr/>
        </p:nvSpPr>
        <p:spPr bwMode="auto">
          <a:xfrm>
            <a:off x="228600" y="4914900"/>
            <a:ext cx="8686800" cy="1905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 </a:t>
            </a:r>
            <a:r>
              <a:rPr lang="en-US" sz="1600" dirty="0" err="1">
                <a:solidFill>
                  <a:schemeClr val="accent2">
                    <a:lumMod val="50000"/>
                  </a:schemeClr>
                </a:solidFill>
                <a:latin typeface="Consolas" pitchFamily="49" charset="0"/>
                <a:cs typeface="Consolas" pitchFamily="49" charset="0"/>
              </a:rPr>
              <a:t>st</a:t>
            </a:r>
            <a:r>
              <a:rPr lang="en-US" sz="1600" dirty="0">
                <a:solidFill>
                  <a:schemeClr val="accent2">
                    <a:lumMod val="50000"/>
                  </a:schemeClr>
                </a:solidFill>
                <a:latin typeface="Consolas" pitchFamily="49" charset="0"/>
                <a:cs typeface="Consolas" pitchFamily="49" charset="0"/>
              </a:rPr>
              <a:t> = new </a:t>
            </a:r>
            <a:r>
              <a:rPr lang="en-US" sz="1600" dirty="0" err="1">
                <a:solidFill>
                  <a:schemeClr val="accent2">
                    <a:lumMod val="50000"/>
                  </a:schemeClr>
                </a:solidFill>
                <a:latin typeface="Consolas" pitchFamily="49" charset="0"/>
                <a:cs typeface="Consolas" pitchFamily="49" charset="0"/>
              </a:rPr>
              <a:t>SimpleType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This calls the public Dispose method implementation</a:t>
            </a:r>
          </a:p>
          <a:p>
            <a:r>
              <a:rPr lang="en-US" sz="1600" dirty="0" err="1">
                <a:solidFill>
                  <a:schemeClr val="accent2">
                    <a:lumMod val="50000"/>
                  </a:schemeClr>
                </a:solidFill>
                <a:latin typeface="Consolas" pitchFamily="49" charset="0"/>
                <a:cs typeface="Consolas" pitchFamily="49" charset="0"/>
              </a:rPr>
              <a:t>st.Dispose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 This calls </a:t>
            </a:r>
            <a:r>
              <a:rPr lang="en-US" sz="1600" dirty="0" err="1">
                <a:solidFill>
                  <a:schemeClr val="accent2">
                    <a:lumMod val="50000"/>
                  </a:schemeClr>
                </a:solidFill>
                <a:latin typeface="Consolas" pitchFamily="49" charset="0"/>
                <a:cs typeface="Consolas" pitchFamily="49" charset="0"/>
              </a:rPr>
              <a:t>IDisposable's</a:t>
            </a:r>
            <a:r>
              <a:rPr lang="en-US" sz="1600" dirty="0">
                <a:solidFill>
                  <a:schemeClr val="accent2">
                    <a:lumMod val="50000"/>
                  </a:schemeClr>
                </a:solidFill>
                <a:latin typeface="Consolas" pitchFamily="49" charset="0"/>
                <a:cs typeface="Consolas" pitchFamily="49" charset="0"/>
              </a:rPr>
              <a:t> Dispose method implementation</a:t>
            </a:r>
          </a:p>
          <a:p>
            <a:r>
              <a:rPr lang="en-US" sz="1600" dirty="0" err="1">
                <a:solidFill>
                  <a:schemeClr val="accent2">
                    <a:lumMod val="50000"/>
                  </a:schemeClr>
                </a:solidFill>
                <a:latin typeface="Consolas" pitchFamily="49" charset="0"/>
                <a:cs typeface="Consolas" pitchFamily="49" charset="0"/>
              </a:rPr>
              <a:t>IDisposable</a:t>
            </a:r>
            <a:r>
              <a:rPr lang="en-US" sz="1600" dirty="0">
                <a:solidFill>
                  <a:schemeClr val="accent2">
                    <a:lumMod val="50000"/>
                  </a:schemeClr>
                </a:solidFill>
                <a:latin typeface="Consolas" pitchFamily="49" charset="0"/>
                <a:cs typeface="Consolas" pitchFamily="49" charset="0"/>
              </a:rPr>
              <a:t> d = </a:t>
            </a:r>
            <a:r>
              <a:rPr lang="en-US" sz="1600" dirty="0" err="1">
                <a:solidFill>
                  <a:schemeClr val="accent2">
                    <a:lumMod val="50000"/>
                  </a:schemeClr>
                </a:solidFill>
                <a:latin typeface="Consolas" pitchFamily="49" charset="0"/>
                <a:cs typeface="Consolas" pitchFamily="49" charset="0"/>
              </a:rPr>
              <a:t>st</a:t>
            </a:r>
            <a:r>
              <a:rPr lang="en-US" sz="1600" dirty="0">
                <a:solidFill>
                  <a:schemeClr val="accent2">
                    <a:lumMod val="50000"/>
                  </a:schemeClr>
                </a:solidFill>
                <a:latin typeface="Consolas" pitchFamily="49" charset="0"/>
                <a:cs typeface="Consolas" pitchFamily="49" charset="0"/>
              </a:rPr>
              <a:t>;</a:t>
            </a:r>
          </a:p>
          <a:p>
            <a:r>
              <a:rPr lang="en-US" sz="1600" dirty="0" err="1">
                <a:solidFill>
                  <a:schemeClr val="accent2">
                    <a:lumMod val="50000"/>
                  </a:schemeClr>
                </a:solidFill>
                <a:latin typeface="Consolas" pitchFamily="49" charset="0"/>
                <a:cs typeface="Consolas" pitchFamily="49" charset="0"/>
              </a:rPr>
              <a:t>d.Dispose</a:t>
            </a:r>
            <a:r>
              <a:rPr lang="en-US" sz="1600" dirty="0">
                <a:solidFill>
                  <a:schemeClr val="accent2">
                    <a:lumMod val="50000"/>
                  </a:schemeClr>
                </a:solidFill>
                <a:latin typeface="Consolas" pitchFamily="49" charset="0"/>
                <a:cs typeface="Consolas" pitchFamily="49" charset="0"/>
              </a:rPr>
              <a:t>();</a:t>
            </a:r>
          </a:p>
          <a:p>
            <a:endParaRPr lang="en-US" sz="1600" dirty="0">
              <a:solidFill>
                <a:schemeClr val="accent2">
                  <a:lumMod val="50000"/>
                </a:schemeClr>
              </a:solidFill>
              <a:latin typeface="Consolas" pitchFamily="49" charset="0"/>
              <a:cs typeface="Consolas" pitchFamily="49" charset="0"/>
            </a:endParaRPr>
          </a:p>
        </p:txBody>
      </p:sp>
      <p:sp>
        <p:nvSpPr>
          <p:cNvPr id="9" name="Rounded Rectangle 8"/>
          <p:cNvSpPr/>
          <p:nvPr/>
        </p:nvSpPr>
        <p:spPr bwMode="auto">
          <a:xfrm>
            <a:off x="4764741" y="2362200"/>
            <a:ext cx="4150659" cy="526075"/>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b="1" dirty="0" smtClean="0">
                <a:solidFill>
                  <a:schemeClr val="accent2">
                    <a:lumMod val="50000"/>
                  </a:schemeClr>
                </a:solidFill>
                <a:latin typeface="Calibri" panose="020F0502020204030204" pitchFamily="34" charset="0"/>
              </a:rPr>
              <a:t>EIMI isn't </a:t>
            </a:r>
            <a:r>
              <a:rPr lang="en-US" b="1" dirty="0">
                <a:solidFill>
                  <a:schemeClr val="accent2">
                    <a:lumMod val="50000"/>
                  </a:schemeClr>
                </a:solidFill>
                <a:latin typeface="Calibri" panose="020F0502020204030204" pitchFamily="34" charset="0"/>
              </a:rPr>
              <a:t>a part of an type object </a:t>
            </a:r>
            <a:r>
              <a:rPr lang="en-US" b="1" dirty="0" smtClean="0">
                <a:solidFill>
                  <a:schemeClr val="accent2">
                    <a:lumMod val="50000"/>
                  </a:schemeClr>
                </a:solidFill>
                <a:latin typeface="Calibri" panose="020F0502020204030204" pitchFamily="34" charset="0"/>
              </a:rPr>
              <a:t>model</a:t>
            </a:r>
            <a:r>
              <a:rPr lang="ru-RU" b="1" dirty="0" smtClean="0">
                <a:solidFill>
                  <a:schemeClr val="accent2">
                    <a:lumMod val="50000"/>
                  </a:schemeClr>
                </a:solidFill>
                <a:latin typeface="Calibri" panose="020F0502020204030204" pitchFamily="34" charset="0"/>
              </a:rPr>
              <a:t>!</a:t>
            </a:r>
            <a:r>
              <a:rPr lang="en-US" b="1" dirty="0" smtClean="0">
                <a:solidFill>
                  <a:schemeClr val="accent2">
                    <a:lumMod val="50000"/>
                  </a:schemeClr>
                </a:solidFill>
                <a:latin typeface="Calibri" panose="020F0502020204030204" pitchFamily="34" charset="0"/>
              </a:rPr>
              <a:t> </a:t>
            </a:r>
            <a:endParaRPr lang="ru-RU" dirty="0">
              <a:solidFill>
                <a:schemeClr val="accent2">
                  <a:lumMod val="50000"/>
                </a:schemeClr>
              </a:solidFill>
              <a:latin typeface="Calibri" panose="020F0502020204030204" pitchFamily="34" charset="0"/>
            </a:endParaRPr>
          </a:p>
        </p:txBody>
      </p:sp>
      <p:sp>
        <p:nvSpPr>
          <p:cNvPr id="10" name="Title 1"/>
          <p:cNvSpPr>
            <a:spLocks noGrp="1"/>
          </p:cNvSpPr>
          <p:nvPr>
            <p:ph type="title"/>
          </p:nvPr>
        </p:nvSpPr>
        <p:spPr>
          <a:xfrm>
            <a:off x="0" y="0"/>
            <a:ext cx="9144000" cy="578825"/>
          </a:xfrm>
        </p:spPr>
        <p:txBody>
          <a:bodyPr/>
          <a:lstStyle/>
          <a:p>
            <a:r>
              <a:rPr lang="en-US" dirty="0"/>
              <a:t>Implicit and Explicit Interface Implementation</a:t>
            </a:r>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a:t>
            </a:r>
            <a:r>
              <a:rPr lang="en-US" dirty="0" smtClean="0"/>
              <a:t>bstract classes</a:t>
            </a:r>
            <a:endParaRPr lang="ru-RU" dirty="0"/>
          </a:p>
        </p:txBody>
      </p:sp>
      <p:sp>
        <p:nvSpPr>
          <p:cNvPr id="4" name="Rounded Rectangle 3"/>
          <p:cNvSpPr/>
          <p:nvPr/>
        </p:nvSpPr>
        <p:spPr bwMode="auto">
          <a:xfrm>
            <a:off x="228600" y="699849"/>
            <a:ext cx="8686800" cy="730070"/>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Abstract classes, marked by the keyword abstract in the class definition, are typically used to define a base class in the hierarchy.</a:t>
            </a:r>
            <a:endParaRPr lang="ru-RU" dirty="0">
              <a:solidFill>
                <a:schemeClr val="accent2">
                  <a:lumMod val="50000"/>
                </a:schemeClr>
              </a:solidFill>
              <a:latin typeface="Calibri" charset="0"/>
              <a:ea typeface="Calibri" charset="0"/>
              <a:cs typeface="Calibri" charset="0"/>
            </a:endParaRPr>
          </a:p>
        </p:txBody>
      </p:sp>
      <p:sp>
        <p:nvSpPr>
          <p:cNvPr id="7" name="Flowchart: Document 6"/>
          <p:cNvSpPr/>
          <p:nvPr/>
        </p:nvSpPr>
        <p:spPr bwMode="auto">
          <a:xfrm>
            <a:off x="228600" y="1508817"/>
            <a:ext cx="8686800" cy="28194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pitchFamily="49" charset="0"/>
              <a:cs typeface="Consolas" pitchFamily="49" charset="0"/>
            </a:endParaRPr>
          </a:p>
          <a:p>
            <a:r>
              <a:rPr lang="ru-RU" sz="1600" b="1" dirty="0" err="1">
                <a:solidFill>
                  <a:schemeClr val="accent2">
                    <a:lumMod val="50000"/>
                  </a:schemeClr>
                </a:solidFill>
                <a:latin typeface="Consolas" pitchFamily="49" charset="0"/>
                <a:cs typeface="Consolas" pitchFamily="49" charset="0"/>
              </a:rPr>
              <a:t>abstract</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SalariedEmployee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ISalaried</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void</a:t>
            </a:r>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PaySalary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Console.WriteLine("</a:t>
            </a:r>
            <a:r>
              <a:rPr lang="ru-RU" sz="1600" dirty="0" err="1">
                <a:solidFill>
                  <a:schemeClr val="accent2">
                    <a:lumMod val="50000"/>
                  </a:schemeClr>
                </a:solidFill>
                <a:latin typeface="Consolas" pitchFamily="49" charset="0"/>
                <a:cs typeface="Consolas" pitchFamily="49" charset="0"/>
              </a:rPr>
              <a:t>Pay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salary</a:t>
            </a:r>
            <a:r>
              <a:rPr lang="ru-RU" sz="1600" dirty="0">
                <a:solidFill>
                  <a:schemeClr val="accent2">
                    <a:lumMod val="50000"/>
                  </a:schemeClr>
                </a:solidFill>
                <a:latin typeface="Consolas" pitchFamily="49" charset="0"/>
                <a:cs typeface="Consolas" pitchFamily="49" charset="0"/>
              </a:rPr>
              <a:t>: {0}", </a:t>
            </a:r>
            <a:r>
              <a:rPr lang="ru-RU" sz="1600" dirty="0" err="1">
                <a:solidFill>
                  <a:schemeClr val="accent2">
                    <a:lumMod val="50000"/>
                  </a:schemeClr>
                </a:solidFill>
                <a:latin typeface="Consolas" pitchFamily="49" charset="0"/>
                <a:cs typeface="Consolas" pitchFamily="49" charset="0"/>
              </a:rPr>
              <a:t>currentSalary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Common</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code</a:t>
            </a:r>
            <a:r>
              <a:rPr lang="ru-RU" sz="1600" dirty="0">
                <a:solidFill>
                  <a:schemeClr val="accent2">
                    <a:lumMod val="50000"/>
                  </a:schemeClr>
                </a:solidFill>
                <a:latin typeface="Consolas" pitchFamily="49" charset="0"/>
                <a:cs typeface="Consolas" pitchFamily="49" charset="0"/>
              </a:rPr>
              <a:t> for </a:t>
            </a:r>
            <a:r>
              <a:rPr lang="ru-RU" sz="1600" dirty="0" err="1">
                <a:solidFill>
                  <a:schemeClr val="accent2">
                    <a:lumMod val="50000"/>
                  </a:schemeClr>
                </a:solidFill>
                <a:latin typeface="Consolas" pitchFamily="49" charset="0"/>
                <a:cs typeface="Consolas" pitchFamily="49" charset="0"/>
              </a:rPr>
              <a:t>paying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salary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int </a:t>
            </a:r>
            <a:r>
              <a:rPr lang="ru-RU" sz="1600" dirty="0" err="1">
                <a:solidFill>
                  <a:schemeClr val="accent2">
                    <a:lumMod val="50000"/>
                  </a:schemeClr>
                </a:solidFill>
                <a:latin typeface="Consolas" pitchFamily="49" charset="0"/>
                <a:cs typeface="Consolas" pitchFamily="49" charset="0"/>
              </a:rPr>
              <a:t>currentSalary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
        <p:nvSpPr>
          <p:cNvPr id="6" name="Rounded Rectangle 5"/>
          <p:cNvSpPr/>
          <p:nvPr/>
        </p:nvSpPr>
        <p:spPr bwMode="auto">
          <a:xfrm>
            <a:off x="228600" y="4328217"/>
            <a:ext cx="8686800" cy="68580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en-US" dirty="0">
                <a:solidFill>
                  <a:schemeClr val="accent2">
                    <a:lumMod val="50000"/>
                  </a:schemeClr>
                </a:solidFill>
                <a:latin typeface="Calibri" charset="0"/>
                <a:ea typeface="Calibri" charset="0"/>
                <a:cs typeface="Calibri" charset="0"/>
              </a:rPr>
              <a:t>Cannot create an instance of the abstract class or </a:t>
            </a:r>
            <a:r>
              <a:rPr lang="en-US" dirty="0" smtClean="0">
                <a:solidFill>
                  <a:schemeClr val="accent2">
                    <a:lumMod val="50000"/>
                  </a:schemeClr>
                </a:solidFill>
                <a:latin typeface="Calibri" charset="0"/>
                <a:ea typeface="Calibri" charset="0"/>
                <a:cs typeface="Calibri" charset="0"/>
              </a:rPr>
              <a:t>interface!</a:t>
            </a:r>
            <a:endParaRPr lang="ru-RU" dirty="0">
              <a:solidFill>
                <a:schemeClr val="accent2">
                  <a:lumMod val="50000"/>
                </a:schemeClr>
              </a:solidFill>
              <a:latin typeface="Calibri" charset="0"/>
              <a:ea typeface="Calibri" charset="0"/>
              <a:cs typeface="Calibri" charset="0"/>
            </a:endParaRPr>
          </a:p>
        </p:txBody>
      </p:sp>
      <p:sp>
        <p:nvSpPr>
          <p:cNvPr id="8" name="Flowchart: Document 7"/>
          <p:cNvSpPr/>
          <p:nvPr/>
        </p:nvSpPr>
        <p:spPr bwMode="auto">
          <a:xfrm>
            <a:off x="228600" y="5014017"/>
            <a:ext cx="8686800" cy="746696"/>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just" defTabSz="457200">
              <a:lnSpc>
                <a:spcPct val="90000"/>
              </a:lnSpc>
              <a:tabLst>
                <a:tab pos="457200" algn="l"/>
              </a:tabLst>
            </a:pPr>
            <a:r>
              <a:rPr lang="ru-RU" sz="1600" dirty="0" err="1">
                <a:solidFill>
                  <a:schemeClr val="accent2">
                    <a:lumMod val="50000"/>
                  </a:schemeClr>
                </a:solidFill>
                <a:latin typeface="Consolas" pitchFamily="49" charset="0"/>
                <a:cs typeface="Consolas" pitchFamily="49" charset="0"/>
              </a:rPr>
              <a:t>SalariedEmployee</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e</a:t>
            </a:r>
            <a:r>
              <a:rPr lang="ru-RU" sz="1600" dirty="0" err="1">
                <a:solidFill>
                  <a:schemeClr val="accent2">
                    <a:lumMod val="50000"/>
                  </a:schemeClr>
                </a:solidFill>
                <a:latin typeface="Consolas" pitchFamily="49" charset="0"/>
                <a:cs typeface="Consolas" pitchFamily="49" charset="0"/>
              </a:rPr>
              <a:t>mployee</a:t>
            </a:r>
            <a:r>
              <a:rPr lang="ru-RU" sz="1600" dirty="0">
                <a:solidFill>
                  <a:schemeClr val="accent2">
                    <a:lumMod val="50000"/>
                  </a:schemeClr>
                </a:solidFill>
                <a:latin typeface="Consolas" pitchFamily="49" charset="0"/>
                <a:cs typeface="Consolas" pitchFamily="49" charset="0"/>
              </a:rPr>
              <a:t> =</a:t>
            </a:r>
            <a:r>
              <a:rPr lang="ru-RU" sz="1600" b="1" dirty="0">
                <a:solidFill>
                  <a:schemeClr val="accent2">
                    <a:lumMod val="50000"/>
                  </a:schemeClr>
                </a:solidFill>
                <a:latin typeface="Consolas" pitchFamily="49" charset="0"/>
                <a:cs typeface="Consolas" pitchFamily="49" charset="0"/>
              </a:rPr>
              <a:t> new </a:t>
            </a:r>
            <a:r>
              <a:rPr lang="ru-RU" sz="1600" b="1" dirty="0" err="1">
                <a:solidFill>
                  <a:schemeClr val="accent2">
                    <a:lumMod val="50000"/>
                  </a:schemeClr>
                </a:solidFill>
                <a:latin typeface="Consolas" pitchFamily="49" charset="0"/>
                <a:cs typeface="Consolas" pitchFamily="49" charset="0"/>
              </a:rPr>
              <a:t>SalariedEmployee</a:t>
            </a:r>
            <a:r>
              <a:rPr lang="ru-RU" sz="1600" b="1" dirty="0">
                <a:solidFill>
                  <a:schemeClr val="accent2">
                    <a:lumMod val="50000"/>
                  </a:schemeClr>
                </a:solidFill>
                <a:latin typeface="Consolas" pitchFamily="49" charset="0"/>
                <a:cs typeface="Consolas" pitchFamily="49" charset="0"/>
              </a:rPr>
              <a:t>(); </a:t>
            </a:r>
          </a:p>
        </p:txBody>
      </p:sp>
      <p:sp>
        <p:nvSpPr>
          <p:cNvPr id="9" name="Explosion 1 9"/>
          <p:cNvSpPr/>
          <p:nvPr/>
        </p:nvSpPr>
        <p:spPr bwMode="auto">
          <a:xfrm>
            <a:off x="6096000" y="4838428"/>
            <a:ext cx="990600" cy="922285"/>
          </a:xfrm>
          <a:prstGeom prst="irregularSeal1">
            <a:avLst/>
          </a:prstGeom>
          <a:ln>
            <a:solidFill>
              <a:schemeClr val="accent2">
                <a:lumMod val="50000"/>
              </a:schemeClr>
            </a:solidFill>
            <a:headEnd/>
            <a:tailEn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457200">
              <a:lnSpc>
                <a:spcPct val="90000"/>
              </a:lnSpc>
              <a:tabLst>
                <a:tab pos="457200" algn="l"/>
              </a:tabLst>
            </a:pPr>
            <a:r>
              <a:rPr lang="ru-RU" b="1" dirty="0">
                <a:latin typeface="Calibri" panose="020F0502020204030204" pitchFamily="34" charset="0"/>
              </a:rPr>
              <a:t>CTE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a:t>
            </a:r>
            <a:r>
              <a:rPr lang="en-US" dirty="0" smtClean="0"/>
              <a:t>bstract classes. Abstract </a:t>
            </a:r>
            <a:r>
              <a:rPr lang="en-US" dirty="0" err="1" smtClean="0"/>
              <a:t>memebers</a:t>
            </a:r>
            <a:endParaRPr lang="ru-RU" dirty="0"/>
          </a:p>
        </p:txBody>
      </p:sp>
      <p:sp>
        <p:nvSpPr>
          <p:cNvPr id="4" name="Rounded Rectangle 3"/>
          <p:cNvSpPr/>
          <p:nvPr/>
        </p:nvSpPr>
        <p:spPr bwMode="auto">
          <a:xfrm>
            <a:off x="228600" y="829836"/>
            <a:ext cx="8686800" cy="2424352"/>
          </a:xfrm>
          <a:prstGeom prst="roundRect">
            <a:avLst/>
          </a:prstGeom>
          <a:noFill/>
          <a:ln>
            <a:noFill/>
            <a:headEnd/>
            <a:tailEn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285750" indent="-285750" algn="just" defTabSz="457200">
              <a:lnSpc>
                <a:spcPct val="90000"/>
              </a:lnSpc>
              <a:buFont typeface="Arial" charset="0"/>
              <a:buChar char="•"/>
              <a:tabLst>
                <a:tab pos="457200" algn="l"/>
              </a:tabLst>
            </a:pPr>
            <a:r>
              <a:rPr lang="en-US" dirty="0">
                <a:solidFill>
                  <a:schemeClr val="accent2">
                    <a:lumMod val="50000"/>
                  </a:schemeClr>
                </a:solidFill>
                <a:latin typeface="Calibri" charset="0"/>
                <a:ea typeface="Calibri" charset="0"/>
                <a:cs typeface="Calibri" charset="0"/>
              </a:rPr>
              <a:t>The abstract modifier indicates that the thing being modified has a missing or incomplete </a:t>
            </a:r>
            <a:r>
              <a:rPr lang="en-US" dirty="0" smtClean="0">
                <a:solidFill>
                  <a:schemeClr val="accent2">
                    <a:lumMod val="50000"/>
                  </a:schemeClr>
                </a:solidFill>
                <a:latin typeface="Calibri" charset="0"/>
                <a:ea typeface="Calibri" charset="0"/>
                <a:cs typeface="Calibri" charset="0"/>
              </a:rPr>
              <a:t>implementation</a:t>
            </a:r>
          </a:p>
          <a:p>
            <a:pPr marL="285750" indent="-285750" algn="just" defTabSz="457200">
              <a:lnSpc>
                <a:spcPct val="90000"/>
              </a:lnSpc>
              <a:buFont typeface="Arial" charset="0"/>
              <a:buChar char="•"/>
              <a:tabLst>
                <a:tab pos="457200" algn="l"/>
              </a:tabLst>
            </a:pPr>
            <a:r>
              <a:rPr lang="en-US" dirty="0" smtClean="0">
                <a:solidFill>
                  <a:schemeClr val="accent2">
                    <a:lumMod val="50000"/>
                  </a:schemeClr>
                </a:solidFill>
                <a:latin typeface="Calibri" charset="0"/>
                <a:ea typeface="Calibri" charset="0"/>
                <a:cs typeface="Calibri" charset="0"/>
              </a:rPr>
              <a:t>The </a:t>
            </a:r>
            <a:r>
              <a:rPr lang="en-US" dirty="0">
                <a:solidFill>
                  <a:schemeClr val="accent2">
                    <a:lumMod val="50000"/>
                  </a:schemeClr>
                </a:solidFill>
                <a:latin typeface="Calibri" charset="0"/>
                <a:ea typeface="Calibri" charset="0"/>
                <a:cs typeface="Calibri" charset="0"/>
              </a:rPr>
              <a:t>abstract modifier can be used with classes, methods, properties, indexers, and </a:t>
            </a:r>
            <a:r>
              <a:rPr lang="en-US" dirty="0" smtClean="0">
                <a:solidFill>
                  <a:schemeClr val="accent2">
                    <a:lumMod val="50000"/>
                  </a:schemeClr>
                </a:solidFill>
                <a:latin typeface="Calibri" charset="0"/>
                <a:ea typeface="Calibri" charset="0"/>
                <a:cs typeface="Calibri" charset="0"/>
              </a:rPr>
              <a:t>events</a:t>
            </a:r>
          </a:p>
          <a:p>
            <a:pPr marL="285750" indent="-285750" algn="just" defTabSz="457200">
              <a:lnSpc>
                <a:spcPct val="90000"/>
              </a:lnSpc>
              <a:buFont typeface="Arial" charset="0"/>
              <a:buChar char="•"/>
              <a:tabLst>
                <a:tab pos="457200" algn="l"/>
              </a:tabLst>
            </a:pPr>
            <a:r>
              <a:rPr lang="en-US" dirty="0" smtClean="0">
                <a:solidFill>
                  <a:schemeClr val="accent2">
                    <a:lumMod val="50000"/>
                  </a:schemeClr>
                </a:solidFill>
                <a:latin typeface="Calibri" charset="0"/>
                <a:ea typeface="Calibri" charset="0"/>
                <a:cs typeface="Calibri" charset="0"/>
              </a:rPr>
              <a:t>Use </a:t>
            </a:r>
            <a:r>
              <a:rPr lang="en-US" dirty="0">
                <a:solidFill>
                  <a:schemeClr val="accent2">
                    <a:lumMod val="50000"/>
                  </a:schemeClr>
                </a:solidFill>
                <a:latin typeface="Calibri" charset="0"/>
                <a:ea typeface="Calibri" charset="0"/>
                <a:cs typeface="Calibri" charset="0"/>
              </a:rPr>
              <a:t>the abstract modifier in a class declaration to indicate that a class is intended only to be a base class of other </a:t>
            </a:r>
            <a:r>
              <a:rPr lang="en-US" dirty="0" smtClean="0">
                <a:solidFill>
                  <a:schemeClr val="accent2">
                    <a:lumMod val="50000"/>
                  </a:schemeClr>
                </a:solidFill>
                <a:latin typeface="Calibri" charset="0"/>
                <a:ea typeface="Calibri" charset="0"/>
                <a:cs typeface="Calibri" charset="0"/>
              </a:rPr>
              <a:t>classes</a:t>
            </a:r>
          </a:p>
          <a:p>
            <a:pPr marL="285750" indent="-285750" algn="just" defTabSz="457200">
              <a:lnSpc>
                <a:spcPct val="90000"/>
              </a:lnSpc>
              <a:buFont typeface="Arial" charset="0"/>
              <a:buChar char="•"/>
              <a:tabLst>
                <a:tab pos="457200" algn="l"/>
              </a:tabLst>
            </a:pPr>
            <a:r>
              <a:rPr lang="en-US" dirty="0" smtClean="0">
                <a:solidFill>
                  <a:schemeClr val="accent2">
                    <a:lumMod val="50000"/>
                  </a:schemeClr>
                </a:solidFill>
                <a:latin typeface="Calibri" charset="0"/>
                <a:ea typeface="Calibri" charset="0"/>
                <a:cs typeface="Calibri" charset="0"/>
              </a:rPr>
              <a:t>Members </a:t>
            </a:r>
            <a:r>
              <a:rPr lang="en-US" dirty="0">
                <a:solidFill>
                  <a:schemeClr val="accent2">
                    <a:lumMod val="50000"/>
                  </a:schemeClr>
                </a:solidFill>
                <a:latin typeface="Calibri" charset="0"/>
                <a:ea typeface="Calibri" charset="0"/>
                <a:cs typeface="Calibri" charset="0"/>
              </a:rPr>
              <a:t>marked as abstract, or included in an abstract class, must be implemented by classes that derive from the abstract </a:t>
            </a:r>
            <a:r>
              <a:rPr lang="en-US" dirty="0" smtClean="0">
                <a:solidFill>
                  <a:schemeClr val="accent2">
                    <a:lumMod val="50000"/>
                  </a:schemeClr>
                </a:solidFill>
                <a:latin typeface="Calibri" charset="0"/>
                <a:ea typeface="Calibri" charset="0"/>
                <a:cs typeface="Calibri" charset="0"/>
              </a:rPr>
              <a:t>class</a:t>
            </a:r>
            <a:endParaRPr lang="ru-RU" dirty="0">
              <a:solidFill>
                <a:schemeClr val="accent2">
                  <a:lumMod val="50000"/>
                </a:schemeClr>
              </a:solidFill>
              <a:latin typeface="Calibri" charset="0"/>
              <a:ea typeface="Calibri" charset="0"/>
              <a:cs typeface="Calibri" charset="0"/>
            </a:endParaRPr>
          </a:p>
        </p:txBody>
      </p:sp>
      <p:sp>
        <p:nvSpPr>
          <p:cNvPr id="11" name="Flowchart: Document 3"/>
          <p:cNvSpPr/>
          <p:nvPr/>
        </p:nvSpPr>
        <p:spPr bwMode="auto">
          <a:xfrm>
            <a:off x="424702" y="3505200"/>
            <a:ext cx="8719298" cy="1524000"/>
          </a:xfrm>
          <a:prstGeom prst="flowChartDocument">
            <a:avLst/>
          </a:prstGeom>
          <a:noFill/>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ru-RU" sz="1600" b="1" dirty="0" err="1">
                <a:solidFill>
                  <a:schemeClr val="accent2">
                    <a:lumMod val="50000"/>
                  </a:schemeClr>
                </a:solidFill>
                <a:latin typeface="Consolas" pitchFamily="49" charset="0"/>
                <a:cs typeface="Consolas" pitchFamily="49" charset="0"/>
              </a:rPr>
              <a:t>abstract</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SalariedEmployee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Employee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ISalariedEmployed</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b="1" dirty="0" err="1">
                <a:solidFill>
                  <a:schemeClr val="accent2">
                    <a:lumMod val="50000"/>
                  </a:schemeClr>
                </a:solidFill>
                <a:latin typeface="Consolas" pitchFamily="49" charset="0"/>
                <a:cs typeface="Consolas" pitchFamily="49" charset="0"/>
              </a:rPr>
              <a:t>abstract</a:t>
            </a:r>
            <a:r>
              <a:rPr lang="ru-RU" sz="1600" dirty="0">
                <a:solidFill>
                  <a:schemeClr val="accent2">
                    <a:lumMod val="50000"/>
                  </a:schemeClr>
                </a:solidFill>
                <a:latin typeface="Consolas" pitchFamily="49" charset="0"/>
                <a:cs typeface="Consolas" pitchFamily="49" charset="0"/>
              </a:rPr>
              <a:t> void </a:t>
            </a:r>
            <a:r>
              <a:rPr lang="ru-RU" sz="1600" dirty="0" err="1">
                <a:solidFill>
                  <a:schemeClr val="accent2">
                    <a:lumMod val="50000"/>
                  </a:schemeClr>
                </a:solidFill>
                <a:latin typeface="Consolas" pitchFamily="49" charset="0"/>
                <a:cs typeface="Consolas" pitchFamily="49" charset="0"/>
              </a:rPr>
              <a:t>PayBonus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1610880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2646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83621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Properties</a:t>
            </a:r>
            <a:endParaRPr lang="en-US" dirty="0"/>
          </a:p>
        </p:txBody>
      </p:sp>
      <p:sp>
        <p:nvSpPr>
          <p:cNvPr id="258" name="Shape 258"/>
          <p:cNvSpPr/>
          <p:nvPr/>
        </p:nvSpPr>
        <p:spPr>
          <a:xfrm>
            <a:off x="2438478" y="1819466"/>
            <a:ext cx="3830530" cy="346052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noFill/>
          <a:ln w="25400" cap="flat">
            <a:no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solidFill>
                <a:schemeClr val="accent2">
                  <a:lumMod val="50000"/>
                </a:schemeClr>
              </a:solidFill>
              <a:latin typeface="+mn-lt"/>
            </a:endParaRPr>
          </a:p>
        </p:txBody>
      </p:sp>
      <p:grpSp>
        <p:nvGrpSpPr>
          <p:cNvPr id="263" name="Group 263"/>
          <p:cNvGrpSpPr/>
          <p:nvPr/>
        </p:nvGrpSpPr>
        <p:grpSpPr>
          <a:xfrm>
            <a:off x="228600" y="5715000"/>
            <a:ext cx="8698085" cy="609600"/>
            <a:chOff x="0" y="0"/>
            <a:chExt cx="8359559" cy="609600"/>
          </a:xfrm>
          <a:noFill/>
          <a:effectLst/>
        </p:grpSpPr>
        <p:sp>
          <p:nvSpPr>
            <p:cNvPr id="261" name="Shape 261"/>
            <p:cNvSpPr/>
            <p:nvPr/>
          </p:nvSpPr>
          <p:spPr>
            <a:xfrm>
              <a:off x="0" y="0"/>
              <a:ext cx="8359559" cy="6096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solidFill>
                  <a:schemeClr val="accent2">
                    <a:lumMod val="50000"/>
                  </a:schemeClr>
                </a:solidFill>
                <a:latin typeface="Calibri" panose="020F0502020204030204" pitchFamily="34" charset="0"/>
              </a:endParaRPr>
            </a:p>
          </p:txBody>
        </p:sp>
        <p:sp>
          <p:nvSpPr>
            <p:cNvPr id="262" name="Shape 262"/>
            <p:cNvSpPr/>
            <p:nvPr/>
          </p:nvSpPr>
          <p:spPr>
            <a:xfrm>
              <a:off x="171258" y="179646"/>
              <a:ext cx="8158542" cy="276999"/>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lang="en-US" dirty="0" smtClean="0">
                  <a:solidFill>
                    <a:schemeClr val="accent2">
                      <a:lumMod val="50000"/>
                    </a:schemeClr>
                  </a:solidFill>
                  <a:latin typeface="Calibri" panose="020F0502020204030204" pitchFamily="34" charset="0"/>
                </a:rPr>
                <a:t>Set </a:t>
              </a:r>
              <a:r>
                <a:rPr lang="en-US" dirty="0" err="1">
                  <a:solidFill>
                    <a:schemeClr val="accent2">
                      <a:lumMod val="50000"/>
                    </a:schemeClr>
                  </a:solidFill>
                  <a:latin typeface="Calibri" panose="020F0502020204030204" pitchFamily="34" charset="0"/>
                </a:rPr>
                <a:t>accessor</a:t>
              </a:r>
              <a:r>
                <a:rPr lang="en-US" dirty="0">
                  <a:solidFill>
                    <a:schemeClr val="accent2">
                      <a:lumMod val="50000"/>
                    </a:schemeClr>
                  </a:solidFill>
                  <a:latin typeface="Calibri" panose="020F0502020204030204" pitchFamily="34" charset="0"/>
                </a:rPr>
                <a:t> always </a:t>
              </a:r>
              <a:r>
                <a:rPr lang="en-US" dirty="0" smtClean="0">
                  <a:solidFill>
                    <a:schemeClr val="accent2">
                      <a:lumMod val="50000"/>
                    </a:schemeClr>
                  </a:solidFill>
                  <a:latin typeface="Calibri" panose="020F0502020204030204" pitchFamily="34" charset="0"/>
                </a:rPr>
                <a:t>has one parameter of the type provided by the property.  </a:t>
              </a:r>
              <a:endParaRPr dirty="0">
                <a:solidFill>
                  <a:schemeClr val="accent2">
                    <a:lumMod val="50000"/>
                  </a:schemeClr>
                </a:solidFill>
                <a:latin typeface="Calibri" panose="020F0502020204030204" pitchFamily="34" charset="0"/>
              </a:endParaRPr>
            </a:p>
          </p:txBody>
        </p:sp>
      </p:grpSp>
      <p:grpSp>
        <p:nvGrpSpPr>
          <p:cNvPr id="266" name="Group 266"/>
          <p:cNvGrpSpPr/>
          <p:nvPr/>
        </p:nvGrpSpPr>
        <p:grpSpPr>
          <a:xfrm>
            <a:off x="6412085" y="2571742"/>
            <a:ext cx="2514600" cy="1371600"/>
            <a:chOff x="0" y="0"/>
            <a:chExt cx="2514600" cy="1371600"/>
          </a:xfrm>
          <a:noFill/>
          <a:effectLst/>
        </p:grpSpPr>
        <p:sp>
          <p:nvSpPr>
            <p:cNvPr id="264" name="Shape 264"/>
            <p:cNvSpPr/>
            <p:nvPr/>
          </p:nvSpPr>
          <p:spPr>
            <a:xfrm>
              <a:off x="0" y="0"/>
              <a:ext cx="2514600" cy="13716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dirty="0">
                <a:solidFill>
                  <a:schemeClr val="accent2">
                    <a:lumMod val="50000"/>
                  </a:schemeClr>
                </a:solidFill>
                <a:latin typeface="Bradley Hand" charset="0"/>
                <a:ea typeface="Bradley Hand" charset="0"/>
                <a:cs typeface="Bradley Hand" charset="0"/>
              </a:endParaRPr>
            </a:p>
          </p:txBody>
        </p:sp>
        <p:sp>
          <p:nvSpPr>
            <p:cNvPr id="265" name="Shape 265"/>
            <p:cNvSpPr/>
            <p:nvPr/>
          </p:nvSpPr>
          <p:spPr>
            <a:xfrm>
              <a:off x="66955" y="270302"/>
              <a:ext cx="2380690" cy="830997"/>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lang="en-US" dirty="0" smtClean="0">
                  <a:solidFill>
                    <a:schemeClr val="accent2">
                      <a:lumMod val="50000"/>
                    </a:schemeClr>
                  </a:solidFill>
                  <a:latin typeface="Bradley Hand" charset="0"/>
                  <a:ea typeface="Bradley Hand" charset="0"/>
                  <a:cs typeface="Bradley Hand" charset="0"/>
                </a:rPr>
                <a:t>The property logic is defined by get/set </a:t>
              </a:r>
              <a:r>
                <a:rPr lang="en-US" dirty="0" err="1" smtClean="0">
                  <a:solidFill>
                    <a:schemeClr val="accent2">
                      <a:lumMod val="50000"/>
                    </a:schemeClr>
                  </a:solidFill>
                  <a:latin typeface="Bradley Hand" charset="0"/>
                  <a:ea typeface="Bradley Hand" charset="0"/>
                  <a:cs typeface="Bradley Hand" charset="0"/>
                </a:rPr>
                <a:t>accessors</a:t>
              </a:r>
              <a:endParaRPr dirty="0">
                <a:solidFill>
                  <a:schemeClr val="accent2">
                    <a:lumMod val="50000"/>
                  </a:schemeClr>
                </a:solidFill>
                <a:latin typeface="Bradley Hand" charset="0"/>
                <a:ea typeface="Bradley Hand" charset="0"/>
                <a:cs typeface="Bradley Hand" charset="0"/>
              </a:endParaRPr>
            </a:p>
          </p:txBody>
        </p:sp>
      </p:grpSp>
      <p:grpSp>
        <p:nvGrpSpPr>
          <p:cNvPr id="271" name="Group 271"/>
          <p:cNvGrpSpPr/>
          <p:nvPr/>
        </p:nvGrpSpPr>
        <p:grpSpPr>
          <a:xfrm>
            <a:off x="209263" y="1219199"/>
            <a:ext cx="1771937" cy="1066800"/>
            <a:chOff x="0" y="0"/>
            <a:chExt cx="1771935" cy="1066800"/>
          </a:xfrm>
          <a:noFill/>
          <a:effectLst/>
        </p:grpSpPr>
        <p:sp>
          <p:nvSpPr>
            <p:cNvPr id="269" name="Shape 269"/>
            <p:cNvSpPr/>
            <p:nvPr/>
          </p:nvSpPr>
          <p:spPr>
            <a:xfrm>
              <a:off x="0" y="0"/>
              <a:ext cx="1771935" cy="10668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solidFill>
                  <a:schemeClr val="accent2">
                    <a:lumMod val="50000"/>
                  </a:schemeClr>
                </a:solidFill>
                <a:latin typeface="Bradley Hand" charset="0"/>
                <a:ea typeface="Bradley Hand" charset="0"/>
                <a:cs typeface="Bradley Hand" charset="0"/>
              </a:endParaRPr>
            </a:p>
          </p:txBody>
        </p:sp>
        <p:sp>
          <p:nvSpPr>
            <p:cNvPr id="270" name="Shape 270"/>
            <p:cNvSpPr/>
            <p:nvPr/>
          </p:nvSpPr>
          <p:spPr>
            <a:xfrm>
              <a:off x="52077" y="256401"/>
              <a:ext cx="1667780" cy="553998"/>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lang="en-US" dirty="0" smtClean="0">
                  <a:solidFill>
                    <a:schemeClr val="accent2">
                      <a:lumMod val="50000"/>
                    </a:schemeClr>
                  </a:solidFill>
                  <a:latin typeface="Bradley Hand" charset="0"/>
                  <a:ea typeface="Bradley Hand" charset="0"/>
                  <a:cs typeface="Bradley Hand" charset="0"/>
                </a:rPr>
                <a:t>Property access modifier</a:t>
              </a:r>
              <a:endParaRPr dirty="0">
                <a:solidFill>
                  <a:schemeClr val="accent2">
                    <a:lumMod val="50000"/>
                  </a:schemeClr>
                </a:solidFill>
                <a:latin typeface="Bradley Hand" charset="0"/>
                <a:ea typeface="Bradley Hand" charset="0"/>
                <a:cs typeface="Bradley Hand" charset="0"/>
              </a:endParaRPr>
            </a:p>
          </p:txBody>
        </p:sp>
      </p:grpSp>
      <p:grpSp>
        <p:nvGrpSpPr>
          <p:cNvPr id="275" name="Group 275"/>
          <p:cNvGrpSpPr/>
          <p:nvPr/>
        </p:nvGrpSpPr>
        <p:grpSpPr>
          <a:xfrm>
            <a:off x="209263" y="3203372"/>
            <a:ext cx="1771937" cy="2286000"/>
            <a:chOff x="0" y="0"/>
            <a:chExt cx="1771935" cy="2286000"/>
          </a:xfrm>
          <a:noFill/>
          <a:effectLst/>
        </p:grpSpPr>
        <p:sp>
          <p:nvSpPr>
            <p:cNvPr id="273" name="Shape 273"/>
            <p:cNvSpPr/>
            <p:nvPr/>
          </p:nvSpPr>
          <p:spPr>
            <a:xfrm>
              <a:off x="0" y="0"/>
              <a:ext cx="1771935" cy="22860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solidFill>
                  <a:schemeClr val="accent2">
                    <a:lumMod val="50000"/>
                  </a:schemeClr>
                </a:solidFill>
                <a:latin typeface="Bradley Hand" charset="0"/>
                <a:ea typeface="Bradley Hand" charset="0"/>
                <a:cs typeface="Bradley Hand" charset="0"/>
              </a:endParaRPr>
            </a:p>
          </p:txBody>
        </p:sp>
        <p:sp>
          <p:nvSpPr>
            <p:cNvPr id="274" name="Shape 274"/>
            <p:cNvSpPr/>
            <p:nvPr/>
          </p:nvSpPr>
          <p:spPr>
            <a:xfrm>
              <a:off x="19337" y="450504"/>
              <a:ext cx="1598938" cy="1384995"/>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lang="en-US" dirty="0" smtClean="0">
                  <a:solidFill>
                    <a:schemeClr val="accent2">
                      <a:lumMod val="50000"/>
                    </a:schemeClr>
                  </a:solidFill>
                  <a:latin typeface="Bradley Hand" charset="0"/>
                  <a:ea typeface="Bradley Hand" charset="0"/>
                  <a:cs typeface="Bradley Hand" charset="0"/>
                </a:rPr>
                <a:t>You can change get/set </a:t>
              </a:r>
              <a:r>
                <a:rPr lang="en-US" dirty="0" err="1" smtClean="0">
                  <a:solidFill>
                    <a:schemeClr val="accent2">
                      <a:lumMod val="50000"/>
                    </a:schemeClr>
                  </a:solidFill>
                  <a:latin typeface="Bradley Hand" charset="0"/>
                  <a:ea typeface="Bradley Hand" charset="0"/>
                  <a:cs typeface="Bradley Hand" charset="0"/>
                </a:rPr>
                <a:t>accessors</a:t>
              </a:r>
              <a:r>
                <a:rPr lang="en-US" dirty="0" smtClean="0">
                  <a:solidFill>
                    <a:schemeClr val="accent2">
                      <a:lumMod val="50000"/>
                    </a:schemeClr>
                  </a:solidFill>
                  <a:latin typeface="Bradley Hand" charset="0"/>
                  <a:ea typeface="Bradley Hand" charset="0"/>
                  <a:cs typeface="Bradley Hand" charset="0"/>
                </a:rPr>
                <a:t> property access modifier</a:t>
              </a:r>
              <a:endParaRPr dirty="0">
                <a:solidFill>
                  <a:schemeClr val="accent2">
                    <a:lumMod val="50000"/>
                  </a:schemeClr>
                </a:solidFill>
                <a:latin typeface="Bradley Hand" charset="0"/>
                <a:ea typeface="Bradley Hand" charset="0"/>
                <a:cs typeface="Bradley Hand" charset="0"/>
              </a:endParaRPr>
            </a:p>
          </p:txBody>
        </p:sp>
      </p:grpSp>
      <p:grpSp>
        <p:nvGrpSpPr>
          <p:cNvPr id="279" name="Group 279"/>
          <p:cNvGrpSpPr/>
          <p:nvPr/>
        </p:nvGrpSpPr>
        <p:grpSpPr>
          <a:xfrm>
            <a:off x="2393381" y="722050"/>
            <a:ext cx="1752600" cy="762000"/>
            <a:chOff x="0" y="0"/>
            <a:chExt cx="1752600" cy="762000"/>
          </a:xfrm>
          <a:noFill/>
          <a:effectLst/>
        </p:grpSpPr>
        <p:sp>
          <p:nvSpPr>
            <p:cNvPr id="277" name="Shape 277"/>
            <p:cNvSpPr/>
            <p:nvPr/>
          </p:nvSpPr>
          <p:spPr>
            <a:xfrm>
              <a:off x="0" y="0"/>
              <a:ext cx="1752600" cy="7620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solidFill>
                  <a:schemeClr val="accent2">
                    <a:lumMod val="50000"/>
                  </a:schemeClr>
                </a:solidFill>
                <a:latin typeface="Bradley Hand" charset="0"/>
                <a:ea typeface="Bradley Hand" charset="0"/>
                <a:cs typeface="Bradley Hand" charset="0"/>
              </a:endParaRPr>
            </a:p>
          </p:txBody>
        </p:sp>
        <p:sp>
          <p:nvSpPr>
            <p:cNvPr id="278" name="Shape 278"/>
            <p:cNvSpPr/>
            <p:nvPr/>
          </p:nvSpPr>
          <p:spPr>
            <a:xfrm>
              <a:off x="37198" y="242499"/>
              <a:ext cx="1678204" cy="276999"/>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lang="en-US" dirty="0" smtClean="0">
                  <a:solidFill>
                    <a:schemeClr val="accent2">
                      <a:lumMod val="50000"/>
                    </a:schemeClr>
                  </a:solidFill>
                  <a:latin typeface="Bradley Hand" charset="0"/>
                  <a:ea typeface="Bradley Hand" charset="0"/>
                  <a:cs typeface="Bradley Hand" charset="0"/>
                </a:rPr>
                <a:t>Type of property</a:t>
              </a:r>
              <a:endParaRPr dirty="0">
                <a:solidFill>
                  <a:schemeClr val="accent2">
                    <a:lumMod val="50000"/>
                  </a:schemeClr>
                </a:solidFill>
                <a:latin typeface="Bradley Hand" charset="0"/>
                <a:ea typeface="Bradley Hand" charset="0"/>
                <a:cs typeface="Bradley Hand" charset="0"/>
              </a:endParaRPr>
            </a:p>
          </p:txBody>
        </p:sp>
      </p:grpSp>
      <p:grpSp>
        <p:nvGrpSpPr>
          <p:cNvPr id="283" name="Group 283"/>
          <p:cNvGrpSpPr/>
          <p:nvPr/>
        </p:nvGrpSpPr>
        <p:grpSpPr>
          <a:xfrm>
            <a:off x="5088797" y="720297"/>
            <a:ext cx="1600200" cy="762000"/>
            <a:chOff x="0" y="0"/>
            <a:chExt cx="1600200" cy="762000"/>
          </a:xfrm>
          <a:noFill/>
          <a:effectLst/>
        </p:grpSpPr>
        <p:sp>
          <p:nvSpPr>
            <p:cNvPr id="281" name="Shape 281"/>
            <p:cNvSpPr/>
            <p:nvPr/>
          </p:nvSpPr>
          <p:spPr>
            <a:xfrm>
              <a:off x="0" y="0"/>
              <a:ext cx="1600200" cy="762000"/>
            </a:xfrm>
            <a:prstGeom prst="roundRect">
              <a:avLst>
                <a:gd name="adj" fmla="val 16667"/>
              </a:avLst>
            </a:prstGeom>
            <a:grpFill/>
            <a:ln w="9525" cap="flat">
              <a:no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dirty="0">
                <a:solidFill>
                  <a:schemeClr val="accent2">
                    <a:lumMod val="50000"/>
                  </a:schemeClr>
                </a:solidFill>
                <a:latin typeface="Bradley Hand" charset="0"/>
                <a:ea typeface="Bradley Hand" charset="0"/>
                <a:cs typeface="Bradley Hand" charset="0"/>
              </a:endParaRPr>
            </a:p>
          </p:txBody>
        </p:sp>
        <p:sp>
          <p:nvSpPr>
            <p:cNvPr id="282" name="Shape 282"/>
            <p:cNvSpPr/>
            <p:nvPr/>
          </p:nvSpPr>
          <p:spPr>
            <a:xfrm>
              <a:off x="37197" y="104002"/>
              <a:ext cx="1525806" cy="553998"/>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lang="en-US" dirty="0" smtClean="0">
                  <a:solidFill>
                    <a:schemeClr val="accent2">
                      <a:lumMod val="50000"/>
                    </a:schemeClr>
                  </a:solidFill>
                  <a:latin typeface="Bradley Hand" charset="0"/>
                  <a:ea typeface="Bradley Hand" charset="0"/>
                  <a:cs typeface="Bradley Hand" charset="0"/>
                </a:rPr>
                <a:t>Name of property</a:t>
              </a:r>
              <a:endParaRPr dirty="0">
                <a:solidFill>
                  <a:schemeClr val="accent2">
                    <a:lumMod val="50000"/>
                  </a:schemeClr>
                </a:solidFill>
                <a:latin typeface="Bradley Hand" charset="0"/>
                <a:ea typeface="Bradley Hand" charset="0"/>
                <a:cs typeface="Bradley Hand" charset="0"/>
              </a:endParaRPr>
            </a:p>
          </p:txBody>
        </p:sp>
      </p:grpSp>
      <p:cxnSp>
        <p:nvCxnSpPr>
          <p:cNvPr id="6" name="Прямая со стрелкой 5"/>
          <p:cNvCxnSpPr>
            <a:stCxn id="270" idx="3"/>
          </p:cNvCxnSpPr>
          <p:nvPr/>
        </p:nvCxnSpPr>
        <p:spPr>
          <a:xfrm>
            <a:off x="1929122" y="1752599"/>
            <a:ext cx="737878" cy="609601"/>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8" name="Прямая со стрелкой 7"/>
          <p:cNvCxnSpPr/>
          <p:nvPr/>
        </p:nvCxnSpPr>
        <p:spPr>
          <a:xfrm>
            <a:off x="3192304" y="1275580"/>
            <a:ext cx="387919" cy="801949"/>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 name="Прямая со стрелкой 9"/>
          <p:cNvCxnSpPr>
            <a:stCxn id="281" idx="2"/>
          </p:cNvCxnSpPr>
          <p:nvPr/>
        </p:nvCxnSpPr>
        <p:spPr>
          <a:xfrm flipH="1">
            <a:off x="5061088" y="1482297"/>
            <a:ext cx="827809" cy="803702"/>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p:cNvCxnSpPr>
            <a:stCxn id="273" idx="3"/>
          </p:cNvCxnSpPr>
          <p:nvPr/>
        </p:nvCxnSpPr>
        <p:spPr>
          <a:xfrm flipV="1">
            <a:off x="1981200" y="3943342"/>
            <a:ext cx="1066800" cy="403030"/>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p:cNvCxnSpPr>
            <a:stCxn id="265" idx="1"/>
          </p:cNvCxnSpPr>
          <p:nvPr/>
        </p:nvCxnSpPr>
        <p:spPr>
          <a:xfrm flipH="1" flipV="1">
            <a:off x="5474992" y="3050418"/>
            <a:ext cx="1004048" cy="207125"/>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p:cNvCxnSpPr>
            <a:stCxn id="264" idx="1"/>
          </p:cNvCxnSpPr>
          <p:nvPr/>
        </p:nvCxnSpPr>
        <p:spPr>
          <a:xfrm flipH="1">
            <a:off x="5474992" y="3257542"/>
            <a:ext cx="937093" cy="717388"/>
          </a:xfrm>
          <a:prstGeom prst="straightConnector1">
            <a:avLst/>
          </a:prstGeom>
          <a:ln w="28575">
            <a:solidFill>
              <a:schemeClr val="accent3">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1" name="Shape 259"/>
          <p:cNvSpPr/>
          <p:nvPr/>
        </p:nvSpPr>
        <p:spPr>
          <a:xfrm>
            <a:off x="2704197" y="1549164"/>
            <a:ext cx="3707888" cy="3693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dirty="0">
              <a:solidFill>
                <a:schemeClr val="accent2">
                  <a:lumMod val="50000"/>
                </a:schemeClr>
              </a:solidFill>
              <a:latin typeface="Consolas"/>
              <a:ea typeface="Consolas"/>
              <a:cs typeface="Consolas"/>
              <a:sym typeface="Consolas"/>
            </a:endParaRPr>
          </a:p>
          <a:p>
            <a:pPr lvl="0"/>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private string </a:t>
            </a:r>
            <a:r>
              <a:rPr lang="en-US" sz="1600" dirty="0" err="1">
                <a:solidFill>
                  <a:schemeClr val="accent2">
                    <a:lumMod val="50000"/>
                  </a:schemeClr>
                </a:solidFill>
                <a:latin typeface="Consolas"/>
                <a:ea typeface="Consolas"/>
                <a:cs typeface="Consolas"/>
                <a:sym typeface="Consolas"/>
              </a:rPr>
              <a:t>someS</a:t>
            </a:r>
            <a:r>
              <a:rPr sz="1600" dirty="0" err="1">
                <a:solidFill>
                  <a:schemeClr val="accent2">
                    <a:lumMod val="50000"/>
                  </a:schemeClr>
                </a:solidFill>
                <a:latin typeface="Consolas"/>
                <a:ea typeface="Consolas"/>
                <a:cs typeface="Consolas"/>
                <a:sym typeface="Consolas"/>
              </a:rPr>
              <a:t>tring</a:t>
            </a:r>
            <a:r>
              <a:rPr sz="1600" dirty="0">
                <a:solidFill>
                  <a:schemeClr val="accent2">
                    <a:lumMod val="50000"/>
                  </a:schemeClr>
                </a:solidFill>
                <a:latin typeface="Consolas"/>
                <a:ea typeface="Consolas"/>
                <a:cs typeface="Consolas"/>
                <a:sym typeface="Consolas"/>
              </a:rPr>
              <a:t>;</a:t>
            </a:r>
          </a:p>
          <a:p>
            <a:pPr lvl="0"/>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public string </a:t>
            </a:r>
            <a:r>
              <a:rPr lang="en-US" sz="1600" dirty="0" err="1">
                <a:solidFill>
                  <a:schemeClr val="accent2">
                    <a:lumMod val="50000"/>
                  </a:schemeClr>
                </a:solidFill>
                <a:latin typeface="Consolas"/>
                <a:ea typeface="Consolas"/>
                <a:cs typeface="Consolas"/>
                <a:sym typeface="Consolas"/>
              </a:rPr>
              <a:t>Some</a:t>
            </a:r>
            <a:r>
              <a:rPr sz="1600" dirty="0" err="1">
                <a:solidFill>
                  <a:schemeClr val="accent2">
                    <a:lumMod val="50000"/>
                  </a:schemeClr>
                </a:solidFill>
                <a:latin typeface="Consolas"/>
                <a:ea typeface="Consolas"/>
                <a:cs typeface="Consolas"/>
                <a:sym typeface="Consolas"/>
              </a:rPr>
              <a:t>String</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get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return </a:t>
            </a:r>
            <a:r>
              <a:rPr sz="1600" dirty="0" err="1">
                <a:solidFill>
                  <a:schemeClr val="accent2">
                    <a:lumMod val="50000"/>
                  </a:schemeClr>
                </a:solidFill>
                <a:latin typeface="Consolas"/>
                <a:ea typeface="Consolas"/>
                <a:cs typeface="Consolas"/>
                <a:sym typeface="Consolas"/>
              </a:rPr>
              <a:t>this.</a:t>
            </a:r>
            <a:r>
              <a:rPr lang="en-US" sz="1600" dirty="0" err="1">
                <a:solidFill>
                  <a:schemeClr val="accent2">
                    <a:lumMod val="50000"/>
                  </a:schemeClr>
                </a:solidFill>
                <a:latin typeface="Consolas"/>
                <a:ea typeface="Consolas"/>
                <a:cs typeface="Consolas"/>
                <a:sym typeface="Consolas"/>
              </a:rPr>
              <a:t>some</a:t>
            </a:r>
            <a:r>
              <a:rPr sz="1600" dirty="0" err="1">
                <a:solidFill>
                  <a:schemeClr val="accent2">
                    <a:lumMod val="50000"/>
                  </a:schemeClr>
                </a:solidFill>
                <a:latin typeface="Consolas"/>
                <a:ea typeface="Consolas"/>
                <a:cs typeface="Consolas"/>
                <a:sym typeface="Consolas"/>
              </a:rPr>
              <a:t>String</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private set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r>
              <a:rPr lang="en-US" sz="1600" dirty="0" err="1">
                <a:solidFill>
                  <a:schemeClr val="accent2">
                    <a:lumMod val="50000"/>
                  </a:schemeClr>
                </a:solidFill>
                <a:latin typeface="Consolas"/>
                <a:ea typeface="Consolas"/>
                <a:cs typeface="Consolas"/>
                <a:sym typeface="Consolas"/>
              </a:rPr>
              <a:t>some</a:t>
            </a:r>
            <a:r>
              <a:rPr sz="1600" dirty="0" err="1">
                <a:solidFill>
                  <a:schemeClr val="accent2">
                    <a:lumMod val="50000"/>
                  </a:schemeClr>
                </a:solidFill>
                <a:latin typeface="Consolas"/>
                <a:ea typeface="Consolas"/>
                <a:cs typeface="Consolas"/>
                <a:sym typeface="Consolas"/>
              </a:rPr>
              <a:t>String</a:t>
            </a:r>
            <a:r>
              <a:rPr sz="1600" dirty="0">
                <a:solidFill>
                  <a:schemeClr val="accent2">
                    <a:lumMod val="50000"/>
                  </a:schemeClr>
                </a:solidFill>
                <a:latin typeface="Consolas"/>
                <a:ea typeface="Consolas"/>
                <a:cs typeface="Consolas"/>
                <a:sym typeface="Consolas"/>
              </a:rPr>
              <a:t> = value;</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spTree>
    <p:extLst>
      <p:ext uri="{BB962C8B-B14F-4D97-AF65-F5344CB8AC3E}">
        <p14:creationId xmlns:p14="http://schemas.microsoft.com/office/powerpoint/2010/main" val="3002662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Property modifiers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7457873"/>
              </p:ext>
            </p:extLst>
          </p:nvPr>
        </p:nvGraphicFramePr>
        <p:xfrm>
          <a:off x="228600" y="838200"/>
          <a:ext cx="8592728" cy="2286000"/>
        </p:xfrm>
        <a:graphic>
          <a:graphicData uri="http://schemas.openxmlformats.org/drawingml/2006/table">
            <a:tbl>
              <a:tblPr bandRow="1">
                <a:tableStyleId>{1FECB4D8-DB02-4DC6-A0A2-4F2EBAE1DC90}</a:tableStyleId>
              </a:tblPr>
              <a:tblGrid>
                <a:gridCol w="3810000">
                  <a:extLst>
                    <a:ext uri="{9D8B030D-6E8A-4147-A177-3AD203B41FA5}">
                      <a16:colId xmlns="" xmlns:a16="http://schemas.microsoft.com/office/drawing/2014/main" val="20000"/>
                    </a:ext>
                  </a:extLst>
                </a:gridCol>
                <a:gridCol w="4782728">
                  <a:extLst>
                    <a:ext uri="{9D8B030D-6E8A-4147-A177-3AD203B41FA5}">
                      <a16:colId xmlns="" xmlns:a16="http://schemas.microsoft.com/office/drawing/2014/main" val="20001"/>
                    </a:ext>
                  </a:extLst>
                </a:gridCol>
              </a:tblGrid>
              <a:tr h="571500">
                <a:tc>
                  <a:txBody>
                    <a:bodyPr/>
                    <a:lstStyle/>
                    <a:p>
                      <a:r>
                        <a:rPr lang="en-US" sz="1800" dirty="0" smtClean="0"/>
                        <a:t>Static</a:t>
                      </a:r>
                      <a:r>
                        <a:rPr lang="en-US" sz="1800" baseline="0" dirty="0" smtClean="0"/>
                        <a:t> modifier</a:t>
                      </a:r>
                      <a:endParaRPr lang="en-US" sz="1800" b="0" dirty="0">
                        <a:solidFill>
                          <a:schemeClr val="accent2">
                            <a:lumMod val="50000"/>
                          </a:schemeClr>
                        </a:solidFill>
                        <a:latin typeface="Calibri" charset="0"/>
                        <a:ea typeface="Calibri" charset="0"/>
                        <a:cs typeface="Calibri"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571500">
                <a:tc>
                  <a:txBody>
                    <a:bodyPr/>
                    <a:lstStyle/>
                    <a:p>
                      <a:r>
                        <a:rPr lang="en-US" sz="1800" baseline="0" dirty="0" smtClean="0"/>
                        <a:t>Access modifier</a:t>
                      </a:r>
                      <a:endParaRPr lang="en-US" sz="1800" b="0" dirty="0">
                        <a:solidFill>
                          <a:schemeClr val="accent2">
                            <a:lumMod val="50000"/>
                          </a:schemeClr>
                        </a:solidFill>
                        <a:latin typeface="Calibri" charset="0"/>
                        <a:ea typeface="Calibri" charset="0"/>
                        <a:cs typeface="Calibri"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571500">
                <a:tc>
                  <a:txBody>
                    <a:bodyPr/>
                    <a:lstStyle/>
                    <a:p>
                      <a:r>
                        <a:rPr lang="ru-RU" sz="1800" baseline="0" dirty="0" err="1" smtClean="0"/>
                        <a:t>I</a:t>
                      </a:r>
                      <a:r>
                        <a:rPr lang="en-US" sz="1800" baseline="0" dirty="0" err="1" smtClean="0"/>
                        <a:t>nheritance</a:t>
                      </a:r>
                      <a:r>
                        <a:rPr lang="en-US" sz="1800" baseline="0" dirty="0" smtClean="0"/>
                        <a:t> modifier</a:t>
                      </a:r>
                      <a:endParaRPr lang="en-US" sz="1800" b="0" dirty="0">
                        <a:solidFill>
                          <a:schemeClr val="accent2">
                            <a:lumMod val="50000"/>
                          </a:schemeClr>
                        </a:solidFill>
                        <a:latin typeface="Calibri" charset="0"/>
                        <a:ea typeface="Calibri" charset="0"/>
                        <a:cs typeface="Calibri" charset="0"/>
                      </a:endParaRPr>
                    </a:p>
                  </a:txBody>
                  <a:tcPr marL="68287" marR="68287" marT="45847" marB="45847" anchor="ctr"/>
                </a:tc>
                <a:tc>
                  <a:txBody>
                    <a:bodyPr/>
                    <a:lstStyle/>
                    <a:p>
                      <a:r>
                        <a:rPr lang="en-US" sz="1600" dirty="0"/>
                        <a:t>new virtual</a:t>
                      </a:r>
                      <a:r>
                        <a:rPr lang="en-US" sz="1600" baseline="0" dirty="0"/>
                        <a:t> abstract override sealed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r h="571500">
                <a:tc>
                  <a:txBody>
                    <a:bodyPr/>
                    <a:lstStyle/>
                    <a:p>
                      <a:r>
                        <a:rPr lang="en-US" sz="1800" dirty="0" smtClean="0"/>
                        <a:t>Unsafe code modifier</a:t>
                      </a:r>
                      <a:endParaRPr lang="en-US" sz="1800" b="0" dirty="0">
                        <a:solidFill>
                          <a:schemeClr val="accent2">
                            <a:lumMod val="50000"/>
                          </a:schemeClr>
                        </a:solidFill>
                        <a:latin typeface="Calibri" charset="0"/>
                        <a:ea typeface="Calibri" charset="0"/>
                        <a:cs typeface="Calibri" charset="0"/>
                      </a:endParaRPr>
                    </a:p>
                  </a:txBody>
                  <a:tcPr marL="68287" marR="68287" marT="45847" marB="45847" anchor="ctr"/>
                </a:tc>
                <a:tc>
                  <a:txBody>
                    <a:bodyPr/>
                    <a:lstStyle/>
                    <a:p>
                      <a:r>
                        <a:rPr lang="en-US" sz="1600" dirty="0"/>
                        <a:t>unsafe extern</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64983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Automatically </a:t>
            </a:r>
            <a:r>
              <a:rPr lang="en-US" dirty="0"/>
              <a:t>Implemented </a:t>
            </a:r>
            <a:r>
              <a:rPr lang="en-US" dirty="0" smtClean="0"/>
              <a:t>Properties</a:t>
            </a:r>
            <a:endParaRPr lang="en-US" dirty="0"/>
          </a:p>
        </p:txBody>
      </p:sp>
      <p:grpSp>
        <p:nvGrpSpPr>
          <p:cNvPr id="300" name="Group 300"/>
          <p:cNvGrpSpPr/>
          <p:nvPr/>
        </p:nvGrpSpPr>
        <p:grpSpPr>
          <a:xfrm>
            <a:off x="201308" y="827294"/>
            <a:ext cx="4688052" cy="752290"/>
            <a:chOff x="0" y="0"/>
            <a:chExt cx="4688051" cy="752288"/>
          </a:xfrm>
          <a:noFill/>
        </p:grpSpPr>
        <p:sp>
          <p:nvSpPr>
            <p:cNvPr id="298" name="Shape 298"/>
            <p:cNvSpPr/>
            <p:nvPr/>
          </p:nvSpPr>
          <p:spPr>
            <a:xfrm>
              <a:off x="0" y="0"/>
              <a:ext cx="4572000"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grpFill/>
            <a:ln w="25400" cap="flat">
              <a:noFill/>
              <a:prstDash val="solid"/>
              <a:bevel/>
            </a:ln>
            <a:effectLst/>
          </p:spPr>
          <p:txBody>
            <a:bodyPr wrap="square" lIns="0" tIns="0" rIns="0" bIns="0" numCol="1" anchor="ctr">
              <a:noAutofit/>
            </a:bodyPr>
            <a:lstStyle/>
            <a:p>
              <a:pPr lvl="0" algn="just"/>
              <a:endParaRPr>
                <a:solidFill>
                  <a:schemeClr val="accent2">
                    <a:lumMod val="50000"/>
                  </a:schemeClr>
                </a:solidFill>
                <a:latin typeface="+mn-lt"/>
              </a:endParaRPr>
            </a:p>
          </p:txBody>
        </p:sp>
        <p:sp>
          <p:nvSpPr>
            <p:cNvPr id="299" name="Shape 299"/>
            <p:cNvSpPr/>
            <p:nvPr/>
          </p:nvSpPr>
          <p:spPr>
            <a:xfrm>
              <a:off x="116051" y="191001"/>
              <a:ext cx="4572000" cy="246220"/>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sz="1600">
                  <a:latin typeface="Consolas"/>
                  <a:ea typeface="Consolas"/>
                  <a:cs typeface="Consolas"/>
                  <a:sym typeface="Consolas"/>
                </a:defRPr>
              </a:lvl1pPr>
            </a:lstStyle>
            <a:p>
              <a:pPr lvl="0">
                <a:defRPr sz="1800"/>
              </a:pPr>
              <a:r>
                <a:rPr sz="1600" dirty="0">
                  <a:solidFill>
                    <a:schemeClr val="accent2">
                      <a:lumMod val="50000"/>
                    </a:schemeClr>
                  </a:solidFill>
                </a:rPr>
                <a:t>public string Name { get; set; }</a:t>
              </a:r>
            </a:p>
          </p:txBody>
        </p:sp>
      </p:grpSp>
      <p:grpSp>
        <p:nvGrpSpPr>
          <p:cNvPr id="303" name="Group 303"/>
          <p:cNvGrpSpPr/>
          <p:nvPr/>
        </p:nvGrpSpPr>
        <p:grpSpPr>
          <a:xfrm>
            <a:off x="214755" y="2399354"/>
            <a:ext cx="8549611" cy="3746955"/>
            <a:chOff x="-4457468" y="69852"/>
            <a:chExt cx="8549608" cy="3746953"/>
          </a:xfrm>
          <a:noFill/>
        </p:grpSpPr>
        <p:sp>
          <p:nvSpPr>
            <p:cNvPr id="301" name="Shape 301"/>
            <p:cNvSpPr/>
            <p:nvPr/>
          </p:nvSpPr>
          <p:spPr>
            <a:xfrm>
              <a:off x="-1014624" y="218868"/>
              <a:ext cx="5106764" cy="3183467"/>
            </a:xfrm>
            <a:prstGeom prst="roundRect">
              <a:avLst>
                <a:gd name="adj" fmla="val 16667"/>
              </a:avLst>
            </a:prstGeom>
            <a:grpFill/>
            <a:ln w="25400" cap="flat">
              <a:noFill/>
              <a:prstDash val="solid"/>
              <a:bevel/>
            </a:ln>
            <a:effectLst/>
          </p:spPr>
          <p:txBody>
            <a:bodyPr wrap="square" lIns="0" tIns="0" rIns="0" bIns="0" numCol="1" anchor="ctr">
              <a:noAutofit/>
            </a:bodyPr>
            <a:lstStyle/>
            <a:p>
              <a:pPr lvl="0"/>
              <a:endParaRPr>
                <a:solidFill>
                  <a:schemeClr val="accent2">
                    <a:lumMod val="50000"/>
                  </a:schemeClr>
                </a:solidFill>
                <a:latin typeface="+mn-lt"/>
              </a:endParaRPr>
            </a:p>
          </p:txBody>
        </p:sp>
        <p:sp>
          <p:nvSpPr>
            <p:cNvPr id="302" name="Shape 302"/>
            <p:cNvSpPr/>
            <p:nvPr/>
          </p:nvSpPr>
          <p:spPr>
            <a:xfrm>
              <a:off x="-4457468" y="69852"/>
              <a:ext cx="4932725" cy="3746953"/>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1600" dirty="0">
                  <a:solidFill>
                    <a:schemeClr val="accent2">
                      <a:lumMod val="50000"/>
                    </a:schemeClr>
                  </a:solidFill>
                  <a:latin typeface="Consolas"/>
                  <a:ea typeface="Consolas"/>
                  <a:cs typeface="Consolas"/>
                  <a:sym typeface="Consolas"/>
                </a:rPr>
                <a:t>private string </a:t>
              </a:r>
              <a:r>
                <a:rPr sz="1600" dirty="0">
                  <a:solidFill>
                    <a:schemeClr val="accent2">
                      <a:lumMod val="50000"/>
                    </a:schemeClr>
                  </a:solidFill>
                  <a:latin typeface="Consolas"/>
                  <a:cs typeface="Consolas"/>
                </a:rPr>
                <a:t>&lt;Name&gt;k__BackingField</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public string Name</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get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return </a:t>
              </a:r>
              <a:r>
                <a:rPr sz="1600" dirty="0">
                  <a:solidFill>
                    <a:schemeClr val="accent2">
                      <a:lumMod val="50000"/>
                    </a:schemeClr>
                  </a:solidFill>
                  <a:latin typeface="Consolas"/>
                  <a:cs typeface="Consolas"/>
                </a:rPr>
                <a:t>return &lt;Name&gt;k__BackingField</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set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this._name = value;</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grpSp>
      <p:sp>
        <p:nvSpPr>
          <p:cNvPr id="304" name="Shape 304"/>
          <p:cNvSpPr/>
          <p:nvPr/>
        </p:nvSpPr>
        <p:spPr>
          <a:xfrm>
            <a:off x="201308" y="1286929"/>
            <a:ext cx="8727539" cy="1191419"/>
          </a:xfrm>
          <a:prstGeom prst="roundRect">
            <a:avLst>
              <a:gd name="adj" fmla="val 10843"/>
            </a:avLst>
          </a:prstGeom>
          <a:noFill/>
          <a:ln w="9525" cap="flat">
            <a:noFill/>
            <a:prstDash val="solid"/>
            <a:bevel/>
          </a:ln>
          <a:effectLst/>
        </p:spPr>
        <p:txBody>
          <a:bodyPr wrap="square" lIns="0" tIns="0" rIns="0" bIns="0" numCol="1" anchor="ctr">
            <a:noAutofit/>
          </a:bodyPr>
          <a:lstStyle/>
          <a:p>
            <a:pPr marL="55563" lvl="0" algn="just">
              <a:defRPr>
                <a:solidFill>
                  <a:srgbClr val="000000"/>
                </a:solidFill>
              </a:defRPr>
            </a:pPr>
            <a:r>
              <a:rPr lang="en-US" dirty="0" smtClean="0">
                <a:solidFill>
                  <a:schemeClr val="accent2">
                    <a:lumMod val="50000"/>
                  </a:schemeClr>
                </a:solidFill>
                <a:effectLst/>
                <a:latin typeface="Calibri" panose="020F0502020204030204" pitchFamily="34" charset="0"/>
              </a:rPr>
              <a:t>Using</a:t>
            </a:r>
            <a:r>
              <a:rPr lang="ru-RU" dirty="0" smtClean="0">
                <a:solidFill>
                  <a:schemeClr val="accent2">
                    <a:lumMod val="50000"/>
                  </a:schemeClr>
                </a:solidFill>
                <a:effectLst/>
                <a:latin typeface="Calibri" panose="020F0502020204030204" pitchFamily="34" charset="0"/>
              </a:rPr>
              <a:t> </a:t>
            </a:r>
            <a:r>
              <a:rPr lang="en-US" dirty="0" smtClean="0">
                <a:solidFill>
                  <a:schemeClr val="accent2">
                    <a:lumMod val="50000"/>
                  </a:schemeClr>
                </a:solidFill>
                <a:effectLst/>
                <a:latin typeface="Calibri" panose="020F0502020204030204" pitchFamily="34" charset="0"/>
              </a:rPr>
              <a:t>automatically implemented properties, a compiler </a:t>
            </a:r>
            <a:r>
              <a:rPr lang="en-US" dirty="0" smtClean="0">
                <a:ln w="18415" cmpd="sng">
                  <a:solidFill>
                    <a:srgbClr val="FFFFFF"/>
                  </a:solidFill>
                  <a:prstDash val="solid"/>
                </a:ln>
                <a:solidFill>
                  <a:schemeClr val="accent2">
                    <a:lumMod val="50000"/>
                  </a:schemeClr>
                </a:solidFill>
                <a:effectLst/>
                <a:latin typeface="Calibri" panose="020F0502020204030204" pitchFamily="34" charset="0"/>
              </a:rPr>
              <a:t> </a:t>
            </a:r>
            <a:r>
              <a:rPr lang="en-US" dirty="0">
                <a:solidFill>
                  <a:schemeClr val="accent2">
                    <a:lumMod val="50000"/>
                  </a:schemeClr>
                </a:solidFill>
                <a:effectLst/>
                <a:latin typeface="Calibri" panose="020F0502020204030204" pitchFamily="34" charset="0"/>
              </a:rPr>
              <a:t>creates a private field and automatically generates the code for reading and writing this field</a:t>
            </a:r>
            <a:endParaRPr lang="ru-RU" dirty="0">
              <a:solidFill>
                <a:schemeClr val="accent2">
                  <a:lumMod val="50000"/>
                </a:schemeClr>
              </a:solidFill>
              <a:effectLst/>
              <a:latin typeface="Calibri" panose="020F0502020204030204" pitchFamily="34" charset="0"/>
            </a:endParaRPr>
          </a:p>
        </p:txBody>
      </p:sp>
    </p:spTree>
    <p:extLst>
      <p:ext uri="{BB962C8B-B14F-4D97-AF65-F5344CB8AC3E}">
        <p14:creationId xmlns:p14="http://schemas.microsoft.com/office/powerpoint/2010/main" val="101028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Object initialization</a:t>
            </a:r>
            <a:endParaRPr lang="en-US" dirty="0"/>
          </a:p>
        </p:txBody>
      </p:sp>
      <p:grpSp>
        <p:nvGrpSpPr>
          <p:cNvPr id="328" name="Group 328"/>
          <p:cNvGrpSpPr/>
          <p:nvPr/>
        </p:nvGrpSpPr>
        <p:grpSpPr>
          <a:xfrm>
            <a:off x="231944" y="578825"/>
            <a:ext cx="8683456" cy="5790761"/>
            <a:chOff x="-72856" y="1421753"/>
            <a:chExt cx="8683456" cy="5333683"/>
          </a:xfrm>
          <a:noFill/>
        </p:grpSpPr>
        <p:sp>
          <p:nvSpPr>
            <p:cNvPr id="326" name="Shape 326"/>
            <p:cNvSpPr/>
            <p:nvPr/>
          </p:nvSpPr>
          <p:spPr>
            <a:xfrm>
              <a:off x="-72856" y="1489420"/>
              <a:ext cx="8683456" cy="526601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grpFill/>
            <a:ln w="25400" cap="flat">
              <a:noFill/>
              <a:prstDash val="solid"/>
              <a:bevel/>
            </a:ln>
            <a:effectLst/>
          </p:spPr>
          <p:txBody>
            <a:bodyPr wrap="square" lIns="0" tIns="0" rIns="0" bIns="0" numCol="1" anchor="ctr">
              <a:noAutofit/>
            </a:bodyPr>
            <a:lstStyle/>
            <a:p>
              <a:pPr lvl="0"/>
              <a:endParaRPr/>
            </a:p>
          </p:txBody>
        </p:sp>
        <p:sp>
          <p:nvSpPr>
            <p:cNvPr id="327" name="Shape 327"/>
            <p:cNvSpPr/>
            <p:nvPr/>
          </p:nvSpPr>
          <p:spPr>
            <a:xfrm>
              <a:off x="-18280" y="1421753"/>
              <a:ext cx="8485557" cy="4989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a:solidFill>
                    <a:schemeClr val="accent2">
                      <a:lumMod val="50000"/>
                    </a:schemeClr>
                  </a:solidFill>
                  <a:latin typeface="Consolas"/>
                  <a:ea typeface="Consolas"/>
                  <a:cs typeface="Consolas"/>
                  <a:sym typeface="Consolas"/>
                </a:rPr>
                <a:t>class Employee</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private string name;</a:t>
              </a:r>
            </a:p>
            <a:p>
              <a:pPr lvl="0"/>
              <a:r>
                <a:rPr sz="1600" dirty="0">
                  <a:solidFill>
                    <a:schemeClr val="accent2">
                      <a:lumMod val="50000"/>
                    </a:schemeClr>
                  </a:solidFill>
                  <a:latin typeface="Consolas"/>
                  <a:ea typeface="Consolas"/>
                  <a:cs typeface="Consolas"/>
                  <a:sym typeface="Consolas"/>
                </a:rPr>
                <a:t>    private string department;</a:t>
              </a:r>
            </a:p>
            <a:p>
              <a:pPr lvl="0"/>
              <a:r>
                <a:rPr sz="1600" dirty="0">
                  <a:solidFill>
                    <a:schemeClr val="accent2">
                      <a:lumMod val="50000"/>
                    </a:schemeClr>
                  </a:solidFill>
                  <a:latin typeface="Consolas"/>
                  <a:ea typeface="Consolas"/>
                  <a:cs typeface="Consolas"/>
                  <a:sym typeface="Consolas"/>
                </a:rPr>
                <a:t>    // Initialize both fields</a:t>
              </a:r>
            </a:p>
            <a:p>
              <a:pPr lvl="0"/>
              <a:r>
                <a:rPr sz="1600" dirty="0">
                  <a:solidFill>
                    <a:schemeClr val="accent2">
                      <a:lumMod val="50000"/>
                    </a:schemeClr>
                  </a:solidFill>
                  <a:latin typeface="Consolas"/>
                  <a:ea typeface="Consolas"/>
                  <a:cs typeface="Consolas"/>
                  <a:sym typeface="Consolas"/>
                </a:rPr>
                <a:t>    public Employee(string </a:t>
              </a:r>
              <a:r>
                <a:rPr lang="en-US" sz="1600" dirty="0">
                  <a:solidFill>
                    <a:schemeClr val="accent2">
                      <a:lumMod val="50000"/>
                    </a:schemeClr>
                  </a:solidFill>
                  <a:latin typeface="Consolas"/>
                  <a:ea typeface="Consolas"/>
                  <a:cs typeface="Consolas"/>
                  <a:sym typeface="Consolas"/>
                </a:rPr>
                <a:t>n</a:t>
              </a:r>
              <a:r>
                <a:rPr sz="1600" dirty="0">
                  <a:solidFill>
                    <a:schemeClr val="accent2">
                      <a:lumMod val="50000"/>
                    </a:schemeClr>
                  </a:solidFill>
                  <a:latin typeface="Consolas"/>
                  <a:ea typeface="Consolas"/>
                  <a:cs typeface="Consolas"/>
                  <a:sym typeface="Consolas"/>
                </a:rPr>
                <a:t>ame, string</a:t>
              </a:r>
              <a:r>
                <a:rPr lang="en-US" sz="1600" dirty="0">
                  <a:solidFill>
                    <a:schemeClr val="accent2">
                      <a:lumMod val="50000"/>
                    </a:schemeClr>
                  </a:solidFill>
                  <a:latin typeface="Consolas"/>
                  <a:ea typeface="Consolas"/>
                  <a:cs typeface="Consolas"/>
                  <a:sym typeface="Consolas"/>
                </a:rPr>
                <a:t> </a:t>
              </a:r>
              <a:r>
                <a:rPr sz="1600" dirty="0">
                  <a:solidFill>
                    <a:schemeClr val="accent2">
                      <a:lumMod val="50000"/>
                    </a:schemeClr>
                  </a:solidFill>
                  <a:latin typeface="Consolas"/>
                  <a:ea typeface="Consolas"/>
                  <a:cs typeface="Consolas"/>
                  <a:sym typeface="Consolas"/>
                </a:rPr>
                <a:t> </a:t>
              </a:r>
              <a:r>
                <a:rPr lang="en-US" sz="1600" dirty="0">
                  <a:solidFill>
                    <a:schemeClr val="accent2">
                      <a:lumMod val="50000"/>
                    </a:schemeClr>
                  </a:solidFill>
                  <a:latin typeface="Consolas"/>
                  <a:ea typeface="Consolas"/>
                  <a:cs typeface="Consolas"/>
                  <a:sym typeface="Consolas"/>
                </a:rPr>
                <a:t>d</a:t>
              </a:r>
              <a:r>
                <a:rPr sz="1600" dirty="0">
                  <a:solidFill>
                    <a:schemeClr val="accent2">
                      <a:lumMod val="50000"/>
                    </a:schemeClr>
                  </a:solidFill>
                  <a:latin typeface="Consolas"/>
                  <a:ea typeface="Consolas"/>
                  <a:cs typeface="Consolas"/>
                  <a:sym typeface="Consolas"/>
                </a:rPr>
                <a:t>epartment)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this.name =</a:t>
              </a:r>
              <a:r>
                <a:rPr lang="en-US" sz="1600" dirty="0">
                  <a:solidFill>
                    <a:schemeClr val="accent2">
                      <a:lumMod val="50000"/>
                    </a:schemeClr>
                  </a:solidFill>
                  <a:latin typeface="Consolas"/>
                  <a:ea typeface="Consolas"/>
                  <a:cs typeface="Consolas"/>
                  <a:sym typeface="Consolas"/>
                </a:rPr>
                <a:t> n</a:t>
              </a:r>
              <a:r>
                <a:rPr sz="1600" dirty="0">
                  <a:solidFill>
                    <a:schemeClr val="accent2">
                      <a:lumMod val="50000"/>
                    </a:schemeClr>
                  </a:solidFill>
                  <a:latin typeface="Consolas"/>
                  <a:ea typeface="Consolas"/>
                  <a:cs typeface="Consolas"/>
                  <a:sym typeface="Consolas"/>
                </a:rPr>
                <a:t>ame;</a:t>
              </a:r>
            </a:p>
            <a:p>
              <a:pPr lvl="0"/>
              <a:r>
                <a:rPr sz="1600" dirty="0">
                  <a:solidFill>
                    <a:schemeClr val="accent2">
                      <a:lumMod val="50000"/>
                    </a:schemeClr>
                  </a:solidFill>
                  <a:latin typeface="Consolas"/>
                  <a:ea typeface="Consolas"/>
                  <a:cs typeface="Consolas"/>
                  <a:sym typeface="Consolas"/>
                </a:rPr>
                <a:t>        this.department = </a:t>
              </a:r>
              <a:r>
                <a:rPr lang="en-US" sz="1600" dirty="0">
                  <a:solidFill>
                    <a:schemeClr val="accent2">
                      <a:lumMod val="50000"/>
                    </a:schemeClr>
                  </a:solidFill>
                  <a:latin typeface="Consolas"/>
                  <a:ea typeface="Consolas"/>
                  <a:cs typeface="Consolas"/>
                  <a:sym typeface="Consolas"/>
                </a:rPr>
                <a:t>d</a:t>
              </a:r>
              <a:r>
                <a:rPr sz="1600" dirty="0">
                  <a:solidFill>
                    <a:schemeClr val="accent2">
                      <a:lumMod val="50000"/>
                    </a:schemeClr>
                  </a:solidFill>
                  <a:latin typeface="Consolas"/>
                  <a:ea typeface="Consolas"/>
                  <a:cs typeface="Consolas"/>
                  <a:sym typeface="Consolas"/>
                </a:rPr>
                <a:t>epartment;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 Initialize name only</a:t>
              </a:r>
            </a:p>
            <a:p>
              <a:pPr lvl="0"/>
              <a:r>
                <a:rPr sz="1600" dirty="0">
                  <a:solidFill>
                    <a:schemeClr val="accent2">
                      <a:lumMod val="50000"/>
                    </a:schemeClr>
                  </a:solidFill>
                  <a:latin typeface="Consolas"/>
                  <a:ea typeface="Consolas"/>
                  <a:cs typeface="Consolas"/>
                  <a:sym typeface="Consolas"/>
                </a:rPr>
                <a:t>    public Employee(string </a:t>
              </a:r>
              <a:r>
                <a:rPr lang="en-US" sz="1600" dirty="0">
                  <a:solidFill>
                    <a:schemeClr val="accent2">
                      <a:lumMod val="50000"/>
                    </a:schemeClr>
                  </a:solidFill>
                  <a:latin typeface="Consolas"/>
                  <a:ea typeface="Consolas"/>
                  <a:cs typeface="Consolas"/>
                  <a:sym typeface="Consolas"/>
                </a:rPr>
                <a:t>n</a:t>
              </a:r>
              <a:r>
                <a:rPr sz="1600" dirty="0">
                  <a:solidFill>
                    <a:schemeClr val="accent2">
                      <a:lumMod val="50000"/>
                    </a:schemeClr>
                  </a:solidFill>
                  <a:latin typeface="Consolas"/>
                  <a:ea typeface="Consolas"/>
                  <a:cs typeface="Consolas"/>
                  <a:sym typeface="Consolas"/>
                </a:rPr>
                <a:t>ame)</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this.name = </a:t>
              </a:r>
              <a:r>
                <a:rPr lang="en-US" sz="1600" dirty="0">
                  <a:solidFill>
                    <a:schemeClr val="accent2">
                      <a:lumMod val="50000"/>
                    </a:schemeClr>
                  </a:solidFill>
                  <a:latin typeface="Consolas"/>
                  <a:ea typeface="Consolas"/>
                  <a:cs typeface="Consolas"/>
                  <a:sym typeface="Consolas"/>
                </a:rPr>
                <a:t>n</a:t>
              </a:r>
              <a:r>
                <a:rPr sz="1600" dirty="0">
                  <a:solidFill>
                    <a:schemeClr val="accent2">
                      <a:lumMod val="50000"/>
                    </a:schemeClr>
                  </a:solidFill>
                  <a:latin typeface="Consolas"/>
                  <a:ea typeface="Consolas"/>
                  <a:cs typeface="Consolas"/>
                  <a:sym typeface="Consolas"/>
                </a:rPr>
                <a:t>ame;</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 Initialize department only</a:t>
              </a:r>
            </a:p>
            <a:p>
              <a:pPr lvl="0"/>
              <a:r>
                <a:rPr sz="1600" dirty="0">
                  <a:solidFill>
                    <a:schemeClr val="accent2">
                      <a:lumMod val="50000"/>
                    </a:schemeClr>
                  </a:solidFill>
                  <a:latin typeface="Consolas"/>
                  <a:ea typeface="Consolas"/>
                  <a:cs typeface="Consolas"/>
                  <a:sym typeface="Consolas"/>
                </a:rPr>
                <a:t>    public Employee(string </a:t>
              </a:r>
              <a:r>
                <a:rPr lang="en-US" sz="1600" dirty="0">
                  <a:solidFill>
                    <a:schemeClr val="accent2">
                      <a:lumMod val="50000"/>
                    </a:schemeClr>
                  </a:solidFill>
                  <a:latin typeface="Consolas"/>
                  <a:ea typeface="Consolas"/>
                  <a:cs typeface="Consolas"/>
                  <a:sym typeface="Consolas"/>
                </a:rPr>
                <a:t>d</a:t>
              </a:r>
              <a:r>
                <a:rPr sz="1600" dirty="0">
                  <a:solidFill>
                    <a:schemeClr val="accent2">
                      <a:lumMod val="50000"/>
                    </a:schemeClr>
                  </a:solidFill>
                  <a:latin typeface="Consolas"/>
                  <a:ea typeface="Consolas"/>
                  <a:cs typeface="Consolas"/>
                  <a:sym typeface="Consolas"/>
                </a:rPr>
                <a:t>epartment)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this.department = </a:t>
              </a:r>
              <a:r>
                <a:rPr lang="en-US" sz="1600" dirty="0">
                  <a:solidFill>
                    <a:schemeClr val="accent2">
                      <a:lumMod val="50000"/>
                    </a:schemeClr>
                  </a:solidFill>
                  <a:latin typeface="Consolas"/>
                  <a:ea typeface="Consolas"/>
                  <a:cs typeface="Consolas"/>
                  <a:sym typeface="Consolas"/>
                </a:rPr>
                <a:t>d</a:t>
              </a:r>
              <a:r>
                <a:rPr sz="1600" dirty="0">
                  <a:solidFill>
                    <a:schemeClr val="accent2">
                      <a:lumMod val="50000"/>
                    </a:schemeClr>
                  </a:solidFill>
                  <a:latin typeface="Consolas"/>
                  <a:ea typeface="Consolas"/>
                  <a:cs typeface="Consolas"/>
                  <a:sym typeface="Consolas"/>
                </a:rPr>
                <a:t>epartment</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grpSp>
      <p:grpSp>
        <p:nvGrpSpPr>
          <p:cNvPr id="337" name="Group 337"/>
          <p:cNvGrpSpPr/>
          <p:nvPr/>
        </p:nvGrpSpPr>
        <p:grpSpPr>
          <a:xfrm>
            <a:off x="7543800" y="4310944"/>
            <a:ext cx="1143000" cy="1192307"/>
            <a:chOff x="0" y="0"/>
            <a:chExt cx="1600201" cy="1447801"/>
          </a:xfrm>
          <a:solidFill>
            <a:schemeClr val="accent2">
              <a:lumMod val="20000"/>
              <a:lumOff val="80000"/>
            </a:schemeClr>
          </a:solidFill>
        </p:grpSpPr>
        <p:sp>
          <p:nvSpPr>
            <p:cNvPr id="335" name="Shape 335"/>
            <p:cNvSpPr/>
            <p:nvPr/>
          </p:nvSpPr>
          <p:spPr>
            <a:xfrm>
              <a:off x="0" y="0"/>
              <a:ext cx="1600201" cy="1447801"/>
            </a:xfrm>
            <a:custGeom>
              <a:avLst/>
              <a:gdLst/>
              <a:ahLst/>
              <a:cxnLst>
                <a:cxn ang="0">
                  <a:pos x="wd2" y="hd2"/>
                </a:cxn>
                <a:cxn ang="5400000">
                  <a:pos x="wd2" y="hd2"/>
                </a:cxn>
                <a:cxn ang="10800000">
                  <a:pos x="wd2" y="hd2"/>
                </a:cxn>
                <a:cxn ang="16200000">
                  <a:pos x="wd2" y="hd2"/>
                </a:cxn>
              </a:cxnLst>
              <a:rect l="0" t="0" r="r" b="b"/>
              <a:pathLst>
                <a:path w="21600" h="21600" extrusionOk="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close/>
                </a:path>
              </a:pathLst>
            </a:custGeom>
            <a:grpFill/>
            <a:ln w="9525" cap="flat">
              <a:solidFill>
                <a:schemeClr val="accent2">
                  <a:lumMod val="50000"/>
                </a:schemeClr>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p>
          </p:txBody>
        </p:sp>
        <p:sp>
          <p:nvSpPr>
            <p:cNvPr id="336" name="Shape 336"/>
            <p:cNvSpPr/>
            <p:nvPr/>
          </p:nvSpPr>
          <p:spPr>
            <a:xfrm>
              <a:off x="342783" y="540392"/>
              <a:ext cx="894558" cy="276999"/>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a:lvl1pPr>
            </a:lstStyle>
            <a:p>
              <a:pPr lvl="0">
                <a:defRPr b="0"/>
              </a:pPr>
              <a:r>
                <a:rPr b="1" dirty="0">
                  <a:latin typeface="Calibri" panose="020F0502020204030204" pitchFamily="34" charset="0"/>
                </a:rPr>
                <a:t>CTE</a:t>
              </a:r>
            </a:p>
          </p:txBody>
        </p:sp>
      </p:grpSp>
      <p:sp>
        <p:nvSpPr>
          <p:cNvPr id="15" name="Shape 330"/>
          <p:cNvSpPr/>
          <p:nvPr/>
        </p:nvSpPr>
        <p:spPr>
          <a:xfrm>
            <a:off x="2776762" y="5690197"/>
            <a:ext cx="6324600" cy="492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a:solidFill>
                  <a:schemeClr val="accent2">
                    <a:lumMod val="50000"/>
                  </a:schemeClr>
                </a:solidFill>
                <a:latin typeface="Consolas"/>
                <a:ea typeface="Consolas"/>
                <a:cs typeface="Consolas"/>
                <a:sym typeface="Consolas"/>
              </a:rPr>
              <a:t>// Is "Fred" the name of an employee or a department?</a:t>
            </a:r>
          </a:p>
          <a:p>
            <a:pPr lvl="0"/>
            <a:r>
              <a:rPr sz="1600" b="1" dirty="0">
                <a:solidFill>
                  <a:schemeClr val="accent2">
                    <a:lumMod val="50000"/>
                  </a:schemeClr>
                </a:solidFill>
                <a:latin typeface="Consolas"/>
                <a:ea typeface="Consolas"/>
                <a:cs typeface="Consolas"/>
                <a:sym typeface="Consolas"/>
              </a:rPr>
              <a:t>Employee </a:t>
            </a:r>
            <a:r>
              <a:rPr lang="en-US" sz="1600" b="1" dirty="0" err="1">
                <a:solidFill>
                  <a:schemeClr val="accent2">
                    <a:lumMod val="50000"/>
                  </a:schemeClr>
                </a:solidFill>
                <a:latin typeface="Consolas"/>
                <a:ea typeface="Consolas"/>
                <a:cs typeface="Consolas"/>
                <a:sym typeface="Consolas"/>
              </a:rPr>
              <a:t>e</a:t>
            </a:r>
            <a:r>
              <a:rPr sz="1600" b="1" dirty="0" err="1">
                <a:solidFill>
                  <a:schemeClr val="accent2">
                    <a:lumMod val="50000"/>
                  </a:schemeClr>
                </a:solidFill>
                <a:latin typeface="Consolas"/>
                <a:ea typeface="Consolas"/>
                <a:cs typeface="Consolas"/>
                <a:sym typeface="Consolas"/>
              </a:rPr>
              <a:t>mployee</a:t>
            </a:r>
            <a:r>
              <a:rPr sz="1600" b="1" dirty="0">
                <a:solidFill>
                  <a:schemeClr val="accent2">
                    <a:lumMod val="50000"/>
                  </a:schemeClr>
                </a:solidFill>
                <a:latin typeface="Consolas"/>
                <a:ea typeface="Consolas"/>
                <a:cs typeface="Consolas"/>
                <a:sym typeface="Consolas"/>
              </a:rPr>
              <a:t> = new Employee("Fred");</a:t>
            </a:r>
          </a:p>
        </p:txBody>
      </p:sp>
    </p:spTree>
    <p:extLst>
      <p:ext uri="{BB962C8B-B14F-4D97-AF65-F5344CB8AC3E}">
        <p14:creationId xmlns:p14="http://schemas.microsoft.com/office/powerpoint/2010/main" val="87240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000" b="1" kern="1200" dirty="0" smtClean="0">
                <a:solidFill>
                  <a:schemeClr val="accent2">
                    <a:lumMod val="50000"/>
                  </a:schemeClr>
                </a:solidFill>
                <a:effectLst/>
                <a:latin typeface="Helvetica" charset="0"/>
                <a:ea typeface="Helvetica" charset="0"/>
                <a:cs typeface="Helvetica" charset="0"/>
              </a:rPr>
              <a:t>Object initialization</a:t>
            </a:r>
            <a:r>
              <a:rPr lang="en-US" dirty="0" smtClean="0"/>
              <a:t> </a:t>
            </a:r>
            <a:endParaRPr lang="en-US" dirty="0"/>
          </a:p>
        </p:txBody>
      </p:sp>
      <p:sp>
        <p:nvSpPr>
          <p:cNvPr id="340" name="Shape 340"/>
          <p:cNvSpPr/>
          <p:nvPr/>
        </p:nvSpPr>
        <p:spPr>
          <a:xfrm>
            <a:off x="304800" y="747037"/>
            <a:ext cx="6858000" cy="428804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25400" cap="flat">
            <a:noFill/>
            <a:prstDash val="solid"/>
            <a:bevel/>
          </a:ln>
          <a:effectLst/>
        </p:spPr>
        <p:txBody>
          <a:bodyPr wrap="square" lIns="0" tIns="0" rIns="0" bIns="0" numCol="1" anchor="ctr">
            <a:noAutofit/>
          </a:bodyPr>
          <a:lstStyle/>
          <a:p>
            <a:pPr lvl="0"/>
            <a:endParaRPr>
              <a:solidFill>
                <a:schemeClr val="accent2">
                  <a:lumMod val="50000"/>
                </a:schemeClr>
              </a:solidFill>
            </a:endParaRPr>
          </a:p>
        </p:txBody>
      </p:sp>
      <p:sp>
        <p:nvSpPr>
          <p:cNvPr id="343" name="Shape 343"/>
          <p:cNvSpPr/>
          <p:nvPr/>
        </p:nvSpPr>
        <p:spPr>
          <a:xfrm>
            <a:off x="1397567" y="4087351"/>
            <a:ext cx="7543800" cy="216104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25400" cap="flat">
            <a:noFill/>
            <a:prstDash val="solid"/>
            <a:bevel/>
          </a:ln>
          <a:effectLst/>
        </p:spPr>
        <p:txBody>
          <a:bodyPr wrap="square" lIns="0" tIns="0" rIns="0" bIns="0" numCol="1" anchor="ctr">
            <a:noAutofit/>
          </a:bodyPr>
          <a:lstStyle/>
          <a:p>
            <a:pPr lvl="0">
              <a:defRPr sz="1500">
                <a:latin typeface="Consolas"/>
                <a:ea typeface="Consolas"/>
                <a:cs typeface="Consolas"/>
                <a:sym typeface="Consolas"/>
              </a:defRPr>
            </a:pPr>
            <a:endParaRPr>
              <a:solidFill>
                <a:schemeClr val="accent2">
                  <a:lumMod val="50000"/>
                </a:schemeClr>
              </a:solidFill>
            </a:endParaRPr>
          </a:p>
        </p:txBody>
      </p:sp>
      <p:sp>
        <p:nvSpPr>
          <p:cNvPr id="10" name="Shape 341"/>
          <p:cNvSpPr/>
          <p:nvPr/>
        </p:nvSpPr>
        <p:spPr>
          <a:xfrm>
            <a:off x="309282" y="837584"/>
            <a:ext cx="6553200" cy="2708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a:solidFill>
                  <a:schemeClr val="accent2">
                    <a:lumMod val="50000"/>
                  </a:schemeClr>
                </a:solidFill>
                <a:latin typeface="Consolas"/>
                <a:ea typeface="Consolas"/>
                <a:cs typeface="Consolas"/>
                <a:sym typeface="Consolas"/>
              </a:rPr>
              <a:t>class Employee</a:t>
            </a:r>
          </a:p>
          <a:p>
            <a:pPr lvl="0"/>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   </a:t>
            </a:r>
            <a:r>
              <a:rPr lang="ru-RU" sz="1600" dirty="0" smtClean="0">
                <a:solidFill>
                  <a:schemeClr val="accent2">
                    <a:lumMod val="50000"/>
                  </a:schemeClr>
                </a:solidFill>
                <a:latin typeface="Consolas"/>
                <a:ea typeface="Consolas"/>
                <a:cs typeface="Consolas"/>
                <a:sym typeface="Consolas"/>
              </a:rPr>
              <a:t> </a:t>
            </a:r>
            <a:r>
              <a:rPr sz="1600" dirty="0" smtClean="0">
                <a:solidFill>
                  <a:schemeClr val="accent2">
                    <a:lumMod val="50000"/>
                  </a:schemeClr>
                </a:solidFill>
                <a:latin typeface="Consolas"/>
                <a:ea typeface="Consolas"/>
                <a:cs typeface="Consolas"/>
                <a:sym typeface="Consolas"/>
              </a:rPr>
              <a:t>public </a:t>
            </a:r>
            <a:r>
              <a:rPr sz="1600" dirty="0">
                <a:solidFill>
                  <a:schemeClr val="accent2">
                    <a:lumMod val="50000"/>
                  </a:schemeClr>
                </a:solidFill>
                <a:latin typeface="Consolas"/>
                <a:ea typeface="Consolas"/>
                <a:cs typeface="Consolas"/>
                <a:sym typeface="Consolas"/>
              </a:rPr>
              <a:t>Employee </a:t>
            </a:r>
            <a:r>
              <a:rPr sz="1600" dirty="0" smtClean="0">
                <a:solidFill>
                  <a:schemeClr val="accent2">
                    <a:lumMod val="50000"/>
                  </a:schemeClr>
                </a:solidFill>
                <a:latin typeface="Consolas"/>
                <a:ea typeface="Consolas"/>
                <a:cs typeface="Consolas"/>
                <a:sym typeface="Consolas"/>
              </a:rPr>
              <a:t>()   {</a:t>
            </a:r>
            <a:r>
              <a:rPr lang="ru-RU" sz="1600" dirty="0" smtClean="0">
                <a:solidFill>
                  <a:schemeClr val="accent2">
                    <a:lumMod val="50000"/>
                  </a:schemeClr>
                </a:solidFill>
                <a:latin typeface="Consolas"/>
                <a:ea typeface="Consolas"/>
                <a:cs typeface="Consolas"/>
                <a:sym typeface="Consolas"/>
              </a:rPr>
              <a:t>  </a:t>
            </a:r>
            <a:r>
              <a:rPr sz="1600" dirty="0" smtClean="0">
                <a:solidFill>
                  <a:schemeClr val="accent2">
                    <a:lumMod val="50000"/>
                  </a:schemeClr>
                </a:solidFill>
                <a:latin typeface="Consolas"/>
                <a:ea typeface="Consolas"/>
                <a:cs typeface="Consolas"/>
                <a:sym typeface="Consolas"/>
              </a:rPr>
              <a:t>...</a:t>
            </a:r>
            <a:r>
              <a:rPr lang="ru-RU" sz="1600" dirty="0" smtClean="0">
                <a:solidFill>
                  <a:schemeClr val="accent2">
                    <a:lumMod val="50000"/>
                  </a:schemeClr>
                </a:solidFill>
                <a:latin typeface="Consolas"/>
                <a:ea typeface="Consolas"/>
                <a:cs typeface="Consolas"/>
                <a:sym typeface="Consolas"/>
              </a:rPr>
              <a:t>  </a:t>
            </a:r>
            <a:r>
              <a:rPr sz="1600" dirty="0" smtClean="0">
                <a:solidFill>
                  <a:schemeClr val="accent2">
                    <a:lumMod val="50000"/>
                  </a:schemeClr>
                </a:solidFill>
                <a:latin typeface="Consolas"/>
                <a:ea typeface="Consolas"/>
                <a:cs typeface="Consolas"/>
                <a:sym typeface="Consolas"/>
              </a:rPr>
              <a:t>}</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    public Employee (int grade</a:t>
            </a:r>
            <a:r>
              <a:rPr sz="1600" dirty="0" smtClean="0">
                <a:solidFill>
                  <a:schemeClr val="accent2">
                    <a:lumMod val="50000"/>
                  </a:schemeClr>
                </a:solidFill>
                <a:latin typeface="Consolas"/>
                <a:ea typeface="Consolas"/>
                <a:cs typeface="Consolas"/>
                <a:sym typeface="Consolas"/>
              </a:rPr>
              <a:t>)</a:t>
            </a:r>
            <a:r>
              <a:rPr lang="ru-RU" sz="1600" dirty="0" smtClean="0">
                <a:solidFill>
                  <a:schemeClr val="accent2">
                    <a:lumMod val="50000"/>
                  </a:schemeClr>
                </a:solidFill>
                <a:latin typeface="Consolas"/>
                <a:ea typeface="Consolas"/>
                <a:cs typeface="Consolas"/>
                <a:sym typeface="Consolas"/>
              </a:rPr>
              <a:t> </a:t>
            </a:r>
            <a:endParaRPr sz="1600" dirty="0">
              <a:solidFill>
                <a:schemeClr val="accent2">
                  <a:lumMod val="50000"/>
                </a:schemeClr>
              </a:solidFill>
              <a:latin typeface="Consolas"/>
              <a:ea typeface="Consolas"/>
              <a:cs typeface="Consolas"/>
              <a:sym typeface="Consolas"/>
            </a:endParaRP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    public string Name { get; set; }</a:t>
            </a:r>
          </a:p>
          <a:p>
            <a:pPr lvl="0"/>
            <a:r>
              <a:rPr sz="1600" dirty="0">
                <a:solidFill>
                  <a:schemeClr val="accent2">
                    <a:lumMod val="50000"/>
                  </a:schemeClr>
                </a:solidFill>
                <a:latin typeface="Consolas"/>
                <a:ea typeface="Consolas"/>
                <a:cs typeface="Consolas"/>
                <a:sym typeface="Consolas"/>
              </a:rPr>
              <a:t>    public string Department { get; set; }</a:t>
            </a:r>
          </a:p>
          <a:p>
            <a:pPr lvl="0"/>
            <a:r>
              <a:rPr sz="1600" dirty="0">
                <a:solidFill>
                  <a:schemeClr val="accent2">
                    <a:lumMod val="50000"/>
                  </a:schemeClr>
                </a:solidFill>
                <a:latin typeface="Consolas"/>
                <a:ea typeface="Consolas"/>
                <a:cs typeface="Consolas"/>
                <a:sym typeface="Consolas"/>
              </a:rPr>
              <a:t>    ...</a:t>
            </a:r>
          </a:p>
          <a:p>
            <a:pPr lvl="0"/>
            <a:r>
              <a:rPr sz="1600" dirty="0">
                <a:solidFill>
                  <a:schemeClr val="accent2">
                    <a:lumMod val="50000"/>
                  </a:schemeClr>
                </a:solidFill>
                <a:latin typeface="Consolas"/>
                <a:ea typeface="Consolas"/>
                <a:cs typeface="Consolas"/>
                <a:sym typeface="Consolas"/>
              </a:rPr>
              <a:t>}</a:t>
            </a:r>
          </a:p>
        </p:txBody>
      </p:sp>
      <p:sp>
        <p:nvSpPr>
          <p:cNvPr id="11" name="Shape 344"/>
          <p:cNvSpPr/>
          <p:nvPr/>
        </p:nvSpPr>
        <p:spPr>
          <a:xfrm>
            <a:off x="309282" y="4043129"/>
            <a:ext cx="7239000" cy="1708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dirty="0">
                <a:solidFill>
                  <a:schemeClr val="accent2">
                    <a:lumMod val="50000"/>
                  </a:schemeClr>
                </a:solidFill>
                <a:latin typeface="Consolas"/>
                <a:ea typeface="Consolas"/>
                <a:cs typeface="Consolas"/>
                <a:sym typeface="Consolas"/>
              </a:rPr>
              <a:t>Employee louisa = new Employee() </a:t>
            </a:r>
            <a:r>
              <a:rPr sz="1600" b="1" dirty="0">
                <a:solidFill>
                  <a:schemeClr val="accent2">
                    <a:lumMod val="50000"/>
                  </a:schemeClr>
                </a:solidFill>
                <a:latin typeface="Consolas"/>
                <a:ea typeface="Consolas"/>
                <a:cs typeface="Consolas"/>
                <a:sym typeface="Consolas"/>
              </a:rPr>
              <a:t>{ Department = "Technical" }</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Employee john = new Employee </a:t>
            </a:r>
            <a:r>
              <a:rPr sz="1600" b="1" dirty="0">
                <a:solidFill>
                  <a:schemeClr val="accent2">
                    <a:lumMod val="50000"/>
                  </a:schemeClr>
                </a:solidFill>
                <a:latin typeface="Consolas"/>
                <a:ea typeface="Consolas"/>
                <a:cs typeface="Consolas"/>
                <a:sym typeface="Consolas"/>
              </a:rPr>
              <a:t>{ Name = "John" }</a:t>
            </a:r>
            <a:r>
              <a:rPr sz="1600" dirty="0">
                <a:solidFill>
                  <a:schemeClr val="accent2">
                    <a:lumMod val="50000"/>
                  </a:schemeClr>
                </a:solidFill>
                <a:latin typeface="Consolas"/>
                <a:ea typeface="Consolas"/>
                <a:cs typeface="Consolas"/>
                <a:sym typeface="Consolas"/>
              </a:rPr>
              <a:t>;</a:t>
            </a:r>
          </a:p>
          <a:p>
            <a:pPr lvl="0"/>
            <a:r>
              <a:rPr sz="1600" dirty="0">
                <a:solidFill>
                  <a:schemeClr val="accent2">
                    <a:lumMod val="50000"/>
                  </a:schemeClr>
                </a:solidFill>
                <a:latin typeface="Consolas"/>
                <a:ea typeface="Consolas"/>
                <a:cs typeface="Consolas"/>
                <a:sym typeface="Consolas"/>
              </a:rPr>
              <a:t>Employee mike = new Employee</a:t>
            </a:r>
          </a:p>
          <a:p>
            <a:pPr lvl="0"/>
            <a:r>
              <a:rPr sz="1600" b="1" dirty="0">
                <a:solidFill>
                  <a:schemeClr val="accent2">
                    <a:lumMod val="50000"/>
                  </a:schemeClr>
                </a:solidFill>
                <a:latin typeface="Consolas"/>
                <a:ea typeface="Consolas"/>
                <a:cs typeface="Consolas"/>
                <a:sym typeface="Consolas"/>
              </a:rPr>
              <a:t>{</a:t>
            </a:r>
          </a:p>
          <a:p>
            <a:pPr lvl="0"/>
            <a:r>
              <a:rPr sz="1600" b="1" dirty="0">
                <a:solidFill>
                  <a:schemeClr val="accent2">
                    <a:lumMod val="50000"/>
                  </a:schemeClr>
                </a:solidFill>
                <a:latin typeface="Consolas"/>
                <a:ea typeface="Consolas"/>
                <a:cs typeface="Consolas"/>
                <a:sym typeface="Consolas"/>
              </a:rPr>
              <a:t>    Name = "Mike",</a:t>
            </a:r>
          </a:p>
          <a:p>
            <a:pPr lvl="0"/>
            <a:r>
              <a:rPr sz="1600" b="1" dirty="0">
                <a:solidFill>
                  <a:schemeClr val="accent2">
                    <a:lumMod val="50000"/>
                  </a:schemeClr>
                </a:solidFill>
                <a:latin typeface="Consolas"/>
                <a:ea typeface="Consolas"/>
                <a:cs typeface="Consolas"/>
                <a:sym typeface="Consolas"/>
              </a:rPr>
              <a:t>    Department = "Technical"</a:t>
            </a:r>
          </a:p>
          <a:p>
            <a:pPr lvl="0"/>
            <a:r>
              <a:rPr sz="1600" b="1" dirty="0">
                <a:solidFill>
                  <a:schemeClr val="accent2">
                    <a:lumMod val="50000"/>
                  </a:schemeClr>
                </a:solidFill>
                <a:latin typeface="Consolas"/>
                <a:ea typeface="Consolas"/>
                <a:cs typeface="Consolas"/>
                <a:sym typeface="Consolas"/>
              </a:rPr>
              <a:t>}</a:t>
            </a:r>
            <a:r>
              <a:rPr sz="1600" dirty="0">
                <a:solidFill>
                  <a:schemeClr val="accent2">
                    <a:lumMod val="50000"/>
                  </a:schemeClr>
                </a:solidFill>
                <a:latin typeface="Consolas"/>
                <a:ea typeface="Consolas"/>
                <a:cs typeface="Consolas"/>
                <a:sym typeface="Consolas"/>
              </a:rPr>
              <a:t>;</a:t>
            </a:r>
          </a:p>
        </p:txBody>
      </p:sp>
    </p:spTree>
    <p:extLst>
      <p:ext uri="{BB962C8B-B14F-4D97-AF65-F5344CB8AC3E}">
        <p14:creationId xmlns:p14="http://schemas.microsoft.com/office/powerpoint/2010/main" val="864206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General_Template_20150223">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50000"/>
          </a:schemeClr>
        </a:solidFill>
        <a:ln>
          <a:solidFill>
            <a:schemeClr val="accent3">
              <a:lumMod val="75000"/>
            </a:schemeClr>
          </a:solidFill>
        </a:ln>
        <a:effectLst/>
      </a:spPr>
      <a:bodyPr rtlCol="0" anchor="ctr"/>
      <a:lstStyle>
        <a:defPPr algn="just">
          <a:defRPr dirty="0">
            <a:latin typeface="Calibri" panose="020F0502020204030204" pitchFamily="34" charset="0"/>
          </a:defRPr>
        </a:defPPr>
      </a:lstStyle>
      <a:style>
        <a:lnRef idx="1">
          <a:schemeClr val="accent1"/>
        </a:lnRef>
        <a:fillRef idx="3">
          <a:schemeClr val="accent1"/>
        </a:fillRef>
        <a:effectRef idx="2">
          <a:schemeClr val="accent1"/>
        </a:effectRef>
        <a:fontRef idx="minor">
          <a:schemeClr val="lt1"/>
        </a:fontRef>
      </a:style>
    </a:spDef>
    <a:lnDef>
      <a:spPr>
        <a:ln w="57150">
          <a:solidFill>
            <a:schemeClr val="accent3">
              <a:lumMod val="50000"/>
            </a:schemeClr>
          </a:solidFill>
          <a:prstDash val="sysDot"/>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 Program Constructions" id="{962B6607-19C4-B942-8973-FB0C2E868F6D}" vid="{33CA72B4-F7D7-B44C-A627-F3ECABB2F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2.xml><?xml version="1.0" encoding="utf-8"?>
<ds:datastoreItem xmlns:ds="http://schemas.openxmlformats.org/officeDocument/2006/customXml" ds:itemID="{F6F96B3B-5B2C-4996-9E02-395DA9EA8E7E}">
  <ds:schemaRefs>
    <ds:schemaRef ds:uri="http://purl.org/dc/terms/"/>
    <ds:schemaRef ds:uri="http://purl.org/dc/elements/1.1/"/>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Templates</Template>
  <TotalTime>17509</TotalTime>
  <Words>3851</Words>
  <Application>Microsoft Macintosh PowerPoint</Application>
  <PresentationFormat>On-screen Show (4:3)</PresentationFormat>
  <Paragraphs>837</Paragraphs>
  <Slides>48</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Arial Black</vt:lpstr>
      <vt:lpstr>Bradley Hand</vt:lpstr>
      <vt:lpstr>Calibri</vt:lpstr>
      <vt:lpstr>Consolas</vt:lpstr>
      <vt:lpstr>Helvetica</vt:lpstr>
      <vt:lpstr>Lucida Grande</vt:lpstr>
      <vt:lpstr>Lucida Sans Typewriter</vt:lpstr>
      <vt:lpstr>Narkisim</vt:lpstr>
      <vt:lpstr>Trebuchet MS</vt:lpstr>
      <vt:lpstr>Verdana</vt:lpstr>
      <vt:lpstr>Wingdings</vt:lpstr>
      <vt:lpstr>Arial</vt:lpstr>
      <vt:lpstr>EPAM_PPT_General_Template_20150223</vt:lpstr>
      <vt:lpstr>PowerPoint Presentation</vt:lpstr>
      <vt:lpstr>Encapsulation</vt:lpstr>
      <vt:lpstr>Access modifiers</vt:lpstr>
      <vt:lpstr>Properties</vt:lpstr>
      <vt:lpstr>Properties</vt:lpstr>
      <vt:lpstr>Property modifiers</vt:lpstr>
      <vt:lpstr>Automatically Implemented Properties</vt:lpstr>
      <vt:lpstr>Object initialization</vt:lpstr>
      <vt:lpstr>Object initialization </vt:lpstr>
      <vt:lpstr>Defining Properties Intelligently </vt:lpstr>
      <vt:lpstr>Defining Properties Intelligently </vt:lpstr>
      <vt:lpstr>Anonymous Types </vt:lpstr>
      <vt:lpstr>Indexers </vt:lpstr>
      <vt:lpstr>Indexers </vt:lpstr>
      <vt:lpstr>Indexers </vt:lpstr>
      <vt:lpstr>Indexers</vt:lpstr>
      <vt:lpstr>Indexers vs arrays</vt:lpstr>
      <vt:lpstr>Inheritance</vt:lpstr>
      <vt:lpstr>Inheritance Hierarchies</vt:lpstr>
      <vt:lpstr>Inheritance Hierarchies</vt:lpstr>
      <vt:lpstr>Inheritance Hierarchies</vt:lpstr>
      <vt:lpstr>Inheritance Hierarchies. Type-Checking and Downcasting</vt:lpstr>
      <vt:lpstr>Inheritance and Construction</vt:lpstr>
      <vt:lpstr>Inheritance and Construction</vt:lpstr>
      <vt:lpstr>Inheritance. Hiding Base Class Methods</vt:lpstr>
      <vt:lpstr>Inheritance. Method Overriding</vt:lpstr>
      <vt:lpstr>Inheritance. Base class methods</vt:lpstr>
      <vt:lpstr>Sealed classes and methods</vt:lpstr>
      <vt:lpstr>Polymorphism</vt:lpstr>
      <vt:lpstr>Polymorphism</vt:lpstr>
      <vt:lpstr>Polymorphism</vt:lpstr>
      <vt:lpstr>Polymorphism</vt:lpstr>
      <vt:lpstr>Interface Inheritance</vt:lpstr>
      <vt:lpstr>Interface Inheritance</vt:lpstr>
      <vt:lpstr>Interface Inheritance</vt:lpstr>
      <vt:lpstr>Interface Inheritance</vt:lpstr>
      <vt:lpstr>Interface Inheritance</vt:lpstr>
      <vt:lpstr>Interface Inheritance. Type-Checking and Downcasting</vt:lpstr>
      <vt:lpstr>Implicit and Explicit Interface Implementation</vt:lpstr>
      <vt:lpstr>Implicit and Explicit Interface Implementation</vt:lpstr>
      <vt:lpstr>Implicit and Explicit Interface Implementation</vt:lpstr>
      <vt:lpstr>Implicit and Explicit Interface Implementation</vt:lpstr>
      <vt:lpstr>Implicit and Explicit Interface Implementation</vt:lpstr>
      <vt:lpstr>Implicit and Explicit Interface Implementation</vt:lpstr>
      <vt:lpstr> Abstract classes</vt:lpstr>
      <vt:lpstr> Abstract classes. Abstract memebers</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NET.C#.06 Наследование. Интерфейсы  и абстрактные классы</dc:title>
  <dc:creator>Anzhelika Kravchuk</dc:creator>
  <cp:lastModifiedBy>Microsoft Office User</cp:lastModifiedBy>
  <cp:revision>1302</cp:revision>
  <dcterms:created xsi:type="dcterms:W3CDTF">2008-09-08T12:48:20Z</dcterms:created>
  <dcterms:modified xsi:type="dcterms:W3CDTF">2017-07-11T13:55:32Z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