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4"/>
  </p:sldMasterIdLst>
  <p:notesMasterIdLst>
    <p:notesMasterId r:id="rId46"/>
  </p:notesMasterIdLst>
  <p:sldIdLst>
    <p:sldId id="449" r:id="rId5"/>
    <p:sldId id="442" r:id="rId6"/>
    <p:sldId id="455" r:id="rId7"/>
    <p:sldId id="450" r:id="rId8"/>
    <p:sldId id="443" r:id="rId9"/>
    <p:sldId id="451" r:id="rId10"/>
    <p:sldId id="423" r:id="rId11"/>
    <p:sldId id="385" r:id="rId12"/>
    <p:sldId id="452" r:id="rId13"/>
    <p:sldId id="453" r:id="rId14"/>
    <p:sldId id="454" r:id="rId15"/>
    <p:sldId id="430" r:id="rId16"/>
    <p:sldId id="431" r:id="rId17"/>
    <p:sldId id="438" r:id="rId18"/>
    <p:sldId id="396" r:id="rId19"/>
    <p:sldId id="398" r:id="rId20"/>
    <p:sldId id="457" r:id="rId21"/>
    <p:sldId id="458" r:id="rId22"/>
    <p:sldId id="460" r:id="rId23"/>
    <p:sldId id="459" r:id="rId24"/>
    <p:sldId id="321" r:id="rId25"/>
    <p:sldId id="342" r:id="rId26"/>
    <p:sldId id="343" r:id="rId27"/>
    <p:sldId id="344" r:id="rId28"/>
    <p:sldId id="448" r:id="rId29"/>
    <p:sldId id="345" r:id="rId30"/>
    <p:sldId id="416" r:id="rId31"/>
    <p:sldId id="417" r:id="rId32"/>
    <p:sldId id="418" r:id="rId33"/>
    <p:sldId id="419" r:id="rId34"/>
    <p:sldId id="420" r:id="rId35"/>
    <p:sldId id="421" r:id="rId36"/>
    <p:sldId id="357" r:id="rId37"/>
    <p:sldId id="358" r:id="rId38"/>
    <p:sldId id="426" r:id="rId39"/>
    <p:sldId id="444" r:id="rId40"/>
    <p:sldId id="354" r:id="rId41"/>
    <p:sldId id="361" r:id="rId42"/>
    <p:sldId id="370" r:id="rId43"/>
    <p:sldId id="445" r:id="rId44"/>
    <p:sldId id="446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70">
          <p15:clr>
            <a:srgbClr val="A4A3A4"/>
          </p15:clr>
        </p15:guide>
        <p15:guide id="2" pos="340">
          <p15:clr>
            <a:srgbClr val="A4A3A4"/>
          </p15:clr>
        </p15:guide>
        <p15:guide id="3" pos="19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78"/>
    <a:srgbClr val="BDFFF2"/>
    <a:srgbClr val="5BFFE0"/>
    <a:srgbClr val="21438F"/>
    <a:srgbClr val="275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82" autoAdjust="0"/>
    <p:restoredTop sz="91922" autoAdjust="0"/>
  </p:normalViewPr>
  <p:slideViewPr>
    <p:cSldViewPr>
      <p:cViewPr varScale="1">
        <p:scale>
          <a:sx n="91" d="100"/>
          <a:sy n="91" d="100"/>
        </p:scale>
        <p:origin x="2304" y="176"/>
      </p:cViewPr>
      <p:guideLst>
        <p:guide orient="horz" pos="4270"/>
        <p:guide pos="340"/>
        <p:guide pos="19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50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05B674B-12CC-451C-AB26-4534792A9C31}" type="datetimeFigureOut">
              <a:rPr lang="en-US"/>
              <a:pPr>
                <a:defRPr/>
              </a:pPr>
              <a:t>1/13/18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72A5AAF-689B-46C5-AEA8-B5E4FB60F7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879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87075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74152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61226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48302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935377" algn="l" defTabSz="11741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22454" algn="l" defTabSz="11741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109529" algn="l" defTabSz="11741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96604" algn="l" defTabSz="11741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Типы-значения в </a:t>
            </a:r>
            <a:r>
              <a:rPr lang="ru-RU" sz="15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подразделяются на </a:t>
            </a:r>
            <a:r>
              <a:rPr lang="ru-RU" sz="15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простые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5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перечислимые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5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структурные 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ru-RU" sz="15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обнуляемые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Ссылочные типы делятся на </a:t>
            </a:r>
            <a:r>
              <a:rPr lang="ru-RU" sz="15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классы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5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интерфейсы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5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массивы 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ru-RU" sz="15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деле- </a:t>
            </a:r>
            <a:r>
              <a:rPr lang="ru-RU" sz="15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гаты</a:t>
            </a:r>
            <a:r>
              <a:rPr lang="ru-RU" sz="15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типов </a:t>
            </a:r>
            <a:r>
              <a:rPr lang="ru-RU" sz="15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представлена в </a:t>
            </a:r>
            <a:r>
              <a:rPr lang="ru-RU" sz="15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следующеи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таблице. 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68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Идентификаторы, описанные перечислимым типом, являются константами, то есть компилятор уже на этапе компиляции преобразуют ссылку на идентификатор перечислимого типа в числовое значение.</a:t>
            </a:r>
            <a:r>
              <a:rPr lang="en-US" dirty="0"/>
              <a:t> </a:t>
            </a:r>
            <a:r>
              <a:rPr lang="ru-RU" dirty="0"/>
              <a:t>А раз так, то метаданные не содержат ссылку на такой перечислимый тип,</a:t>
            </a:r>
            <a:r>
              <a:rPr lang="en-US" dirty="0"/>
              <a:t> </a:t>
            </a:r>
            <a:r>
              <a:rPr lang="ru-RU" dirty="0"/>
              <a:t>и сборка, описывающая перечислимый тип, становится не нужна в период</a:t>
            </a:r>
            <a:r>
              <a:rPr lang="en-US" dirty="0"/>
              <a:t> </a:t>
            </a:r>
            <a:r>
              <a:rPr lang="ru-RU" dirty="0"/>
              <a:t>выполнения. Если в коде есть ссылки на перечислимый тип, — а не просто</a:t>
            </a:r>
            <a:r>
              <a:rPr lang="en-US" dirty="0"/>
              <a:t> </a:t>
            </a:r>
            <a:r>
              <a:rPr lang="ru-RU" dirty="0"/>
              <a:t>ссылки на идентификаторы, описанные в этом типе, — сборка, где описан этот тип, будет затребована в период выполнения. Здесь возникают</a:t>
            </a:r>
            <a:r>
              <a:rPr lang="en-US" dirty="0"/>
              <a:t> </a:t>
            </a:r>
            <a:r>
              <a:rPr lang="ru-RU" dirty="0"/>
              <a:t>проблемы, связанные с управлением версиями, поскольку идентификаторы перечислимого типа — это не значения «только для чтения», а константы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28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51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Тип</a:t>
            </a:r>
            <a:r>
              <a:rPr lang="ru-RU" baseline="0" dirty="0"/>
              <a:t> фундаментальная единица программирования .</a:t>
            </a:r>
            <a:r>
              <a:rPr lang="en-US" baseline="0" dirty="0"/>
              <a:t>NET</a:t>
            </a:r>
            <a:endParaRPr lang="en-US" dirty="0"/>
          </a:p>
          <a:p>
            <a:r>
              <a:rPr lang="ru-RU" dirty="0"/>
              <a:t>Класс – это способ описания сущности, определяющий состояние и поведение, зависящее от этого состояния, а также правила для взаимодействия с данной сущностью (контракт). </a:t>
            </a:r>
          </a:p>
          <a:p>
            <a:endParaRPr lang="ru-RU" dirty="0"/>
          </a:p>
          <a:p>
            <a:r>
              <a:rPr lang="ru-RU" dirty="0"/>
              <a:t>С точки зрения программирования класс можно рассматривать как набор данных (полей, атрибутов, членов класса) и функций для работы с ними (методов).</a:t>
            </a:r>
          </a:p>
          <a:p>
            <a:endParaRPr lang="ru-RU" dirty="0"/>
          </a:p>
          <a:p>
            <a:r>
              <a:rPr lang="ru-RU" dirty="0"/>
              <a:t>С точки зрения структуры программы, класс является сложным типом данных.</a:t>
            </a:r>
          </a:p>
          <a:p>
            <a:r>
              <a:rPr lang="ru-RU" dirty="0"/>
              <a:t>Объект (экземпляр) – это отдельный представитель класса, имеющий конкретное состояние и поведение, полностью определяемое классом.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16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Класс – это способ описания сущности, определяющий состояние и поведение, зависящее от этого состояния, а также правила для взаимодействия с данной сущностью (контракт). </a:t>
            </a:r>
          </a:p>
          <a:p>
            <a:endParaRPr lang="ru-RU" dirty="0"/>
          </a:p>
          <a:p>
            <a:r>
              <a:rPr lang="ru-RU" dirty="0"/>
              <a:t>С точки зрения программирования класс можно рассматривать как набор данных (полей, атрибутов, членов класса) и функций для работы с ними (методов).</a:t>
            </a:r>
          </a:p>
          <a:p>
            <a:endParaRPr lang="ru-RU" dirty="0"/>
          </a:p>
          <a:p>
            <a:r>
              <a:rPr lang="ru-RU" dirty="0"/>
              <a:t>С точки зрения структуры программы, класс является сложным типом данных.</a:t>
            </a:r>
          </a:p>
          <a:p>
            <a:r>
              <a:rPr lang="ru-RU" dirty="0"/>
              <a:t>Объект (экземпляр) – это отдельный представитель класса, имеющий конкретное состояние и поведение, полностью определяемое классом.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87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Создание и инициализация объекта!!!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//1. EE(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Engine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 выделяет память под объект. В общем случае эта операция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//сводится к сдвигу указателя на начало свободной области в эфемерном сегменте.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//Если в свободной области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//недостаточно места для размещения нового объекта, инициируется сборка мусора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//(чаще всего нулевого поколения). Выделяемый участок памяти инициализирован нулями,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//так что все ссылочные поля автоматически получают значение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bg-BG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//2. EE инициализирует указатель на таблицу методов. Фактически после этого этапа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//объект является полноценным живым объектом. Однако на этом этапе на объект еще нет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//жестких ссылок, так что исключение внутри конструктора (если до этого не будет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//сделана жесткая ссылка) приведет к тому, что только что созданный объект автоматически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//будет считаться мусором. После этого действия у объекта уже можно вызвать виртуальные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//методы. Так что вызов виртуального метода в конструкторе некоторого базового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//класса может привести к вызову переопределенного в дочернем классе метода. Это поведение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//отличается от поведения, принятого в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++, так что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++-программистам стоит обратить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//на это особое внимание. Надо понимать, что вызов этот будет производиться еще до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//выполнения тела конструктора дочернего класса, так что, переопределяя методы,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//вызываемые из конструктора, нужно быть осторожным и не рассчитывать на инициализацию,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//производимую в конструкторе. Хорошей идеей будет также отказаться от дизайна,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//основанного на вызове виртуальных методов из конструктора. И вообще, лучше избегать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//всего, что может удивить пользователей ваших классов.</a:t>
            </a:r>
          </a:p>
          <a:p>
            <a:r>
              <a:rPr lang="bg-BG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//3. EE закладывает указатель на объект в регистр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ecx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передает управление конструктору,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//указанному в инструкции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newobj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породившей генерацию кода создания объекта. Регистр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ecx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//используется по той причине, что по соглашению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fastcall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(используемому в .NET для вызова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//методов по умолчанию) через него передается первый параметр функции. Для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экземплярных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//методов первым параметром всегда является ссылка на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bg-BG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//4. Если во время работы конструктора не произошло необработанных исключений, то ссылка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//на объект помещается в ту или иную переменную области видимости, из которой вызывался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//код создания объектов. Сама переменная при этом может быть как локальной, располагаясь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//в регистре процессора или стеке, так и полем (статическим или полем экземпляра).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//В общем-то, размещение ссылки в первой переменной не являются частью процесса создания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//объекта. С точки зрения MSIL, после создания объекта ссылка помещается на вершину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//подразумеваемого стека виртуальной машины. Что дальше будет происходить со ссылкой,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//EE уже не интересует. Но фактически до размещения ссылки во внешней переменной процесс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//создания объекта еще не является законченным.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79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</a:t>
            </a:r>
            <a:r>
              <a:rPr lang="ru-RU" baseline="0" dirty="0"/>
              <a:t> отсутствии реализации метода  </a:t>
            </a:r>
            <a:r>
              <a:rPr lang="en-US" baseline="0" dirty="0" err="1"/>
              <a:t>DoWork</a:t>
            </a:r>
            <a:r>
              <a:rPr lang="en-US" baseline="0" dirty="0"/>
              <a:t> </a:t>
            </a:r>
            <a:r>
              <a:rPr lang="ru-RU" baseline="0" dirty="0"/>
              <a:t>его вызов игнорится.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12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18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18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один из примеров, </a:t>
            </a:r>
            <a:r>
              <a:rPr lang="ru-RU" sz="1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которыи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показывает, что язык </a:t>
            </a:r>
            <a:r>
              <a:rPr lang="ru-RU" sz="1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и базовая платформа могут использовать различные принципы. Если вы запросите у платформы .NET </a:t>
            </a:r>
            <a:r>
              <a:rPr lang="ru-RU" sz="1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конструк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торы типа-значения, обычно вы не </a:t>
            </a:r>
            <a:r>
              <a:rPr lang="ru-RU" sz="1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найдете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конструкторов без параметров. Вместо этого в .NET есть особая инструкция для инициализации типа-значения значением по умолчанию. Обычно это небольшое несоответствие не имеет особого значения для раз- </a:t>
            </a:r>
            <a:r>
              <a:rPr lang="ru-RU" sz="1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работчиков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но полезно знать, что такое может быть и что это не является недостатком </a:t>
            </a:r>
            <a:r>
              <a:rPr lang="ru-RU" sz="1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какои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̆-либо из данных спецификаций </a:t>
            </a:r>
            <a:endParaRPr lang="ru-RU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97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один из примеров, </a:t>
            </a:r>
            <a:r>
              <a:rPr lang="ru-RU" sz="1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которыи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показывает, что язык </a:t>
            </a:r>
            <a:r>
              <a:rPr lang="ru-RU" sz="1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и базовая платформа могут использовать различные принципы. Если вы запросите у платформы .NET 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конструкторы 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типа-значения, обычно вы </a:t>
            </a:r>
            <a:r>
              <a:rPr lang="ru-RU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</a:t>
            </a:r>
            <a:r>
              <a:rPr lang="ru-RU" sz="15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найдете 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конструкторов без параметров. Вместо этого в .NET есть особая инструкция для инициализации типа-значения значением по умолчанию. Обычно это небольшое несоответствие не имеет особого значения для 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разработчиков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но полезно знать, что такое может быть и что это не является недостатком 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какой-либо 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данных спецификаций </a:t>
            </a:r>
            <a:endParaRPr lang="ru-RU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81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6214" y="1889830"/>
            <a:ext cx="8500056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96214" y="3561899"/>
            <a:ext cx="3688382" cy="370101"/>
          </a:xfrm>
          <a:prstGeom prst="rect">
            <a:avLst/>
          </a:prstGeom>
          <a:noFill/>
          <a:ln>
            <a:noFill/>
          </a:ln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20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892" indent="0">
              <a:buFontTx/>
              <a:buNone/>
              <a:defRPr/>
            </a:lvl2pPr>
            <a:lvl3pPr marL="685783" indent="0">
              <a:buFontTx/>
              <a:buNone/>
              <a:defRPr/>
            </a:lvl3pPr>
            <a:lvl4pPr marL="1028675" indent="0">
              <a:buFontTx/>
              <a:buNone/>
              <a:defRPr/>
            </a:lvl4pPr>
            <a:lvl5pPr marL="137156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96214" y="5459487"/>
            <a:ext cx="3820664" cy="373063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Anzhelika</a:t>
            </a:r>
            <a:r>
              <a:rPr lang="en-US" dirty="0"/>
              <a:t> KRAVCHUK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3" y="496490"/>
            <a:ext cx="1725769" cy="7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0027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8825"/>
          </a:xfrm>
          <a:prstGeom prst="rect">
            <a:avLst/>
          </a:prstGeom>
        </p:spPr>
        <p:txBody>
          <a:bodyPr anchor="ctr" anchorCtr="0"/>
          <a:lstStyle>
            <a:lvl1pPr marL="231775" indent="0" algn="l" defTabSz="339725">
              <a:tabLst/>
              <a:defRPr sz="2000" b="1">
                <a:solidFill>
                  <a:schemeClr val="accent2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7988841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226952" y="914399"/>
            <a:ext cx="8726607" cy="535761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just">
              <a:lnSpc>
                <a:spcPct val="120000"/>
              </a:lnSpc>
              <a:spcBef>
                <a:spcPts val="0"/>
              </a:spcBef>
              <a:buNone/>
              <a:defRPr sz="1800" baseline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8825"/>
          </a:xfrm>
          <a:prstGeom prst="rect">
            <a:avLst/>
          </a:prstGeom>
        </p:spPr>
        <p:txBody>
          <a:bodyPr anchor="ctr" anchorCtr="0"/>
          <a:lstStyle>
            <a:lvl1pPr marL="231775" indent="0" algn="l" defTabSz="339725">
              <a:tabLst/>
              <a:defRPr sz="2000" b="1">
                <a:solidFill>
                  <a:schemeClr val="accent2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ru-RU">
                <a:solidFill>
                  <a:schemeClr val="accent2">
                    <a:lumMod val="50000"/>
                  </a:schemeClr>
                </a:solidFill>
              </a:rPr>
              <a:t>Образец заголовка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41680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226952" y="965915"/>
            <a:ext cx="4320985" cy="522882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299" marR="0" indent="-130299" algn="l" defTabSz="34289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>
                  <a:lumMod val="50000"/>
                </a:schemeClr>
              </a:buClr>
              <a:buSzTx/>
              <a:buFont typeface="Arial"/>
              <a:buChar char="•"/>
              <a:tabLst/>
              <a:defRPr sz="1800" baseline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1pPr>
            <a:lvl2pPr marL="557199" indent="-214308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800" baseline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4673683" y="965915"/>
            <a:ext cx="4279875" cy="522882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299" marR="0" indent="-130299" algn="l" defTabSz="34289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>
                  <a:lumMod val="50000"/>
                </a:schemeClr>
              </a:buClr>
              <a:buSzTx/>
              <a:buFont typeface="Arial"/>
              <a:buChar char="•"/>
              <a:tabLst/>
              <a:defRPr sz="1800" baseline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1pPr>
            <a:lvl2pPr marL="557199" indent="-214308">
              <a:lnSpc>
                <a:spcPct val="120000"/>
              </a:lnSpc>
              <a:buClr>
                <a:schemeClr val="accent2">
                  <a:lumMod val="50000"/>
                </a:schemeClr>
              </a:buClr>
              <a:buSzPct val="100000"/>
              <a:buFont typeface="Lucida Grande"/>
              <a:buChar char="–"/>
              <a:defRPr sz="1800" baseline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2pPr>
            <a:lvl3pPr>
              <a:lnSpc>
                <a:spcPct val="120000"/>
              </a:lnSpc>
              <a:buClr>
                <a:schemeClr val="accent2">
                  <a:lumMod val="50000"/>
                </a:schemeClr>
              </a:buClr>
              <a:defRPr sz="1800" baseline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8825"/>
          </a:xfrm>
          <a:prstGeom prst="rect">
            <a:avLst/>
          </a:prstGeom>
        </p:spPr>
        <p:txBody>
          <a:bodyPr anchor="ctr" anchorCtr="0"/>
          <a:lstStyle>
            <a:lvl1pPr marL="231775" indent="0" algn="l" defTabSz="339725">
              <a:tabLst/>
              <a:defRPr sz="2000" b="1">
                <a:solidFill>
                  <a:schemeClr val="accent2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ru-RU">
                <a:solidFill>
                  <a:schemeClr val="accent2">
                    <a:lumMod val="50000"/>
                  </a:schemeClr>
                </a:solidFill>
              </a:rPr>
              <a:t>Образец заголовка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53834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86195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001" y="3398262"/>
            <a:ext cx="85386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ru-RU" sz="28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>Спасибо за внимание!</a:t>
            </a:r>
            <a:endParaRPr lang="en-US" sz="2800" b="0" i="0" u="none" strike="noStrike" kern="1200" baseline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7087558"/>
      </p:ext>
    </p:extLst>
  </p:cSld>
  <p:clrMapOvr>
    <a:masterClrMapping/>
  </p:clrMapOvr>
  <p:transition spd="med"/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25001" y="3398262"/>
            <a:ext cx="85386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ru-RU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>Надеюсь, что Вы найдете этот материал полезным.</a:t>
            </a:r>
          </a:p>
          <a:p>
            <a:pPr algn="ctr" rtl="0"/>
            <a:endParaRPr lang="ru-RU" sz="2000" b="0" i="0" u="none" strike="noStrike" kern="1200" baseline="0" dirty="0">
              <a:solidFill>
                <a:schemeClr val="bg1"/>
              </a:solidFill>
              <a:latin typeface="+mj-lt"/>
              <a:cs typeface="Narkisim" panose="020E0502050101010101" pitchFamily="34" charset="-79"/>
            </a:endParaRPr>
          </a:p>
          <a:p>
            <a:pPr algn="ctr" rtl="0"/>
            <a:r>
              <a:rPr lang="ru-RU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>Если Вы нашли ошибки или неточности в этом</a:t>
            </a:r>
            <a: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> </a:t>
            </a:r>
            <a:r>
              <a:rPr lang="ru-RU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>материале или знаете, как его улучшить, пожалуйста, сообщите по</a:t>
            </a:r>
            <a: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/>
            </a:r>
            <a:b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</a:br>
            <a:r>
              <a:rPr lang="ru-RU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>электронному адресу</a:t>
            </a:r>
            <a: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>:</a:t>
            </a:r>
            <a: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b="0" i="0" u="sng" strike="noStrike" kern="1200" baseline="0" dirty="0">
                <a:solidFill>
                  <a:schemeClr val="bg1"/>
                </a:solidFill>
                <a:latin typeface="+mj-lt"/>
              </a:rPr>
              <a:t>anzhelika_kravchuk@epam.com</a:t>
            </a:r>
            <a: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algn="ctr" rtl="0"/>
            <a:r>
              <a:rPr lang="ru-RU" sz="2000" b="0" i="0" u="none" strike="noStrike" kern="1200" baseline="0" dirty="0">
                <a:solidFill>
                  <a:schemeClr val="bg1"/>
                </a:solidFill>
                <a:latin typeface="+mj-lt"/>
              </a:rPr>
              <a:t>с пометкой </a:t>
            </a:r>
            <a: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</a:rPr>
              <a:t>[ASP.MVC Training Course Feedback]</a:t>
            </a:r>
          </a:p>
          <a:p>
            <a:pPr algn="ctr" rtl="0"/>
            <a:endParaRPr lang="en-US" sz="2000" b="0" i="0" u="none" strike="noStrike" kern="1200" baseline="0" dirty="0">
              <a:solidFill>
                <a:schemeClr val="bg1"/>
              </a:solidFill>
              <a:latin typeface="+mj-lt"/>
            </a:endParaRPr>
          </a:p>
          <a:p>
            <a:pPr algn="ctr" rtl="0"/>
            <a:r>
              <a:rPr lang="ru-RU" sz="2000" b="0" i="0" u="none" strike="noStrike" kern="1200" baseline="0" dirty="0">
                <a:solidFill>
                  <a:schemeClr val="bg1"/>
                </a:solidFill>
                <a:latin typeface="+mj-lt"/>
              </a:rPr>
              <a:t>Спасибо</a:t>
            </a:r>
            <a: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0299198"/>
      </p:ext>
    </p:extLst>
  </p:cSld>
  <p:clrMapOvr>
    <a:masterClrMapping/>
  </p:clrMapOvr>
  <p:transition spd="med"/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8825"/>
          </a:xfrm>
          <a:prstGeom prst="rect">
            <a:avLst/>
          </a:prstGeom>
        </p:spPr>
        <p:txBody>
          <a:bodyPr anchor="ctr" anchorCtr="0"/>
          <a:lstStyle>
            <a:lvl1pPr marL="231775" indent="0" algn="l" defTabSz="339725">
              <a:tabLst/>
              <a:defRPr sz="2000" b="1">
                <a:solidFill>
                  <a:schemeClr val="accent2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91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6214" y="1889830"/>
            <a:ext cx="8500056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96214" y="3561899"/>
            <a:ext cx="3688382" cy="370101"/>
          </a:xfrm>
          <a:prstGeom prst="rect">
            <a:avLst/>
          </a:prstGeom>
          <a:noFill/>
          <a:ln>
            <a:noFill/>
          </a:ln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20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892" indent="0">
              <a:buFontTx/>
              <a:buNone/>
              <a:defRPr/>
            </a:lvl2pPr>
            <a:lvl3pPr marL="685783" indent="0">
              <a:buFontTx/>
              <a:buNone/>
              <a:defRPr/>
            </a:lvl3pPr>
            <a:lvl4pPr marL="1028675" indent="0">
              <a:buFontTx/>
              <a:buNone/>
              <a:defRPr/>
            </a:lvl4pPr>
            <a:lvl5pPr marL="137156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3" y="496490"/>
            <a:ext cx="1725769" cy="72868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96212" y="5257800"/>
            <a:ext cx="43519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 smtClean="0">
                <a:solidFill>
                  <a:schemeClr val="bg1"/>
                </a:solidFill>
              </a:rPr>
              <a:t>Anzhelika KRAVCHUK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223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10"/>
            <a:ext cx="9155206" cy="39763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pic>
        <p:nvPicPr>
          <p:cNvPr id="5" name="Picture 5" descr="logo_footer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606" y="6552459"/>
            <a:ext cx="635852" cy="3015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24573" y="6572481"/>
            <a:ext cx="149352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1200" b="1" i="0" smtClean="0">
                <a:solidFill>
                  <a:srgbClr val="CCCCCC"/>
                </a:solidFill>
                <a:latin typeface="Calibri" panose="020F0502020204030204" pitchFamily="34" charset="0"/>
                <a:cs typeface="Trebuchet MS"/>
              </a:rPr>
              <a:pPr algn="r"/>
              <a:t>‹#›</a:t>
            </a:fld>
            <a:endParaRPr lang="en-US" sz="1200" b="1" i="0" dirty="0">
              <a:solidFill>
                <a:srgbClr val="CCCCCC"/>
              </a:solidFill>
              <a:latin typeface="Calibri" panose="020F0502020204030204" pitchFamily="34" charset="0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2924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90" r:id="rId4"/>
    <p:sldLayoutId id="2147483692" r:id="rId5"/>
    <p:sldLayoutId id="2147483693" r:id="rId6"/>
    <p:sldLayoutId id="2147483694" r:id="rId7"/>
    <p:sldLayoutId id="2147483695" r:id="rId8"/>
    <p:sldLayoutId id="2147483696" r:id="rId9"/>
  </p:sldLayoutIdLst>
  <p:hf hdr="0" dt="0"/>
  <p:txStyles>
    <p:titleStyle>
      <a:lvl1pPr algn="ctr" defTabSz="342892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3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-152400" y="2667000"/>
            <a:ext cx="9144000" cy="993073"/>
          </a:xfrm>
        </p:spPr>
        <p:txBody>
          <a:bodyPr/>
          <a:lstStyle/>
          <a:p>
            <a:pPr algn="ctr"/>
            <a:r>
              <a:rPr lang="en-US" sz="4400" dirty="0" smtClean="0"/>
              <a:t>Creating types in</a:t>
            </a:r>
            <a:r>
              <a:rPr lang="ru-RU" sz="4400" dirty="0" smtClean="0"/>
              <a:t> </a:t>
            </a:r>
            <a:r>
              <a:rPr lang="en-US" sz="4400" dirty="0" smtClean="0"/>
              <a:t>C#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296214" y="4659099"/>
            <a:ext cx="4112344" cy="370101"/>
          </a:xfrm>
        </p:spPr>
        <p:txBody>
          <a:bodyPr/>
          <a:lstStyle/>
          <a:p>
            <a:r>
              <a:rPr lang="en-US" dirty="0"/>
              <a:t>.NET &amp; JS </a:t>
            </a:r>
            <a:r>
              <a:rPr lang="en-US" dirty="0" smtClean="0"/>
              <a:t>Lab MINSK.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2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Конструкторы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87675" y="838200"/>
            <a:ext cx="8768650" cy="5142946"/>
            <a:chOff x="108198" y="841974"/>
            <a:chExt cx="8768650" cy="5142946"/>
          </a:xfrm>
        </p:grpSpPr>
        <p:grpSp>
          <p:nvGrpSpPr>
            <p:cNvPr id="6" name="Group 5"/>
            <p:cNvGrpSpPr/>
            <p:nvPr/>
          </p:nvGrpSpPr>
          <p:grpSpPr>
            <a:xfrm>
              <a:off x="108198" y="841974"/>
              <a:ext cx="8768650" cy="5142946"/>
              <a:chOff x="57309" y="918174"/>
              <a:chExt cx="8768650" cy="514294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39159" y="918174"/>
                <a:ext cx="86868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ru-RU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При определении конструктора соблюдаются следующие правила</a:t>
                </a:r>
                <a:endParaRPr lang="en-US" dirty="0" smtClean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</a:endParaRPr>
              </a:p>
              <a:p>
                <a:pPr marL="285750" lvl="0" indent="-285750" algn="just">
                  <a:buFont typeface="Arial" charset="0"/>
                  <a:buChar char="•"/>
                </a:pPr>
                <a:r>
                  <a:rPr lang="ru-RU" dirty="0" smtClean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конструкторы </a:t>
                </a:r>
                <a:r>
                  <a:rPr lang="ru-RU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имеют то же имя, что и класс, в котором они определены</a:t>
                </a:r>
              </a:p>
              <a:p>
                <a:pPr marL="285750" lvl="0" indent="-285750" algn="just">
                  <a:buFont typeface="Arial" charset="0"/>
                  <a:buChar char="•"/>
                </a:pPr>
                <a:r>
                  <a:rPr lang="ru-RU" dirty="0" smtClean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конструкторы </a:t>
                </a:r>
                <a:r>
                  <a:rPr lang="ru-RU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не имеют типа возвращаемого значения (даже </a:t>
                </a:r>
                <a:r>
                  <a:rPr lang="ru-RU" dirty="0" err="1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void</a:t>
                </a:r>
                <a:r>
                  <a:rPr lang="ru-RU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), но они могут принимать </a:t>
                </a:r>
                <a:r>
                  <a:rPr lang="ru-RU" dirty="0" smtClean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параметры</a:t>
                </a:r>
              </a:p>
              <a:p>
                <a:pPr marL="285750" indent="-285750" algn="just">
                  <a:buFont typeface="Arial" charset="0"/>
                  <a:buChar char="•"/>
                </a:pPr>
                <a:r>
                  <a:rPr lang="ru-RU" dirty="0" smtClean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конструкторы</a:t>
                </a:r>
                <a:r>
                  <a:rPr lang="ru-RU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, как правило, объявляются с модификатором доступа </a:t>
                </a:r>
                <a:r>
                  <a:rPr lang="ru-RU" dirty="0" err="1" smtClean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public</a:t>
                </a:r>
                <a:endParaRPr lang="ru-RU" dirty="0" smtClean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</a:endParaRPr>
              </a:p>
              <a:p>
                <a:pPr marL="285750" indent="-285750" algn="just">
                  <a:buFont typeface="Arial" charset="0"/>
                  <a:buChar char="•"/>
                </a:pPr>
                <a:r>
                  <a:rPr lang="ru-RU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к</a:t>
                </a:r>
                <a:r>
                  <a:rPr lang="ru-RU" dirty="0" smtClean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онструкторы </a:t>
                </a:r>
                <a:r>
                  <a:rPr lang="ru-RU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обычно инициализируют некоторые или все поля объекта, а также могут выполнять любые дополнительные задачи инициализации, требуемые </a:t>
                </a:r>
                <a:r>
                  <a:rPr lang="ru-RU" dirty="0" smtClean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классу</a:t>
                </a:r>
                <a:endParaRPr lang="ru-RU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7309" y="5691788"/>
                <a:ext cx="46328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06000" algn="just"/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CLR </a:t>
                </a:r>
                <a:r>
                  <a:rPr lang="ru-RU" dirty="0" smtClean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вызывает конструкторы автоматически!</a:t>
                </a:r>
                <a:endParaRPr lang="en-US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171244" y="3351891"/>
              <a:ext cx="8636045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public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class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Residence</a:t>
              </a:r>
              <a:endPara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  <a:p>
              <a:pPr>
                <a:defRPr/>
              </a:pP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>
                <a:defRPr/>
              </a:pP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public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Residence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ResidenceType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type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numberOfBedrooms</a:t>
              </a:r>
              <a:r>
                <a:rPr lang="ru-RU" sz="1600" dirty="0" smtClean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) { }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 </a:t>
              </a:r>
            </a:p>
            <a:p>
              <a:pPr>
                <a:defRPr/>
              </a:pP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public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Residence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ResidenceType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type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numberOfBedrooms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, </a:t>
              </a:r>
            </a:p>
            <a:p>
              <a:pPr>
                <a:defRPr/>
              </a:pP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      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bool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hasGarage</a:t>
              </a:r>
              <a:r>
                <a:rPr lang="ru-RU" sz="1600" dirty="0" smtClean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) { }</a:t>
              </a:r>
              <a:endPara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  <a:p>
              <a:pPr>
                <a:defRPr/>
              </a:pP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public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Residence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ResidenceType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type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numberOfBedrooms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, </a:t>
              </a:r>
            </a:p>
            <a:p>
              <a:pPr>
                <a:defRPr/>
              </a:pP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      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bool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hasGarage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bool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hasGarden</a:t>
              </a:r>
              <a:r>
                <a:rPr lang="ru-RU" sz="1600" dirty="0" smtClean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) { }   </a:t>
              </a:r>
              <a:endPara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  <a:p>
              <a:pPr>
                <a:defRPr/>
              </a:pP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5310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Конструкторы</a:t>
            </a:r>
            <a:endParaRPr lang="en-US" dirty="0"/>
          </a:p>
        </p:txBody>
      </p:sp>
      <p:sp>
        <p:nvSpPr>
          <p:cNvPr id="4" name="Flowchart: Document 6"/>
          <p:cNvSpPr/>
          <p:nvPr/>
        </p:nvSpPr>
        <p:spPr>
          <a:xfrm>
            <a:off x="228600" y="762000"/>
            <a:ext cx="8686800" cy="5071332"/>
          </a:xfrm>
          <a:prstGeom prst="flowChartDocument">
            <a:avLst/>
          </a:prstGeom>
          <a:noFill/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ru-RU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class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Residence</a:t>
            </a:r>
            <a:endParaRPr lang="ru-RU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ResidenceType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type;</a:t>
            </a:r>
          </a:p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numberOfBedrooms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bool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hasGarage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ru-RU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hasGarden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  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ResidenceType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type, int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numberOfBedrooms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bool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hasGarage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bool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hasGarden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this.type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type;</a:t>
            </a:r>
          </a:p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this.numberOfBedrooms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numberOfBedrooms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this.hasGarage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hasGarage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this.hasGarden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hasGarden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: </a:t>
            </a:r>
            <a:r>
              <a:rPr lang="ru-RU" sz="16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this(</a:t>
            </a:r>
            <a:r>
              <a:rPr lang="ru-RU" sz="1600" b="1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ResidenceType.House</a:t>
            </a:r>
            <a:r>
              <a:rPr lang="ru-RU" sz="16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3, true, </a:t>
            </a:r>
            <a:r>
              <a:rPr lang="ru-RU" sz="1600" b="1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 }</a:t>
            </a:r>
          </a:p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...</a:t>
            </a:r>
            <a:endParaRPr lang="ru-RU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2407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объектов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9382" y="578825"/>
            <a:ext cx="8657621" cy="5899666"/>
            <a:chOff x="167641" y="1211514"/>
            <a:chExt cx="9523383" cy="5899666"/>
          </a:xfrm>
        </p:grpSpPr>
        <p:sp>
          <p:nvSpPr>
            <p:cNvPr id="10" name="Flowchart: Document 3"/>
            <p:cNvSpPr/>
            <p:nvPr/>
          </p:nvSpPr>
          <p:spPr bwMode="auto">
            <a:xfrm>
              <a:off x="167641" y="1211514"/>
              <a:ext cx="9509759" cy="5899666"/>
            </a:xfrm>
            <a:prstGeom prst="flowChartDocument">
              <a:avLst/>
            </a:prstGeom>
            <a:noFill/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ru-RU" sz="1600" dirty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public 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class Employee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{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 private 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id;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 private string name;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 private static 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CompanyPolicy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policy;</a:t>
              </a:r>
            </a:p>
            <a:p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 public virtual void Work()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 {</a:t>
              </a:r>
            </a:p>
            <a:p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     </a:t>
              </a:r>
              <a:r>
                <a:rPr lang="it-IT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Console.WriteLine</a:t>
              </a:r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("</a:t>
              </a:r>
              <a:r>
                <a:rPr lang="it-IT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Zzzz</a:t>
              </a:r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...");</a:t>
              </a:r>
            </a:p>
            <a:p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 }</a:t>
              </a:r>
            </a:p>
            <a:p>
              <a:endParaRPr lang="it-IT" sz="1600" dirty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 public </a:t>
              </a:r>
              <a:r>
                <a:rPr lang="it-IT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void</a:t>
              </a:r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it-IT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TakeVacation</a:t>
              </a:r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it-IT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it-IT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days</a:t>
              </a:r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)</a:t>
              </a:r>
            </a:p>
            <a:p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{</a:t>
              </a:r>
            </a:p>
            <a:p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     </a:t>
              </a:r>
              <a:r>
                <a:rPr lang="it-IT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Console.WriteLine</a:t>
              </a:r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("</a:t>
              </a:r>
              <a:r>
                <a:rPr lang="it-IT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Zzzz</a:t>
              </a:r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...");</a:t>
              </a:r>
            </a:p>
            <a:p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 }</a:t>
              </a:r>
            </a:p>
            <a:p>
              <a:endParaRPr lang="it-IT" sz="1600" dirty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 public </a:t>
              </a:r>
              <a:r>
                <a:rPr lang="it-IT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static</a:t>
              </a:r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it-IT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void</a:t>
              </a:r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it-IT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SetCompanyPolicy</a:t>
              </a:r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it-IT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CompanyPolicy</a:t>
              </a:r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it-IT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plc</a:t>
              </a:r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)</a:t>
              </a:r>
            </a:p>
            <a:p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 {</a:t>
              </a:r>
            </a:p>
            <a:p>
              <a:r>
                <a:rPr lang="pl-PL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     policy = </a:t>
              </a:r>
              <a:r>
                <a:rPr lang="pl-PL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plc</a:t>
              </a:r>
              <a:r>
                <a:rPr lang="pl-PL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;</a:t>
              </a:r>
            </a:p>
            <a:p>
              <a:r>
                <a:rPr lang="pl-PL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 }</a:t>
              </a:r>
            </a:p>
            <a:p>
              <a:r>
                <a:rPr lang="pl-PL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}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33373" y="1705178"/>
              <a:ext cx="2040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err="1" smtClean="0">
                  <a:solidFill>
                    <a:schemeClr val="accent3">
                      <a:lumMod val="75000"/>
                    </a:schemeClr>
                  </a:solidFill>
                  <a:latin typeface="Bradley Hand" charset="0"/>
                  <a:ea typeface="Bradley Hand" charset="0"/>
                  <a:cs typeface="Bradley Hand" charset="0"/>
                </a:rPr>
                <a:t>Экземплярные</a:t>
              </a:r>
              <a:r>
                <a:rPr lang="ru-RU" dirty="0" smtClean="0">
                  <a:solidFill>
                    <a:schemeClr val="accent3">
                      <a:lumMod val="75000"/>
                    </a:schemeClr>
                  </a:solidFill>
                  <a:latin typeface="Bradley Hand" charset="0"/>
                  <a:ea typeface="Bradley Hand" charset="0"/>
                  <a:cs typeface="Bradley Hand" charset="0"/>
                </a:rPr>
                <a:t> </a:t>
              </a:r>
            </a:p>
            <a:p>
              <a:pPr algn="ctr"/>
              <a:r>
                <a:rPr lang="ru-RU" dirty="0" smtClean="0">
                  <a:solidFill>
                    <a:schemeClr val="accent3">
                      <a:lumMod val="75000"/>
                    </a:schemeClr>
                  </a:solidFill>
                  <a:latin typeface="Bradley Hand" charset="0"/>
                  <a:ea typeface="Bradley Hand" charset="0"/>
                  <a:cs typeface="Bradley Hand" charset="0"/>
                </a:rPr>
                <a:t>поля</a:t>
              </a:r>
              <a:endParaRPr lang="en-US" dirty="0">
                <a:solidFill>
                  <a:schemeClr val="accent3">
                    <a:lumMod val="75000"/>
                  </a:schemeClr>
                </a:solidFill>
                <a:latin typeface="Bradley Hand" charset="0"/>
                <a:ea typeface="Bradley Hand" charset="0"/>
                <a:cs typeface="Bradley Hand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436620" y="1889844"/>
              <a:ext cx="3596753" cy="33121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sys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451276" y="2616450"/>
              <a:ext cx="2239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accent3">
                      <a:lumMod val="75000"/>
                    </a:schemeClr>
                  </a:solidFill>
                  <a:latin typeface="Bradley Hand" charset="0"/>
                  <a:ea typeface="Bradley Hand" charset="0"/>
                  <a:cs typeface="Bradley Hand" charset="0"/>
                </a:rPr>
                <a:t>Статическое поле</a:t>
              </a:r>
              <a:endParaRPr lang="en-US" dirty="0">
                <a:solidFill>
                  <a:schemeClr val="accent3">
                    <a:lumMod val="75000"/>
                  </a:schemeClr>
                </a:solidFill>
                <a:latin typeface="Bradley Hand" charset="0"/>
                <a:ea typeface="Bradley Hand" charset="0"/>
                <a:cs typeface="Bradley Hand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5029200" y="2574131"/>
              <a:ext cx="2422077" cy="226985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sys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3771900" y="1889844"/>
              <a:ext cx="3261473" cy="259729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sys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248400" y="3492689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err="1" smtClean="0">
                  <a:solidFill>
                    <a:schemeClr val="accent3">
                      <a:lumMod val="75000"/>
                    </a:schemeClr>
                  </a:solidFill>
                  <a:latin typeface="Bradley Hand" charset="0"/>
                  <a:ea typeface="Bradley Hand" charset="0"/>
                  <a:cs typeface="Bradley Hand" charset="0"/>
                </a:rPr>
                <a:t>Экземплярный</a:t>
              </a:r>
              <a:r>
                <a:rPr lang="ru-RU" dirty="0" smtClean="0">
                  <a:solidFill>
                    <a:schemeClr val="accent3">
                      <a:lumMod val="75000"/>
                    </a:schemeClr>
                  </a:solidFill>
                  <a:latin typeface="Bradley Hand" charset="0"/>
                  <a:ea typeface="Bradley Hand" charset="0"/>
                  <a:cs typeface="Bradley Hand" charset="0"/>
                </a:rPr>
                <a:t> виртуальный метод</a:t>
              </a:r>
              <a:endParaRPr lang="en-US" dirty="0">
                <a:solidFill>
                  <a:schemeClr val="accent3">
                    <a:lumMod val="75000"/>
                  </a:schemeClr>
                </a:solidFill>
                <a:latin typeface="Bradley Hand" charset="0"/>
                <a:ea typeface="Bradley Hand" charset="0"/>
                <a:cs typeface="Bradley Hand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4114800" y="3062936"/>
              <a:ext cx="2133599" cy="752919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sys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162801" y="4505812"/>
              <a:ext cx="228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err="1" smtClean="0">
                  <a:solidFill>
                    <a:schemeClr val="accent3">
                      <a:lumMod val="75000"/>
                    </a:schemeClr>
                  </a:solidFill>
                  <a:latin typeface="Bradley Hand" charset="0"/>
                  <a:ea typeface="Bradley Hand" charset="0"/>
                  <a:cs typeface="Bradley Hand" charset="0"/>
                </a:rPr>
                <a:t>Экземплярный</a:t>
              </a:r>
              <a:r>
                <a:rPr lang="ru-RU" dirty="0" smtClean="0">
                  <a:solidFill>
                    <a:schemeClr val="accent3">
                      <a:lumMod val="75000"/>
                    </a:schemeClr>
                  </a:solidFill>
                  <a:latin typeface="Bradley Hand" charset="0"/>
                  <a:ea typeface="Bradley Hand" charset="0"/>
                  <a:cs typeface="Bradley Hand" charset="0"/>
                </a:rPr>
                <a:t> метод</a:t>
              </a:r>
              <a:endParaRPr lang="en-US" dirty="0">
                <a:solidFill>
                  <a:schemeClr val="accent3">
                    <a:lumMod val="75000"/>
                  </a:schemeClr>
                </a:solidFill>
                <a:latin typeface="Bradley Hand" charset="0"/>
                <a:ea typeface="Bradley Hand" charset="0"/>
                <a:cs typeface="Bradley Hand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4526280" y="4398013"/>
              <a:ext cx="2636521" cy="430965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sys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762647" y="6137722"/>
              <a:ext cx="19147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chemeClr val="accent3">
                      <a:lumMod val="75000"/>
                    </a:schemeClr>
                  </a:solidFill>
                  <a:latin typeface="Bradley Hand" charset="0"/>
                  <a:ea typeface="Bradley Hand" charset="0"/>
                  <a:cs typeface="Bradley Hand" charset="0"/>
                </a:rPr>
                <a:t>Статический метод</a:t>
              </a:r>
              <a:endParaRPr lang="en-US" dirty="0">
                <a:solidFill>
                  <a:schemeClr val="accent3">
                    <a:lumMod val="75000"/>
                  </a:schemeClr>
                </a:solidFill>
                <a:latin typeface="Bradley Hand" charset="0"/>
                <a:ea typeface="Bradley Hand" charset="0"/>
                <a:cs typeface="Bradley Hand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 flipV="1">
              <a:off x="4274820" y="5810595"/>
              <a:ext cx="3487827" cy="650293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sys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279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объектов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751344"/>
            <a:ext cx="8610600" cy="2819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0000"/>
              </a:lnSpc>
              <a:buFont typeface="Arial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EE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(Execution Engine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)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выделяет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память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под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объект</a:t>
            </a:r>
            <a:endParaRPr lang="ru-RU" dirty="0" smtClean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285750" indent="-285750" algn="just">
              <a:lnSpc>
                <a:spcPct val="110000"/>
              </a:lnSpc>
              <a:buFont typeface="Arial"/>
              <a:buChar char="•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EE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инициализирует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указатель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на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таблицу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методо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в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-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ф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актически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после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этого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этапа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объект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является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полноценным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живым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объектом</a:t>
            </a:r>
            <a:endParaRPr lang="ru-RU" dirty="0" smtClean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285750" indent="-285750" algn="just">
              <a:lnSpc>
                <a:spcPct val="110000"/>
              </a:lnSpc>
              <a:buFont typeface="Arial"/>
              <a:buChar char="•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EE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закладывает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указатель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на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объект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в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регистр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ecx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и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передает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управление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конструктору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указанному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в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инструкции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newobj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породившей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генерацию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кода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создания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объекта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endParaRPr lang="ru-RU" dirty="0" smtClean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285750" indent="-285750" algn="just">
              <a:lnSpc>
                <a:spcPct val="110000"/>
              </a:lnSpc>
              <a:buFont typeface="Arial"/>
              <a:buChar char="•"/>
            </a:pP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Если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во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время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работы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конструктора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не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произошло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необработанных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исключений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то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ссылка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на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объект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помещается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в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ту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или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иную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переменную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области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видимости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из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которой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вызывался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код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создания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объектов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129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объектов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98757" y="1371600"/>
            <a:ext cx="8546486" cy="3790274"/>
            <a:chOff x="97188" y="609600"/>
            <a:chExt cx="9401135" cy="3276600"/>
          </a:xfrm>
        </p:grpSpPr>
        <p:grpSp>
          <p:nvGrpSpPr>
            <p:cNvPr id="29" name="Group 28"/>
            <p:cNvGrpSpPr/>
            <p:nvPr/>
          </p:nvGrpSpPr>
          <p:grpSpPr>
            <a:xfrm>
              <a:off x="717999" y="609600"/>
              <a:ext cx="8780324" cy="3276600"/>
              <a:chOff x="489399" y="381000"/>
              <a:chExt cx="8780324" cy="3276600"/>
            </a:xfrm>
          </p:grpSpPr>
          <p:sp>
            <p:nvSpPr>
              <p:cNvPr id="56" name="Rectangle 55"/>
              <p:cNvSpPr/>
              <p:nvPr/>
            </p:nvSpPr>
            <p:spPr bwMode="auto">
              <a:xfrm>
                <a:off x="3214236" y="762000"/>
                <a:ext cx="2590800" cy="289560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19050" cmpd="sng">
                <a:solidFill>
                  <a:schemeClr val="accent2">
                    <a:lumMod val="50000"/>
                  </a:schemeClr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endPara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366636" y="1600200"/>
                <a:ext cx="2286000" cy="5334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mpd="sng">
                <a:solidFill>
                  <a:schemeClr val="bg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Type Handle 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3366636" y="914400"/>
                <a:ext cx="2286000" cy="5334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mpd="sng">
                <a:solidFill>
                  <a:schemeClr val="bg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Sync Block Index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349512" y="2127975"/>
                <a:ext cx="203204" cy="279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004617" y="381000"/>
                <a:ext cx="2996206" cy="279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Employee Class Instance 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7467600" y="2895600"/>
                <a:ext cx="1676400" cy="685800"/>
              </a:xfrm>
              <a:prstGeom prst="rect">
                <a:avLst/>
              </a:prstGeom>
              <a:noFill/>
              <a:ln w="19050" cmpd="sng">
                <a:solidFill>
                  <a:schemeClr val="accent2">
                    <a:lumMod val="50000"/>
                  </a:schemeClr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en-US" sz="1500" b="1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String Object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3366636" y="2286000"/>
                <a:ext cx="2286000" cy="5334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mpd="sng">
                <a:solidFill>
                  <a:schemeClr val="bg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Storage for</a:t>
                </a:r>
                <a:r>
                  <a:rPr lang="ru-RU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id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3366636" y="2971800"/>
                <a:ext cx="2286000" cy="5334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mpd="sng">
                <a:solidFill>
                  <a:schemeClr val="bg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Storage for</a:t>
                </a:r>
                <a:r>
                  <a:rPr lang="ru-RU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name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489399" y="1447800"/>
                <a:ext cx="1839210" cy="533400"/>
              </a:xfrm>
              <a:prstGeom prst="rect">
                <a:avLst/>
              </a:prstGeom>
              <a:noFill/>
              <a:ln w="19050" cmpd="sng">
                <a:solidFill>
                  <a:schemeClr val="accent3">
                    <a:lumMod val="75000"/>
                  </a:schemeClr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OBJECTREF</a:t>
                </a: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flipV="1">
                <a:off x="1937214" y="1549431"/>
                <a:ext cx="1214659" cy="165068"/>
              </a:xfrm>
              <a:prstGeom prst="straightConnector1">
                <a:avLst/>
              </a:prstGeom>
              <a:ln w="28575">
                <a:solidFill>
                  <a:schemeClr val="accent3">
                    <a:lumMod val="50000"/>
                  </a:schemeClr>
                </a:solidFill>
                <a:prstDash val="sysDot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5810816" y="685800"/>
                <a:ext cx="1250535" cy="279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-4 bytes 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867400" y="1371600"/>
                <a:ext cx="1134156" cy="279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0</a:t>
                </a:r>
                <a:r>
                  <a:rPr lang="en-US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bytes 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772344" y="2057400"/>
                <a:ext cx="1250535" cy="279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+</a:t>
                </a:r>
                <a:r>
                  <a:rPr lang="en-US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4 bytes 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772344" y="2590800"/>
                <a:ext cx="1250535" cy="279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+8</a:t>
                </a:r>
                <a:r>
                  <a:rPr lang="en-US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bytes </a:t>
                </a: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>
                <a:off x="5652636" y="3238500"/>
                <a:ext cx="1814964" cy="0"/>
              </a:xfrm>
              <a:prstGeom prst="straightConnector1">
                <a:avLst/>
              </a:prstGeom>
              <a:ln w="28575">
                <a:solidFill>
                  <a:schemeClr val="accent3">
                    <a:lumMod val="50000"/>
                  </a:schemeClr>
                </a:solidFill>
                <a:prstDash val="sysDot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ectangle 70"/>
              <p:cNvSpPr/>
              <p:nvPr/>
            </p:nvSpPr>
            <p:spPr>
              <a:xfrm>
                <a:off x="6797218" y="990601"/>
                <a:ext cx="2414315" cy="279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Object Header Word </a:t>
                </a:r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 flipH="1">
                <a:off x="5867400" y="1130285"/>
                <a:ext cx="929818" cy="69866"/>
              </a:xfrm>
              <a:prstGeom prst="straightConnector1">
                <a:avLst/>
              </a:prstGeom>
              <a:ln w="28575">
                <a:solidFill>
                  <a:schemeClr val="accent3">
                    <a:lumMod val="50000"/>
                  </a:schemeClr>
                </a:solidFill>
                <a:prstDash val="sysDot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6739029" y="1653002"/>
                <a:ext cx="2530694" cy="279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Method Table Pointer</a:t>
                </a:r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>
                <a:off x="5867400" y="1792686"/>
                <a:ext cx="871629" cy="61545"/>
              </a:xfrm>
              <a:prstGeom prst="straightConnector1">
                <a:avLst/>
              </a:prstGeom>
              <a:ln w="28575">
                <a:solidFill>
                  <a:schemeClr val="accent3">
                    <a:lumMod val="50000"/>
                  </a:schemeClr>
                </a:solidFill>
                <a:prstDash val="sysDot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ectangle 74"/>
              <p:cNvSpPr/>
              <p:nvPr/>
            </p:nvSpPr>
            <p:spPr>
              <a:xfrm>
                <a:off x="7565073" y="2285999"/>
                <a:ext cx="1366913" cy="279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An integer</a:t>
                </a:r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>
                <a:off x="5867400" y="2425684"/>
                <a:ext cx="1697673" cy="102317"/>
              </a:xfrm>
              <a:prstGeom prst="straightConnector1">
                <a:avLst/>
              </a:prstGeom>
              <a:ln w="28575">
                <a:solidFill>
                  <a:schemeClr val="accent3">
                    <a:lumMod val="50000"/>
                  </a:schemeClr>
                </a:solidFill>
                <a:prstDash val="sysDot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29"/>
            <p:cNvSpPr/>
            <p:nvPr/>
          </p:nvSpPr>
          <p:spPr>
            <a:xfrm>
              <a:off x="97188" y="2819400"/>
              <a:ext cx="3080833" cy="10376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OBJECTREF does not point </a:t>
              </a:r>
            </a:p>
            <a:p>
              <a:pPr>
                <a:lnSpc>
                  <a:spcPct val="120000"/>
                </a:lnSpc>
              </a:pPr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to the  beginning of the </a:t>
              </a:r>
            </a:p>
            <a:p>
              <a:pPr>
                <a:lnSpc>
                  <a:spcPct val="120000"/>
                </a:lnSpc>
              </a:pPr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Object Instance  but at </a:t>
              </a:r>
            </a:p>
            <a:p>
              <a:pPr>
                <a:lnSpc>
                  <a:spcPct val="120000"/>
                </a:lnSpc>
              </a:pPr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a DWORD offset (4 bytes)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1637605" y="2209800"/>
              <a:ext cx="0" cy="60960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prstDash val="sys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6117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Разделяемые классы </a:t>
            </a:r>
            <a:r>
              <a:rPr lang="ru-RU" dirty="0"/>
              <a:t>и </a:t>
            </a:r>
            <a:r>
              <a:rPr lang="ru-RU" dirty="0" smtClean="0"/>
              <a:t>разделяемые методы</a:t>
            </a:r>
            <a:endParaRPr lang="ru-RU" dirty="0"/>
          </a:p>
        </p:txBody>
      </p:sp>
      <p:grpSp>
        <p:nvGrpSpPr>
          <p:cNvPr id="16" name="Group 15"/>
          <p:cNvGrpSpPr/>
          <p:nvPr/>
        </p:nvGrpSpPr>
        <p:grpSpPr>
          <a:xfrm>
            <a:off x="75867" y="700175"/>
            <a:ext cx="8839533" cy="5528804"/>
            <a:chOff x="75867" y="700175"/>
            <a:chExt cx="8839533" cy="5528804"/>
          </a:xfrm>
        </p:grpSpPr>
        <p:sp>
          <p:nvSpPr>
            <p:cNvPr id="10" name="Flowchart: Document 6"/>
            <p:cNvSpPr/>
            <p:nvPr/>
          </p:nvSpPr>
          <p:spPr>
            <a:xfrm>
              <a:off x="190278" y="2260134"/>
              <a:ext cx="8496300" cy="1866937"/>
            </a:xfrm>
            <a:prstGeom prst="flowChartDocumen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17416" tIns="58707" rIns="117416" bIns="58707"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// 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PaymentFormGen.cs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- 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auto-generated</a:t>
              </a:r>
            </a:p>
            <a:p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partial class </a:t>
              </a:r>
              <a:r>
                <a:rPr lang="en-US" sz="1600" dirty="0" err="1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PaymentForm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{ ... 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endPara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// 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PaymentForm.cs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- hand-authored </a:t>
              </a:r>
              <a:endPara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partial 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class </a:t>
              </a:r>
              <a:r>
                <a:rPr lang="en-US" sz="1600" dirty="0" err="1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PaymentForm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{ ... } 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616711" y="3735706"/>
              <a:ext cx="5081590" cy="1866937"/>
              <a:chOff x="685798" y="3404123"/>
              <a:chExt cx="5081590" cy="1866937"/>
            </a:xfrm>
          </p:grpSpPr>
          <p:sp>
            <p:nvSpPr>
              <p:cNvPr id="13" name="Flowchart: Document 6"/>
              <p:cNvSpPr/>
              <p:nvPr/>
            </p:nvSpPr>
            <p:spPr>
              <a:xfrm>
                <a:off x="685798" y="3404123"/>
                <a:ext cx="5067522" cy="1866937"/>
              </a:xfrm>
              <a:prstGeom prst="flowChartDocumen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117416" tIns="58707" rIns="117416" bIns="58707" rtlCol="0" anchor="ctr"/>
              <a:lstStyle/>
              <a:p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// </a:t>
                </a:r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PaymentFormGen.cs</a:t>
                </a:r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- auto-generated </a:t>
                </a:r>
                <a:endPara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1600" dirty="0" smtClean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partial </a:t>
                </a:r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class </a:t>
                </a:r>
                <a:r>
                  <a:rPr lang="en-US" sz="1600" dirty="0" err="1" smtClean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PaymentForm</a:t>
                </a:r>
                <a:r>
                  <a:rPr lang="en-US" sz="1600" dirty="0" smtClean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{ ... </a:t>
                </a:r>
                <a:r>
                  <a:rPr lang="en-US" sz="1600" dirty="0" smtClean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}</a:t>
                </a:r>
              </a:p>
              <a:p>
                <a:endPara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1600" dirty="0" smtClean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// </a:t>
                </a:r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PaymentForm.cs</a:t>
                </a:r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- hand-authored </a:t>
                </a:r>
                <a:endPara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1600" dirty="0" smtClean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class </a:t>
                </a:r>
                <a:r>
                  <a:rPr lang="en-US" sz="1600" dirty="0" err="1" smtClean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PaymentForm</a:t>
                </a:r>
                <a:r>
                  <a:rPr lang="en-US" sz="1600" dirty="0" smtClean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{ ... } </a:t>
                </a:r>
                <a:endPara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pic>
            <p:nvPicPr>
              <p:cNvPr id="14" name="Picture 8" descr="E:\Projects\ContentDev\MSL PNG Library\Validate_XMark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5257800" y="3960159"/>
                <a:ext cx="509588" cy="6173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" name="Rectangle 3"/>
            <p:cNvSpPr/>
            <p:nvPr/>
          </p:nvSpPr>
          <p:spPr>
            <a:xfrm>
              <a:off x="190278" y="700175"/>
              <a:ext cx="8725122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Частичные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типы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позволяют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 smtClean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раздел</a:t>
              </a:r>
              <a:r>
                <a:rPr lang="ru-RU" dirty="0" smtClean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и</a:t>
              </a:r>
              <a:r>
                <a:rPr lang="en-US" dirty="0" err="1" smtClean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ть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определение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 smtClean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типа</a:t>
              </a:r>
              <a:r>
                <a:rPr lang="ru-RU" dirty="0" smtClean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 smtClean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на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несколько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файлов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.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Обычный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сценарий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заключается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в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том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,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что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частичный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класс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должен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быть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автоматически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сгенерирован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из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какого-либо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другого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источника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(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такого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как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шаблон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или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дизайнер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Visual Studio),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и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 smtClean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это</a:t>
              </a:r>
              <a:r>
                <a:rPr lang="ru-RU" dirty="0" smtClean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т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 smtClean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класс</a:t>
              </a:r>
              <a:r>
                <a:rPr lang="ru-RU" dirty="0" smtClean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 smtClean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должен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быть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дополнен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дополнительными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 smtClean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методами</a:t>
              </a:r>
              <a:endParaRPr lang="en-US" dirty="0">
                <a:solidFill>
                  <a:schemeClr val="accent3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5867" y="5305649"/>
              <a:ext cx="872512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Частичные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типы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полностью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разрешаются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компилятором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,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что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означает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,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что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каждый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участник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должен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быть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доступен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во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время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компиляции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и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должен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находиться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в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одной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и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той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же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сборке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.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Использование разделяемых классов и разделяемых методов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52400" y="685800"/>
            <a:ext cx="8880763" cy="5486400"/>
            <a:chOff x="152400" y="685800"/>
            <a:chExt cx="8880763" cy="5486400"/>
          </a:xfrm>
        </p:grpSpPr>
        <p:sp>
          <p:nvSpPr>
            <p:cNvPr id="15" name="Rounded Rectangle 14"/>
            <p:cNvSpPr/>
            <p:nvPr/>
          </p:nvSpPr>
          <p:spPr>
            <a:xfrm>
              <a:off x="152400" y="685800"/>
              <a:ext cx="8763000" cy="838198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17416" tIns="58707" rIns="117416" bIns="58707" rtlCol="0" anchor="ctr"/>
            <a:lstStyle/>
            <a:p>
              <a:pPr algn="just"/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Частичный тип может содержать частичные методы. Они позволяют </a:t>
              </a:r>
              <a:r>
                <a:rPr lang="ru-RU" dirty="0" err="1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автогенерируемому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частичному типу предоставлять настраиваемое поведение</a:t>
              </a:r>
              <a:endParaRPr lang="en-US" dirty="0">
                <a:solidFill>
                  <a:schemeClr val="accent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" name="Flowchart: Document 11"/>
            <p:cNvSpPr/>
            <p:nvPr/>
          </p:nvSpPr>
          <p:spPr>
            <a:xfrm>
              <a:off x="228600" y="1707179"/>
              <a:ext cx="8686800" cy="1721823"/>
            </a:xfrm>
            <a:prstGeom prst="flowChartDocumen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17416" tIns="58707" rIns="117416" bIns="58707" rtlCol="0" anchor="ctr"/>
            <a:lstStyle/>
            <a:p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partial class </a:t>
              </a:r>
              <a:r>
                <a:rPr lang="en-US" sz="1600" dirty="0" err="1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PaymentForm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// In auto-generated file </a:t>
              </a:r>
            </a:p>
            <a:p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{ ... </a:t>
              </a:r>
            </a:p>
            <a:p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	partial </a:t>
              </a:r>
              <a:r>
                <a:rPr lang="en-US" sz="1600" b="1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void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1600" dirty="0" err="1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ValidatePayment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(</a:t>
              </a:r>
              <a:r>
                <a:rPr lang="en-US" sz="1600" b="1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ref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decimal amount); </a:t>
              </a:r>
            </a:p>
            <a:p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} 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8" name="Flowchart: Document 13"/>
            <p:cNvSpPr/>
            <p:nvPr/>
          </p:nvSpPr>
          <p:spPr>
            <a:xfrm>
              <a:off x="228600" y="3276600"/>
              <a:ext cx="8686800" cy="2895600"/>
            </a:xfrm>
            <a:prstGeom prst="flowChartDocumen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17416" tIns="58707" rIns="117416" bIns="58707"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partial class 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PaymentForm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// In hand-authored file </a:t>
              </a:r>
              <a:endPara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{ 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... </a:t>
              </a:r>
              <a:endPara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partial </a:t>
              </a:r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void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ValidatePayment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en-US" sz="1600" b="1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ref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decimal 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amount) </a:t>
              </a:r>
              <a:endPara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{ 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	if 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(amount &gt; 100) ... </a:t>
              </a:r>
            </a:p>
            <a:p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	} </a:t>
              </a:r>
            </a:p>
            <a:p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} 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73637" y="2724087"/>
              <a:ext cx="16417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Bradley Hand" charset="0"/>
                  <a:ea typeface="Bradley Hand" charset="0"/>
                  <a:cs typeface="Bradley Hand" charset="0"/>
                </a:rPr>
                <a:t>Определение</a:t>
              </a:r>
              <a:endParaRPr lang="en-US" dirty="0">
                <a:solidFill>
                  <a:schemeClr val="accent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4267201" y="2752757"/>
              <a:ext cx="3006436" cy="140607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sys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781800" y="4998423"/>
              <a:ext cx="22513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Bradley Hand" charset="0"/>
                  <a:ea typeface="Bradley Hand" charset="0"/>
                  <a:cs typeface="Bradley Hand" charset="0"/>
                </a:rPr>
                <a:t>реализация</a:t>
              </a:r>
              <a:endParaRPr lang="en-US" dirty="0">
                <a:solidFill>
                  <a:schemeClr val="accent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4495802" y="4445911"/>
              <a:ext cx="2285998" cy="721789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sys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137722" y="5486400"/>
              <a:ext cx="22765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ru-RU" smtClean="0">
                  <a:solidFill>
                    <a:schemeClr val="accent2">
                      <a:lumMod val="50000"/>
                    </a:schemeClr>
                  </a:solidFill>
                  <a:latin typeface="Bradley Hand" charset="0"/>
                  <a:ea typeface="Bradley Hand" charset="0"/>
                  <a:cs typeface="Bradley Hand" charset="0"/>
                </a:rPr>
                <a:t>неявно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Bradley Hand" charset="0"/>
                  <a:ea typeface="Bradley Hand" charset="0"/>
                  <a:cs typeface="Bradley Hand" charset="0"/>
                </a:rPr>
                <a:t>приватный</a:t>
              </a:r>
              <a:endParaRPr lang="en-US" dirty="0">
                <a:solidFill>
                  <a:schemeClr val="accent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 flipV="1">
              <a:off x="2133601" y="4261244"/>
              <a:ext cx="1034211" cy="1225156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sys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06413" y="3244334"/>
            <a:ext cx="17311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accent3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Структура</a:t>
            </a:r>
            <a:endParaRPr lang="en-US" sz="2800" b="1" dirty="0">
              <a:solidFill>
                <a:schemeClr val="accent3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553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структуры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37892" y="762000"/>
            <a:ext cx="8668216" cy="5142801"/>
            <a:chOff x="247184" y="762000"/>
            <a:chExt cx="8668216" cy="5142801"/>
          </a:xfrm>
        </p:grpSpPr>
        <p:sp>
          <p:nvSpPr>
            <p:cNvPr id="4" name="Rounded Rectangle 3"/>
            <p:cNvSpPr/>
            <p:nvPr/>
          </p:nvSpPr>
          <p:spPr>
            <a:xfrm>
              <a:off x="247184" y="762000"/>
              <a:ext cx="8668216" cy="1435894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7416" tIns="58707" rIns="117416" bIns="58707" rtlCol="0" anchor="ctr"/>
            <a:lstStyle/>
            <a:p>
              <a:pPr algn="just"/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Структура похожа на класс со следующими ключевыми отличиями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:</a:t>
              </a:r>
            </a:p>
            <a:p>
              <a:pPr marL="285750" indent="-285750" algn="just">
                <a:buFont typeface="Arial" charset="0"/>
                <a:buChar char="•"/>
              </a:pPr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</a:t>
              </a:r>
              <a:r>
                <a:rPr lang="ru-RU" dirty="0" err="1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труктура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-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это тип значения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, тогда как класс является ссылочным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типом</a:t>
              </a:r>
            </a:p>
            <a:p>
              <a:pPr marL="285750" indent="-285750" algn="just">
                <a:buFont typeface="Arial" charset="0"/>
                <a:buChar char="•"/>
              </a:pPr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</a:t>
              </a:r>
              <a:r>
                <a:rPr lang="ru-RU" dirty="0" err="1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труктура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не поддерживает наследование (отличное от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неявно полученного </a:t>
              </a:r>
              <a:r>
                <a:rPr lang="en-US" dirty="0" err="1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System.Obict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, 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или, точнее, </a:t>
              </a:r>
              <a:r>
                <a:rPr lang="ru-RU" dirty="0" err="1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System.ValueType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)</a:t>
              </a:r>
              <a:endParaRPr lang="en-US" dirty="0">
                <a:solidFill>
                  <a:schemeClr val="accent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47184" y="2514600"/>
              <a:ext cx="8668216" cy="1597560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7416" tIns="58707" rIns="117416" bIns="58707" rtlCol="0" anchor="ctr"/>
            <a:lstStyle/>
            <a:p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Структура может иметь все члены класса, кроме следующих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: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конструктор без параметров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инициализаторы не статических полей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ru-RU" dirty="0" err="1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финализатор</a:t>
              </a:r>
              <a:endParaRPr lang="ru-RU" dirty="0" smtClean="0">
                <a:solidFill>
                  <a:schemeClr val="accent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виртуальные 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или защищенные члены</a:t>
              </a:r>
              <a:endParaRPr lang="en-US" dirty="0">
                <a:solidFill>
                  <a:schemeClr val="accent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47184" y="4609401"/>
              <a:ext cx="8668216" cy="1295400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7416" tIns="58707" rIns="117416" bIns="58707" rtlCol="0" anchor="ctr"/>
            <a:lstStyle/>
            <a:p>
              <a:pPr algn="just"/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Поскольку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структура является 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типом значения, каждый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экземпляр, является переменной соответствующего типа, 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не требует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дополнительных байт в памяти; 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это приводит к полезной экономии при создании многих экземпляров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структурного типа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. Например, для создания массива типа значения требуется только одно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выделение памяти в кучи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.</a:t>
              </a:r>
              <a:endParaRPr lang="en-US" dirty="0">
                <a:solidFill>
                  <a:schemeClr val="accent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0867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структуры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37892" y="762000"/>
            <a:ext cx="8668216" cy="5142801"/>
            <a:chOff x="247184" y="762000"/>
            <a:chExt cx="8668216" cy="5142801"/>
          </a:xfrm>
        </p:grpSpPr>
        <p:sp>
          <p:nvSpPr>
            <p:cNvPr id="4" name="Rounded Rectangle 3"/>
            <p:cNvSpPr/>
            <p:nvPr/>
          </p:nvSpPr>
          <p:spPr>
            <a:xfrm>
              <a:off x="247184" y="762000"/>
              <a:ext cx="8668216" cy="1752600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7416" tIns="58707" rIns="117416" bIns="58707" rtlCol="0" anchor="ctr"/>
            <a:lstStyle/>
            <a:p>
              <a:pPr algn="just"/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Структура похожа на класс со следующими ключевыми отличиями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:</a:t>
              </a:r>
            </a:p>
            <a:p>
              <a:pPr marL="285750" indent="-285750" algn="just">
                <a:buFont typeface="Arial" charset="0"/>
                <a:buChar char="•"/>
              </a:pP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структура 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-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это тип значения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, тогда как класс является ссылочным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типом</a:t>
              </a:r>
            </a:p>
            <a:p>
              <a:pPr marL="285750" indent="-285750" algn="just">
                <a:buFont typeface="Arial" charset="0"/>
                <a:buChar char="•"/>
              </a:pP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с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труктура 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не поддерживает наследование (отличное от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неявно полученного </a:t>
              </a:r>
              <a:r>
                <a:rPr lang="en-US" dirty="0" err="1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System.Object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, 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или, точнее, </a:t>
              </a:r>
              <a:r>
                <a:rPr lang="ru-RU" dirty="0" err="1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System.ValueType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)</a:t>
              </a:r>
              <a:endParaRPr lang="en-US" dirty="0">
                <a:solidFill>
                  <a:schemeClr val="accent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47184" y="2542735"/>
              <a:ext cx="8668216" cy="1721825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7416" tIns="58707" rIns="117416" bIns="58707" rtlCol="0" anchor="ctr"/>
            <a:lstStyle/>
            <a:p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Структура может иметь все члены класса, кроме следующих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: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конструктор без параметров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инициализаторы не статических полей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ru-RU" dirty="0" err="1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финализатор</a:t>
              </a:r>
              <a:endParaRPr lang="ru-RU" dirty="0" smtClean="0">
                <a:solidFill>
                  <a:schemeClr val="accent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виртуальные 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или защищенные члены</a:t>
              </a:r>
              <a:endParaRPr lang="en-US" dirty="0">
                <a:solidFill>
                  <a:schemeClr val="accent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47184" y="4609401"/>
              <a:ext cx="8668216" cy="1295400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7416" tIns="58707" rIns="117416" bIns="58707" rtlCol="0" anchor="ctr"/>
            <a:lstStyle/>
            <a:p>
              <a:pPr algn="just"/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Поскольку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структура является 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типом значения, каждый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экземпляр, является переменной соответствующего типа, 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не требует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дополнительных байт в памяти; 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это приводит к полезной экономии при создании многих экземпляров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структурного типа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. Например, для создания массива типа значения требуется только одно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выделение памяти в кучи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.</a:t>
              </a:r>
              <a:endParaRPr lang="en-US" dirty="0">
                <a:solidFill>
                  <a:schemeClr val="accent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947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224376" y="685800"/>
            <a:ext cx="8695248" cy="5486400"/>
            <a:chOff x="79626" y="609600"/>
            <a:chExt cx="9014340" cy="5715000"/>
          </a:xfrm>
        </p:grpSpPr>
        <p:sp>
          <p:nvSpPr>
            <p:cNvPr id="55" name="Rounded Rectangle 54"/>
            <p:cNvSpPr/>
            <p:nvPr/>
          </p:nvSpPr>
          <p:spPr>
            <a:xfrm>
              <a:off x="4765618" y="1371600"/>
              <a:ext cx="4328348" cy="4953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Reference Types</a:t>
              </a: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88384" y="1371600"/>
              <a:ext cx="4398289" cy="4953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Value Types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91372" y="609600"/>
              <a:ext cx="1237455" cy="38100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Object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9626" y="1106394"/>
              <a:ext cx="1587500" cy="3793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Value Type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105400" y="1606392"/>
              <a:ext cx="1237455" cy="3793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String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294020" y="1794452"/>
              <a:ext cx="1085257" cy="2699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SByte</a:t>
              </a:r>
              <a:endParaRPr lang="en-US" sz="1500" dirty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294020" y="2224306"/>
              <a:ext cx="1085257" cy="2699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Int16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294019" y="2613442"/>
              <a:ext cx="1085257" cy="2699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Int32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294018" y="3036680"/>
              <a:ext cx="1085257" cy="2699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Int64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294018" y="4289842"/>
              <a:ext cx="1085257" cy="2699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Decimal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1361455" y="4747607"/>
              <a:ext cx="1981200" cy="4339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Struct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Types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1352325" y="5248320"/>
              <a:ext cx="1981200" cy="4339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Enum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Types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1352325" y="5761414"/>
              <a:ext cx="1981200" cy="4339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Nullable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Types</a:t>
              </a:r>
            </a:p>
          </p:txBody>
        </p:sp>
        <p:cxnSp>
          <p:nvCxnSpPr>
            <p:cNvPr id="69" name="Straight Connector 68"/>
            <p:cNvCxnSpPr>
              <a:endCxn id="61" idx="0"/>
            </p:cNvCxnSpPr>
            <p:nvPr/>
          </p:nvCxnSpPr>
          <p:spPr>
            <a:xfrm>
              <a:off x="5715000" y="1293773"/>
              <a:ext cx="9128" cy="312619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0" idx="3"/>
            </p:cNvCxnSpPr>
            <p:nvPr/>
          </p:nvCxnSpPr>
          <p:spPr>
            <a:xfrm flipV="1">
              <a:off x="1667126" y="1295400"/>
              <a:ext cx="4047874" cy="68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4572000" y="990603"/>
              <a:ext cx="0" cy="303170"/>
            </a:xfrm>
            <a:prstGeom prst="straightConnector1">
              <a:avLst/>
            </a:prstGeom>
            <a:ln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endCxn id="60" idx="2"/>
            </p:cNvCxnSpPr>
            <p:nvPr/>
          </p:nvCxnSpPr>
          <p:spPr>
            <a:xfrm flipV="1">
              <a:off x="841625" y="1485767"/>
              <a:ext cx="31751" cy="4536374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881654" y="6018704"/>
              <a:ext cx="457198" cy="1096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881654" y="5465316"/>
              <a:ext cx="457198" cy="1096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881619" y="4964603"/>
              <a:ext cx="466327" cy="1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873968" y="4430920"/>
              <a:ext cx="457198" cy="1096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73968" y="4024309"/>
              <a:ext cx="457198" cy="1096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873968" y="3592720"/>
              <a:ext cx="457198" cy="1096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873968" y="3184800"/>
              <a:ext cx="457198" cy="1096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73968" y="2767381"/>
              <a:ext cx="457198" cy="1096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873968" y="2372000"/>
              <a:ext cx="457198" cy="1096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873968" y="1931693"/>
              <a:ext cx="457198" cy="1096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837967" y="4239306"/>
              <a:ext cx="2247899" cy="548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3090245" y="4088603"/>
              <a:ext cx="964405" cy="2821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Double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294018" y="3886201"/>
              <a:ext cx="1085257" cy="2699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Single</a:t>
              </a: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873968" y="3809452"/>
              <a:ext cx="2247899" cy="548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/>
            <p:cNvSpPr/>
            <p:nvPr/>
          </p:nvSpPr>
          <p:spPr>
            <a:xfrm>
              <a:off x="3109692" y="3631933"/>
              <a:ext cx="964405" cy="2821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Char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294018" y="3451642"/>
              <a:ext cx="1085257" cy="2699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Boolean</a:t>
              </a: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837967" y="3378614"/>
              <a:ext cx="2247899" cy="548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873968" y="2960613"/>
              <a:ext cx="2247899" cy="548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873968" y="2564241"/>
              <a:ext cx="2247899" cy="548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873968" y="2158311"/>
              <a:ext cx="2247899" cy="548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/>
            <p:cNvSpPr/>
            <p:nvPr/>
          </p:nvSpPr>
          <p:spPr>
            <a:xfrm>
              <a:off x="3102945" y="1993964"/>
              <a:ext cx="964405" cy="2821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Byte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102945" y="2424035"/>
              <a:ext cx="964405" cy="2821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UInt16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090245" y="2823918"/>
              <a:ext cx="964405" cy="2821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UInt32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090245" y="3228577"/>
              <a:ext cx="964405" cy="2821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UInt64</a:t>
              </a:r>
            </a:p>
          </p:txBody>
        </p:sp>
        <p:cxnSp>
          <p:nvCxnSpPr>
            <p:cNvPr id="129" name="Straight Connector 128"/>
            <p:cNvCxnSpPr>
              <a:stCxn id="61" idx="2"/>
            </p:cNvCxnSpPr>
            <p:nvPr/>
          </p:nvCxnSpPr>
          <p:spPr>
            <a:xfrm>
              <a:off x="5724128" y="1985765"/>
              <a:ext cx="0" cy="3576835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Rounded Rectangle 129"/>
            <p:cNvSpPr/>
            <p:nvPr/>
          </p:nvSpPr>
          <p:spPr>
            <a:xfrm>
              <a:off x="6477000" y="5181600"/>
              <a:ext cx="2142988" cy="71770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Array Types</a:t>
              </a: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6477000" y="4246894"/>
              <a:ext cx="2142988" cy="71770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Class Types</a:t>
              </a: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6477000" y="3306600"/>
              <a:ext cx="2142988" cy="71770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Delegate Types</a:t>
              </a:r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6477000" y="2366306"/>
              <a:ext cx="2142988" cy="71770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Interface Types</a:t>
              </a:r>
            </a:p>
          </p:txBody>
        </p:sp>
        <p:cxnSp>
          <p:nvCxnSpPr>
            <p:cNvPr id="136" name="Straight Connector 135"/>
            <p:cNvCxnSpPr/>
            <p:nvPr/>
          </p:nvCxnSpPr>
          <p:spPr>
            <a:xfrm flipV="1">
              <a:off x="5715000" y="5540455"/>
              <a:ext cx="761999" cy="11569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5733257" y="4611731"/>
              <a:ext cx="743743" cy="8081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5724128" y="3688327"/>
              <a:ext cx="762000" cy="11569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5715000" y="2747233"/>
              <a:ext cx="762000" cy="11569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037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и использование структуры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99215" y="914400"/>
            <a:ext cx="8716185" cy="4567155"/>
            <a:chOff x="182650" y="1014019"/>
            <a:chExt cx="8716185" cy="4567155"/>
          </a:xfrm>
        </p:grpSpPr>
        <p:sp>
          <p:nvSpPr>
            <p:cNvPr id="3" name="Flowchart: Document 6"/>
            <p:cNvSpPr/>
            <p:nvPr/>
          </p:nvSpPr>
          <p:spPr>
            <a:xfrm>
              <a:off x="212035" y="1014019"/>
              <a:ext cx="8686800" cy="2138694"/>
            </a:xfrm>
            <a:prstGeom prst="flowChartDocumen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17416" tIns="58707" rIns="117416" bIns="58707" rtlCol="0" anchor="ctr"/>
            <a:lstStyle/>
            <a:p>
              <a:r>
                <a:rPr lang="ru-RU" sz="1600" b="1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struct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Currency</a:t>
              </a:r>
              <a:endPara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public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string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currencyCode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;   //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The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ISO 4217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currency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code</a:t>
              </a:r>
              <a:endPara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public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string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currencySymbol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; //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The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currency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symbol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($,£,...)</a:t>
              </a:r>
            </a:p>
            <a:p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public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fractionDigits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;    //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The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number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of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decimal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places</a:t>
              </a:r>
              <a:endPara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4" name="Flowchart: Document 7"/>
            <p:cNvSpPr/>
            <p:nvPr/>
          </p:nvSpPr>
          <p:spPr>
            <a:xfrm>
              <a:off x="190933" y="2995219"/>
              <a:ext cx="8670235" cy="1752600"/>
            </a:xfrm>
            <a:prstGeom prst="flowChartDocumen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17416" tIns="58707" rIns="117416" bIns="58707" rtlCol="0" anchor="ctr"/>
            <a:lstStyle/>
            <a:p>
              <a:r>
                <a:rPr lang="ru-RU" sz="1600" b="1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Currency unitedStatesCurrency;</a:t>
              </a:r>
            </a:p>
            <a:p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unitedStatesCurrency.currencyCode = "USD";</a:t>
              </a:r>
            </a:p>
            <a:p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unitedStatesCurrency.currencySymbol = "$";</a:t>
              </a:r>
            </a:p>
            <a:p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unitedStatesCurrency.fractionDigits = 2;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82650" y="4686652"/>
              <a:ext cx="8686800" cy="894522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17416" tIns="58707" rIns="117416" bIns="58707" rtlCol="0" anchor="ctr"/>
            <a:lstStyle/>
            <a:p>
              <a:pPr algn="just"/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Чтобы создать экземпляр структуры, нет необходимости использовать оператор </a:t>
              </a:r>
              <a:r>
                <a:rPr lang="ru-RU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new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однако структура 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в этом случае считается неинициализированной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9143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</a:t>
            </a:r>
            <a:r>
              <a:rPr lang="ru-RU"/>
              <a:t>такое структура?</a:t>
            </a:r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247184" y="1600200"/>
            <a:ext cx="8668216" cy="838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Структуры используются для моделирования элементов, которые содержат относительно небольшое количество данных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7184" y="762000"/>
            <a:ext cx="8668216" cy="609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Данные в переменных структурного типа хранятся своим значением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743200"/>
            <a:ext cx="16002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7" name="Rounded Rectangle 6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System.Byte</a:t>
              </a:r>
            </a:p>
            <a:p>
              <a:pPr algn="ctr"/>
              <a:endParaRPr lang="ru-RU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byte</a:t>
              </a:r>
            </a:p>
          </p:txBody>
        </p:sp>
        <p:cxnSp>
          <p:nvCxnSpPr>
            <p:cNvPr id="9" name="Straight Connector 8"/>
            <p:cNvCxnSpPr>
              <a:stCxn id="7" idx="1"/>
              <a:endCxn id="7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895600" y="2743200"/>
            <a:ext cx="16002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17" name="Rounded Rectangle 16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  <a:latin typeface="Calibri" panose="020F0502020204030204" pitchFamily="34" charset="0"/>
                </a:rPr>
                <a:t>System.Int16</a:t>
              </a:r>
            </a:p>
            <a:p>
              <a:pPr algn="ctr"/>
              <a:endParaRPr lang="ru-RU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short</a:t>
              </a:r>
              <a:endParaRPr lang="ru-RU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8" name="Straight Connector 17"/>
            <p:cNvCxnSpPr>
              <a:stCxn id="17" idx="1"/>
              <a:endCxn id="17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724400" y="2743200"/>
            <a:ext cx="16002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23" name="Rounded Rectangle 22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System.Int32</a:t>
              </a:r>
            </a:p>
            <a:p>
              <a:pPr algn="ctr"/>
              <a:endParaRPr lang="ru-RU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int</a:t>
              </a:r>
            </a:p>
          </p:txBody>
        </p:sp>
        <p:cxnSp>
          <p:nvCxnSpPr>
            <p:cNvPr id="24" name="Straight Connector 23"/>
            <p:cNvCxnSpPr>
              <a:stCxn id="23" idx="1"/>
              <a:endCxn id="23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553200" y="2743200"/>
            <a:ext cx="16002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26" name="Rounded Rectangle 25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System.Int64</a:t>
              </a:r>
            </a:p>
            <a:p>
              <a:pPr algn="ctr"/>
              <a:endParaRPr lang="ru-RU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long</a:t>
              </a:r>
            </a:p>
          </p:txBody>
        </p:sp>
        <p:cxnSp>
          <p:nvCxnSpPr>
            <p:cNvPr id="27" name="Straight Connector 26"/>
            <p:cNvCxnSpPr>
              <a:stCxn id="26" idx="1"/>
              <a:endCxn id="26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447800" y="3886200"/>
            <a:ext cx="18288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29" name="Rounded Rectangle 28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System.Single</a:t>
              </a:r>
            </a:p>
            <a:p>
              <a:pPr algn="ctr"/>
              <a:endParaRPr lang="ru-RU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float</a:t>
              </a:r>
            </a:p>
          </p:txBody>
        </p:sp>
        <p:cxnSp>
          <p:nvCxnSpPr>
            <p:cNvPr id="30" name="Straight Connector 29"/>
            <p:cNvCxnSpPr>
              <a:stCxn id="29" idx="1"/>
              <a:endCxn id="29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505200" y="3886200"/>
            <a:ext cx="18288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38" name="Rounded Rectangle 37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System.Double</a:t>
              </a:r>
            </a:p>
            <a:p>
              <a:pPr algn="ctr"/>
              <a:endParaRPr lang="ru-RU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double</a:t>
              </a:r>
            </a:p>
          </p:txBody>
        </p:sp>
        <p:cxnSp>
          <p:nvCxnSpPr>
            <p:cNvPr id="39" name="Straight Connector 38"/>
            <p:cNvCxnSpPr>
              <a:stCxn id="38" idx="1"/>
              <a:endCxn id="38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5562600" y="3886200"/>
            <a:ext cx="18288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41" name="Rounded Rectangle 40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System. Decimal</a:t>
              </a:r>
            </a:p>
            <a:p>
              <a:pPr algn="ctr"/>
              <a:endParaRPr lang="ru-RU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decimal</a:t>
              </a:r>
            </a:p>
          </p:txBody>
        </p:sp>
        <p:cxnSp>
          <p:nvCxnSpPr>
            <p:cNvPr id="42" name="Straight Connector 41"/>
            <p:cNvCxnSpPr>
              <a:stCxn id="41" idx="1"/>
              <a:endCxn id="41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667000" y="5029200"/>
            <a:ext cx="18288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45" name="Rounded Rectangle 44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System.Boolean</a:t>
              </a:r>
            </a:p>
            <a:p>
              <a:pPr algn="ctr"/>
              <a:endParaRPr lang="ru-RU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bool</a:t>
              </a:r>
            </a:p>
          </p:txBody>
        </p:sp>
        <p:cxnSp>
          <p:nvCxnSpPr>
            <p:cNvPr id="46" name="Straight Connector 45"/>
            <p:cNvCxnSpPr>
              <a:stCxn id="45" idx="1"/>
              <a:endCxn id="45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724400" y="5029200"/>
            <a:ext cx="18288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48" name="Rounded Rectangle 47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System. Char</a:t>
              </a:r>
            </a:p>
            <a:p>
              <a:pPr algn="ctr"/>
              <a:endParaRPr lang="ru-RU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char</a:t>
              </a:r>
            </a:p>
          </p:txBody>
        </p:sp>
        <p:cxnSp>
          <p:nvCxnSpPr>
            <p:cNvPr id="49" name="Straight Connector 48"/>
            <p:cNvCxnSpPr>
              <a:stCxn id="48" idx="1"/>
              <a:endCxn id="48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Что такое структуры?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00" y="3124201"/>
            <a:ext cx="8763000" cy="1143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Для структурных типов нельзя использовать по умолчанию многие из общих операций, таких как == и !=, если для них не предоставлены определения этих операций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8600" y="762001"/>
            <a:ext cx="8686800" cy="5334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>
                <a:solidFill>
                  <a:schemeClr val="bg1"/>
                </a:solidFill>
                <a:latin typeface="Calibri" panose="020F0502020204030204" pitchFamily="34" charset="0"/>
              </a:rPr>
              <a:t>Cтруктура может содержать поля и методы реализации</a:t>
            </a:r>
          </a:p>
        </p:txBody>
      </p:sp>
      <p:sp>
        <p:nvSpPr>
          <p:cNvPr id="34" name="Flowchart: Document 33"/>
          <p:cNvSpPr/>
          <p:nvPr/>
        </p:nvSpPr>
        <p:spPr>
          <a:xfrm>
            <a:off x="228600" y="1524001"/>
            <a:ext cx="4648200" cy="14478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>
                <a:latin typeface="Consolas" pitchFamily="49" charset="0"/>
                <a:cs typeface="Consolas" pitchFamily="49" charset="0"/>
              </a:rPr>
              <a:t>int x = 99;</a:t>
            </a:r>
          </a:p>
          <a:p>
            <a:r>
              <a:rPr lang="ru-RU" sz="1600">
                <a:latin typeface="Consolas" pitchFamily="49" charset="0"/>
                <a:cs typeface="Consolas" pitchFamily="49" charset="0"/>
              </a:rPr>
              <a:t>string xAsString = x.ToString();</a:t>
            </a:r>
          </a:p>
        </p:txBody>
      </p:sp>
      <p:pic>
        <p:nvPicPr>
          <p:cNvPr id="7" name="Picture 2" descr="C:\Work in Progress\Microsoft\VAT\MSL_PNG_Object_Library\Event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929544" y="3889376"/>
            <a:ext cx="992121" cy="75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и использование структуры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762002"/>
            <a:ext cx="8686800" cy="6858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Для объявления структуры используется ключевое слово 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</a:rPr>
              <a:t>struct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228600" y="1524000"/>
            <a:ext cx="8686800" cy="2138694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currencyCode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   //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ISO 4217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code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currencySymbol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 //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symbol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($,£,...)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fractionDigits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    //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number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of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decimal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places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4038600" y="3997952"/>
            <a:ext cx="4953000" cy="17526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b="1" dirty="0">
                <a:latin typeface="Consolas" pitchFamily="49" charset="0"/>
                <a:cs typeface="Consolas" pitchFamily="49" charset="0"/>
              </a:rPr>
              <a:t>Currency unitedStatesCurrency;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unitedStatesCurrency.currencyCode = "USD";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unitedStatesCurrency.currencySymbol = "$";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unitedStatesCurrency.fractionDigits = 2;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31618" y="3726192"/>
            <a:ext cx="3906982" cy="1986296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Для создания экземпляра типа структура необязательно использовать оператор 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</a:rPr>
              <a:t>new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, однако структура в этом случае считается неинициализированной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581400" y="2933734"/>
            <a:ext cx="5334000" cy="762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smtClean="0">
                <a:solidFill>
                  <a:schemeClr val="bg1"/>
                </a:solidFill>
                <a:latin typeface="Calibri" panose="020F0502020204030204" pitchFamily="34" charset="0"/>
              </a:rPr>
              <a:t>Синтаксис при определении членов в структурах аналогичен синтаксису в классах</a:t>
            </a:r>
            <a:endParaRPr lang="ru-RU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структуры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3200" y="710910"/>
            <a:ext cx="8712200" cy="77441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Если при создании экземпляра необходимо инициализировать поля структуры, можно определить один или несколько конструкторов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228600" y="1617405"/>
            <a:ext cx="8686800" cy="4119256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currencyCode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   //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ISO 4217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code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currencySymbol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 //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symbol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($,£,...).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fractionDigits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    //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number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of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decimal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places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code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symbol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this.currencyCode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code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this.currencySymbol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symbol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this.fractionDigits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2;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unitedKingdomCurrency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new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("GBP", "£");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5655665"/>
            <a:ext cx="533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Сколько значимых типов из .NET </a:t>
            </a:r>
            <a:r>
              <a:rPr lang="ru-RU" i="1" dirty="0" err="1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Framework</a:t>
            </a:r>
            <a:r>
              <a:rPr lang="ru-RU" i="1" dirty="0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 содержит конструкторы по умолчанию?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 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59300" y="3200400"/>
            <a:ext cx="4356100" cy="151067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Правила </a:t>
            </a: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обязательной инициализации всех полей структуры, аналогичные правилам для локальных переменных (</a:t>
            </a:r>
            <a:r>
              <a:rPr lang="ru-RU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definite</a:t>
            </a: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assignment</a:t>
            </a: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rules</a:t>
            </a:r>
            <a:r>
              <a:rPr lang="ru-RU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  <a:endParaRPr lang="ru-RU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структуры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228600" y="990600"/>
            <a:ext cx="8686800" cy="3429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SomeStruct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ru-RU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{ </a:t>
            </a:r>
            <a:endParaRPr lang="ru-RU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ru-RU" sz="16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_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; </a:t>
            </a:r>
            <a:endParaRPr lang="ru-RU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ru-RU" sz="16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double _d; </a:t>
            </a:r>
            <a:endParaRPr lang="ru-RU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ru-RU" sz="16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SomeStruct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) : this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ru-RU" sz="16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ru-RU" sz="16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{ </a:t>
            </a:r>
            <a:endParaRPr lang="ru-RU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ru-RU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ru-RU" sz="16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; </a:t>
            </a:r>
            <a:endParaRPr lang="ru-RU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ru-RU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ru-RU" sz="16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Поле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_d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инициализировано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неявно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! </a:t>
            </a:r>
            <a:endParaRPr lang="ru-RU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ru-RU" sz="16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} </a:t>
            </a:r>
            <a:endParaRPr lang="ru-RU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ru-RU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02000" y="762000"/>
            <a:ext cx="5638800" cy="12954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Вызов </a:t>
            </a:r>
            <a:r>
              <a:rPr lang="ru-RU" b="1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this</a:t>
            </a:r>
            <a:r>
              <a:rPr lang="ru-RU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() </a:t>
            </a:r>
            <a:r>
              <a:rPr lang="ru-RU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превращается в инструкцию </a:t>
            </a:r>
            <a:r>
              <a:rPr lang="ru-RU" b="1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initobj</a:t>
            </a:r>
            <a:r>
              <a:rPr lang="ru-RU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используемую для получения значения по умолчанию экземпляра структуры</a:t>
            </a:r>
            <a:endParaRPr lang="ru-RU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8600" y="4419600"/>
            <a:ext cx="8712200" cy="1905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С</a:t>
            </a:r>
            <a:r>
              <a:rPr lang="ru-RU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мешивание </a:t>
            </a: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понятий конструктора по умолчанию с получением значения по умолчанию для значимых типов является общепринятым на платформе .NET, но не является обязательным. Некоторые языки, как например, «голый» IL или </a:t>
            </a:r>
            <a:r>
              <a:rPr lang="ru-RU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Managed</a:t>
            </a: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++, поддерживают полноценные пользовательские конструкторы по умолчанию для значимых типов, которые позволяют инициализировать состояние структуры произвольным образом, а не только значениями по умолчанию.</a:t>
            </a:r>
          </a:p>
        </p:txBody>
      </p:sp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Инициализация структуры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" y="762000"/>
            <a:ext cx="8763000" cy="838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Существуют следующие различия между конструкторами структур и классов: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8600" y="4876801"/>
            <a:ext cx="8763000" cy="990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Если при создании экземпляра структуры не используется конструктор (либо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default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), структура считается неинициализированной</a:t>
            </a:r>
          </a:p>
        </p:txBody>
      </p:sp>
      <p:sp>
        <p:nvSpPr>
          <p:cNvPr id="4" name="Полилиния 3"/>
          <p:cNvSpPr/>
          <p:nvPr/>
        </p:nvSpPr>
        <p:spPr>
          <a:xfrm>
            <a:off x="228600" y="1831020"/>
            <a:ext cx="8763000" cy="804960"/>
          </a:xfrm>
          <a:custGeom>
            <a:avLst/>
            <a:gdLst>
              <a:gd name="connsiteX0" fmla="*/ 0 w 8839200"/>
              <a:gd name="connsiteY0" fmla="*/ 134163 h 804960"/>
              <a:gd name="connsiteX1" fmla="*/ 134163 w 8839200"/>
              <a:gd name="connsiteY1" fmla="*/ 0 h 804960"/>
              <a:gd name="connsiteX2" fmla="*/ 8705037 w 8839200"/>
              <a:gd name="connsiteY2" fmla="*/ 0 h 804960"/>
              <a:gd name="connsiteX3" fmla="*/ 8839200 w 8839200"/>
              <a:gd name="connsiteY3" fmla="*/ 134163 h 804960"/>
              <a:gd name="connsiteX4" fmla="*/ 8839200 w 8839200"/>
              <a:gd name="connsiteY4" fmla="*/ 670797 h 804960"/>
              <a:gd name="connsiteX5" fmla="*/ 8705037 w 8839200"/>
              <a:gd name="connsiteY5" fmla="*/ 804960 h 804960"/>
              <a:gd name="connsiteX6" fmla="*/ 134163 w 8839200"/>
              <a:gd name="connsiteY6" fmla="*/ 804960 h 804960"/>
              <a:gd name="connsiteX7" fmla="*/ 0 w 8839200"/>
              <a:gd name="connsiteY7" fmla="*/ 670797 h 804960"/>
              <a:gd name="connsiteX8" fmla="*/ 0 w 8839200"/>
              <a:gd name="connsiteY8" fmla="*/ 134163 h 80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39200" h="804960">
                <a:moveTo>
                  <a:pt x="0" y="134163"/>
                </a:moveTo>
                <a:cubicBezTo>
                  <a:pt x="0" y="60067"/>
                  <a:pt x="60067" y="0"/>
                  <a:pt x="134163" y="0"/>
                </a:cubicBezTo>
                <a:lnTo>
                  <a:pt x="8705037" y="0"/>
                </a:lnTo>
                <a:cubicBezTo>
                  <a:pt x="8779133" y="0"/>
                  <a:pt x="8839200" y="60067"/>
                  <a:pt x="8839200" y="134163"/>
                </a:cubicBezTo>
                <a:lnTo>
                  <a:pt x="8839200" y="670797"/>
                </a:lnTo>
                <a:cubicBezTo>
                  <a:pt x="8839200" y="744893"/>
                  <a:pt x="8779133" y="804960"/>
                  <a:pt x="8705037" y="804960"/>
                </a:cubicBezTo>
                <a:lnTo>
                  <a:pt x="134163" y="804960"/>
                </a:lnTo>
                <a:cubicBezTo>
                  <a:pt x="60067" y="804960"/>
                  <a:pt x="0" y="744893"/>
                  <a:pt x="0" y="670797"/>
                </a:cubicBezTo>
                <a:lnTo>
                  <a:pt x="0" y="13416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7875" tIns="107875" rIns="107875" bIns="107875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Для структуры нельзя определить конструктор по умолчанию </a:t>
            </a:r>
          </a:p>
        </p:txBody>
      </p:sp>
      <p:sp>
        <p:nvSpPr>
          <p:cNvPr id="5" name="Полилиния 4"/>
          <p:cNvSpPr/>
          <p:nvPr/>
        </p:nvSpPr>
        <p:spPr>
          <a:xfrm>
            <a:off x="228600" y="2759820"/>
            <a:ext cx="8763000" cy="804960"/>
          </a:xfrm>
          <a:custGeom>
            <a:avLst/>
            <a:gdLst>
              <a:gd name="connsiteX0" fmla="*/ 0 w 8839200"/>
              <a:gd name="connsiteY0" fmla="*/ 134163 h 804960"/>
              <a:gd name="connsiteX1" fmla="*/ 134163 w 8839200"/>
              <a:gd name="connsiteY1" fmla="*/ 0 h 804960"/>
              <a:gd name="connsiteX2" fmla="*/ 8705037 w 8839200"/>
              <a:gd name="connsiteY2" fmla="*/ 0 h 804960"/>
              <a:gd name="connsiteX3" fmla="*/ 8839200 w 8839200"/>
              <a:gd name="connsiteY3" fmla="*/ 134163 h 804960"/>
              <a:gd name="connsiteX4" fmla="*/ 8839200 w 8839200"/>
              <a:gd name="connsiteY4" fmla="*/ 670797 h 804960"/>
              <a:gd name="connsiteX5" fmla="*/ 8705037 w 8839200"/>
              <a:gd name="connsiteY5" fmla="*/ 804960 h 804960"/>
              <a:gd name="connsiteX6" fmla="*/ 134163 w 8839200"/>
              <a:gd name="connsiteY6" fmla="*/ 804960 h 804960"/>
              <a:gd name="connsiteX7" fmla="*/ 0 w 8839200"/>
              <a:gd name="connsiteY7" fmla="*/ 670797 h 804960"/>
              <a:gd name="connsiteX8" fmla="*/ 0 w 8839200"/>
              <a:gd name="connsiteY8" fmla="*/ 134163 h 80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39200" h="804960">
                <a:moveTo>
                  <a:pt x="0" y="134163"/>
                </a:moveTo>
                <a:cubicBezTo>
                  <a:pt x="0" y="60067"/>
                  <a:pt x="60067" y="0"/>
                  <a:pt x="134163" y="0"/>
                </a:cubicBezTo>
                <a:lnTo>
                  <a:pt x="8705037" y="0"/>
                </a:lnTo>
                <a:cubicBezTo>
                  <a:pt x="8779133" y="0"/>
                  <a:pt x="8839200" y="60067"/>
                  <a:pt x="8839200" y="134163"/>
                </a:cubicBezTo>
                <a:lnTo>
                  <a:pt x="8839200" y="670797"/>
                </a:lnTo>
                <a:cubicBezTo>
                  <a:pt x="8839200" y="744893"/>
                  <a:pt x="8779133" y="804960"/>
                  <a:pt x="8705037" y="804960"/>
                </a:cubicBezTo>
                <a:lnTo>
                  <a:pt x="134163" y="804960"/>
                </a:lnTo>
                <a:cubicBezTo>
                  <a:pt x="60067" y="804960"/>
                  <a:pt x="0" y="744893"/>
                  <a:pt x="0" y="670797"/>
                </a:cubicBezTo>
                <a:lnTo>
                  <a:pt x="0" y="13416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7875" tIns="107875" rIns="107875" bIns="107875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Все конструкторы структуры должны явно инициализацировать каждое поле в структуре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228600" y="3688620"/>
            <a:ext cx="8763000" cy="804960"/>
          </a:xfrm>
          <a:custGeom>
            <a:avLst/>
            <a:gdLst>
              <a:gd name="connsiteX0" fmla="*/ 0 w 8839200"/>
              <a:gd name="connsiteY0" fmla="*/ 134163 h 804960"/>
              <a:gd name="connsiteX1" fmla="*/ 134163 w 8839200"/>
              <a:gd name="connsiteY1" fmla="*/ 0 h 804960"/>
              <a:gd name="connsiteX2" fmla="*/ 8705037 w 8839200"/>
              <a:gd name="connsiteY2" fmla="*/ 0 h 804960"/>
              <a:gd name="connsiteX3" fmla="*/ 8839200 w 8839200"/>
              <a:gd name="connsiteY3" fmla="*/ 134163 h 804960"/>
              <a:gd name="connsiteX4" fmla="*/ 8839200 w 8839200"/>
              <a:gd name="connsiteY4" fmla="*/ 670797 h 804960"/>
              <a:gd name="connsiteX5" fmla="*/ 8705037 w 8839200"/>
              <a:gd name="connsiteY5" fmla="*/ 804960 h 804960"/>
              <a:gd name="connsiteX6" fmla="*/ 134163 w 8839200"/>
              <a:gd name="connsiteY6" fmla="*/ 804960 h 804960"/>
              <a:gd name="connsiteX7" fmla="*/ 0 w 8839200"/>
              <a:gd name="connsiteY7" fmla="*/ 670797 h 804960"/>
              <a:gd name="connsiteX8" fmla="*/ 0 w 8839200"/>
              <a:gd name="connsiteY8" fmla="*/ 134163 h 80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39200" h="804960">
                <a:moveTo>
                  <a:pt x="0" y="134163"/>
                </a:moveTo>
                <a:cubicBezTo>
                  <a:pt x="0" y="60067"/>
                  <a:pt x="60067" y="0"/>
                  <a:pt x="134163" y="0"/>
                </a:cubicBezTo>
                <a:lnTo>
                  <a:pt x="8705037" y="0"/>
                </a:lnTo>
                <a:cubicBezTo>
                  <a:pt x="8779133" y="0"/>
                  <a:pt x="8839200" y="60067"/>
                  <a:pt x="8839200" y="134163"/>
                </a:cubicBezTo>
                <a:lnTo>
                  <a:pt x="8839200" y="670797"/>
                </a:lnTo>
                <a:cubicBezTo>
                  <a:pt x="8839200" y="744893"/>
                  <a:pt x="8779133" y="804960"/>
                  <a:pt x="8705037" y="804960"/>
                </a:cubicBezTo>
                <a:lnTo>
                  <a:pt x="134163" y="804960"/>
                </a:lnTo>
                <a:cubicBezTo>
                  <a:pt x="60067" y="804960"/>
                  <a:pt x="0" y="744893"/>
                  <a:pt x="0" y="670797"/>
                </a:cubicBezTo>
                <a:lnTo>
                  <a:pt x="0" y="13416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7875" tIns="107875" rIns="107875" bIns="107875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Конструктор в структуре не может вызывать другие методы до присваивания значений всем ее полям</a:t>
            </a:r>
          </a:p>
        </p:txBody>
      </p:sp>
      <p:pic>
        <p:nvPicPr>
          <p:cNvPr id="6" name="Picture 2" descr="C:\Work in Progress\Microsoft\VAT\MSL_PNG_Object_Library\Event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956678" y="5489576"/>
            <a:ext cx="983568" cy="75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перечисление?</a:t>
            </a:r>
          </a:p>
        </p:txBody>
      </p:sp>
      <p:sp>
        <p:nvSpPr>
          <p:cNvPr id="5" name="Flowchart: Document 4"/>
          <p:cNvSpPr/>
          <p:nvPr/>
        </p:nvSpPr>
        <p:spPr>
          <a:xfrm>
            <a:off x="228600" y="807388"/>
            <a:ext cx="1295400" cy="6858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sz="1600" dirty="0">
                <a:latin typeface="Consolas" pitchFamily="49" charset="0"/>
                <a:cs typeface="Consolas" pitchFamily="49" charset="0"/>
              </a:rPr>
              <a:t>d = 5;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1543527" y="1500038"/>
            <a:ext cx="3276600" cy="9144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pPr marL="106000" algn="just"/>
            <a:r>
              <a:rPr lang="ru-RU" sz="1600" dirty="0">
                <a:latin typeface="Consolas" pitchFamily="49" charset="0"/>
                <a:cs typeface="Consolas" pitchFamily="49" charset="0"/>
              </a:rPr>
              <a:t>d = </a:t>
            </a:r>
            <a:r>
              <a:rPr lang="ru-RU" sz="1600" b="1" dirty="0" err="1">
                <a:latin typeface="Consolas" pitchFamily="49" charset="0"/>
                <a:cs typeface="Consolas" pitchFamily="49" charset="0"/>
              </a:rPr>
              <a:t>DayOfWeek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.Friday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106000" algn="just"/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29200" y="561679"/>
            <a:ext cx="3962400" cy="2819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t" anchorCtr="0"/>
          <a:lstStyle/>
          <a:p>
            <a:pPr marL="106000" algn="ctr"/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Day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28177" y="1089512"/>
            <a:ext cx="1524000" cy="457200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>
                <a:latin typeface="Consolas" panose="020B0609020204030204" pitchFamily="49" charset="0"/>
                <a:cs typeface="Consolas" panose="020B0609020204030204" pitchFamily="49" charset="0"/>
              </a:rPr>
              <a:t>Monday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328177" y="1622912"/>
            <a:ext cx="1524000" cy="457200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>
                <a:latin typeface="Consolas" panose="020B0609020204030204" pitchFamily="49" charset="0"/>
                <a:cs typeface="Consolas" panose="020B0609020204030204" pitchFamily="49" charset="0"/>
              </a:rPr>
              <a:t>Tuesday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328177" y="2156312"/>
            <a:ext cx="1524000" cy="457200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>
                <a:latin typeface="Consolas" panose="020B0609020204030204" pitchFamily="49" charset="0"/>
                <a:cs typeface="Consolas" panose="020B0609020204030204" pitchFamily="49" charset="0"/>
              </a:rPr>
              <a:t>Wednesday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80777" y="1089512"/>
            <a:ext cx="1524000" cy="457200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>
                <a:latin typeface="Consolas" panose="020B0609020204030204" pitchFamily="49" charset="0"/>
                <a:cs typeface="Consolas" panose="020B0609020204030204" pitchFamily="49" charset="0"/>
              </a:rPr>
              <a:t>Thursday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080777" y="1622912"/>
            <a:ext cx="1524000" cy="457200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>
                <a:latin typeface="Consolas" panose="020B0609020204030204" pitchFamily="49" charset="0"/>
                <a:cs typeface="Consolas" panose="020B0609020204030204" pitchFamily="49" charset="0"/>
              </a:rPr>
              <a:t>Friday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080777" y="2156312"/>
            <a:ext cx="1524000" cy="457200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>
                <a:latin typeface="Consolas" panose="020B0609020204030204" pitchFamily="49" charset="0"/>
                <a:cs typeface="Consolas" panose="020B0609020204030204" pitchFamily="49" charset="0"/>
              </a:rPr>
              <a:t>Saturday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80777" y="2689712"/>
            <a:ext cx="1524000" cy="457200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>
                <a:latin typeface="Consolas" panose="020B0609020204030204" pitchFamily="49" charset="0"/>
                <a:cs typeface="Consolas" panose="020B0609020204030204" pitchFamily="49" charset="0"/>
              </a:rPr>
              <a:t>Sunday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91358" y="2643855"/>
            <a:ext cx="4730469" cy="838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Использование перечислений дает следующие преимущества: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28600" y="3637958"/>
            <a:ext cx="8763000" cy="609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код легче поддерживать, поскольку определяются только ожидаемые значения переменных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28600" y="4323757"/>
            <a:ext cx="8763000" cy="5334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>
                <a:solidFill>
                  <a:schemeClr val="bg1"/>
                </a:solidFill>
                <a:latin typeface="Calibri" panose="020F0502020204030204" pitchFamily="34" charset="0"/>
              </a:rPr>
              <a:t>код легче читать, потому что присваиваются легко идентифицированные имена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28600" y="4933357"/>
            <a:ext cx="8763000" cy="6925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код легче в наборе, поскольку 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</a:rPr>
              <a:t>IntelliSense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 выводит список возможных значений, которые можно использовать</a:t>
            </a:r>
          </a:p>
        </p:txBody>
      </p:sp>
      <p:pic>
        <p:nvPicPr>
          <p:cNvPr id="21" name="Picture 8" descr="E:\Projects\ContentDev\MSL PNG Library\Validate_XMark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305791" y="806475"/>
            <a:ext cx="509588" cy="61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E:\Projects\ContentDev\MSL PNG Library\Validate_CheckMark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390319">
            <a:off x="4414097" y="1611512"/>
            <a:ext cx="506161" cy="480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ounded Rectangle 19"/>
          <p:cNvSpPr/>
          <p:nvPr/>
        </p:nvSpPr>
        <p:spPr>
          <a:xfrm>
            <a:off x="227889" y="5702361"/>
            <a:ext cx="8763000" cy="60981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перечислимые типы подвергаются строгой проверке типов</a:t>
            </a:r>
            <a:endParaRPr lang="ru-RU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209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перечисление?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47184" y="685801"/>
            <a:ext cx="8668216" cy="1524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366923" indent="-366923" algn="just">
              <a:buFont typeface="Wingdings" pitchFamily="2" charset="2"/>
              <a:buChar char="ü"/>
            </a:pP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Каждый перечислимый тип прямо наследует System.Enum, производному от System.ValueType, а тот в свою очередь — System.Object</a:t>
            </a:r>
          </a:p>
          <a:p>
            <a:pPr marL="366923" indent="-366923" algn="just">
              <a:buFont typeface="Wingdings" pitchFamily="2" charset="2"/>
              <a:buChar char="ü"/>
            </a:pP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Перечислимые типы относятся к значимым типам и могут выступать как в неупакованной, так и в упакованной формах</a:t>
            </a:r>
          </a:p>
        </p:txBody>
      </p:sp>
      <p:sp>
        <p:nvSpPr>
          <p:cNvPr id="3" name="Блок-схема: документ 2"/>
          <p:cNvSpPr/>
          <p:nvPr/>
        </p:nvSpPr>
        <p:spPr bwMode="auto">
          <a:xfrm>
            <a:off x="247184" y="3046939"/>
            <a:ext cx="2648416" cy="30480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  <a:headEnd/>
            <a:tailE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7416" tIns="58707" rIns="117416" bIns="58707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16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ru-RU" sz="1600" b="1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Color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White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Red,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Green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Blue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Orange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4" name="Блок-схема: документ 23"/>
          <p:cNvSpPr/>
          <p:nvPr/>
        </p:nvSpPr>
        <p:spPr bwMode="auto">
          <a:xfrm>
            <a:off x="3200400" y="3046939"/>
            <a:ext cx="5696416" cy="30480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17416" tIns="58707" rIns="117416" bIns="58707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1600" b="1" dirty="0">
                <a:latin typeface="Consolas" pitchFamily="49" charset="0"/>
                <a:cs typeface="Consolas" pitchFamily="49" charset="0"/>
              </a:rPr>
              <a:t>//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psevdocode</a:t>
            </a:r>
            <a:endParaRPr lang="ru-RU" sz="1600" b="1" dirty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en-US" sz="16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struct Color : </a:t>
            </a:r>
            <a:r>
              <a:rPr lang="arn-CL" sz="1600" b="1" dirty="0">
                <a:latin typeface="Consolas" pitchFamily="49" charset="0"/>
                <a:cs typeface="Consolas" pitchFamily="49" charset="0"/>
              </a:rPr>
              <a:t>System.Enum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 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arn-CL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public const Color White = (Color) 0;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public const Color Red = (Color) 1;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public const Color Green = (Color) 2;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public const Color Blue= (Color) 3;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public const Color Orange = (Color) 4;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public Int32 value__;</a:t>
            </a:r>
          </a:p>
          <a:p>
            <a:pPr algn="just"/>
            <a:r>
              <a:rPr lang="arn-CL" sz="1600" dirty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ounded Rectangle 4"/>
          <p:cNvSpPr/>
          <p:nvPr/>
        </p:nvSpPr>
        <p:spPr>
          <a:xfrm>
            <a:off x="247184" y="2286001"/>
            <a:ext cx="8668216" cy="609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Перечисления cоздаются с помощью ключевого слова 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</a:rPr>
              <a:t>enum</a:t>
            </a:r>
          </a:p>
        </p:txBody>
      </p:sp>
    </p:spTree>
    <p:extLst>
      <p:ext uri="{BB962C8B-B14F-4D97-AF65-F5344CB8AC3E}">
        <p14:creationId xmlns:p14="http://schemas.microsoft.com/office/powerpoint/2010/main" val="3077082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перечисление?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69" y="838200"/>
            <a:ext cx="5201297" cy="25146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612175"/>
            <a:ext cx="6803752" cy="1905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392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45350" y="3244334"/>
            <a:ext cx="10533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smtClean="0">
                <a:solidFill>
                  <a:schemeClr val="accent3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Класс</a:t>
            </a:r>
            <a:endParaRPr lang="en-US" sz="2800" b="1" dirty="0">
              <a:solidFill>
                <a:schemeClr val="accent3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661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новых типов перечисления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228602" y="1164104"/>
            <a:ext cx="1981200" cy="2596532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b="1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Season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Spring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Summer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Autumn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Winter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69254" y="686180"/>
            <a:ext cx="5257800" cy="990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Перечисления можно объявить в классе или пространстве имен, но нельзя в методе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1832786" y="1842790"/>
            <a:ext cx="2286000" cy="2517572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Season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Spring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1,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Summer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Autumn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Winter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3733801" y="2817702"/>
            <a:ext cx="2286000" cy="3049699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Season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Spring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1,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Summer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Autumn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3,          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Fall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3,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Winter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11" name="Flowchart: Document 10"/>
          <p:cNvSpPr/>
          <p:nvPr/>
        </p:nvSpPr>
        <p:spPr>
          <a:xfrm>
            <a:off x="5867400" y="3352588"/>
            <a:ext cx="2667000" cy="2514813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Season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: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short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Spring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Summer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Autumn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Winter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057400" y="5943600"/>
            <a:ext cx="6898545" cy="457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 dirty="0">
                <a:solidFill>
                  <a:schemeClr val="bg1"/>
                </a:solidFill>
                <a:latin typeface="Consolas"/>
                <a:cs typeface="Consolas"/>
              </a:rPr>
              <a:t>byte  </a:t>
            </a:r>
            <a:r>
              <a:rPr lang="ru-RU" sz="1600" dirty="0" err="1">
                <a:solidFill>
                  <a:schemeClr val="bg1"/>
                </a:solidFill>
                <a:latin typeface="Consolas"/>
                <a:cs typeface="Consolas"/>
              </a:rPr>
              <a:t>sbyte</a:t>
            </a:r>
            <a:r>
              <a:rPr lang="ru-RU" sz="1600" dirty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  <a:r>
              <a:rPr lang="ru-RU" sz="1600" dirty="0" err="1">
                <a:solidFill>
                  <a:schemeClr val="bg1"/>
                </a:solidFill>
                <a:latin typeface="Consolas"/>
                <a:cs typeface="Consolas"/>
              </a:rPr>
              <a:t>short</a:t>
            </a:r>
            <a:r>
              <a:rPr lang="ru-RU" sz="1600" dirty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  <a:r>
              <a:rPr lang="ru-RU" sz="1600" dirty="0" err="1">
                <a:solidFill>
                  <a:schemeClr val="bg1"/>
                </a:solidFill>
                <a:latin typeface="Consolas"/>
                <a:cs typeface="Consolas"/>
              </a:rPr>
              <a:t>ushort</a:t>
            </a:r>
            <a:r>
              <a:rPr lang="ru-RU" sz="1600" dirty="0">
                <a:solidFill>
                  <a:schemeClr val="bg1"/>
                </a:solidFill>
                <a:latin typeface="Consolas"/>
                <a:cs typeface="Consolas"/>
              </a:rPr>
              <a:t>  int  </a:t>
            </a:r>
            <a:r>
              <a:rPr lang="ru-RU" sz="1600" dirty="0" err="1">
                <a:solidFill>
                  <a:schemeClr val="bg1"/>
                </a:solidFill>
                <a:latin typeface="Consolas"/>
                <a:cs typeface="Consolas"/>
              </a:rPr>
              <a:t>uint</a:t>
            </a:r>
            <a:r>
              <a:rPr lang="ru-RU" sz="1600" dirty="0">
                <a:solidFill>
                  <a:schemeClr val="bg1"/>
                </a:solidFill>
                <a:latin typeface="Consolas"/>
                <a:cs typeface="Consolas"/>
              </a:rPr>
              <a:t>  long  </a:t>
            </a:r>
            <a:r>
              <a:rPr lang="ru-RU" sz="1600" dirty="0" err="1">
                <a:solidFill>
                  <a:schemeClr val="bg1"/>
                </a:solidFill>
                <a:latin typeface="Consolas"/>
                <a:cs typeface="Consolas"/>
              </a:rPr>
              <a:t>ulong</a:t>
            </a:r>
            <a:endParaRPr lang="ru-RU" sz="16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6107654" y="1805724"/>
            <a:ext cx="2819400" cy="68771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17416" tIns="58707" rIns="117416" bIns="58707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базовый класс </a:t>
            </a:r>
            <a:r>
              <a:rPr lang="arn-CL" dirty="0">
                <a:solidFill>
                  <a:schemeClr val="bg1"/>
                </a:solidFill>
                <a:latin typeface="Calibri" panose="020F0502020204030204" pitchFamily="34" charset="0"/>
              </a:rPr>
              <a:t>FCL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 (</a:t>
            </a:r>
            <a:r>
              <a:rPr lang="arn-CL" dirty="0">
                <a:solidFill>
                  <a:schemeClr val="bg1"/>
                </a:solidFill>
                <a:latin typeface="Calibri" panose="020F0502020204030204" pitchFamily="34" charset="0"/>
              </a:rPr>
              <a:t>Int32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</p:txBody>
      </p:sp>
      <p:pic>
        <p:nvPicPr>
          <p:cNvPr id="16" name="Picture 8" descr="E:\Projects\ContentDev\MSL PNG Library\Validate_XMark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82684" y="1887838"/>
            <a:ext cx="474233" cy="574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Прямая со стрелкой 4"/>
          <p:cNvCxnSpPr>
            <a:stCxn id="3" idx="2"/>
          </p:cNvCxnSpPr>
          <p:nvPr/>
        </p:nvCxnSpPr>
        <p:spPr>
          <a:xfrm>
            <a:off x="7517354" y="2493434"/>
            <a:ext cx="251061" cy="997315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191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и присваивание переменных перечисления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4800" y="762002"/>
            <a:ext cx="8610600" cy="6858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>
                <a:latin typeface="Calibri" panose="020F0502020204030204" pitchFamily="34" charset="0"/>
              </a:rPr>
              <a:t>Объявление переменных перечисления и присваивание им значений выполняется аналогично другим типам в C#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304800" y="1595106"/>
            <a:ext cx="4722444" cy="4272294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Day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Monday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1,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Tuesday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2,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Wednesday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3,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Thursday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4,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Friday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5,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Saturday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6,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Sunday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7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static void Main(string[]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d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ayOff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Day.Sunday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657599" y="1703322"/>
            <a:ext cx="5257801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sz="1600" dirty="0">
                <a:latin typeface="Consolas" pitchFamily="49" charset="0"/>
                <a:cs typeface="Consolas" pitchFamily="49" charset="0"/>
              </a:rPr>
              <a:t>[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EnumType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]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variableName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[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EnumValue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7650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Инициализация и присваивание переменных перечисления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0278" y="863519"/>
            <a:ext cx="8725122" cy="909516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С переменными типа перечисления можно выполнять простые операции во многом таким же образом, как и с переменными целого типа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190278" y="1965502"/>
            <a:ext cx="8420322" cy="1445041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for(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dayOfWeek =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Day.Monday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 dayOfWeek &lt;=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Day.Sunday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dayOfWeek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Console.WriteLine(dayOfWeek);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90278" y="3743168"/>
            <a:ext cx="6210522" cy="6858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Переменные перечисления можно сравнивать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90278" y="4531209"/>
            <a:ext cx="8725122" cy="762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Для переменных перечисления можно выполнять целочисленные операции, такие как инкримент и декримент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191000" y="5457778"/>
            <a:ext cx="3695922" cy="60502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</a:rPr>
              <a:t>Day.Monday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 + 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</a:rPr>
              <a:t>Day.Wednesday</a:t>
            </a:r>
            <a:endParaRPr lang="ru-RU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17" name="Picture 3" descr="C:\Users\mike\Pictures\MSL PNG Library\QuestionMark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575214" y="5353315"/>
            <a:ext cx="623415" cy="742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3"/>
          <p:cNvSpPr/>
          <p:nvPr/>
        </p:nvSpPr>
        <p:spPr>
          <a:xfrm>
            <a:off x="190278" y="5457779"/>
            <a:ext cx="3695922" cy="60502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</a:rPr>
              <a:t>«==», «!=», «&lt;», «&gt;», «&lt;=», «&gt;=»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781800" y="2387928"/>
            <a:ext cx="1828800" cy="2209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66688"/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Monday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6688"/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Tuesday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6688"/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Wednesday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6688"/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Thursday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6688"/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Friday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6688"/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Saturday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6688"/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Sunday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Прямая со стрелкой 3"/>
          <p:cNvCxnSpPr>
            <a:endCxn id="15" idx="1"/>
          </p:cNvCxnSpPr>
          <p:nvPr/>
        </p:nvCxnSpPr>
        <p:spPr>
          <a:xfrm>
            <a:off x="4038600" y="2667000"/>
            <a:ext cx="2743200" cy="825828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786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Упаковка и распаковка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193964" y="804649"/>
            <a:ext cx="8797636" cy="8382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h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ouse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(...);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object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h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ouse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193964" y="1798025"/>
            <a:ext cx="8797636" cy="10668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new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(...);</a:t>
            </a: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object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o =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93964" y="3352800"/>
            <a:ext cx="8797636" cy="2362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t" anchorCtr="0"/>
          <a:lstStyle/>
          <a:p>
            <a:pPr marL="106000" algn="just"/>
            <a:r>
              <a:rPr lang="ru-RU" dirty="0">
                <a:latin typeface="Calibri" panose="020F0502020204030204" pitchFamily="34" charset="0"/>
              </a:rPr>
              <a:t>Упаковка (</a:t>
            </a:r>
            <a:r>
              <a:rPr lang="ru-RU" dirty="0" err="1">
                <a:latin typeface="Calibri" panose="020F0502020204030204" pitchFamily="34" charset="0"/>
              </a:rPr>
              <a:t>boxing</a:t>
            </a:r>
            <a:r>
              <a:rPr lang="ru-RU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15636" y="4800600"/>
            <a:ext cx="8305800" cy="609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>
                <a:solidFill>
                  <a:schemeClr val="bg1"/>
                </a:solidFill>
                <a:latin typeface="Calibri" panose="020F0502020204030204" pitchFamily="34" charset="0"/>
              </a:rPr>
              <a:t>Копирует значение переменной в эту часть памяти, а затем связывает объект  с копией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15636" y="3962400"/>
            <a:ext cx="8305800" cy="609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>
                <a:solidFill>
                  <a:schemeClr val="bg1"/>
                </a:solidFill>
                <a:latin typeface="Calibri" panose="020F0502020204030204" pitchFamily="34" charset="0"/>
              </a:rPr>
              <a:t>CLR выделяет кусок памяти в куче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10400" y="1874699"/>
            <a:ext cx="1524000" cy="749047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ctr"/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</a:rPr>
              <a:t>Структура</a:t>
            </a:r>
          </a:p>
          <a:p>
            <a:pPr algn="ctr"/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</a:rPr>
              <a:t>Упаковка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 flipH="1" flipV="1">
            <a:off x="2819400" y="2389260"/>
            <a:ext cx="4343400" cy="79265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9"/>
          <p:cNvSpPr/>
          <p:nvPr/>
        </p:nvSpPr>
        <p:spPr>
          <a:xfrm>
            <a:off x="7162800" y="867102"/>
            <a:ext cx="1524000" cy="51745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</a:rPr>
              <a:t>Класс</a:t>
            </a:r>
          </a:p>
        </p:txBody>
      </p:sp>
      <p:cxnSp>
        <p:nvCxnSpPr>
          <p:cNvPr id="12" name="Прямая со стрелкой 11"/>
          <p:cNvCxnSpPr>
            <a:stCxn id="11" idx="1"/>
          </p:cNvCxnSpPr>
          <p:nvPr/>
        </p:nvCxnSpPr>
        <p:spPr>
          <a:xfrm flipH="1" flipV="1">
            <a:off x="4610100" y="1011925"/>
            <a:ext cx="2552700" cy="113902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 flipV="1">
            <a:off x="4800600" y="2130824"/>
            <a:ext cx="2362200" cy="29836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Упаковка и распаковка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59327" y="3334516"/>
            <a:ext cx="8839200" cy="2532883"/>
            <a:chOff x="685800" y="3429000"/>
            <a:chExt cx="7391400" cy="2362200"/>
          </a:xfrm>
          <a:effectLst/>
        </p:grpSpPr>
        <p:sp>
          <p:nvSpPr>
            <p:cNvPr id="13" name="Rounded Rectangle 12"/>
            <p:cNvSpPr/>
            <p:nvPr/>
          </p:nvSpPr>
          <p:spPr>
            <a:xfrm>
              <a:off x="685800" y="3429000"/>
              <a:ext cx="7391400" cy="2362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106000" algn="just"/>
              <a:r>
                <a:rPr lang="ru-RU" dirty="0">
                  <a:latin typeface="Calibri" panose="020F0502020204030204" pitchFamily="34" charset="0"/>
                </a:rPr>
                <a:t>Распаковка (</a:t>
              </a:r>
              <a:r>
                <a:rPr lang="ru-RU" dirty="0" err="1">
                  <a:latin typeface="Calibri" panose="020F0502020204030204" pitchFamily="34" charset="0"/>
                </a:rPr>
                <a:t>unboxing</a:t>
              </a:r>
              <a:r>
                <a:rPr lang="ru-RU" dirty="0">
                  <a:latin typeface="Calibri" panose="020F0502020204030204" pitchFamily="34" charset="0"/>
                </a:rPr>
                <a:t>)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38200" y="4876800"/>
              <a:ext cx="7086600" cy="68580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06000" algn="just"/>
              <a:r>
                <a:rPr lang="ru-RU" dirty="0">
                  <a:solidFill>
                    <a:schemeClr val="bg1"/>
                  </a:solidFill>
                  <a:latin typeface="Calibri" panose="020F0502020204030204" pitchFamily="34" charset="0"/>
                </a:rPr>
                <a:t>Если типы совпадают, извлекает значение из упакованного объекта в куче и копирует его в переменную в стеке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38200" y="4114800"/>
              <a:ext cx="7086600" cy="60960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06000" algn="just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 CLR проверяет тип объекта </a:t>
              </a:r>
            </a:p>
          </p:txBody>
        </p:sp>
      </p:grpSp>
      <p:sp>
        <p:nvSpPr>
          <p:cNvPr id="12" name="Flowchart: Document 11"/>
          <p:cNvSpPr/>
          <p:nvPr/>
        </p:nvSpPr>
        <p:spPr>
          <a:xfrm>
            <a:off x="152400" y="800099"/>
            <a:ext cx="8839200" cy="1676401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new Currency(...);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object o =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Currency anotherCurrency = (Currency)o;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257800" y="1501686"/>
            <a:ext cx="3733800" cy="12291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Для получения значения упакованной копии необходимо использовать приведение типов</a:t>
            </a:r>
          </a:p>
        </p:txBody>
      </p:sp>
      <p:cxnSp>
        <p:nvCxnSpPr>
          <p:cNvPr id="4" name="Прямая со стрелкой 3"/>
          <p:cNvCxnSpPr>
            <a:stCxn id="17" idx="1"/>
          </p:cNvCxnSpPr>
          <p:nvPr/>
        </p:nvCxnSpPr>
        <p:spPr>
          <a:xfrm flipH="1" flipV="1">
            <a:off x="4060682" y="1983698"/>
            <a:ext cx="1197118" cy="132584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ash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Упаковка и распаковка</a:t>
            </a:r>
            <a:endParaRPr lang="en-US" dirty="0"/>
          </a:p>
        </p:txBody>
      </p:sp>
      <p:sp>
        <p:nvSpPr>
          <p:cNvPr id="4" name="Flowchart: Document 8"/>
          <p:cNvSpPr/>
          <p:nvPr/>
        </p:nvSpPr>
        <p:spPr>
          <a:xfrm>
            <a:off x="228600" y="914400"/>
            <a:ext cx="5105400" cy="23622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static void Main() </a:t>
            </a:r>
          </a:p>
          <a:p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b="1" dirty="0">
                <a:latin typeface="Consolas"/>
                <a:cs typeface="Consolas"/>
              </a:rPr>
              <a:t>Bar(42)</a:t>
            </a:r>
            <a:r>
              <a:rPr lang="en-US" sz="1600" dirty="0">
                <a:latin typeface="Consolas"/>
                <a:cs typeface="Consolas"/>
              </a:rPr>
              <a:t>; </a:t>
            </a:r>
          </a:p>
          <a:p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r>
              <a:rPr lang="en-US" sz="1600" dirty="0">
                <a:latin typeface="Consolas"/>
                <a:cs typeface="Consolas"/>
              </a:rPr>
              <a:t>static void Bar(object value) </a:t>
            </a:r>
          </a:p>
          <a:p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a = </a:t>
            </a:r>
            <a:r>
              <a:rPr lang="en-US" sz="1600" b="1" dirty="0">
                <a:latin typeface="Consolas"/>
                <a:cs typeface="Consolas"/>
              </a:rPr>
              <a:t>(</a:t>
            </a:r>
            <a:r>
              <a:rPr lang="en-US" sz="1600" b="1" dirty="0" err="1">
                <a:latin typeface="Consolas"/>
                <a:cs typeface="Consolas"/>
              </a:rPr>
              <a:t>int</a:t>
            </a:r>
            <a:r>
              <a:rPr lang="en-US" sz="1600" b="1" dirty="0">
                <a:latin typeface="Consolas"/>
                <a:cs typeface="Consolas"/>
              </a:rPr>
              <a:t>)value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r>
              <a:rPr lang="en-US" sz="1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Flowchart: Document 8"/>
          <p:cNvSpPr/>
          <p:nvPr/>
        </p:nvSpPr>
        <p:spPr>
          <a:xfrm>
            <a:off x="4419600" y="2362200"/>
            <a:ext cx="4267200" cy="38862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fi-FI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IL_0000:  </a:t>
            </a:r>
            <a:r>
              <a:rPr lang="fi-FI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nop</a:t>
            </a:r>
            <a:r>
              <a:rPr lang="fi-FI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</a:p>
          <a:p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IL_0001:  ldc.i4.s    2A </a:t>
            </a:r>
          </a:p>
          <a:p>
            <a:r>
              <a:rPr lang="fr-F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IL_0003:  box         System.Int32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IL_0008:  call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UserQuery.Bar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IL_000D:  </a:t>
            </a:r>
            <a:r>
              <a:rPr lang="fi-FI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nop</a:t>
            </a:r>
            <a:r>
              <a:rPr lang="fi-FI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</a:p>
          <a:p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IL_000E:  ret         </a:t>
            </a:r>
          </a:p>
          <a:p>
            <a:endParaRPr lang="da-DK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Bar:</a:t>
            </a:r>
          </a:p>
          <a:p>
            <a:r>
              <a:rPr lang="fi-FI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IL_0000:  </a:t>
            </a:r>
            <a:r>
              <a:rPr lang="fi-FI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nop</a:t>
            </a:r>
            <a:r>
              <a:rPr lang="fi-FI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</a:p>
          <a:p>
            <a:r>
              <a:rPr lang="is-IS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IL_0001:  ldarg.0     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IL_0002: 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unbox.any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System.Int32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IL_0007:  stloc.0     // a</a:t>
            </a:r>
          </a:p>
          <a:p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IL_0008:  ret 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4267200" y="1752600"/>
            <a:ext cx="2286000" cy="83820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432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Упаковка и распаковка</a:t>
            </a:r>
            <a:endParaRPr lang="en-US" dirty="0"/>
          </a:p>
        </p:txBody>
      </p:sp>
      <p:grpSp>
        <p:nvGrpSpPr>
          <p:cNvPr id="79" name="Группа 78"/>
          <p:cNvGrpSpPr/>
          <p:nvPr/>
        </p:nvGrpSpPr>
        <p:grpSpPr>
          <a:xfrm>
            <a:off x="147539" y="762000"/>
            <a:ext cx="8868180" cy="5257800"/>
            <a:chOff x="147539" y="762000"/>
            <a:chExt cx="8868180" cy="5257800"/>
          </a:xfrm>
        </p:grpSpPr>
        <p:grpSp>
          <p:nvGrpSpPr>
            <p:cNvPr id="66" name="Группа 65"/>
            <p:cNvGrpSpPr/>
            <p:nvPr/>
          </p:nvGrpSpPr>
          <p:grpSpPr>
            <a:xfrm>
              <a:off x="4038601" y="762000"/>
              <a:ext cx="4977118" cy="5257800"/>
              <a:chOff x="990600" y="789709"/>
              <a:chExt cx="4800601" cy="5101893"/>
            </a:xfrm>
          </p:grpSpPr>
          <p:grpSp>
            <p:nvGrpSpPr>
              <p:cNvPr id="20" name="Группа 19"/>
              <p:cNvGrpSpPr/>
              <p:nvPr/>
            </p:nvGrpSpPr>
            <p:grpSpPr>
              <a:xfrm>
                <a:off x="990600" y="810491"/>
                <a:ext cx="1066800" cy="1167202"/>
                <a:chOff x="1143000" y="1752600"/>
                <a:chExt cx="1295400" cy="1371600"/>
              </a:xfrm>
            </p:grpSpPr>
            <p:cxnSp>
              <p:nvCxnSpPr>
                <p:cNvPr id="6" name="Прямая соединительная линия 5"/>
                <p:cNvCxnSpPr/>
                <p:nvPr/>
              </p:nvCxnSpPr>
              <p:spPr>
                <a:xfrm>
                  <a:off x="1143000" y="1752600"/>
                  <a:ext cx="0" cy="137160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Прямая соединительная линия 7"/>
                <p:cNvCxnSpPr/>
                <p:nvPr/>
              </p:nvCxnSpPr>
              <p:spPr>
                <a:xfrm>
                  <a:off x="2438400" y="1752600"/>
                  <a:ext cx="0" cy="137160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Прямая соединительная линия 8"/>
                <p:cNvCxnSpPr/>
                <p:nvPr/>
              </p:nvCxnSpPr>
              <p:spPr>
                <a:xfrm>
                  <a:off x="1143000" y="3103418"/>
                  <a:ext cx="1295400" cy="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Прямая соединительная линия 13"/>
                <p:cNvCxnSpPr/>
                <p:nvPr/>
              </p:nvCxnSpPr>
              <p:spPr>
                <a:xfrm>
                  <a:off x="1143000" y="2590800"/>
                  <a:ext cx="1295400" cy="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Облако 20"/>
              <p:cNvSpPr/>
              <p:nvPr/>
            </p:nvSpPr>
            <p:spPr>
              <a:xfrm>
                <a:off x="2721446" y="789709"/>
                <a:ext cx="1981200" cy="1129102"/>
              </a:xfrm>
              <a:prstGeom prst="clou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Группа 23"/>
              <p:cNvGrpSpPr/>
              <p:nvPr/>
            </p:nvGrpSpPr>
            <p:grpSpPr>
              <a:xfrm>
                <a:off x="990600" y="2477526"/>
                <a:ext cx="1066800" cy="1167202"/>
                <a:chOff x="1143000" y="1752600"/>
                <a:chExt cx="1295400" cy="1371600"/>
              </a:xfrm>
            </p:grpSpPr>
            <p:cxnSp>
              <p:nvCxnSpPr>
                <p:cNvPr id="25" name="Прямая соединительная линия 24"/>
                <p:cNvCxnSpPr/>
                <p:nvPr/>
              </p:nvCxnSpPr>
              <p:spPr>
                <a:xfrm>
                  <a:off x="1143000" y="1752600"/>
                  <a:ext cx="0" cy="137160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Прямая соединительная линия 25"/>
                <p:cNvCxnSpPr/>
                <p:nvPr/>
              </p:nvCxnSpPr>
              <p:spPr>
                <a:xfrm>
                  <a:off x="2438400" y="1752600"/>
                  <a:ext cx="0" cy="137160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Прямая соединительная линия 26"/>
                <p:cNvCxnSpPr/>
                <p:nvPr/>
              </p:nvCxnSpPr>
              <p:spPr>
                <a:xfrm>
                  <a:off x="1143000" y="3103418"/>
                  <a:ext cx="1295400" cy="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Прямая соединительная линия 27"/>
                <p:cNvCxnSpPr/>
                <p:nvPr/>
              </p:nvCxnSpPr>
              <p:spPr>
                <a:xfrm>
                  <a:off x="1143000" y="2590800"/>
                  <a:ext cx="1295400" cy="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Облако 29"/>
              <p:cNvSpPr/>
              <p:nvPr/>
            </p:nvSpPr>
            <p:spPr>
              <a:xfrm>
                <a:off x="2721446" y="2456744"/>
                <a:ext cx="1981200" cy="1129102"/>
              </a:xfrm>
              <a:prstGeom prst="clou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Группа 32"/>
              <p:cNvGrpSpPr/>
              <p:nvPr/>
            </p:nvGrpSpPr>
            <p:grpSpPr>
              <a:xfrm>
                <a:off x="990600" y="4724400"/>
                <a:ext cx="1066800" cy="1167202"/>
                <a:chOff x="1143000" y="1752600"/>
                <a:chExt cx="1295400" cy="1371600"/>
              </a:xfrm>
            </p:grpSpPr>
            <p:cxnSp>
              <p:nvCxnSpPr>
                <p:cNvPr id="34" name="Прямая соединительная линия 33"/>
                <p:cNvCxnSpPr/>
                <p:nvPr/>
              </p:nvCxnSpPr>
              <p:spPr>
                <a:xfrm>
                  <a:off x="1143000" y="1752600"/>
                  <a:ext cx="0" cy="137160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Прямая соединительная линия 34"/>
                <p:cNvCxnSpPr/>
                <p:nvPr/>
              </p:nvCxnSpPr>
              <p:spPr>
                <a:xfrm>
                  <a:off x="2438400" y="1752600"/>
                  <a:ext cx="0" cy="137160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Прямая соединительная линия 35"/>
                <p:cNvCxnSpPr/>
                <p:nvPr/>
              </p:nvCxnSpPr>
              <p:spPr>
                <a:xfrm>
                  <a:off x="1143000" y="3103418"/>
                  <a:ext cx="1295400" cy="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>
                <a:xfrm>
                  <a:off x="1143000" y="2590800"/>
                  <a:ext cx="1295400" cy="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>
                <a:xfrm>
                  <a:off x="1143000" y="2057400"/>
                  <a:ext cx="1295400" cy="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Облако 38"/>
              <p:cNvSpPr/>
              <p:nvPr/>
            </p:nvSpPr>
            <p:spPr>
              <a:xfrm>
                <a:off x="2721445" y="4647966"/>
                <a:ext cx="1981200" cy="1129102"/>
              </a:xfrm>
              <a:prstGeom prst="clou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Прямоугольник 40"/>
              <p:cNvSpPr/>
              <p:nvPr/>
            </p:nvSpPr>
            <p:spPr>
              <a:xfrm>
                <a:off x="1332281" y="1580765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42</a:t>
                </a:r>
              </a:p>
            </p:txBody>
          </p:sp>
          <p:sp>
            <p:nvSpPr>
              <p:cNvPr id="42" name="Прямоугольник 41"/>
              <p:cNvSpPr/>
              <p:nvPr/>
            </p:nvSpPr>
            <p:spPr>
              <a:xfrm>
                <a:off x="1133508" y="3267833"/>
                <a:ext cx="78098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0x1234</a:t>
                </a:r>
              </a:p>
            </p:txBody>
          </p:sp>
          <p:sp>
            <p:nvSpPr>
              <p:cNvPr id="44" name="Прямоугольник 43"/>
              <p:cNvSpPr/>
              <p:nvPr/>
            </p:nvSpPr>
            <p:spPr>
              <a:xfrm>
                <a:off x="3286242" y="2867406"/>
                <a:ext cx="851607" cy="307777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42</a:t>
                </a:r>
              </a:p>
            </p:txBody>
          </p:sp>
          <p:cxnSp>
            <p:nvCxnSpPr>
              <p:cNvPr id="46" name="Скругленная соединительная линия 45"/>
              <p:cNvCxnSpPr>
                <a:stCxn id="42" idx="3"/>
                <a:endCxn id="44" idx="1"/>
              </p:cNvCxnSpPr>
              <p:nvPr/>
            </p:nvCxnSpPr>
            <p:spPr>
              <a:xfrm flipV="1">
                <a:off x="1914492" y="3021295"/>
                <a:ext cx="1371750" cy="400427"/>
              </a:xfrm>
              <a:prstGeom prst="curvedConnector3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prstDash val="sysDot"/>
                <a:headEnd type="none" w="med" len="me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Выноска 1 46"/>
              <p:cNvSpPr/>
              <p:nvPr/>
            </p:nvSpPr>
            <p:spPr>
              <a:xfrm>
                <a:off x="4343401" y="1981200"/>
                <a:ext cx="1447800" cy="372665"/>
              </a:xfrm>
              <a:prstGeom prst="borderCallout1">
                <a:avLst>
                  <a:gd name="adj1" fmla="val 55927"/>
                  <a:gd name="adj2" fmla="val 59"/>
                  <a:gd name="adj3" fmla="val 238901"/>
                  <a:gd name="adj4" fmla="val -5320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Прямоугольник 47"/>
              <p:cNvSpPr/>
              <p:nvPr/>
            </p:nvSpPr>
            <p:spPr>
              <a:xfrm>
                <a:off x="4350328" y="2019359"/>
                <a:ext cx="13773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System.Int32</a:t>
                </a:r>
                <a:endParaRPr lang="en-US" sz="14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1" name="Прямоугольник 50"/>
              <p:cNvSpPr/>
              <p:nvPr/>
            </p:nvSpPr>
            <p:spPr>
              <a:xfrm>
                <a:off x="1332279" y="5058629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42</a:t>
                </a:r>
              </a:p>
            </p:txBody>
          </p:sp>
          <p:sp>
            <p:nvSpPr>
              <p:cNvPr id="52" name="Прямоугольник 51"/>
              <p:cNvSpPr/>
              <p:nvPr/>
            </p:nvSpPr>
            <p:spPr>
              <a:xfrm>
                <a:off x="1133508" y="5484630"/>
                <a:ext cx="78098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0x1234</a:t>
                </a:r>
              </a:p>
            </p:txBody>
          </p:sp>
          <p:sp>
            <p:nvSpPr>
              <p:cNvPr id="53" name="Прямоугольник 52"/>
              <p:cNvSpPr/>
              <p:nvPr/>
            </p:nvSpPr>
            <p:spPr>
              <a:xfrm>
                <a:off x="3243030" y="5060959"/>
                <a:ext cx="851607" cy="307777"/>
              </a:xfrm>
              <a:prstGeom prst="rect">
                <a:avLst/>
              </a:prstGeom>
              <a:ln w="38100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42</a:t>
                </a:r>
              </a:p>
            </p:txBody>
          </p:sp>
          <p:cxnSp>
            <p:nvCxnSpPr>
              <p:cNvPr id="54" name="Скругленная соединительная линия 53"/>
              <p:cNvCxnSpPr>
                <a:endCxn id="53" idx="1"/>
              </p:cNvCxnSpPr>
              <p:nvPr/>
            </p:nvCxnSpPr>
            <p:spPr>
              <a:xfrm flipV="1">
                <a:off x="1871280" y="5214848"/>
                <a:ext cx="1371750" cy="400427"/>
              </a:xfrm>
              <a:prstGeom prst="curvedConnector3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prstDash val="sysDot"/>
                <a:headEnd type="none" w="med" len="me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Выноска 1 54"/>
              <p:cNvSpPr/>
              <p:nvPr/>
            </p:nvSpPr>
            <p:spPr>
              <a:xfrm>
                <a:off x="4300189" y="4174753"/>
                <a:ext cx="1447800" cy="372665"/>
              </a:xfrm>
              <a:prstGeom prst="borderCallout1">
                <a:avLst>
                  <a:gd name="adj1" fmla="val 55927"/>
                  <a:gd name="adj2" fmla="val 59"/>
                  <a:gd name="adj3" fmla="val 238901"/>
                  <a:gd name="adj4" fmla="val -5320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Прямоугольник 55"/>
              <p:cNvSpPr/>
              <p:nvPr/>
            </p:nvSpPr>
            <p:spPr>
              <a:xfrm>
                <a:off x="4335439" y="4207198"/>
                <a:ext cx="1377301" cy="3077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System.Int32</a:t>
                </a:r>
                <a:endParaRPr lang="en-US" sz="14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8" name="Прямая со стрелкой 57"/>
              <p:cNvCxnSpPr/>
              <p:nvPr/>
            </p:nvCxnSpPr>
            <p:spPr>
              <a:xfrm flipH="1">
                <a:off x="1537821" y="3823284"/>
                <a:ext cx="1" cy="776425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prstDash val="sysDot"/>
                <a:headEnd type="none" w="med" len="me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Прямоугольник 62"/>
              <p:cNvSpPr/>
              <p:nvPr/>
            </p:nvSpPr>
            <p:spPr>
              <a:xfrm>
                <a:off x="1597165" y="3990109"/>
                <a:ext cx="9797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Call Bar</a:t>
                </a:r>
              </a:p>
            </p:txBody>
          </p:sp>
        </p:grpSp>
        <p:sp>
          <p:nvSpPr>
            <p:cNvPr id="67" name="Flowchart: Document 8"/>
            <p:cNvSpPr/>
            <p:nvPr/>
          </p:nvSpPr>
          <p:spPr>
            <a:xfrm>
              <a:off x="147539" y="1580034"/>
              <a:ext cx="3656463" cy="3886200"/>
            </a:xfrm>
            <a:prstGeom prst="flowChartDocument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17416" tIns="58707" rIns="117416" bIns="58707" rtlCol="0" anchor="ctr"/>
            <a:lstStyle/>
            <a:p>
              <a:endParaRPr lang="fi-FI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i-FI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IL_0000:  </a:t>
              </a:r>
              <a:r>
                <a:rPr lang="fi-FI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nop</a:t>
              </a:r>
              <a:r>
                <a:rPr lang="fi-FI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</a:t>
              </a:r>
            </a:p>
            <a:p>
              <a:r>
                <a:rPr lang="pl-PL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IL_0001:  </a:t>
              </a:r>
              <a:r>
                <a:rPr lang="pl-PL" sz="15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ldc.i4.s</a:t>
              </a:r>
              <a:r>
                <a:rPr lang="en-US" sz="15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l-PL" sz="15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2A </a:t>
              </a: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IL_0003</a:t>
              </a:r>
              <a:r>
                <a:rPr lang="fr-FR" sz="1500" dirty="0">
                  <a:latin typeface="Consolas" panose="020B0609020204030204" pitchFamily="49" charset="0"/>
                  <a:cs typeface="Consolas" panose="020B0609020204030204" pitchFamily="49" charset="0"/>
                </a:rPr>
                <a:t>:  </a:t>
              </a:r>
              <a:r>
                <a:rPr lang="fr-FR" sz="15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box        System.Int32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IL_0008:  call       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UserQuery.Bar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i-FI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IL_000D:  </a:t>
              </a:r>
              <a:r>
                <a:rPr lang="fi-FI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nop</a:t>
              </a:r>
              <a:r>
                <a:rPr lang="fi-FI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</a:t>
              </a:r>
            </a:p>
            <a:p>
              <a:r>
                <a:rPr lang="da-DK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IL_000E:  ret         </a:t>
              </a:r>
            </a:p>
            <a:p>
              <a:endParaRPr lang="da-DK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da-DK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Bar:</a:t>
              </a:r>
            </a:p>
            <a:p>
              <a:r>
                <a:rPr lang="fi-FI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IL_0000:  </a:t>
              </a:r>
              <a:r>
                <a:rPr lang="fi-FI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nop</a:t>
              </a:r>
              <a:r>
                <a:rPr lang="fi-FI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</a:t>
              </a:r>
            </a:p>
            <a:p>
              <a:r>
                <a:rPr lang="is-I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IL_0001:  ldarg.0     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IL_0002:  </a:t>
              </a:r>
              <a:r>
                <a:rPr lang="en-US" sz="15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unbox.any</a:t>
              </a:r>
              <a:r>
                <a:rPr lang="en-US" sz="15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System.Int32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IL_0007:  stloc.0     // a</a:t>
              </a:r>
            </a:p>
            <a:p>
              <a:r>
                <a:rPr lang="da-DK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IL_0008:  ret 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69" name="Прямая со стрелкой 68"/>
            <p:cNvCxnSpPr/>
            <p:nvPr/>
          </p:nvCxnSpPr>
          <p:spPr>
            <a:xfrm flipV="1">
              <a:off x="1975770" y="1752600"/>
              <a:ext cx="2139030" cy="368464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sysDot"/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1676400" y="2489528"/>
              <a:ext cx="2438400" cy="955664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sysDot"/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/>
            <p:cNvCxnSpPr/>
            <p:nvPr/>
          </p:nvCxnSpPr>
          <p:spPr>
            <a:xfrm>
              <a:off x="2133600" y="4250486"/>
              <a:ext cx="2053163" cy="1063401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sysDot"/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0587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Обнуляемые типы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762002"/>
            <a:ext cx="8686800" cy="76199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При объявлении ссылочной переменной можно установить ее значение в null, чтобы указать, что она не инициализирована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228600" y="1627909"/>
            <a:ext cx="5257799" cy="18288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h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ouse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null;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h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ouse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== null)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lvl="1"/>
            <a:r>
              <a:rPr lang="en-US" sz="1600" dirty="0">
                <a:latin typeface="Consolas" pitchFamily="49" charset="0"/>
                <a:cs typeface="Consolas" pitchFamily="49" charset="0"/>
              </a:rPr>
              <a:t>h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ouse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new Residence(...);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3657600" y="1943100"/>
            <a:ext cx="4876800" cy="6096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null;</a:t>
            </a:r>
          </a:p>
        </p:txBody>
      </p:sp>
      <p:sp>
        <p:nvSpPr>
          <p:cNvPr id="8" name="Explosion 1 7"/>
          <p:cNvSpPr/>
          <p:nvPr/>
        </p:nvSpPr>
        <p:spPr>
          <a:xfrm>
            <a:off x="7619999" y="1627909"/>
            <a:ext cx="1295400" cy="1295400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b="1" dirty="0">
                <a:latin typeface="Calibri" panose="020F0502020204030204" pitchFamily="34" charset="0"/>
              </a:rPr>
              <a:t>CTE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228600" y="4495800"/>
            <a:ext cx="5486400" cy="18288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b="1" dirty="0">
                <a:latin typeface="Consolas" pitchFamily="49" charset="0"/>
                <a:cs typeface="Consolas" pitchFamily="49" charset="0"/>
              </a:rPr>
              <a:t>?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null;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== null)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new Currency(...);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8600" y="3467100"/>
            <a:ext cx="8686800" cy="838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Чтобы указать, что тип значения является обнуляемым, используется знак вопроса «?»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Обнуляемые типы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762002"/>
            <a:ext cx="8686803" cy="874594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>
                <a:solidFill>
                  <a:schemeClr val="bg1"/>
                </a:solidFill>
                <a:latin typeface="Calibri" panose="020F0502020204030204" pitchFamily="34" charset="0"/>
              </a:rPr>
              <a:t>Типы, допускающие значения null, по сути являются экземплярами структуры System.Nullable&lt;T&gt;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35526" y="1787236"/>
            <a:ext cx="2507673" cy="457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Nullable&lt;Int32&gt;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1673" y="2388151"/>
            <a:ext cx="3733800" cy="66874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любое значение от -2 147 483 648 до 2 147 483 647 или значение null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698812" y="1758803"/>
            <a:ext cx="2387787" cy="457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Nullable&lt;bool&gt;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648201" y="2391772"/>
            <a:ext cx="3886200" cy="6858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>
                <a:solidFill>
                  <a:schemeClr val="bg1"/>
                </a:solidFill>
                <a:latin typeface="Calibri" panose="020F0502020204030204" pitchFamily="34" charset="0"/>
              </a:rPr>
              <a:t>значения true, false или null</a:t>
            </a:r>
          </a:p>
        </p:txBody>
      </p:sp>
      <p:sp>
        <p:nvSpPr>
          <p:cNvPr id="25" name="Flowchart: Document 24"/>
          <p:cNvSpPr/>
          <p:nvPr/>
        </p:nvSpPr>
        <p:spPr>
          <a:xfrm>
            <a:off x="221673" y="3489848"/>
            <a:ext cx="4876800" cy="20574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700" dirty="0">
              <a:latin typeface="Consolas" pitchFamily="49" charset="0"/>
              <a:cs typeface="Consolas" pitchFamily="49" charset="0"/>
            </a:endParaRPr>
          </a:p>
          <a:p>
            <a:r>
              <a:rPr lang="ru-RU" sz="17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? 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= null;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700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urrency.</a:t>
            </a:r>
            <a:r>
              <a:rPr lang="ru-RU" sz="1700" b="1" dirty="0" err="1">
                <a:latin typeface="Consolas" pitchFamily="49" charset="0"/>
                <a:cs typeface="Consolas" pitchFamily="49" charset="0"/>
              </a:rPr>
              <a:t>HasValue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urrency.</a:t>
            </a:r>
            <a:r>
              <a:rPr lang="ru-RU" sz="1700" b="1" dirty="0" err="1">
                <a:latin typeface="Consolas" pitchFamily="49" charset="0"/>
                <a:cs typeface="Consolas" pitchFamily="49" charset="0"/>
              </a:rPr>
              <a:t>Value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267202" y="3262050"/>
            <a:ext cx="4648199" cy="746963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Свойство HasValue указывает, содержит ли обнуляемый тип значение или null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267201" y="5432146"/>
            <a:ext cx="4648200" cy="6858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Свойство только для чтения Value содержит значение переменной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Обнуляемые типы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596782" y="831476"/>
            <a:ext cx="6394818" cy="2084946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Нуль-коалесцирующая операция (операция поглощения) «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??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» используется для определения значения по умолчанию для обнуляемых значимых типов, а также ссылочных типов. Он возвращает левый операнд, если он не является нулевым, в противном случае он возвращает правый.</a:t>
            </a:r>
          </a:p>
        </p:txBody>
      </p:sp>
      <p:sp>
        <p:nvSpPr>
          <p:cNvPr id="16" name="Flowchart: Document 15"/>
          <p:cNvSpPr/>
          <p:nvPr/>
        </p:nvSpPr>
        <p:spPr>
          <a:xfrm>
            <a:off x="221673" y="3361535"/>
            <a:ext cx="4888173" cy="8382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x = 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b.HasValue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?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b.Value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: 123;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Flowchart: Document 24"/>
          <p:cNvSpPr/>
          <p:nvPr/>
        </p:nvSpPr>
        <p:spPr>
          <a:xfrm>
            <a:off x="228600" y="4447147"/>
            <a:ext cx="8735291" cy="1032063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string temp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GetFilename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filename = (temp != null) ? temp : "Untitled";</a:t>
            </a:r>
          </a:p>
        </p:txBody>
      </p:sp>
      <p:sp>
        <p:nvSpPr>
          <p:cNvPr id="21" name="Flowchart: Document 20"/>
          <p:cNvSpPr/>
          <p:nvPr/>
        </p:nvSpPr>
        <p:spPr>
          <a:xfrm>
            <a:off x="4876800" y="3578037"/>
            <a:ext cx="3733800" cy="7620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x = b ?? 123;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Flowchart: Document 25"/>
          <p:cNvSpPr/>
          <p:nvPr/>
        </p:nvSpPr>
        <p:spPr>
          <a:xfrm>
            <a:off x="1981200" y="5235718"/>
            <a:ext cx="7010400" cy="926828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string filename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GetFilename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 ?? "Untitled";</a:t>
            </a:r>
          </a:p>
        </p:txBody>
      </p:sp>
      <p:sp>
        <p:nvSpPr>
          <p:cNvPr id="9" name="Flowchart: Document 15"/>
          <p:cNvSpPr/>
          <p:nvPr/>
        </p:nvSpPr>
        <p:spPr>
          <a:xfrm>
            <a:off x="228600" y="831475"/>
            <a:ext cx="2188656" cy="24384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int? i = null; 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int j = 99;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i = 100</a:t>
            </a:r>
          </a:p>
          <a:p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i = j;</a:t>
            </a:r>
          </a:p>
          <a:p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j = i;</a:t>
            </a:r>
          </a:p>
        </p:txBody>
      </p:sp>
      <p:pic>
        <p:nvPicPr>
          <p:cNvPr id="10" name="Picture 7" descr="E:\Projects\ContentDev\MSL PNG Library\Validate_CheckMark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390319">
            <a:off x="1190966" y="1341253"/>
            <a:ext cx="458048" cy="41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7" descr="E:\Projects\ContentDev\MSL PNG Library\Validate_CheckMark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390319">
            <a:off x="1176367" y="1844388"/>
            <a:ext cx="458048" cy="41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8" descr="E:\Projects\ContentDev\MSL PNG Library\Validate_XMark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163544" y="2362200"/>
            <a:ext cx="46387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класс</a:t>
            </a:r>
            <a:r>
              <a:rPr lang="ru-RU" dirty="0"/>
              <a:t>а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17071" y="914400"/>
            <a:ext cx="8709857" cy="5086843"/>
            <a:chOff x="130470" y="1264258"/>
            <a:chExt cx="8709857" cy="5086843"/>
          </a:xfrm>
        </p:grpSpPr>
        <p:grpSp>
          <p:nvGrpSpPr>
            <p:cNvPr id="11" name="Group 10"/>
            <p:cNvGrpSpPr/>
            <p:nvPr/>
          </p:nvGrpSpPr>
          <p:grpSpPr>
            <a:xfrm>
              <a:off x="130470" y="2404553"/>
              <a:ext cx="8709857" cy="3946548"/>
              <a:chOff x="100371" y="2133600"/>
              <a:chExt cx="8709857" cy="3946548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67411" y="2133600"/>
                <a:ext cx="6904661" cy="2005921"/>
                <a:chOff x="167411" y="2133600"/>
                <a:chExt cx="6904661" cy="2005921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381000" y="2611276"/>
                  <a:ext cx="4154100" cy="1528245"/>
                </a:xfrm>
                <a:prstGeom prst="roundRect">
                  <a:avLst/>
                </a:prstGeom>
                <a:noFill/>
                <a:ln>
                  <a:noFill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117416" tIns="58707" rIns="117416" bIns="58707" rtlCol="0" anchor="ctr"/>
                <a:lstStyle/>
                <a:p>
                  <a:pPr marL="106000" algn="just"/>
                  <a:endParaRPr lang="ru-RU"/>
                </a:p>
              </p:txBody>
            </p:sp>
            <p:sp>
              <p:nvSpPr>
                <p:cNvPr id="20" name="Flowchart: Document 12"/>
                <p:cNvSpPr/>
                <p:nvPr/>
              </p:nvSpPr>
              <p:spPr>
                <a:xfrm>
                  <a:off x="167411" y="2133600"/>
                  <a:ext cx="2438400" cy="1528245"/>
                </a:xfrm>
                <a:prstGeom prst="flowChartDocumen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17416" tIns="58707" rIns="117416" bIns="58707" rtlCol="0" anchor="ctr"/>
                <a:lstStyle/>
                <a:p>
                  <a:pPr>
                    <a:defRPr/>
                  </a:pPr>
                  <a:r>
                    <a:rPr lang="ru-RU" sz="1600" dirty="0" err="1">
                      <a:solidFill>
                        <a:schemeClr val="accent2">
                          <a:lumMod val="50000"/>
                        </a:schemeClr>
                      </a:solidFill>
                      <a:latin typeface="Consolas" pitchFamily="49" charset="0"/>
                      <a:cs typeface="Consolas" pitchFamily="49" charset="0"/>
                    </a:rPr>
                    <a:t>class</a:t>
                  </a:r>
                  <a:r>
                    <a:rPr lang="ru-RU" sz="1600" dirty="0">
                      <a:solidFill>
                        <a:schemeClr val="accent2">
                          <a:lumMod val="50000"/>
                        </a:schemeClr>
                      </a:solidFill>
                      <a:latin typeface="Consolas" pitchFamily="49" charset="0"/>
                      <a:cs typeface="Consolas" pitchFamily="49" charset="0"/>
                    </a:rPr>
                    <a:t> </a:t>
                  </a:r>
                  <a:r>
                    <a:rPr lang="en-US" sz="1600" dirty="0" err="1" smtClean="0">
                      <a:solidFill>
                        <a:schemeClr val="accent2">
                          <a:lumMod val="50000"/>
                        </a:schemeClr>
                      </a:solidFill>
                      <a:latin typeface="Consolas" pitchFamily="49" charset="0"/>
                      <a:cs typeface="Consolas" pitchFamily="49" charset="0"/>
                    </a:rPr>
                    <a:t>ClassName</a:t>
                  </a:r>
                  <a:endParaRPr lang="ru-RU" sz="1600" dirty="0">
                    <a:solidFill>
                      <a:schemeClr val="accent2">
                        <a:lumMod val="50000"/>
                      </a:schemeClr>
                    </a:solidFill>
                    <a:latin typeface="Consolas" pitchFamily="49" charset="0"/>
                    <a:cs typeface="Consolas" pitchFamily="49" charset="0"/>
                  </a:endParaRPr>
                </a:p>
                <a:p>
                  <a:pPr>
                    <a:defRPr/>
                  </a:pPr>
                  <a:r>
                    <a:rPr lang="ru-RU" sz="1600" dirty="0">
                      <a:solidFill>
                        <a:schemeClr val="accent2">
                          <a:lumMod val="50000"/>
                        </a:schemeClr>
                      </a:solidFill>
                      <a:latin typeface="Consolas" pitchFamily="49" charset="0"/>
                      <a:cs typeface="Consolas" pitchFamily="49" charset="0"/>
                    </a:rPr>
                    <a:t>{</a:t>
                  </a:r>
                </a:p>
                <a:p>
                  <a:pPr>
                    <a:defRPr/>
                  </a:pPr>
                  <a:r>
                    <a:rPr lang="ru-RU" sz="1600" dirty="0">
                      <a:solidFill>
                        <a:schemeClr val="accent2">
                          <a:lumMod val="50000"/>
                        </a:schemeClr>
                      </a:solidFill>
                      <a:latin typeface="Consolas" pitchFamily="49" charset="0"/>
                      <a:cs typeface="Consolas" pitchFamily="49" charset="0"/>
                    </a:rPr>
                    <a:t>   ...</a:t>
                  </a:r>
                </a:p>
                <a:p>
                  <a:pPr>
                    <a:defRPr/>
                  </a:pPr>
                  <a:r>
                    <a:rPr lang="ru-RU" sz="1600" dirty="0">
                      <a:solidFill>
                        <a:schemeClr val="accent2">
                          <a:lumMod val="50000"/>
                        </a:schemeClr>
                      </a:solidFill>
                      <a:latin typeface="Consolas" pitchFamily="49" charset="0"/>
                      <a:cs typeface="Consolas" pitchFamily="49" charset="0"/>
                    </a:rPr>
                    <a:t>}</a:t>
                  </a:r>
                </a:p>
              </p:txBody>
            </p:sp>
            <p:sp>
              <p:nvSpPr>
                <p:cNvPr id="22" name="Rounded Rectangle 8"/>
                <p:cNvSpPr/>
                <p:nvPr/>
              </p:nvSpPr>
              <p:spPr>
                <a:xfrm>
                  <a:off x="3886200" y="2327479"/>
                  <a:ext cx="3185872" cy="1048803"/>
                </a:xfrm>
                <a:prstGeom prst="round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117416" tIns="58707" rIns="117416" bIns="58707" rtlCol="0" anchor="ctr"/>
                <a:lstStyle/>
                <a:p>
                  <a:pPr marL="106000" algn="just"/>
                  <a:r>
                    <a:rPr lang="ru-RU" dirty="0">
                      <a:solidFill>
                        <a:schemeClr val="accent3">
                          <a:lumMod val="75000"/>
                        </a:schemeClr>
                      </a:solidFill>
                      <a:latin typeface="Bradley Hand" charset="0"/>
                      <a:ea typeface="Bradley Hand" charset="0"/>
                      <a:cs typeface="Bradley Hand" charset="0"/>
                    </a:rPr>
                    <a:t>Класс определяется с ключевым словом </a:t>
                  </a:r>
                  <a:r>
                    <a:rPr lang="ru-RU" b="1" dirty="0" err="1">
                      <a:solidFill>
                        <a:schemeClr val="accent3">
                          <a:lumMod val="75000"/>
                        </a:schemeClr>
                      </a:solidFill>
                      <a:latin typeface="Bradley Hand" charset="0"/>
                      <a:ea typeface="Bradley Hand" charset="0"/>
                      <a:cs typeface="Bradley Hand" charset="0"/>
                    </a:rPr>
                    <a:t>class</a:t>
                  </a:r>
                  <a:endParaRPr lang="ru-RU" b="1" dirty="0">
                    <a:solidFill>
                      <a:schemeClr val="accent3">
                        <a:lumMod val="75000"/>
                      </a:schemeClr>
                    </a:solidFill>
                    <a:latin typeface="Bradley Hand" charset="0"/>
                    <a:ea typeface="Bradley Hand" charset="0"/>
                    <a:cs typeface="Bradley Hand" charset="0"/>
                  </a:endParaRPr>
                </a:p>
              </p:txBody>
            </p:sp>
            <p:cxnSp>
              <p:nvCxnSpPr>
                <p:cNvPr id="23" name="Прямая со стрелкой 5"/>
                <p:cNvCxnSpPr>
                  <a:stCxn id="22" idx="1"/>
                </p:cNvCxnSpPr>
                <p:nvPr/>
              </p:nvCxnSpPr>
              <p:spPr>
                <a:xfrm flipH="1" flipV="1">
                  <a:off x="762000" y="2543781"/>
                  <a:ext cx="3124200" cy="308100"/>
                </a:xfrm>
                <a:prstGeom prst="straightConnector1">
                  <a:avLst/>
                </a:prstGeom>
                <a:ln w="28575">
                  <a:solidFill>
                    <a:schemeClr val="accent2">
                      <a:lumMod val="50000"/>
                    </a:schemeClr>
                  </a:solidFill>
                  <a:prstDash val="sysDot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226200" y="3522139"/>
                <a:ext cx="8458201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С точки зрения программирования класс можно рассматривать как набор данных и </a:t>
                </a:r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ru-RU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ru-RU" dirty="0" smtClean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методов для </a:t>
                </a:r>
                <a:r>
                  <a:rPr lang="ru-RU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работы с </a:t>
                </a:r>
                <a:r>
                  <a:rPr lang="ru-RU" dirty="0" smtClean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ними</a:t>
                </a:r>
              </a:p>
              <a:p>
                <a:pPr algn="just"/>
                <a:endParaRPr lang="ru-RU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</a:endParaRPr>
              </a:p>
              <a:p>
                <a:pPr algn="just"/>
                <a:r>
                  <a:rPr lang="ru-RU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С точки зрения структуры программы, класс является сложным типом </a:t>
                </a:r>
                <a:r>
                  <a:rPr lang="ru-RU" dirty="0" smtClean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данных</a:t>
                </a:r>
                <a:endParaRPr lang="ru-RU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00371" y="5433817"/>
                <a:ext cx="870985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6000" algn="just"/>
                <a:r>
                  <a:rPr lang="ru-RU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Объект (экземпляр</a:t>
                </a:r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ru-RU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класса) – это отдельный представитель класса, имеющий конкретное состояние и поведение, полностью определяемое классом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48474" y="4906521"/>
                <a:ext cx="377539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ClassName</a:t>
                </a:r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1600" dirty="0" err="1" smtClean="0">
                    <a:solidFill>
                      <a:schemeClr val="accent2">
                        <a:lumMod val="50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obj</a:t>
                </a:r>
                <a:r>
                  <a:rPr lang="en-US" sz="1600" dirty="0" smtClean="0">
                    <a:solidFill>
                      <a:schemeClr val="accent2">
                        <a:lumMod val="50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 = new </a:t>
                </a:r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ClassName</a:t>
                </a:r>
                <a:r>
                  <a:rPr lang="en-US" sz="1600" dirty="0" smtClean="0">
                    <a:solidFill>
                      <a:schemeClr val="accent2">
                        <a:lumMod val="50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();</a:t>
                </a:r>
                <a:endParaRPr lang="en-US" sz="1600" dirty="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68850" y="1264258"/>
              <a:ext cx="863309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700" algn="just"/>
              <a:r>
                <a:rPr lang="ru-RU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</a:rPr>
                <a:t>Класс – это способ описания сущности, определяющий состояние и поведение, зависящее от этого состояния, а также правила для взаимодействия с данной сущностью (контракт)</a:t>
              </a:r>
              <a:endParaRPr lang="ru-RU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34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9031694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97680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класса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8600" y="1066800"/>
            <a:ext cx="8686800" cy="3625331"/>
            <a:chOff x="228600" y="1066800"/>
            <a:chExt cx="8686800" cy="3625331"/>
          </a:xfrm>
        </p:grpSpPr>
        <p:sp>
          <p:nvSpPr>
            <p:cNvPr id="8" name="Flowchart: Document 12"/>
            <p:cNvSpPr/>
            <p:nvPr/>
          </p:nvSpPr>
          <p:spPr>
            <a:xfrm>
              <a:off x="228600" y="1066800"/>
              <a:ext cx="8686800" cy="2983468"/>
            </a:xfrm>
            <a:prstGeom prst="flowChartDocumen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17416" tIns="58707" rIns="117416" bIns="58707" rtlCol="0" anchor="ctr"/>
            <a:lstStyle/>
            <a:p>
              <a:pPr>
                <a:defRPr/>
              </a:pP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>
                <a:defRPr/>
              </a:pP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[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Attributes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]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[Class modifiers]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class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ClassName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[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Generic type parameters, a base 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					class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, and 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interfaces] </a:t>
              </a:r>
              <a:endParaRPr lang="ru-RU" sz="1600" dirty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>
                <a:defRPr/>
              </a:pP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{</a:t>
              </a:r>
            </a:p>
            <a:p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 	Class members</a:t>
              </a:r>
              <a:r>
                <a:rPr lang="ru-RU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– 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these are methods, properties, indexers, 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			events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fields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constructors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, overloaded operators, 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		nested 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types, and a </a:t>
              </a:r>
              <a:r>
                <a:rPr lang="en-US" sz="1600" dirty="0" err="1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finalizer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>
                <a:defRPr/>
              </a:pPr>
              <a:endParaRPr lang="ru-RU" sz="1600" dirty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>
                <a:defRPr/>
              </a:pP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</p:txBody>
        </p:sp>
        <p:sp>
          <p:nvSpPr>
            <p:cNvPr id="9" name="Прямоугольник 3"/>
            <p:cNvSpPr/>
            <p:nvPr/>
          </p:nvSpPr>
          <p:spPr>
            <a:xfrm>
              <a:off x="228600" y="4353577"/>
              <a:ext cx="76200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public, internal, abstract, sealed, static, unsafe, partial</a:t>
              </a:r>
            </a:p>
          </p:txBody>
        </p:sp>
        <p:cxnSp>
          <p:nvCxnSpPr>
            <p:cNvPr id="10" name="Прямая со стрелкой 5"/>
            <p:cNvCxnSpPr/>
            <p:nvPr/>
          </p:nvCxnSpPr>
          <p:spPr>
            <a:xfrm flipH="1" flipV="1">
              <a:off x="1371600" y="1828800"/>
              <a:ext cx="1905000" cy="2438401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709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Класс, объект, ссылка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914400"/>
            <a:ext cx="8534400" cy="4730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defTabSz="800100">
              <a:lnSpc>
                <a:spcPct val="110000"/>
              </a:lnSpc>
              <a:spcAft>
                <a:spcPct val="35000"/>
              </a:spcAft>
              <a:buFont typeface="Arial" charset="0"/>
              <a:buChar char="•"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Объект – это понятие времени выполнения, любой объект является экземпляром класса, создается во время выполнения системы и представляет набор 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полей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285750" indent="-285750" algn="just" defTabSz="800100">
              <a:lnSpc>
                <a:spcPct val="110000"/>
              </a:lnSpc>
              <a:spcAft>
                <a:spcPct val="35000"/>
              </a:spcAft>
              <a:buFont typeface="Arial" charset="0"/>
              <a:buChar char="•"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Ссылка  - это понятие времени выполнения. Значение ссылки либо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null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, либо она присоединена к объекту, который она однозначно 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идентифицирует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285750" indent="-285750" algn="just" defTabSz="800100">
              <a:lnSpc>
                <a:spcPct val="110000"/>
              </a:lnSpc>
              <a:spcAft>
                <a:spcPct val="35000"/>
              </a:spcAft>
              <a:buFont typeface="Arial" charset="0"/>
              <a:buChar char="•"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Сущность - это статическое понятие (времени компиляции), применяемое к программному тексту, идентификатор в тексте класса, представляющий значение или множество значений в период выполнения. Сущностями являются обычные переменные, именованные константы, аргументы и результаты 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функций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285750" lvl="0" indent="-285750" algn="just" defTabSz="800100">
              <a:lnSpc>
                <a:spcPct val="110000"/>
              </a:lnSpc>
              <a:spcAft>
                <a:spcPct val="35000"/>
              </a:spcAft>
              <a:buFont typeface="Arial" charset="0"/>
              <a:buChar char="•"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Определение ссылки не привязано к аппаратно-программной реализации – присоединенная к объекту она может рассматриваться как его абстрактное имя. Отличие ссылки от указателя в ее строгой 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типизации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285750" indent="-285750" algn="just" defTabSz="800100">
              <a:lnSpc>
                <a:spcPct val="110000"/>
              </a:lnSpc>
              <a:spcAft>
                <a:spcPct val="35000"/>
              </a:spcAft>
              <a:buFont typeface="Arial" charset="0"/>
              <a:buChar char="•"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Ссылка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в действительности реализована в виде небольшой порции данных, которая содержит информацию, используемую CLR, чтобы точно определить объект, на который ссылается 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ссылка</a:t>
            </a:r>
            <a:endParaRPr lang="ru-RU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43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Члены </a:t>
            </a:r>
            <a:r>
              <a:rPr lang="ru-RU" dirty="0" smtClean="0"/>
              <a:t>класса. Поля</a:t>
            </a:r>
            <a:endParaRPr lang="ru-R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624237"/>
              </p:ext>
            </p:extLst>
          </p:nvPr>
        </p:nvGraphicFramePr>
        <p:xfrm>
          <a:off x="190278" y="2362200"/>
          <a:ext cx="8762999" cy="2384064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42293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336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7344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Статический</a:t>
                      </a:r>
                      <a:r>
                        <a:rPr lang="ru-RU" sz="1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модификатор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static</a:t>
                      </a:r>
                      <a:endParaRPr lang="en-US" sz="16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Модификатор доступа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public internal</a:t>
                      </a:r>
                      <a:r>
                        <a:rPr lang="en-US" sz="16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private protected</a:t>
                      </a:r>
                      <a:endParaRPr lang="en-US" sz="16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Модификатор наследования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new</a:t>
                      </a:r>
                      <a:endParaRPr lang="en-US" sz="16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Модификатор небезопасного кода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unsafe</a:t>
                      </a:r>
                      <a:endParaRPr lang="en-US" sz="16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Модификатор доступа только для чтения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readonly</a:t>
                      </a:r>
                      <a:endParaRPr lang="en-US" sz="16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Модификатор </a:t>
                      </a:r>
                      <a:r>
                        <a:rPr lang="ru-RU" sz="1800" baseline="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многопоточности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volatile</a:t>
                      </a:r>
                      <a:endParaRPr lang="en-US" sz="16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82072" y="848074"/>
            <a:ext cx="87629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000" algn="just"/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В класс могут добавляться поля и методы, определяющие состояние и поведение класса 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соответственно</a:t>
            </a:r>
          </a:p>
          <a:p>
            <a:pPr marL="106000" algn="just"/>
            <a:endParaRPr lang="ru-RU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106000" algn="just"/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О поле можно думать как о переменной, которая имеет областью видимости 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класс</a:t>
            </a:r>
            <a:endParaRPr lang="ru-RU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7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Члены </a:t>
            </a:r>
            <a:r>
              <a:rPr lang="ru-RU" dirty="0" smtClean="0"/>
              <a:t>класса. Методы</a:t>
            </a:r>
            <a:endParaRPr lang="ru-RU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053672"/>
              </p:ext>
            </p:extLst>
          </p:nvPr>
        </p:nvGraphicFramePr>
        <p:xfrm>
          <a:off x="304089" y="2053579"/>
          <a:ext cx="8592728" cy="2384064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41917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010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7344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Статический</a:t>
                      </a:r>
                      <a:r>
                        <a:rPr lang="ru-RU" sz="1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модификатор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static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Модификатор доступа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public internal</a:t>
                      </a:r>
                      <a:r>
                        <a:rPr lang="en-US" sz="1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private protected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Модификатор наследования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new</a:t>
                      </a:r>
                      <a:r>
                        <a:rPr lang="ru-RU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virtual abstract override sealed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Модификатор неуправляемого кода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unsafe extern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Модификатор частичного</a:t>
                      </a:r>
                      <a:r>
                        <a:rPr lang="ru-RU" sz="1800" b="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метода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partial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Модификатор</a:t>
                      </a:r>
                      <a:r>
                        <a:rPr lang="ru-RU" sz="1800" b="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асинхронного кода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async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52400" y="1131536"/>
            <a:ext cx="859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000" algn="just"/>
            <a:r>
              <a:rPr lang="ru-RU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Метод это процедура или функция, определенная внутри класса</a:t>
            </a:r>
            <a:endParaRPr lang="ru-RU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Члены </a:t>
            </a:r>
            <a:r>
              <a:rPr lang="ru-RU" dirty="0" smtClean="0"/>
              <a:t>класса. Конструкторы</a:t>
            </a:r>
            <a:endParaRPr lang="ru-RU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13496"/>
              </p:ext>
            </p:extLst>
          </p:nvPr>
        </p:nvGraphicFramePr>
        <p:xfrm>
          <a:off x="304089" y="2053579"/>
          <a:ext cx="8592728" cy="1192032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41917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010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7344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Статический</a:t>
                      </a:r>
                      <a:r>
                        <a:rPr lang="ru-RU" sz="1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модификатор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static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Модификатор доступа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public internal</a:t>
                      </a:r>
                      <a:r>
                        <a:rPr lang="en-US" sz="1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private protected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Модификатор неуправляемого кода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unsafe extern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52400" y="1131536"/>
            <a:ext cx="859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000" algn="just"/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Метод 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для инициализации состояния объекта</a:t>
            </a:r>
            <a:endParaRPr lang="ru-RU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69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_PPT_General_Template_20150223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Custom 5">
      <a:majorFont>
        <a:latin typeface="Arial Black"/>
        <a:ea typeface=""/>
        <a:cs typeface=""/>
      </a:majorFont>
      <a:minorFont>
        <a:latin typeface="Trebuchet M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3">
              <a:lumMod val="50000"/>
            </a:schemeClr>
          </a:solidFill>
          <a:prstDash val="sysDot"/>
          <a:headEnd type="none" w="med" len="med"/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asic Program Constructions" id="{962B6607-19C4-B942-8973-FB0C2E868F6D}" vid="{33CA72B4-F7D7-B44C-A627-F3ECABB2F8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146E524073F468C4FC57E5B2789C1" ma:contentTypeVersion="0" ma:contentTypeDescription="Create a new document." ma:contentTypeScope="" ma:versionID="2cd562bb1c5679eea0696edea0d344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034CAA0A-5047-4F67-A62F-383038D28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C39EE30-2332-4187-B3E5-769508514A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F96B3B-5B2C-4996-9E02-395DA9EA8E7E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Templates</Template>
  <TotalTime>18084</TotalTime>
  <Words>3512</Words>
  <Application>Microsoft Macintosh PowerPoint</Application>
  <PresentationFormat>On-screen Show (4:3)</PresentationFormat>
  <Paragraphs>627</Paragraphs>
  <Slides>41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Arial Black</vt:lpstr>
      <vt:lpstr>Bradley Hand</vt:lpstr>
      <vt:lpstr>Calibri</vt:lpstr>
      <vt:lpstr>Consolas</vt:lpstr>
      <vt:lpstr>Georgia</vt:lpstr>
      <vt:lpstr>Helvetica</vt:lpstr>
      <vt:lpstr>Lucida Grande</vt:lpstr>
      <vt:lpstr>Narkisim</vt:lpstr>
      <vt:lpstr>Trebuchet MS</vt:lpstr>
      <vt:lpstr>Wingdings</vt:lpstr>
      <vt:lpstr>Arial</vt:lpstr>
      <vt:lpstr>EPAM_PPT_General_Template_20150223</vt:lpstr>
      <vt:lpstr>PowerPoint Presentation</vt:lpstr>
      <vt:lpstr>Классификация типов</vt:lpstr>
      <vt:lpstr>PowerPoint Presentation</vt:lpstr>
      <vt:lpstr>Понятие класса</vt:lpstr>
      <vt:lpstr>Понятие класса</vt:lpstr>
      <vt:lpstr>Класс, объект, ссылка</vt:lpstr>
      <vt:lpstr>Члены класса. Поля</vt:lpstr>
      <vt:lpstr>Члены класса. Методы</vt:lpstr>
      <vt:lpstr>Члены класса. Конструкторы</vt:lpstr>
      <vt:lpstr>Конструкторы</vt:lpstr>
      <vt:lpstr>Конструкторы</vt:lpstr>
      <vt:lpstr>Создание объектов</vt:lpstr>
      <vt:lpstr>Создание объектов</vt:lpstr>
      <vt:lpstr>Создание объектов</vt:lpstr>
      <vt:lpstr>Разделяемые классы и разделяемые методы</vt:lpstr>
      <vt:lpstr>Использование разделяемых классов и разделяемых методов</vt:lpstr>
      <vt:lpstr>PowerPoint Presentation</vt:lpstr>
      <vt:lpstr>Понятие структуры</vt:lpstr>
      <vt:lpstr>Понятие структуры</vt:lpstr>
      <vt:lpstr>Определение и использование структуры</vt:lpstr>
      <vt:lpstr>Что такое структура?</vt:lpstr>
      <vt:lpstr>Что такое структуры?</vt:lpstr>
      <vt:lpstr>Определение и использование структуры</vt:lpstr>
      <vt:lpstr>Инициализация структуры</vt:lpstr>
      <vt:lpstr>Инициализация структуры</vt:lpstr>
      <vt:lpstr>Инициализация структуры</vt:lpstr>
      <vt:lpstr>Что такое перечисление?</vt:lpstr>
      <vt:lpstr>Что такое перечисление?</vt:lpstr>
      <vt:lpstr>Что такое перечисление?</vt:lpstr>
      <vt:lpstr>Создание новых типов перечисления</vt:lpstr>
      <vt:lpstr>Инициализация и присваивание переменных перечисления</vt:lpstr>
      <vt:lpstr>Инициализация и присваивание переменных перечисления</vt:lpstr>
      <vt:lpstr>Упаковка и распаковка</vt:lpstr>
      <vt:lpstr>Упаковка и распаковка</vt:lpstr>
      <vt:lpstr>Упаковка и распаковка</vt:lpstr>
      <vt:lpstr>Упаковка и распаковка</vt:lpstr>
      <vt:lpstr>Обнуляемые типы</vt:lpstr>
      <vt:lpstr>Обнуляемые типы</vt:lpstr>
      <vt:lpstr>Обнуляемые типы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NET.C#.04 Создание новых типов в C#</dc:title>
  <dc:creator>Anzhelika Kravchuk</dc:creator>
  <cp:lastModifiedBy>Microsoft Office User</cp:lastModifiedBy>
  <cp:revision>1010</cp:revision>
  <dcterms:created xsi:type="dcterms:W3CDTF">2008-09-08T12:48:20Z</dcterms:created>
  <dcterms:modified xsi:type="dcterms:W3CDTF">2018-01-13T14:40:02Z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0x010100175146E524073F468C4FC57E5B2789C1</vt:lpwstr>
  </property>
</Properties>
</file>