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</p:sldMasterIdLst>
  <p:notesMasterIdLst>
    <p:notesMasterId r:id="rId46"/>
  </p:notesMasterIdLst>
  <p:sldIdLst>
    <p:sldId id="449" r:id="rId5"/>
    <p:sldId id="442" r:id="rId6"/>
    <p:sldId id="455" r:id="rId7"/>
    <p:sldId id="450" r:id="rId8"/>
    <p:sldId id="443" r:id="rId9"/>
    <p:sldId id="451" r:id="rId10"/>
    <p:sldId id="423" r:id="rId11"/>
    <p:sldId id="385" r:id="rId12"/>
    <p:sldId id="452" r:id="rId13"/>
    <p:sldId id="453" r:id="rId14"/>
    <p:sldId id="454" r:id="rId15"/>
    <p:sldId id="430" r:id="rId16"/>
    <p:sldId id="431" r:id="rId17"/>
    <p:sldId id="438" r:id="rId18"/>
    <p:sldId id="396" r:id="rId19"/>
    <p:sldId id="398" r:id="rId20"/>
    <p:sldId id="457" r:id="rId21"/>
    <p:sldId id="458" r:id="rId22"/>
    <p:sldId id="460" r:id="rId23"/>
    <p:sldId id="459" r:id="rId24"/>
    <p:sldId id="321" r:id="rId25"/>
    <p:sldId id="342" r:id="rId26"/>
    <p:sldId id="343" r:id="rId27"/>
    <p:sldId id="344" r:id="rId28"/>
    <p:sldId id="448" r:id="rId29"/>
    <p:sldId id="345" r:id="rId30"/>
    <p:sldId id="416" r:id="rId31"/>
    <p:sldId id="417" r:id="rId32"/>
    <p:sldId id="418" r:id="rId33"/>
    <p:sldId id="419" r:id="rId34"/>
    <p:sldId id="420" r:id="rId35"/>
    <p:sldId id="421" r:id="rId36"/>
    <p:sldId id="357" r:id="rId37"/>
    <p:sldId id="358" r:id="rId38"/>
    <p:sldId id="426" r:id="rId39"/>
    <p:sldId id="444" r:id="rId40"/>
    <p:sldId id="354" r:id="rId41"/>
    <p:sldId id="361" r:id="rId42"/>
    <p:sldId id="370" r:id="rId43"/>
    <p:sldId id="445" r:id="rId44"/>
    <p:sldId id="446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0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78"/>
    <a:srgbClr val="BDFFF2"/>
    <a:srgbClr val="5BFFE0"/>
    <a:srgbClr val="21438F"/>
    <a:srgbClr val="275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1914" autoAdjust="0"/>
  </p:normalViewPr>
  <p:slideViewPr>
    <p:cSldViewPr>
      <p:cViewPr varScale="1">
        <p:scale>
          <a:sx n="91" d="100"/>
          <a:sy n="91" d="100"/>
        </p:scale>
        <p:origin x="1992" y="176"/>
      </p:cViewPr>
      <p:guideLst>
        <p:guide orient="horz" pos="4270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5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12/19/17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8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7075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4152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61226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8302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5377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22454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9529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96604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Типы-значения в </a:t>
            </a:r>
            <a:r>
              <a:rPr lang="ru-RU" sz="15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подразделяются на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простые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перечислимые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структурные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обнуляемые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Ссылочные типы делятся на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5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интерфейсы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массивы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деле- </a:t>
            </a:r>
            <a:r>
              <a:rPr lang="ru-RU" sz="15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гаты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типов </a:t>
            </a:r>
            <a:r>
              <a:rPr lang="ru-RU" sz="15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представлена в </a:t>
            </a:r>
            <a:r>
              <a:rPr lang="ru-RU" sz="15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следующеи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таблице. 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Идентификаторы, описанные перечислимым типом, являются константами, то есть компилятор уже на этапе компиляции преобразуют ссылку на идентификатор перечислимого типа в числовое значение.</a:t>
            </a:r>
            <a:r>
              <a:rPr lang="en-US" dirty="0"/>
              <a:t> </a:t>
            </a:r>
            <a:r>
              <a:rPr lang="ru-RU" dirty="0"/>
              <a:t>А раз так, то метаданные не содержат ссылку на такой перечислимый тип,</a:t>
            </a:r>
            <a:r>
              <a:rPr lang="en-US" dirty="0"/>
              <a:t> </a:t>
            </a:r>
            <a:r>
              <a:rPr lang="ru-RU" dirty="0"/>
              <a:t>и сборка, описывающая перечислимый тип, становится не нужна в период</a:t>
            </a:r>
            <a:r>
              <a:rPr lang="en-US" dirty="0"/>
              <a:t> </a:t>
            </a:r>
            <a:r>
              <a:rPr lang="ru-RU" dirty="0"/>
              <a:t>выполнения. Если в коде есть ссылки на перечислимый тип, — а не просто</a:t>
            </a:r>
            <a:r>
              <a:rPr lang="en-US" dirty="0"/>
              <a:t> </a:t>
            </a:r>
            <a:r>
              <a:rPr lang="ru-RU" dirty="0"/>
              <a:t>ссылки на идентификаторы, описанные в этом типе, — сборка, где описан этот тип, будет затребована в период выполнения. Здесь возникают</a:t>
            </a:r>
            <a:r>
              <a:rPr lang="en-US" dirty="0"/>
              <a:t> </a:t>
            </a:r>
            <a:r>
              <a:rPr lang="ru-RU" dirty="0"/>
              <a:t>проблемы, связанные с управлением версиями, поскольку идентификаторы перечислимого типа — это не значения «только для чтения», а константы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28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5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</a:t>
            </a:r>
            <a:r>
              <a:rPr lang="ru-RU" baseline="0" dirty="0"/>
              <a:t> фундаментальная единица программирования .</a:t>
            </a:r>
            <a:r>
              <a:rPr lang="en-US" baseline="0" dirty="0"/>
              <a:t>NET</a:t>
            </a:r>
            <a:endParaRPr lang="en-US" dirty="0"/>
          </a:p>
          <a:p>
            <a:r>
              <a:rPr lang="ru-RU" dirty="0"/>
              <a:t>Класс – это способ описания сущности, определяющий состояние и поведение, зависящее от этого состояния, а также правила для взаимодействия с данной сущностью (контракт). </a:t>
            </a:r>
          </a:p>
          <a:p>
            <a:endParaRPr lang="ru-RU" dirty="0"/>
          </a:p>
          <a:p>
            <a:r>
              <a:rPr lang="ru-RU" dirty="0"/>
              <a:t>С точки зрения программирования класс можно рассматривать как набор данных (полей, атрибутов, членов класса) и функций для работы с ними (методов).</a:t>
            </a:r>
          </a:p>
          <a:p>
            <a:endParaRPr lang="ru-RU" dirty="0"/>
          </a:p>
          <a:p>
            <a:r>
              <a:rPr lang="ru-RU" dirty="0"/>
              <a:t>С точки зрения структуры программы, класс является сложным типом данных.</a:t>
            </a:r>
          </a:p>
          <a:p>
            <a:r>
              <a:rPr lang="ru-RU" dirty="0"/>
              <a:t>Объект (экземпляр) – это отдельный представитель класса, имеющий конкретное состояние и поведение, полностью определяемое классом.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1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Класс – это способ описания сущности, определяющий состояние и поведение, зависящее от этого состояния, а также правила для взаимодействия с данной сущностью (контракт). </a:t>
            </a:r>
          </a:p>
          <a:p>
            <a:endParaRPr lang="ru-RU" dirty="0"/>
          </a:p>
          <a:p>
            <a:r>
              <a:rPr lang="ru-RU" dirty="0"/>
              <a:t>С точки зрения программирования класс можно рассматривать как набор данных (полей, атрибутов, членов класса) и функций для работы с ними (методов).</a:t>
            </a:r>
          </a:p>
          <a:p>
            <a:endParaRPr lang="ru-RU" dirty="0"/>
          </a:p>
          <a:p>
            <a:r>
              <a:rPr lang="ru-RU" dirty="0"/>
              <a:t>С точки зрения структуры программы, класс является сложным типом данных.</a:t>
            </a:r>
          </a:p>
          <a:p>
            <a:r>
              <a:rPr lang="ru-RU" dirty="0"/>
              <a:t>Объект (экземпляр) – это отдельный представитель класса, имеющий конкретное состояние и поведение, полностью определяемое классом.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8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Создание и инициализация объекта!!!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//1. EE(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выделяет память под объект. В общем случае эта операция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//сводится к сдвигу указателя на начало свободной области в эфемерном сегменте.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//Если в свободной области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//недостаточно места для размещения нового объекта, инициируется сборка мусора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//(чаще всего нулевого поколения). Выделяемый участок памяти инициализирован нулями,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//так что все ссылочные поля автоматически получают значение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bg-BG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//2. EE инициализирует указатель на таблицу методов. Фактически после этого этапа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//объект является полноценным живым объектом. Однако на этом этапе на объект еще нет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//жестких ссылок, так что исключение внутри конструктора (если до этого не будет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//сделана жесткая ссылка) приведет к тому, что только что созданный объект автоматически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//будет считаться мусором. После этого действия у объекта уже можно вызвать виртуальные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//методы. Так что вызов виртуального метода в конструкторе некоторого базового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//класса может привести к вызову переопределенного в дочернем классе метода. Это поведение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//отличается от поведения, принятого в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++, так что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++-программистам стоит обратить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//на это особое внимание. Надо понимать, что вызов этот будет производиться еще до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//выполнения тела конструктора дочернего класса, так что, переопределяя методы,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//вызываемые из конструктора, нужно быть осторожным и не рассчитывать на инициализацию,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//производимую в конструкторе. Хорошей идеей будет также отказаться от дизайна,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//основанного на вызове виртуальных методов из конструктора. И вообще, лучше избегать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//всего, что может удивить пользователей ваших классов.</a:t>
            </a:r>
          </a:p>
          <a:p>
            <a:r>
              <a:rPr lang="bg-BG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//3. EE закладывает указатель на объект в регистр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ecx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передает управление конструктору,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//указанному в инструкции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newobj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породившей генерацию кода создания объекта. Регистр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ecx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//используется по той причине, что по соглашению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fastcall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(используемому в .NET для вызова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//методов по умолчанию) через него передается первый параметр функции. Для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экземплярных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//методов первым параметром всегда является ссылка на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bg-BG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//4. Если во время работы конструктора не произошло необработанных исключений, то ссылка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//на объект помещается в ту или иную переменную области видимости, из которой вызывался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//код создания объектов. Сама переменная при этом может быть как локальной, располагаясь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 регистре процессора или стеке, так и полем (статическим или полем экземпляра).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 общем-то, размещение ссылки в первой переменной не являются частью процесса создания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//объекта. С точки зрения MSIL, после создания объекта ссылка помещается на вершину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//подразумеваемого стека виртуальной машины. Что дальше будет происходить со ссылкой,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//EE уже не интересует. Но фактически до размещения ссылки во внешней переменной процесс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//создания объекта еще не является законченным.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</a:t>
            </a:r>
            <a:r>
              <a:rPr lang="ru-RU" baseline="0" dirty="0"/>
              <a:t> отсутствии реализации метода  </a:t>
            </a:r>
            <a:r>
              <a:rPr lang="en-US" baseline="0" dirty="0" err="1"/>
              <a:t>DoWork</a:t>
            </a:r>
            <a:r>
              <a:rPr lang="en-US" baseline="0" dirty="0"/>
              <a:t> </a:t>
            </a:r>
            <a:r>
              <a:rPr lang="ru-RU" baseline="0" dirty="0"/>
              <a:t>его вызов игнорится.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18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18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один из примеров,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которыи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показывает, что язык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и базовая платформа могут использовать различные принципы. Если вы запросите у платформы .NET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торы типа-значения, обычно вы не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найдете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конструкторов без параметров. Вместо этого в .NET есть особая инструкция для инициализации типа-значения значением по умолчанию. Обычно это небольшое несоответствие не имеет особого значения для раз-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работчиков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полезно знать, что такое может быть и что это не является недостатком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какои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̆-либо из данных спецификаций </a:t>
            </a:r>
            <a:endParaRPr lang="ru-RU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97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один из примеров,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которыи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показывает, что язык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и базовая платформа могут использовать различные принципы. Если вы запросите у платформы .NET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конструкторы 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типа-значения, обычно вы </a:t>
            </a:r>
            <a:r>
              <a:rPr lang="ru-RU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</a:t>
            </a:r>
            <a:r>
              <a:rPr lang="ru-RU" sz="15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найдете 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конструкторов без параметров. Вместо этого в .NET есть особая инструкция для инициализации типа-значения значением по умолчанию. Обычно это небольшое несоответствие не имеет особого значения для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разработчиков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полезно знать, что такое может быть и что это не является недостатком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какой-либо 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данных спецификаций </a:t>
            </a:r>
            <a:endParaRPr lang="ru-RU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6214" y="1889830"/>
            <a:ext cx="8500056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96214" y="3561899"/>
            <a:ext cx="3688382" cy="370101"/>
          </a:xfrm>
          <a:prstGeom prst="rect">
            <a:avLst/>
          </a:prstGeom>
          <a:noFill/>
          <a:ln>
            <a:noFill/>
          </a:ln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96214" y="5459487"/>
            <a:ext cx="3820664" cy="37306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Anzhelika</a:t>
            </a:r>
            <a:r>
              <a:rPr lang="en-US" dirty="0"/>
              <a:t> KRAVCHUK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3" y="496490"/>
            <a:ext cx="1725769" cy="7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0027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7988841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26952" y="914399"/>
            <a:ext cx="8726607" cy="535761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just">
              <a:lnSpc>
                <a:spcPct val="120000"/>
              </a:lnSpc>
              <a:spcBef>
                <a:spcPts val="0"/>
              </a:spcBef>
              <a:buNone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ru-RU">
                <a:solidFill>
                  <a:schemeClr val="accent2">
                    <a:lumMod val="50000"/>
                  </a:schemeClr>
                </a:solidFill>
              </a:rPr>
              <a:t>Образец заголовка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1680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26952" y="965915"/>
            <a:ext cx="4320985" cy="5228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9" marR="0" indent="-130299" algn="l" defTabSz="34289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>
                  <a:lumMod val="50000"/>
                </a:schemeClr>
              </a:buClr>
              <a:buSzTx/>
              <a:buFont typeface="Arial"/>
              <a:buChar char="•"/>
              <a:tabLst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  <a:lvl2pPr marL="557199" indent="-214308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4673683" y="965915"/>
            <a:ext cx="4279875" cy="5228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9" marR="0" indent="-130299" algn="l" defTabSz="34289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>
                  <a:lumMod val="50000"/>
                </a:schemeClr>
              </a:buClr>
              <a:buSzTx/>
              <a:buFont typeface="Arial"/>
              <a:buChar char="•"/>
              <a:tabLst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  <a:lvl2pPr marL="557199" indent="-214308">
              <a:lnSpc>
                <a:spcPct val="120000"/>
              </a:lnSpc>
              <a:buClr>
                <a:schemeClr val="accent2">
                  <a:lumMod val="50000"/>
                </a:schemeClr>
              </a:buClr>
              <a:buSzPct val="100000"/>
              <a:buFont typeface="Lucida Grande"/>
              <a:buChar char="–"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2pPr>
            <a:lvl3pPr>
              <a:lnSpc>
                <a:spcPct val="120000"/>
              </a:lnSpc>
              <a:buClr>
                <a:schemeClr val="accent2">
                  <a:lumMod val="50000"/>
                </a:schemeClr>
              </a:buClr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ru-RU">
                <a:solidFill>
                  <a:schemeClr val="accent2">
                    <a:lumMod val="50000"/>
                  </a:schemeClr>
                </a:solidFill>
              </a:rPr>
              <a:t>Образец заголовка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3834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86195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001" y="3398262"/>
            <a:ext cx="8538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8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Спасибо за внимание!</a:t>
            </a:r>
            <a:endParaRPr lang="en-US" sz="2800" b="0" i="0" u="none" strike="noStrike" kern="1200" baseline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7087558"/>
      </p:ext>
    </p:extLst>
  </p:cSld>
  <p:clrMapOvr>
    <a:masterClrMapping/>
  </p:clrMapOvr>
  <p:transition spd="med"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25001" y="3398262"/>
            <a:ext cx="85386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Надеюсь, что Вы найдете этот материал полезным.</a:t>
            </a:r>
          </a:p>
          <a:p>
            <a:pPr algn="ctr" rtl="0"/>
            <a:endParaRPr lang="ru-RU" sz="2000" b="0" i="0" u="none" strike="noStrike" kern="1200" baseline="0" dirty="0">
              <a:solidFill>
                <a:schemeClr val="bg1"/>
              </a:solidFill>
              <a:latin typeface="+mj-lt"/>
              <a:cs typeface="Narkisim" panose="020E0502050101010101" pitchFamily="34" charset="-79"/>
            </a:endParaRPr>
          </a:p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Если Вы нашли ошибки или неточности в этом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 </a:t>
            </a:r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материале или знаете, как его улучшить, пожалуйста, сообщите по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/>
            </a:r>
            <a:b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</a:br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электронному адресу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: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b="0" i="0" u="sng" strike="noStrike" kern="1200" baseline="0" dirty="0">
                <a:solidFill>
                  <a:schemeClr val="bg1"/>
                </a:solidFill>
                <a:latin typeface="+mj-lt"/>
              </a:rPr>
              <a:t>anzhelika_kravchuk@epam.com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</a:rPr>
              <a:t>с пометкой 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[ASP.MVC Training Course Feedback]</a:t>
            </a:r>
          </a:p>
          <a:p>
            <a:pPr algn="ctr" rtl="0"/>
            <a:endParaRPr lang="en-US" sz="2000" b="0" i="0" u="none" strike="noStrike" kern="1200" baseline="0" dirty="0">
              <a:solidFill>
                <a:schemeClr val="bg1"/>
              </a:solidFill>
              <a:latin typeface="+mj-lt"/>
            </a:endParaRPr>
          </a:p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</a:rPr>
              <a:t>Спасибо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299198"/>
      </p:ext>
    </p:extLst>
  </p:cSld>
  <p:clrMapOvr>
    <a:masterClrMapping/>
  </p:clrMapOvr>
  <p:transition spd="med"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91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6214" y="1889830"/>
            <a:ext cx="8500056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96214" y="3561899"/>
            <a:ext cx="3688382" cy="370101"/>
          </a:xfrm>
          <a:prstGeom prst="rect">
            <a:avLst/>
          </a:prstGeom>
          <a:noFill/>
          <a:ln>
            <a:noFill/>
          </a:ln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3" y="496490"/>
            <a:ext cx="1725769" cy="72868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96212" y="5257800"/>
            <a:ext cx="43519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schemeClr val="bg1"/>
                </a:solidFill>
              </a:rPr>
              <a:t>Anzhelika KRAVCHUK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23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10"/>
            <a:ext cx="9155206" cy="3976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pic>
        <p:nvPicPr>
          <p:cNvPr id="5" name="Picture 5" descr="logo_footer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606" y="6552459"/>
            <a:ext cx="635852" cy="3015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24573" y="6572481"/>
            <a:ext cx="149352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1200" b="1" i="0" smtClean="0">
                <a:solidFill>
                  <a:srgbClr val="CCCCCC"/>
                </a:solidFill>
                <a:latin typeface="Calibri" panose="020F0502020204030204" pitchFamily="34" charset="0"/>
                <a:cs typeface="Trebuchet MS"/>
              </a:rPr>
              <a:pPr algn="r"/>
              <a:t>‹#›</a:t>
            </a:fld>
            <a:endParaRPr lang="en-US" sz="1200" b="1" i="0" dirty="0">
              <a:solidFill>
                <a:srgbClr val="CCCCCC"/>
              </a:solidFill>
              <a:latin typeface="Calibri" panose="020F050202020403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2924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90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hf hd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-152400" y="2667000"/>
            <a:ext cx="9144000" cy="993073"/>
          </a:xfrm>
        </p:spPr>
        <p:txBody>
          <a:bodyPr/>
          <a:lstStyle/>
          <a:p>
            <a:pPr algn="ctr"/>
            <a:r>
              <a:rPr lang="en-US" sz="4400" dirty="0" smtClean="0"/>
              <a:t>Creating types in</a:t>
            </a:r>
            <a:r>
              <a:rPr lang="ru-RU" sz="4400" dirty="0" smtClean="0"/>
              <a:t> </a:t>
            </a:r>
            <a:r>
              <a:rPr lang="en-US" sz="4400" dirty="0" smtClean="0"/>
              <a:t>C#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296214" y="4659099"/>
            <a:ext cx="4112344" cy="370101"/>
          </a:xfrm>
        </p:spPr>
        <p:txBody>
          <a:bodyPr/>
          <a:lstStyle/>
          <a:p>
            <a:r>
              <a:rPr lang="en-US" dirty="0"/>
              <a:t>.NET &amp; JS </a:t>
            </a:r>
            <a:r>
              <a:rPr lang="en-US" dirty="0" smtClean="0"/>
              <a:t>Lab </a:t>
            </a:r>
            <a:r>
              <a:rPr lang="en-US" dirty="0" smtClean="0"/>
              <a:t>MINSK.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Конструкторы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87675" y="838200"/>
            <a:ext cx="8768650" cy="5142946"/>
            <a:chOff x="108198" y="841974"/>
            <a:chExt cx="8768650" cy="5142946"/>
          </a:xfrm>
        </p:grpSpPr>
        <p:grpSp>
          <p:nvGrpSpPr>
            <p:cNvPr id="6" name="Group 5"/>
            <p:cNvGrpSpPr/>
            <p:nvPr/>
          </p:nvGrpSpPr>
          <p:grpSpPr>
            <a:xfrm>
              <a:off x="108198" y="841974"/>
              <a:ext cx="8768650" cy="5142946"/>
              <a:chOff x="57309" y="918174"/>
              <a:chExt cx="8768650" cy="514294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39159" y="918174"/>
                <a:ext cx="86868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При определении конструктора соблюдаются следующие правила</a:t>
                </a:r>
                <a:endParaRPr lang="en-US" dirty="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  <a:p>
                <a:pPr marL="285750" lvl="0" indent="-285750" algn="just">
                  <a:buFont typeface="Arial" charset="0"/>
                  <a:buChar char="•"/>
                </a:pP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конструкторы 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имеют то же имя, что и класс, в котором они определены</a:t>
                </a:r>
              </a:p>
              <a:p>
                <a:pPr marL="285750" lvl="0" indent="-285750" algn="just">
                  <a:buFont typeface="Arial" charset="0"/>
                  <a:buChar char="•"/>
                </a:pP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конструкторы 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не имеют типа возвращаемого значения (даже </a:t>
                </a:r>
                <a:r>
                  <a:rPr lang="ru-RU" dirty="0" err="1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void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), но они могут принимать </a:t>
                </a: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параметры</a:t>
                </a:r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конструкторы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, как правило, объявляются с модификатором доступа </a:t>
                </a:r>
                <a:r>
                  <a:rPr lang="ru-RU" dirty="0" err="1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public</a:t>
                </a:r>
                <a:endParaRPr lang="ru-RU" dirty="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к</a:t>
                </a: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онструкторы 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обычно инициализируют некоторые или все поля объекта, а также могут выполнять любые дополнительные задачи инициализации, требуемые </a:t>
                </a: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классу</a:t>
                </a:r>
                <a:endParaRPr lang="ru-RU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7309" y="5691788"/>
                <a:ext cx="46328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06000" algn="just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CLR </a:t>
                </a:r>
                <a:r>
                  <a:rPr lang="ru-RU" dirty="0" smtClean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вызывает конструкторы автоматически!</a:t>
                </a:r>
                <a:endParaRPr lang="en-US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71244" y="3351891"/>
              <a:ext cx="8636045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class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Residence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Residence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ResidenceType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type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numberOfBedrooms</a:t>
              </a:r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) { }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 </a:t>
              </a: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Residence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ResidenceType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type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numberOfBedrooms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, </a:t>
              </a: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bool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hasGarage</a:t>
              </a:r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) { }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Residence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ResidenceType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type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numberOfBedrooms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, </a:t>
              </a: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bool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hasGarage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bool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hasGarden</a:t>
              </a:r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) { }   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31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</a:t>
            </a:r>
            <a:endParaRPr lang="en-US" dirty="0"/>
          </a:p>
        </p:txBody>
      </p:sp>
      <p:sp>
        <p:nvSpPr>
          <p:cNvPr id="4" name="Flowchart: Document 6"/>
          <p:cNvSpPr/>
          <p:nvPr/>
        </p:nvSpPr>
        <p:spPr>
          <a:xfrm>
            <a:off x="228600" y="762000"/>
            <a:ext cx="8686800" cy="5071332"/>
          </a:xfrm>
          <a:prstGeom prst="flowChartDocumen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class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</a:t>
            </a:r>
            <a:endParaRPr lang="ru-RU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type;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bool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type, int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bool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bool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this.type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type;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this.numberOfBedrooms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this.hasGarage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this.hasGarden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: </a:t>
            </a:r>
            <a:r>
              <a:rPr lang="ru-RU" sz="16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this(</a:t>
            </a:r>
            <a:r>
              <a:rPr lang="ru-RU" sz="1600" b="1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ResidenceType.House</a:t>
            </a:r>
            <a:r>
              <a:rPr lang="ru-RU" sz="16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3, true, </a:t>
            </a:r>
            <a:r>
              <a:rPr lang="ru-RU" sz="1600" b="1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 }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...</a:t>
            </a:r>
            <a:endParaRPr lang="ru-RU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240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9382" y="578825"/>
            <a:ext cx="8657621" cy="5899666"/>
            <a:chOff x="167641" y="1211514"/>
            <a:chExt cx="9523383" cy="5899666"/>
          </a:xfrm>
        </p:grpSpPr>
        <p:sp>
          <p:nvSpPr>
            <p:cNvPr id="10" name="Flowchart: Document 3"/>
            <p:cNvSpPr/>
            <p:nvPr/>
          </p:nvSpPr>
          <p:spPr bwMode="auto">
            <a:xfrm>
              <a:off x="167641" y="1211514"/>
              <a:ext cx="9509759" cy="5899666"/>
            </a:xfrm>
            <a:prstGeom prst="flowChartDocumen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public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class Employee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{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private 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id;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private string name;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private static 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CompanyPolicy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policy;</a:t>
              </a:r>
            </a:p>
            <a:p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public virtual void Work()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{</a:t>
              </a:r>
            </a:p>
            <a:p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   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Console.WriteLine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("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Zzzz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...");</a:t>
              </a:r>
            </a:p>
            <a:p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}</a:t>
              </a:r>
            </a:p>
            <a:p>
              <a:endParaRPr lang="it-IT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public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void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TakeVacation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days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)</a:t>
              </a: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{</a:t>
              </a:r>
            </a:p>
            <a:p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   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Console.WriteLine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("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Zzzz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...");</a:t>
              </a:r>
            </a:p>
            <a:p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}</a:t>
              </a:r>
            </a:p>
            <a:p>
              <a:endParaRPr lang="it-IT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public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static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void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SetCompanyPolicy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CompanyPolicy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plc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)</a:t>
              </a:r>
            </a:p>
            <a:p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{</a:t>
              </a:r>
            </a:p>
            <a:p>
              <a:r>
                <a:rPr lang="pl-PL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    policy = </a:t>
              </a:r>
              <a:r>
                <a:rPr lang="pl-PL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plc</a:t>
              </a:r>
              <a:r>
                <a:rPr lang="pl-PL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;</a:t>
              </a:r>
            </a:p>
            <a:p>
              <a:r>
                <a:rPr lang="pl-PL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}</a:t>
              </a:r>
            </a:p>
            <a:p>
              <a:r>
                <a:rPr lang="pl-PL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}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33373" y="1705178"/>
              <a:ext cx="204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err="1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Экземплярные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 </a:t>
              </a:r>
            </a:p>
            <a:p>
              <a:pPr algn="ctr"/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поля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36620" y="1889844"/>
              <a:ext cx="3596753" cy="33121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451276" y="2616450"/>
              <a:ext cx="2239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Статическое поле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5029200" y="2574131"/>
              <a:ext cx="2422077" cy="22698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771900" y="1889844"/>
              <a:ext cx="3261473" cy="259729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248400" y="3492689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err="1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Экземплярный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 виртуальный метод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4114800" y="3062936"/>
              <a:ext cx="2133599" cy="752919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62801" y="4505812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err="1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Экземплярный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 метод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4526280" y="4398013"/>
              <a:ext cx="2636521" cy="43096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762647" y="6137722"/>
              <a:ext cx="19147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Статический метод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4274820" y="5810595"/>
              <a:ext cx="3487827" cy="650293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27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751344"/>
            <a:ext cx="8610600" cy="2819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0000"/>
              </a:lnSpc>
              <a:buFont typeface="Arial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EE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(Execution Engine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)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выделяет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память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под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</a:t>
            </a:r>
            <a:endParaRPr lang="ru-RU" dirty="0" smtClean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EE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инициализирует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указатель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на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таблицу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методо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-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ф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актически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после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этого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этапа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является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полноценным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живым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объектом</a:t>
            </a:r>
            <a:endParaRPr lang="ru-RU" dirty="0" smtClean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EE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закладывает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указатель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на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регистр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ecx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передает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управление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конструктору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указанному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инструкции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newobj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породившей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генерацию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кода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создания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endParaRPr lang="ru-RU" dirty="0" smtClean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/>
              <a:buChar char="•"/>
            </a:pP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Если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во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время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работы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конструктора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не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произошло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необработанных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исключений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то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ссылка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на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помещается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ту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или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иную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переменную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области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видимости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из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которой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вызывался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код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создания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объектов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2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98757" y="1371600"/>
            <a:ext cx="8546486" cy="3790274"/>
            <a:chOff x="97188" y="609600"/>
            <a:chExt cx="9401135" cy="3276600"/>
          </a:xfrm>
        </p:grpSpPr>
        <p:grpSp>
          <p:nvGrpSpPr>
            <p:cNvPr id="29" name="Group 28"/>
            <p:cNvGrpSpPr/>
            <p:nvPr/>
          </p:nvGrpSpPr>
          <p:grpSpPr>
            <a:xfrm>
              <a:off x="717999" y="609600"/>
              <a:ext cx="8780324" cy="3276600"/>
              <a:chOff x="489399" y="381000"/>
              <a:chExt cx="8780324" cy="32766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3214236" y="762000"/>
                <a:ext cx="2590800" cy="28956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endPara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366636" y="16002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Type Handle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366636" y="9144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Sync Block Index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349512" y="2127975"/>
                <a:ext cx="203204" cy="279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004617" y="381000"/>
                <a:ext cx="2996206" cy="279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Employee Class Instance 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7467600" y="2895600"/>
                <a:ext cx="1676400" cy="685800"/>
              </a:xfrm>
              <a:prstGeom prst="rect">
                <a:avLst/>
              </a:prstGeom>
              <a:noFill/>
              <a:ln w="19050" cmpd="sng">
                <a:solidFill>
                  <a:schemeClr val="accent2">
                    <a:lumMod val="50000"/>
                  </a:schemeClr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500" b="1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String Object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3366636" y="22860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Storage for</a:t>
                </a:r>
                <a:r>
                  <a:rPr lang="ru-RU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id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3366636" y="29718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Storage for</a:t>
                </a:r>
                <a:r>
                  <a:rPr lang="ru-RU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name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89399" y="1447800"/>
                <a:ext cx="1839210" cy="533400"/>
              </a:xfrm>
              <a:prstGeom prst="rect">
                <a:avLst/>
              </a:prstGeom>
              <a:noFill/>
              <a:ln w="19050" cmpd="sng">
                <a:solidFill>
                  <a:schemeClr val="accent3">
                    <a:lumMod val="75000"/>
                  </a:schemeClr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OBJECTREF</a:t>
                </a: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flipV="1">
                <a:off x="1937214" y="1549431"/>
                <a:ext cx="1214659" cy="165068"/>
              </a:xfrm>
              <a:prstGeom prst="straightConnector1">
                <a:avLst/>
              </a:prstGeom>
              <a:ln w="28575">
                <a:solidFill>
                  <a:schemeClr val="accent3">
                    <a:lumMod val="50000"/>
                  </a:schemeClr>
                </a:solidFill>
                <a:prstDash val="sys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5810816" y="685800"/>
                <a:ext cx="1250535" cy="279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-4 bytes 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867400" y="1371600"/>
                <a:ext cx="1134156" cy="279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bytes 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772344" y="2057400"/>
                <a:ext cx="1250535" cy="279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+</a:t>
                </a:r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4 bytes 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772344" y="2590800"/>
                <a:ext cx="1250535" cy="279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+8</a:t>
                </a:r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bytes </a:t>
                </a: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5652636" y="3238500"/>
                <a:ext cx="1814964" cy="0"/>
              </a:xfrm>
              <a:prstGeom prst="straightConnector1">
                <a:avLst/>
              </a:prstGeom>
              <a:ln w="28575">
                <a:solidFill>
                  <a:schemeClr val="accent3">
                    <a:lumMod val="50000"/>
                  </a:schemeClr>
                </a:solidFill>
                <a:prstDash val="sys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6797218" y="990601"/>
                <a:ext cx="2414315" cy="279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Object Header Word </a:t>
                </a: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H="1">
                <a:off x="5867400" y="1130285"/>
                <a:ext cx="929818" cy="69866"/>
              </a:xfrm>
              <a:prstGeom prst="straightConnector1">
                <a:avLst/>
              </a:prstGeom>
              <a:ln w="28575">
                <a:solidFill>
                  <a:schemeClr val="accent3">
                    <a:lumMod val="50000"/>
                  </a:schemeClr>
                </a:solidFill>
                <a:prstDash val="sys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739029" y="1653002"/>
                <a:ext cx="2530694" cy="279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Method Table Pointer</a:t>
                </a:r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67400" y="1792686"/>
                <a:ext cx="871629" cy="61545"/>
              </a:xfrm>
              <a:prstGeom prst="straightConnector1">
                <a:avLst/>
              </a:prstGeom>
              <a:ln w="28575">
                <a:solidFill>
                  <a:schemeClr val="accent3">
                    <a:lumMod val="50000"/>
                  </a:schemeClr>
                </a:solidFill>
                <a:prstDash val="sys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7565073" y="2285999"/>
                <a:ext cx="1366913" cy="279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An integer</a:t>
                </a: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>
                <a:off x="5867400" y="2425684"/>
                <a:ext cx="1697673" cy="102317"/>
              </a:xfrm>
              <a:prstGeom prst="straightConnector1">
                <a:avLst/>
              </a:prstGeom>
              <a:ln w="28575">
                <a:solidFill>
                  <a:schemeClr val="accent3">
                    <a:lumMod val="50000"/>
                  </a:schemeClr>
                </a:solidFill>
                <a:prstDash val="sys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97188" y="2819400"/>
              <a:ext cx="3080833" cy="10376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OBJECTREF does not point </a:t>
              </a:r>
            </a:p>
            <a:p>
              <a:pPr>
                <a:lnSpc>
                  <a:spcPct val="120000"/>
                </a:lnSpc>
              </a:pPr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to the  beginning of the </a:t>
              </a:r>
            </a:p>
            <a:p>
              <a:pPr>
                <a:lnSpc>
                  <a:spcPct val="120000"/>
                </a:lnSpc>
              </a:pPr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Object Instance  but at </a:t>
              </a:r>
            </a:p>
            <a:p>
              <a:pPr>
                <a:lnSpc>
                  <a:spcPct val="120000"/>
                </a:lnSpc>
              </a:pPr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 DWORD offset (4 bytes)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637605" y="2209800"/>
              <a:ext cx="0" cy="60960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11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Разделяемые классы </a:t>
            </a:r>
            <a:r>
              <a:rPr lang="ru-RU" dirty="0"/>
              <a:t>и </a:t>
            </a:r>
            <a:r>
              <a:rPr lang="ru-RU" dirty="0" smtClean="0"/>
              <a:t>разделяемые методы</a:t>
            </a:r>
            <a:endParaRPr lang="ru-RU" dirty="0"/>
          </a:p>
        </p:txBody>
      </p:sp>
      <p:grpSp>
        <p:nvGrpSpPr>
          <p:cNvPr id="16" name="Group 15"/>
          <p:cNvGrpSpPr/>
          <p:nvPr/>
        </p:nvGrpSpPr>
        <p:grpSpPr>
          <a:xfrm>
            <a:off x="75867" y="700175"/>
            <a:ext cx="8839533" cy="5528804"/>
            <a:chOff x="75867" y="700175"/>
            <a:chExt cx="8839533" cy="5528804"/>
          </a:xfrm>
        </p:grpSpPr>
        <p:sp>
          <p:nvSpPr>
            <p:cNvPr id="10" name="Flowchart: Document 6"/>
            <p:cNvSpPr/>
            <p:nvPr/>
          </p:nvSpPr>
          <p:spPr>
            <a:xfrm>
              <a:off x="190278" y="2260134"/>
              <a:ext cx="8496300" cy="1866937"/>
            </a:xfrm>
            <a:prstGeom prst="flowChartDocumen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// 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PaymentFormGen.cs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-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auto-generated</a:t>
              </a: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partial class </a:t>
              </a:r>
              <a:r>
                <a:rPr lang="en-US" sz="1600" dirty="0" err="1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PaymentForm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{ ...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endPara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// 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PaymentForm.cs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- hand-authored </a:t>
              </a:r>
              <a:endPara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partial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class </a:t>
              </a:r>
              <a:r>
                <a:rPr lang="en-US" sz="1600" dirty="0" err="1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PaymentForm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{ ... } 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616711" y="3735706"/>
              <a:ext cx="5081590" cy="1866937"/>
              <a:chOff x="685798" y="3404123"/>
              <a:chExt cx="5081590" cy="1866937"/>
            </a:xfrm>
          </p:grpSpPr>
          <p:sp>
            <p:nvSpPr>
              <p:cNvPr id="13" name="Flowchart: Document 6"/>
              <p:cNvSpPr/>
              <p:nvPr/>
            </p:nvSpPr>
            <p:spPr>
              <a:xfrm>
                <a:off x="685798" y="3404123"/>
                <a:ext cx="5067522" cy="1866937"/>
              </a:xfrm>
              <a:prstGeom prst="flowChartDocumen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17416" tIns="58707" rIns="117416" bIns="58707" rtlCol="0" anchor="ctr"/>
              <a:lstStyle/>
              <a:p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// </a:t>
                </a:r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PaymentFormGen.cs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- auto-generated </a:t>
                </a:r>
                <a:endPara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partial 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class </a:t>
                </a:r>
                <a:r>
                  <a:rPr lang="en-US" sz="1600" dirty="0" err="1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PaymentForm</a:t>
                </a:r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{ ... </a:t>
                </a:r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}</a:t>
                </a:r>
              </a:p>
              <a:p>
                <a:endPara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// </a:t>
                </a:r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PaymentForm.cs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- hand-authored </a:t>
                </a:r>
                <a:endPara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class </a:t>
                </a:r>
                <a:r>
                  <a:rPr lang="en-US" sz="1600" dirty="0" err="1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PaymentForm</a:t>
                </a:r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{ ... } 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pic>
            <p:nvPicPr>
              <p:cNvPr id="14" name="Picture 8" descr="E:\Projects\ContentDev\MSL PNG Library\Validate_XMark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5257800" y="3960159"/>
                <a:ext cx="509588" cy="617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" name="Rectangle 3"/>
            <p:cNvSpPr/>
            <p:nvPr/>
          </p:nvSpPr>
          <p:spPr>
            <a:xfrm>
              <a:off x="190278" y="700175"/>
              <a:ext cx="872512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Частичные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типы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позволяют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раздел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ть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определение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типа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на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несколько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файлов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.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Обычный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сценарий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заключается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том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,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что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частичный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класс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должен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быть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автоматически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сгенерирован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из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какого-либо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другого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источника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(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такого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как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шаблон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или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дизайнер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Visual Studio),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это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класс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должен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быть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дополнен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дополнительными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методами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867" y="5305649"/>
              <a:ext cx="872512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Частичные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типы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полностью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разрешаются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компилятором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,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что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означает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,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что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каждый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участник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должен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быть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доступен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время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компиляции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должен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находиться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одной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той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же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сборке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Использование разделяемых классов и разделяемых методов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2400" y="685800"/>
            <a:ext cx="8880763" cy="5486400"/>
            <a:chOff x="152400" y="685800"/>
            <a:chExt cx="8880763" cy="5486400"/>
          </a:xfrm>
        </p:grpSpPr>
        <p:sp>
          <p:nvSpPr>
            <p:cNvPr id="15" name="Rounded Rectangle 14"/>
            <p:cNvSpPr/>
            <p:nvPr/>
          </p:nvSpPr>
          <p:spPr>
            <a:xfrm>
              <a:off x="152400" y="685800"/>
              <a:ext cx="8763000" cy="838198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pPr algn="just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Частичный тип может содержать частичные методы. Они позволяют </a:t>
              </a:r>
              <a:r>
                <a:rPr lang="ru-RU" dirty="0" err="1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автогенерируемому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частичному типу предоставлять настраиваемое поведение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" name="Flowchart: Document 11"/>
            <p:cNvSpPr/>
            <p:nvPr/>
          </p:nvSpPr>
          <p:spPr>
            <a:xfrm>
              <a:off x="228600" y="1707179"/>
              <a:ext cx="8686800" cy="1721823"/>
            </a:xfrm>
            <a:prstGeom prst="flowChartDocumen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partial class </a:t>
              </a:r>
              <a:r>
                <a:rPr lang="en-US" sz="1600" dirty="0" err="1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PaymentForm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// In auto-generated file </a:t>
              </a: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{ ... </a:t>
              </a: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partial </a:t>
              </a:r>
              <a:r>
                <a:rPr lang="en-US" sz="1600" b="1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void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err="1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ValidatePayment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(</a:t>
              </a:r>
              <a:r>
                <a:rPr lang="en-US" sz="1600" b="1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ref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decimal amount); </a:t>
              </a: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} 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" name="Flowchart: Document 13"/>
            <p:cNvSpPr/>
            <p:nvPr/>
          </p:nvSpPr>
          <p:spPr>
            <a:xfrm>
              <a:off x="228600" y="3276600"/>
              <a:ext cx="8686800" cy="2895600"/>
            </a:xfrm>
            <a:prstGeom prst="flowChartDocumen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partial class 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PaymentForm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// In hand-authored file </a:t>
              </a:r>
              <a:endPara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{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... </a:t>
              </a:r>
              <a:endPara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partial </a:t>
              </a:r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void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ValidatePayment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sz="1600" b="1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ref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decimal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amount) </a:t>
              </a:r>
              <a:endPara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{ 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if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(amount &gt; 100) ... </a:t>
              </a: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} </a:t>
              </a: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} 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73637" y="2724087"/>
              <a:ext cx="16417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Определение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4267201" y="2752757"/>
              <a:ext cx="3006436" cy="140607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81800" y="4998423"/>
              <a:ext cx="22513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реализация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4495802" y="4445911"/>
              <a:ext cx="2285998" cy="721789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137722" y="5486400"/>
              <a:ext cx="22765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ru-RU" smtClean="0">
                  <a:solidFill>
                    <a:schemeClr val="accent2">
                      <a:lumMod val="50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неявно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приватный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2133601" y="4261244"/>
              <a:ext cx="1034211" cy="1225156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25905" y="3244334"/>
            <a:ext cx="1692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Структура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53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структуры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37892" y="762000"/>
            <a:ext cx="8668216" cy="5142801"/>
            <a:chOff x="247184" y="762000"/>
            <a:chExt cx="8668216" cy="5142801"/>
          </a:xfrm>
        </p:grpSpPr>
        <p:sp>
          <p:nvSpPr>
            <p:cNvPr id="4" name="Rounded Rectangle 3"/>
            <p:cNvSpPr/>
            <p:nvPr/>
          </p:nvSpPr>
          <p:spPr>
            <a:xfrm>
              <a:off x="247184" y="762000"/>
              <a:ext cx="8668216" cy="143589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416" tIns="58707" rIns="117416" bIns="58707" rtlCol="0" anchor="ctr"/>
            <a:lstStyle/>
            <a:p>
              <a:pPr algn="just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Структура похожа на класс со следующими ключевыми отличиями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: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  <a:r>
                <a:rPr lang="ru-RU" dirty="0" err="1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труктура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это тип значения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, тогда как класс является ссылочным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типом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  <a:r>
                <a:rPr lang="ru-RU" dirty="0" err="1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труктура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не поддерживает наследование (отличное от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неявно полученного </a:t>
              </a:r>
              <a:r>
                <a:rPr lang="en-US" dirty="0" err="1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System.Obict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,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или, точнее, </a:t>
              </a:r>
              <a:r>
                <a:rPr lang="ru-RU" dirty="0" err="1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System.ValueType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47184" y="2514600"/>
              <a:ext cx="8668216" cy="159756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416" tIns="58707" rIns="117416" bIns="58707" rtlCol="0" anchor="ctr"/>
            <a:lstStyle/>
            <a:p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Структура может иметь все члены класса, кроме следующих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конструктор без параметров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инициализаторы не статических полей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ru-RU" dirty="0" err="1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финализатор</a:t>
              </a:r>
              <a:endParaRPr lang="ru-RU" dirty="0" smtClean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виртуальные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или защищенные члены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7184" y="4609401"/>
              <a:ext cx="8668216" cy="129540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416" tIns="58707" rIns="117416" bIns="58707" rtlCol="0" anchor="ctr"/>
            <a:lstStyle/>
            <a:p>
              <a:pPr algn="just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Поскольку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структура является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типом значения, каждый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экземпляр, является переменной соответствующего типа,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не требует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дополнительных байт в памяти;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это приводит к полезной экономии при создании многих экземпляров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структурного типа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. Например, для создания массива типа значения требуется только одно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выделение памяти в кучи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.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86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структуры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37892" y="762000"/>
            <a:ext cx="8668216" cy="5142801"/>
            <a:chOff x="247184" y="762000"/>
            <a:chExt cx="8668216" cy="5142801"/>
          </a:xfrm>
        </p:grpSpPr>
        <p:sp>
          <p:nvSpPr>
            <p:cNvPr id="4" name="Rounded Rectangle 3"/>
            <p:cNvSpPr/>
            <p:nvPr/>
          </p:nvSpPr>
          <p:spPr>
            <a:xfrm>
              <a:off x="247184" y="762000"/>
              <a:ext cx="8668216" cy="175260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416" tIns="58707" rIns="117416" bIns="58707" rtlCol="0" anchor="ctr"/>
            <a:lstStyle/>
            <a:p>
              <a:pPr algn="just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Структура похожа на класс со следующими ключевыми отличиями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: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  <a:r>
                <a:rPr lang="ru-RU" dirty="0" err="1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труктура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это тип значения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, тогда как класс является ссылочным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типом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  <a:r>
                <a:rPr lang="ru-RU" dirty="0" err="1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труктура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не поддерживает наследование (отличное от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неявно полученного </a:t>
              </a:r>
              <a:r>
                <a:rPr lang="en-US" dirty="0" err="1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System.Obict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,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или, точнее, </a:t>
              </a:r>
              <a:r>
                <a:rPr lang="ru-RU" dirty="0" err="1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System.ValueType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47184" y="2542735"/>
              <a:ext cx="8668216" cy="1721825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416" tIns="58707" rIns="117416" bIns="58707" rtlCol="0" anchor="ctr"/>
            <a:lstStyle/>
            <a:p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Структура может иметь все члены класса, кроме следующих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конструктор без параметров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инициализаторы не статических полей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ru-RU" dirty="0" err="1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финализатор</a:t>
              </a:r>
              <a:endParaRPr lang="ru-RU" dirty="0" smtClean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виртуальные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или защищенные члены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7184" y="4609401"/>
              <a:ext cx="8668216" cy="129540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416" tIns="58707" rIns="117416" bIns="58707" rtlCol="0" anchor="ctr"/>
            <a:lstStyle/>
            <a:p>
              <a:pPr algn="just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Поскольку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структура является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типом значения, каждый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экземпляр, является переменной соответствующего типа,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не требует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дополнительных байт в памяти;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это приводит к полезной экономии при создании многих экземпляров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структурного типа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. Например, для создания массива типа значения требуется только одно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выделение памяти в кучи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.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47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24376" y="685800"/>
            <a:ext cx="8695248" cy="5486400"/>
            <a:chOff x="79626" y="609600"/>
            <a:chExt cx="9014340" cy="5715000"/>
          </a:xfrm>
        </p:grpSpPr>
        <p:sp>
          <p:nvSpPr>
            <p:cNvPr id="55" name="Rounded Rectangle 54"/>
            <p:cNvSpPr/>
            <p:nvPr/>
          </p:nvSpPr>
          <p:spPr>
            <a:xfrm>
              <a:off x="4765618" y="1371600"/>
              <a:ext cx="4328348" cy="4953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Reference Types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8384" y="1371600"/>
              <a:ext cx="4398289" cy="4953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Value Types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91372" y="609600"/>
              <a:ext cx="1237455" cy="3810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Object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9626" y="1106394"/>
              <a:ext cx="1587500" cy="3793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Value Type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05400" y="1606392"/>
              <a:ext cx="1237455" cy="3793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String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294020" y="1794452"/>
              <a:ext cx="1085257" cy="269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SByte</a:t>
              </a:r>
              <a:endParaRPr lang="en-US" sz="15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294020" y="2224306"/>
              <a:ext cx="1085257" cy="269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Int16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294019" y="2613442"/>
              <a:ext cx="1085257" cy="269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Int32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294018" y="3036680"/>
              <a:ext cx="1085257" cy="269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Int64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294018" y="4289842"/>
              <a:ext cx="1085257" cy="269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Decimal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361455" y="4747607"/>
              <a:ext cx="1981200" cy="433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Struct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Types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1352325" y="5248320"/>
              <a:ext cx="1981200" cy="433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Enum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Types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352325" y="5761414"/>
              <a:ext cx="1981200" cy="433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Nullable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Types</a:t>
              </a:r>
            </a:p>
          </p:txBody>
        </p:sp>
        <p:cxnSp>
          <p:nvCxnSpPr>
            <p:cNvPr id="69" name="Straight Connector 68"/>
            <p:cNvCxnSpPr>
              <a:endCxn id="61" idx="0"/>
            </p:cNvCxnSpPr>
            <p:nvPr/>
          </p:nvCxnSpPr>
          <p:spPr>
            <a:xfrm>
              <a:off x="5715000" y="1293773"/>
              <a:ext cx="9128" cy="31261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0" idx="3"/>
            </p:cNvCxnSpPr>
            <p:nvPr/>
          </p:nvCxnSpPr>
          <p:spPr>
            <a:xfrm flipV="1">
              <a:off x="1667126" y="1295400"/>
              <a:ext cx="4047874" cy="68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4572000" y="990603"/>
              <a:ext cx="0" cy="303170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60" idx="2"/>
            </p:cNvCxnSpPr>
            <p:nvPr/>
          </p:nvCxnSpPr>
          <p:spPr>
            <a:xfrm flipV="1">
              <a:off x="841625" y="1485767"/>
              <a:ext cx="31751" cy="4536374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881654" y="6018704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81654" y="5465316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881619" y="4964603"/>
              <a:ext cx="466327" cy="1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73968" y="4430920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73968" y="4024309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73968" y="3592720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73968" y="3184800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73968" y="2767381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73968" y="2372000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73968" y="1931693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37967" y="4239306"/>
              <a:ext cx="2247899" cy="54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3090245" y="4088603"/>
              <a:ext cx="964405" cy="282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Double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4018" y="3886201"/>
              <a:ext cx="1085257" cy="269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Single</a:t>
              </a: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873968" y="3809452"/>
              <a:ext cx="2247899" cy="54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3109692" y="3631933"/>
              <a:ext cx="964405" cy="282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Char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294018" y="3451642"/>
              <a:ext cx="1085257" cy="269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Boolean</a:t>
              </a: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837967" y="3378614"/>
              <a:ext cx="2247899" cy="54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873968" y="2960613"/>
              <a:ext cx="2247899" cy="54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873968" y="2564241"/>
              <a:ext cx="2247899" cy="54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873968" y="2158311"/>
              <a:ext cx="2247899" cy="54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3102945" y="1993964"/>
              <a:ext cx="964405" cy="282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Byte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102945" y="2424035"/>
              <a:ext cx="964405" cy="282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UInt16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090245" y="2823918"/>
              <a:ext cx="964405" cy="282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UInt32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090245" y="3228577"/>
              <a:ext cx="964405" cy="282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UInt64</a:t>
              </a:r>
            </a:p>
          </p:txBody>
        </p:sp>
        <p:cxnSp>
          <p:nvCxnSpPr>
            <p:cNvPr id="129" name="Straight Connector 128"/>
            <p:cNvCxnSpPr>
              <a:stCxn id="61" idx="2"/>
            </p:cNvCxnSpPr>
            <p:nvPr/>
          </p:nvCxnSpPr>
          <p:spPr>
            <a:xfrm>
              <a:off x="5724128" y="1985765"/>
              <a:ext cx="0" cy="3576835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Rounded Rectangle 129"/>
            <p:cNvSpPr/>
            <p:nvPr/>
          </p:nvSpPr>
          <p:spPr>
            <a:xfrm>
              <a:off x="6477000" y="5181600"/>
              <a:ext cx="2142988" cy="7177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Array Types</a:t>
              </a: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6477000" y="4246894"/>
              <a:ext cx="2142988" cy="7177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Class Types</a:t>
              </a: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6477000" y="3306600"/>
              <a:ext cx="2142988" cy="7177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Delegate Types</a:t>
              </a: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6477000" y="2366306"/>
              <a:ext cx="2142988" cy="7177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Interface Types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V="1">
              <a:off x="5715000" y="5540455"/>
              <a:ext cx="761999" cy="1156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5733257" y="4611731"/>
              <a:ext cx="743743" cy="8081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5724128" y="3688327"/>
              <a:ext cx="762000" cy="11569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5715000" y="2747233"/>
              <a:ext cx="762000" cy="11569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03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и использование структуры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9215" y="914400"/>
            <a:ext cx="8716185" cy="4567155"/>
            <a:chOff x="182650" y="1014019"/>
            <a:chExt cx="8716185" cy="4567155"/>
          </a:xfrm>
        </p:grpSpPr>
        <p:sp>
          <p:nvSpPr>
            <p:cNvPr id="3" name="Flowchart: Document 6"/>
            <p:cNvSpPr/>
            <p:nvPr/>
          </p:nvSpPr>
          <p:spPr>
            <a:xfrm>
              <a:off x="212035" y="1014019"/>
              <a:ext cx="8686800" cy="2138694"/>
            </a:xfrm>
            <a:prstGeom prst="flowChartDocumen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r>
                <a:rPr lang="ru-RU" sz="1600" b="1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struct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Currency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string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currencyCode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;   //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The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ISO 4217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currency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code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string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currencySymbol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; //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The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currency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symbol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($,£,...)</a:t>
              </a: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fractionDigits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;    //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The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number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of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decimal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places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4" name="Flowchart: Document 7"/>
            <p:cNvSpPr/>
            <p:nvPr/>
          </p:nvSpPr>
          <p:spPr>
            <a:xfrm>
              <a:off x="190933" y="2995219"/>
              <a:ext cx="8670235" cy="1752600"/>
            </a:xfrm>
            <a:prstGeom prst="flowChartDocumen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r>
                <a:rPr lang="ru-RU" sz="1600" b="1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Currency unitedStatesCurrency;</a:t>
              </a: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unitedStatesCurrency.currencyCode = "USD";</a:t>
              </a: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unitedStatesCurrency.currencySymbol = "$";</a:t>
              </a: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unitedStatesCurrency.fractionDigits = 2;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82650" y="4686652"/>
              <a:ext cx="8686800" cy="894522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pPr algn="just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Чтобы создать экземпляр структуры, нет необходимости использовать оператор </a:t>
              </a:r>
              <a:r>
                <a:rPr lang="ru-RU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new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однако структура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в этом случае считается неинициализированной</a:t>
              </a:r>
              <a:endParaRPr lang="ru-RU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143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</a:t>
            </a:r>
            <a:r>
              <a:rPr lang="ru-RU"/>
              <a:t>такое структура?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247184" y="1600200"/>
            <a:ext cx="8668216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Структуры используются для моделирования элементов, которые содержат относительно небольшое количество данных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7184" y="762000"/>
            <a:ext cx="8668216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Данные в переменных структурного типа хранятся своим значением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7" name="Rounded Rectangle 6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System.Byte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byte</a:t>
              </a:r>
            </a:p>
          </p:txBody>
        </p:sp>
        <p:cxnSp>
          <p:nvCxnSpPr>
            <p:cNvPr id="9" name="Straight Connector 8"/>
            <p:cNvCxnSpPr>
              <a:stCxn id="7" idx="1"/>
              <a:endCxn id="7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8956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17" name="Rounded Rectangle 16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  <a:latin typeface="Calibri" panose="020F0502020204030204" pitchFamily="34" charset="0"/>
                </a:rPr>
                <a:t>System.Int16</a:t>
              </a:r>
            </a:p>
            <a:p>
              <a:pPr algn="ctr"/>
              <a:endParaRPr lang="ru-RU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short</a:t>
              </a:r>
              <a:endParaRPr lang="ru-RU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8" name="Straight Connector 17"/>
            <p:cNvCxnSpPr>
              <a:stCxn id="17" idx="1"/>
              <a:endCxn id="17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7244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23" name="Rounded Rectangle 22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System.Int32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int</a:t>
              </a:r>
            </a:p>
          </p:txBody>
        </p:sp>
        <p:cxnSp>
          <p:nvCxnSpPr>
            <p:cNvPr id="24" name="Straight Connector 23"/>
            <p:cNvCxnSpPr>
              <a:stCxn id="23" idx="1"/>
              <a:endCxn id="23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5532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26" name="Rounded Rectangle 25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System.Int64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long</a:t>
              </a:r>
            </a:p>
          </p:txBody>
        </p:sp>
        <p:cxnSp>
          <p:nvCxnSpPr>
            <p:cNvPr id="27" name="Straight Connector 26"/>
            <p:cNvCxnSpPr>
              <a:stCxn id="26" idx="1"/>
              <a:endCxn id="26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447800" y="3886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29" name="Rounded Rectangle 28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System.Single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float</a:t>
              </a:r>
            </a:p>
          </p:txBody>
        </p:sp>
        <p:cxnSp>
          <p:nvCxnSpPr>
            <p:cNvPr id="30" name="Straight Connector 29"/>
            <p:cNvCxnSpPr>
              <a:stCxn id="29" idx="1"/>
              <a:endCxn id="29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505200" y="3886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38" name="Rounded Rectangle 37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System.Double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double</a:t>
              </a:r>
            </a:p>
          </p:txBody>
        </p:sp>
        <p:cxnSp>
          <p:nvCxnSpPr>
            <p:cNvPr id="39" name="Straight Connector 38"/>
            <p:cNvCxnSpPr>
              <a:stCxn id="38" idx="1"/>
              <a:endCxn id="38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562600" y="3886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41" name="Rounded Rectangle 40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 Decimal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decimal</a:t>
              </a:r>
            </a:p>
          </p:txBody>
        </p:sp>
        <p:cxnSp>
          <p:nvCxnSpPr>
            <p:cNvPr id="42" name="Straight Connector 41"/>
            <p:cNvCxnSpPr>
              <a:stCxn id="41" idx="1"/>
              <a:endCxn id="41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667000" y="5029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45" name="Rounded Rectangle 44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System.Boolean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bool</a:t>
              </a:r>
            </a:p>
          </p:txBody>
        </p:sp>
        <p:cxnSp>
          <p:nvCxnSpPr>
            <p:cNvPr id="46" name="Straight Connector 45"/>
            <p:cNvCxnSpPr>
              <a:stCxn id="45" idx="1"/>
              <a:endCxn id="45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724400" y="5029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48" name="Rounded Rectangle 47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 Char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char</a:t>
              </a:r>
            </a:p>
          </p:txBody>
        </p:sp>
        <p:cxnSp>
          <p:nvCxnSpPr>
            <p:cNvPr id="49" name="Straight Connector 48"/>
            <p:cNvCxnSpPr>
              <a:stCxn id="48" idx="1"/>
              <a:endCxn id="48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структуры?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3124201"/>
            <a:ext cx="8763000" cy="1143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структурных типов нельзя использовать по умолчанию многие из общих операций, таких как == и !=, если для них не предоставлены определения этих операций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762001"/>
            <a:ext cx="8686800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Cтруктура может содержать поля и методы реализации</a:t>
            </a:r>
          </a:p>
        </p:txBody>
      </p:sp>
      <p:sp>
        <p:nvSpPr>
          <p:cNvPr id="34" name="Flowchart: Document 33"/>
          <p:cNvSpPr/>
          <p:nvPr/>
        </p:nvSpPr>
        <p:spPr>
          <a:xfrm>
            <a:off x="228600" y="1524001"/>
            <a:ext cx="4648200" cy="1447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>
                <a:latin typeface="Consolas" pitchFamily="49" charset="0"/>
                <a:cs typeface="Consolas" pitchFamily="49" charset="0"/>
              </a:rPr>
              <a:t>int x = 99;</a:t>
            </a:r>
          </a:p>
          <a:p>
            <a:r>
              <a:rPr lang="ru-RU" sz="1600">
                <a:latin typeface="Consolas" pitchFamily="49" charset="0"/>
                <a:cs typeface="Consolas" pitchFamily="49" charset="0"/>
              </a:rPr>
              <a:t>string xAsString = x.ToString();</a:t>
            </a:r>
          </a:p>
        </p:txBody>
      </p:sp>
      <p:pic>
        <p:nvPicPr>
          <p:cNvPr id="7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29544" y="3889376"/>
            <a:ext cx="992121" cy="75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и использование структуры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762002"/>
            <a:ext cx="86868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объявления структуры используется ключевое слово 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struct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28600" y="1524000"/>
            <a:ext cx="8686800" cy="2138694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ISO 4217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($,£,...)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fractionDigits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decimal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places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4038600" y="3997952"/>
            <a:ext cx="4953000" cy="17526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b="1" dirty="0">
                <a:latin typeface="Consolas" pitchFamily="49" charset="0"/>
                <a:cs typeface="Consolas" pitchFamily="49" charset="0"/>
              </a:rPr>
              <a:t>Currency unitedStatesCurrency;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unitedStatesCurrency.currencyCode = "USD";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unitedStatesCurrency.currencySymbol = "$";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unitedStatesCurrency.fractionDigits = 2;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1618" y="3726192"/>
            <a:ext cx="3906982" cy="198629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создания экземпляра типа структура необязательно использовать оператор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new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, однако структура в этом случае считается неинициализированной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81400" y="2933734"/>
            <a:ext cx="5334000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mtClean="0">
                <a:solidFill>
                  <a:schemeClr val="bg1"/>
                </a:solidFill>
                <a:latin typeface="Calibri" panose="020F0502020204030204" pitchFamily="34" charset="0"/>
              </a:rPr>
              <a:t>Синтаксис при определении членов в структурах аналогичен синтаксису в классах</a:t>
            </a:r>
            <a:endParaRPr lang="ru-RU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3200" y="710910"/>
            <a:ext cx="8712200" cy="7744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Если при создании экземпляра необходимо инициализировать поля структуры, можно определить один или несколько конструкторов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0" y="1617405"/>
            <a:ext cx="8686800" cy="4119256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ISO 4217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($,£,...).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fractionDigits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decimal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places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this.currencyCode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this.currencySymbol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this.fractionDigits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unitedKingdomCurrency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("GBP", "£");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5655665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Сколько значимых типов из .NET </a:t>
            </a:r>
            <a:r>
              <a:rPr lang="ru-RU" i="1" dirty="0" err="1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Framework</a:t>
            </a:r>
            <a:r>
              <a:rPr lang="ru-RU" i="1" dirty="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 содержит конструкторы по умолчанию?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 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59300" y="3200400"/>
            <a:ext cx="4356100" cy="151067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Правила 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обязательной инициализации всех полей структуры, аналогичные правилам для локальных переменных (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definite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assignment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rules</a:t>
            </a:r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lang="ru-RU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0" y="990600"/>
            <a:ext cx="8686800" cy="3429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SomeStruct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{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_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double _d;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SomeStruct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 : this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{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Поле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_d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инициализировано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неявно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!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ru-RU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02000" y="762000"/>
            <a:ext cx="5638800" cy="1295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Вызов </a:t>
            </a:r>
            <a:r>
              <a:rPr lang="ru-RU" b="1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this</a:t>
            </a:r>
            <a:r>
              <a:rPr lang="ru-RU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() </a:t>
            </a:r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превращается в инструкцию </a:t>
            </a:r>
            <a:r>
              <a:rPr lang="ru-RU" b="1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initobj</a:t>
            </a:r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используемую для получения значения по умолчанию экземпляра структуры</a:t>
            </a:r>
            <a:endParaRPr lang="ru-RU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00" y="4419600"/>
            <a:ext cx="8712200" cy="1905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С</a:t>
            </a:r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мешивание 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понятий конструктора по умолчанию с получением значения по умолчанию для значимых типов является общепринятым на платформе .NET, но не является обязательным. Некоторые языки, как например, «голый» IL или 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Managed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++, поддерживают полноценные пользовательские конструкторы по умолчанию для значимых типов, которые позволяют инициализировать состояние структуры произвольным образом, а не только значениями по умолчанию.</a:t>
            </a:r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Инициализация структуры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" y="762000"/>
            <a:ext cx="8763000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Существуют следующие различия между конструкторами структур и классов: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8600" y="4876801"/>
            <a:ext cx="8763000" cy="990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Если при создании экземпляра структуры не используется конструктор (либо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default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), структура считается неинициализированной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228600" y="1831020"/>
            <a:ext cx="8763000" cy="804960"/>
          </a:xfrm>
          <a:custGeom>
            <a:avLst/>
            <a:gdLst>
              <a:gd name="connsiteX0" fmla="*/ 0 w 8839200"/>
              <a:gd name="connsiteY0" fmla="*/ 134163 h 804960"/>
              <a:gd name="connsiteX1" fmla="*/ 134163 w 8839200"/>
              <a:gd name="connsiteY1" fmla="*/ 0 h 804960"/>
              <a:gd name="connsiteX2" fmla="*/ 8705037 w 8839200"/>
              <a:gd name="connsiteY2" fmla="*/ 0 h 804960"/>
              <a:gd name="connsiteX3" fmla="*/ 8839200 w 8839200"/>
              <a:gd name="connsiteY3" fmla="*/ 134163 h 804960"/>
              <a:gd name="connsiteX4" fmla="*/ 8839200 w 8839200"/>
              <a:gd name="connsiteY4" fmla="*/ 670797 h 804960"/>
              <a:gd name="connsiteX5" fmla="*/ 8705037 w 8839200"/>
              <a:gd name="connsiteY5" fmla="*/ 804960 h 804960"/>
              <a:gd name="connsiteX6" fmla="*/ 134163 w 8839200"/>
              <a:gd name="connsiteY6" fmla="*/ 804960 h 804960"/>
              <a:gd name="connsiteX7" fmla="*/ 0 w 8839200"/>
              <a:gd name="connsiteY7" fmla="*/ 670797 h 804960"/>
              <a:gd name="connsiteX8" fmla="*/ 0 w 883920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20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705037" y="0"/>
                </a:lnTo>
                <a:cubicBezTo>
                  <a:pt x="8779133" y="0"/>
                  <a:pt x="8839200" y="60067"/>
                  <a:pt x="8839200" y="134163"/>
                </a:cubicBezTo>
                <a:lnTo>
                  <a:pt x="8839200" y="670797"/>
                </a:lnTo>
                <a:cubicBezTo>
                  <a:pt x="8839200" y="744893"/>
                  <a:pt x="8779133" y="804960"/>
                  <a:pt x="870503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Для структуры нельзя определить конструктор по умолчанию 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228600" y="2759820"/>
            <a:ext cx="8763000" cy="804960"/>
          </a:xfrm>
          <a:custGeom>
            <a:avLst/>
            <a:gdLst>
              <a:gd name="connsiteX0" fmla="*/ 0 w 8839200"/>
              <a:gd name="connsiteY0" fmla="*/ 134163 h 804960"/>
              <a:gd name="connsiteX1" fmla="*/ 134163 w 8839200"/>
              <a:gd name="connsiteY1" fmla="*/ 0 h 804960"/>
              <a:gd name="connsiteX2" fmla="*/ 8705037 w 8839200"/>
              <a:gd name="connsiteY2" fmla="*/ 0 h 804960"/>
              <a:gd name="connsiteX3" fmla="*/ 8839200 w 8839200"/>
              <a:gd name="connsiteY3" fmla="*/ 134163 h 804960"/>
              <a:gd name="connsiteX4" fmla="*/ 8839200 w 8839200"/>
              <a:gd name="connsiteY4" fmla="*/ 670797 h 804960"/>
              <a:gd name="connsiteX5" fmla="*/ 8705037 w 8839200"/>
              <a:gd name="connsiteY5" fmla="*/ 804960 h 804960"/>
              <a:gd name="connsiteX6" fmla="*/ 134163 w 8839200"/>
              <a:gd name="connsiteY6" fmla="*/ 804960 h 804960"/>
              <a:gd name="connsiteX7" fmla="*/ 0 w 8839200"/>
              <a:gd name="connsiteY7" fmla="*/ 670797 h 804960"/>
              <a:gd name="connsiteX8" fmla="*/ 0 w 883920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20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705037" y="0"/>
                </a:lnTo>
                <a:cubicBezTo>
                  <a:pt x="8779133" y="0"/>
                  <a:pt x="8839200" y="60067"/>
                  <a:pt x="8839200" y="134163"/>
                </a:cubicBezTo>
                <a:lnTo>
                  <a:pt x="8839200" y="670797"/>
                </a:lnTo>
                <a:cubicBezTo>
                  <a:pt x="8839200" y="744893"/>
                  <a:pt x="8779133" y="804960"/>
                  <a:pt x="870503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Все конструкторы структуры должны явно инициализацировать каждое поле в структуре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28600" y="3688620"/>
            <a:ext cx="8763000" cy="804960"/>
          </a:xfrm>
          <a:custGeom>
            <a:avLst/>
            <a:gdLst>
              <a:gd name="connsiteX0" fmla="*/ 0 w 8839200"/>
              <a:gd name="connsiteY0" fmla="*/ 134163 h 804960"/>
              <a:gd name="connsiteX1" fmla="*/ 134163 w 8839200"/>
              <a:gd name="connsiteY1" fmla="*/ 0 h 804960"/>
              <a:gd name="connsiteX2" fmla="*/ 8705037 w 8839200"/>
              <a:gd name="connsiteY2" fmla="*/ 0 h 804960"/>
              <a:gd name="connsiteX3" fmla="*/ 8839200 w 8839200"/>
              <a:gd name="connsiteY3" fmla="*/ 134163 h 804960"/>
              <a:gd name="connsiteX4" fmla="*/ 8839200 w 8839200"/>
              <a:gd name="connsiteY4" fmla="*/ 670797 h 804960"/>
              <a:gd name="connsiteX5" fmla="*/ 8705037 w 8839200"/>
              <a:gd name="connsiteY5" fmla="*/ 804960 h 804960"/>
              <a:gd name="connsiteX6" fmla="*/ 134163 w 8839200"/>
              <a:gd name="connsiteY6" fmla="*/ 804960 h 804960"/>
              <a:gd name="connsiteX7" fmla="*/ 0 w 8839200"/>
              <a:gd name="connsiteY7" fmla="*/ 670797 h 804960"/>
              <a:gd name="connsiteX8" fmla="*/ 0 w 883920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20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705037" y="0"/>
                </a:lnTo>
                <a:cubicBezTo>
                  <a:pt x="8779133" y="0"/>
                  <a:pt x="8839200" y="60067"/>
                  <a:pt x="8839200" y="134163"/>
                </a:cubicBezTo>
                <a:lnTo>
                  <a:pt x="8839200" y="670797"/>
                </a:lnTo>
                <a:cubicBezTo>
                  <a:pt x="8839200" y="744893"/>
                  <a:pt x="8779133" y="804960"/>
                  <a:pt x="870503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Конструктор в структуре не может вызывать другие методы до присваивания значений всем ее полям</a:t>
            </a:r>
          </a:p>
        </p:txBody>
      </p:sp>
      <p:pic>
        <p:nvPicPr>
          <p:cNvPr id="6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56678" y="5489576"/>
            <a:ext cx="983568" cy="75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перечисление?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228600" y="807388"/>
            <a:ext cx="1295400" cy="685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z="1600" dirty="0">
                <a:latin typeface="Consolas" pitchFamily="49" charset="0"/>
                <a:cs typeface="Consolas" pitchFamily="49" charset="0"/>
              </a:rPr>
              <a:t>d = 5;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1543527" y="1500038"/>
            <a:ext cx="3276600" cy="9144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pPr marL="106000" algn="just"/>
            <a:r>
              <a:rPr lang="ru-RU" sz="1600" dirty="0">
                <a:latin typeface="Consolas" pitchFamily="49" charset="0"/>
                <a:cs typeface="Consolas" pitchFamily="49" charset="0"/>
              </a:rPr>
              <a:t>d = 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DayOfWeek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.Friday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106000" algn="just"/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29200" y="561679"/>
            <a:ext cx="3962400" cy="2819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t" anchorCtr="0"/>
          <a:lstStyle/>
          <a:p>
            <a:pPr marL="106000" algn="ctr"/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28177" y="10895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Monday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328177" y="16229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Tuesday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28177" y="21563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Wednesday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80777" y="10895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Thursday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080777" y="16229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Friday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80777" y="21563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Saturday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80777" y="26897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Sunday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91358" y="2643855"/>
            <a:ext cx="4730469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Использование перечислений дает следующие преимущества: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8600" y="3637958"/>
            <a:ext cx="8763000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код легче поддерживать, поскольку определяются только ожидаемые значения переменных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" y="4323757"/>
            <a:ext cx="8763000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код легче читать, потому что присваиваются легко идентифицированные имена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600" y="4933357"/>
            <a:ext cx="8763000" cy="6925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код легче в наборе, поскольку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IntelliSense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 выводит список возможных значений, которые можно использовать</a:t>
            </a:r>
          </a:p>
        </p:txBody>
      </p:sp>
      <p:pic>
        <p:nvPicPr>
          <p:cNvPr id="21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05791" y="806475"/>
            <a:ext cx="509588" cy="6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4414097" y="1611512"/>
            <a:ext cx="506161" cy="48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ounded Rectangle 19"/>
          <p:cNvSpPr/>
          <p:nvPr/>
        </p:nvSpPr>
        <p:spPr>
          <a:xfrm>
            <a:off x="227889" y="5702361"/>
            <a:ext cx="8763000" cy="60981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перечислимые типы подвергаются строгой проверке типов</a:t>
            </a:r>
            <a:endParaRPr lang="ru-RU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09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перечисление?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47184" y="685801"/>
            <a:ext cx="8668216" cy="1524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366923" indent="-366923" algn="just">
              <a:buFont typeface="Wingdings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Каждый перечислимый тип прямо наследует System.Enum, производному от System.ValueType, а тот в свою очередь — System.Object</a:t>
            </a:r>
          </a:p>
          <a:p>
            <a:pPr marL="366923" indent="-366923" algn="just">
              <a:buFont typeface="Wingdings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Перечислимые типы относятся к значимым типам и могут выступать как в неупакованной, так и в упакованной формах</a:t>
            </a:r>
          </a:p>
        </p:txBody>
      </p:sp>
      <p:sp>
        <p:nvSpPr>
          <p:cNvPr id="3" name="Блок-схема: документ 2"/>
          <p:cNvSpPr/>
          <p:nvPr/>
        </p:nvSpPr>
        <p:spPr bwMode="auto">
          <a:xfrm>
            <a:off x="247184" y="3046939"/>
            <a:ext cx="2648416" cy="30480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6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Color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White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Red,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Green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Blue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Orange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4" name="Блок-схема: документ 23"/>
          <p:cNvSpPr/>
          <p:nvPr/>
        </p:nvSpPr>
        <p:spPr bwMode="auto">
          <a:xfrm>
            <a:off x="3200400" y="3046939"/>
            <a:ext cx="5696416" cy="30480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600" b="1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psevdocode</a:t>
            </a:r>
            <a:endParaRPr lang="ru-RU" sz="1600" b="1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en-US" sz="16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struct Color : </a:t>
            </a:r>
            <a:r>
              <a:rPr lang="arn-CL" sz="1600" b="1" dirty="0">
                <a:latin typeface="Consolas" pitchFamily="49" charset="0"/>
                <a:cs typeface="Consolas" pitchFamily="49" charset="0"/>
              </a:rPr>
              <a:t>System.Enum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 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arn-CL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White = (Color) 0;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Red = (Color) 1;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Green = (Color) 2;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Blue= (Color) 3;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Orange = (Color) 4;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Int32 value__;</a:t>
            </a:r>
          </a:p>
          <a:p>
            <a:pPr algn="just"/>
            <a:r>
              <a:rPr lang="arn-CL" sz="1600" dirty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ounded Rectangle 4"/>
          <p:cNvSpPr/>
          <p:nvPr/>
        </p:nvSpPr>
        <p:spPr>
          <a:xfrm>
            <a:off x="247184" y="2286001"/>
            <a:ext cx="8668216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Перечисления cоздаются с помощью ключевого слова 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3077082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9" y="838200"/>
            <a:ext cx="5201297" cy="25146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12175"/>
            <a:ext cx="6803752" cy="1905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392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53365" y="3244334"/>
            <a:ext cx="1037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smtClean="0">
                <a:solidFill>
                  <a:schemeClr val="accent3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Класс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661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новых типов перечисления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2" y="1164104"/>
            <a:ext cx="1981200" cy="2596532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69254" y="686180"/>
            <a:ext cx="5257800" cy="990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Перечисления можно объявить в классе или пространстве имен, но нельзя в методе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1832786" y="1842790"/>
            <a:ext cx="2286000" cy="2517572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1,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733801" y="2817702"/>
            <a:ext cx="2286000" cy="3049699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1,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3,          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Fall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3,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5867400" y="3352588"/>
            <a:ext cx="2667000" cy="2514813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short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057400" y="5943600"/>
            <a:ext cx="6898545" cy="457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byte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sbyte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short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ushort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int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uint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long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ulong</a:t>
            </a:r>
            <a:endParaRPr lang="ru-RU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6107654" y="1805724"/>
            <a:ext cx="2819400" cy="6877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базовый класс </a:t>
            </a:r>
            <a:r>
              <a:rPr lang="arn-CL" dirty="0">
                <a:solidFill>
                  <a:schemeClr val="bg1"/>
                </a:solidFill>
                <a:latin typeface="Calibri" panose="020F0502020204030204" pitchFamily="34" charset="0"/>
              </a:rPr>
              <a:t>FCL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 (</a:t>
            </a:r>
            <a:r>
              <a:rPr lang="arn-CL" dirty="0">
                <a:solidFill>
                  <a:schemeClr val="bg1"/>
                </a:solidFill>
                <a:latin typeface="Calibri" panose="020F0502020204030204" pitchFamily="34" charset="0"/>
              </a:rPr>
              <a:t>Int32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16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82684" y="1887838"/>
            <a:ext cx="474233" cy="57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Прямая со стрелкой 4"/>
          <p:cNvCxnSpPr>
            <a:stCxn id="3" idx="2"/>
          </p:cNvCxnSpPr>
          <p:nvPr/>
        </p:nvCxnSpPr>
        <p:spPr>
          <a:xfrm>
            <a:off x="7517354" y="2493434"/>
            <a:ext cx="251061" cy="997315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191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и присваивание переменных перечисления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800" y="762002"/>
            <a:ext cx="86106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latin typeface="Calibri" panose="020F0502020204030204" pitchFamily="34" charset="0"/>
              </a:rPr>
              <a:t>Объявление переменных перечисления и присваивание им значений выполняется аналогично другим типам в C#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304800" y="1595106"/>
            <a:ext cx="4722444" cy="4272294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Monday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1,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Tuesday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2,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Wednesday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3,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Thursday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4,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Friday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5,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Saturday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6,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7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static void Main(string[]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ayOff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Day.Sunday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57599" y="1703322"/>
            <a:ext cx="5257801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z="1600" dirty="0">
                <a:latin typeface="Consolas" pitchFamily="49" charset="0"/>
                <a:cs typeface="Consolas" pitchFamily="49" charset="0"/>
              </a:rPr>
              <a:t>[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EnumType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]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variableName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[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EnumValue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7650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Инициализация и присваивание переменных перечисления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278" y="863519"/>
            <a:ext cx="8725122" cy="90951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 переменными типа перечисления можно выполнять простые операции во многом таким же образом, как и с переменными целого типа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190278" y="1965502"/>
            <a:ext cx="8420322" cy="1445041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for(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dayOfWeek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Day.Monday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dayOfWeek &lt;=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Day.Sunday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dayOfWeek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Console.WriteLine(dayOfWeek);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0278" y="3743168"/>
            <a:ext cx="6210522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Переменные перечисления можно сравнивать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0278" y="4531209"/>
            <a:ext cx="8725122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переменных перечисления можно выполнять целочисленные операции, такие как инкримент и декримент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91000" y="5457778"/>
            <a:ext cx="3695922" cy="60502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Day.Monday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 +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Day.Wednesday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7" name="Picture 3" descr="C:\Users\mike\Pictures\MSL PNG Library\Question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575214" y="5353315"/>
            <a:ext cx="623415" cy="74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3"/>
          <p:cNvSpPr/>
          <p:nvPr/>
        </p:nvSpPr>
        <p:spPr>
          <a:xfrm>
            <a:off x="190278" y="5457779"/>
            <a:ext cx="3695922" cy="60502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«==», «!=», «&lt;», «&gt;», «&lt;=», «&gt;=»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781800" y="2387928"/>
            <a:ext cx="1828800" cy="2209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Monday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Tuesday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Wednesday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Thursday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Friday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Saturday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Sunday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Прямая со стрелкой 3"/>
          <p:cNvCxnSpPr>
            <a:endCxn id="15" idx="1"/>
          </p:cNvCxnSpPr>
          <p:nvPr/>
        </p:nvCxnSpPr>
        <p:spPr>
          <a:xfrm>
            <a:off x="4038600" y="2667000"/>
            <a:ext cx="2743200" cy="82582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86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Упаковка и распаковка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193964" y="804649"/>
            <a:ext cx="8797636" cy="838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object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193964" y="1798025"/>
            <a:ext cx="8797636" cy="1066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(...);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o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3964" y="3352800"/>
            <a:ext cx="8797636" cy="2362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t" anchorCtr="0"/>
          <a:lstStyle/>
          <a:p>
            <a:pPr marL="106000" algn="just"/>
            <a:r>
              <a:rPr lang="ru-RU" dirty="0">
                <a:latin typeface="Calibri" panose="020F0502020204030204" pitchFamily="34" charset="0"/>
              </a:rPr>
              <a:t>Упаковка (</a:t>
            </a:r>
            <a:r>
              <a:rPr lang="ru-RU" dirty="0" err="1">
                <a:latin typeface="Calibri" panose="020F0502020204030204" pitchFamily="34" charset="0"/>
              </a:rPr>
              <a:t>boxing</a:t>
            </a:r>
            <a:r>
              <a:rPr lang="ru-RU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5636" y="4800600"/>
            <a:ext cx="8305800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Копирует значение переменной в эту часть памяти, а затем связывает объект  с копией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5636" y="3962400"/>
            <a:ext cx="8305800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CLR выделяет кусок памяти в куче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10400" y="1874699"/>
            <a:ext cx="1524000" cy="74904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Структура</a:t>
            </a:r>
          </a:p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Упаковка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H="1" flipV="1">
            <a:off x="2819400" y="2389260"/>
            <a:ext cx="4343400" cy="79265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9"/>
          <p:cNvSpPr/>
          <p:nvPr/>
        </p:nvSpPr>
        <p:spPr>
          <a:xfrm>
            <a:off x="7162800" y="867102"/>
            <a:ext cx="1524000" cy="5174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Класс</a:t>
            </a:r>
          </a:p>
        </p:txBody>
      </p:sp>
      <p:cxnSp>
        <p:nvCxnSpPr>
          <p:cNvPr id="12" name="Прямая со стрелкой 11"/>
          <p:cNvCxnSpPr>
            <a:stCxn id="11" idx="1"/>
          </p:cNvCxnSpPr>
          <p:nvPr/>
        </p:nvCxnSpPr>
        <p:spPr>
          <a:xfrm flipH="1" flipV="1">
            <a:off x="4610100" y="1011925"/>
            <a:ext cx="2552700" cy="11390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4800600" y="2130824"/>
            <a:ext cx="2362200" cy="2983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и распаковка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9327" y="3334516"/>
            <a:ext cx="8839200" cy="2532883"/>
            <a:chOff x="685800" y="3429000"/>
            <a:chExt cx="7391400" cy="2362200"/>
          </a:xfrm>
          <a:effectLst/>
        </p:grpSpPr>
        <p:sp>
          <p:nvSpPr>
            <p:cNvPr id="13" name="Rounded Rectangle 12"/>
            <p:cNvSpPr/>
            <p:nvPr/>
          </p:nvSpPr>
          <p:spPr>
            <a:xfrm>
              <a:off x="685800" y="3429000"/>
              <a:ext cx="7391400" cy="2362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106000" algn="just"/>
              <a:r>
                <a:rPr lang="ru-RU" dirty="0">
                  <a:latin typeface="Calibri" panose="020F0502020204030204" pitchFamily="34" charset="0"/>
                </a:rPr>
                <a:t>Распаковка (</a:t>
              </a:r>
              <a:r>
                <a:rPr lang="ru-RU" dirty="0" err="1">
                  <a:latin typeface="Calibri" panose="020F0502020204030204" pitchFamily="34" charset="0"/>
                </a:rPr>
                <a:t>unboxing</a:t>
              </a:r>
              <a:r>
                <a:rPr lang="ru-RU" dirty="0"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38200" y="4876800"/>
              <a:ext cx="7086600" cy="6858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06000" algn="just"/>
              <a:r>
                <a:rPr lang="ru-RU" dirty="0">
                  <a:solidFill>
                    <a:schemeClr val="bg1"/>
                  </a:solidFill>
                  <a:latin typeface="Calibri" panose="020F0502020204030204" pitchFamily="34" charset="0"/>
                </a:rPr>
                <a:t>Если типы совпадают, извлекает значение из упакованного объекта в куче и копирует его в переменную в стеке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8200" y="4114800"/>
              <a:ext cx="7086600" cy="6096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06000" algn="just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 CLR проверяет тип объекта </a:t>
              </a:r>
            </a:p>
          </p:txBody>
        </p:sp>
      </p:grpSp>
      <p:sp>
        <p:nvSpPr>
          <p:cNvPr id="12" name="Flowchart: Document 11"/>
          <p:cNvSpPr/>
          <p:nvPr/>
        </p:nvSpPr>
        <p:spPr>
          <a:xfrm>
            <a:off x="152400" y="800099"/>
            <a:ext cx="8839200" cy="1676401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Currency(...);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object o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Currency anotherCurrency = (Currency)o;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57800" y="1501686"/>
            <a:ext cx="3733800" cy="12291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получения значения упакованной копии необходимо использовать приведение типов</a:t>
            </a:r>
          </a:p>
        </p:txBody>
      </p:sp>
      <p:cxnSp>
        <p:nvCxnSpPr>
          <p:cNvPr id="4" name="Прямая со стрелкой 3"/>
          <p:cNvCxnSpPr>
            <a:stCxn id="17" idx="1"/>
          </p:cNvCxnSpPr>
          <p:nvPr/>
        </p:nvCxnSpPr>
        <p:spPr>
          <a:xfrm flipH="1" flipV="1">
            <a:off x="4060682" y="1983698"/>
            <a:ext cx="1197118" cy="132584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и распаковка</a:t>
            </a:r>
            <a:endParaRPr lang="en-US" dirty="0"/>
          </a:p>
        </p:txBody>
      </p:sp>
      <p:sp>
        <p:nvSpPr>
          <p:cNvPr id="4" name="Flowchart: Document 8"/>
          <p:cNvSpPr/>
          <p:nvPr/>
        </p:nvSpPr>
        <p:spPr>
          <a:xfrm>
            <a:off x="228600" y="914400"/>
            <a:ext cx="5105400" cy="2362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static void Main() </a:t>
            </a:r>
          </a:p>
          <a:p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b="1" dirty="0">
                <a:latin typeface="Consolas"/>
                <a:cs typeface="Consolas"/>
              </a:rPr>
              <a:t>Bar(42)</a:t>
            </a:r>
            <a:r>
              <a:rPr lang="en-US" sz="1600" dirty="0">
                <a:latin typeface="Consolas"/>
                <a:cs typeface="Consolas"/>
              </a:rPr>
              <a:t>; 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r>
              <a:rPr lang="en-US" sz="1600" dirty="0">
                <a:latin typeface="Consolas"/>
                <a:cs typeface="Consolas"/>
              </a:rPr>
              <a:t>static void Bar(object value) </a:t>
            </a:r>
          </a:p>
          <a:p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a = </a:t>
            </a:r>
            <a:r>
              <a:rPr lang="en-US" sz="1600" b="1" dirty="0">
                <a:latin typeface="Consolas"/>
                <a:cs typeface="Consolas"/>
              </a:rPr>
              <a:t>(</a:t>
            </a:r>
            <a:r>
              <a:rPr lang="en-US" sz="1600" b="1" dirty="0" err="1">
                <a:latin typeface="Consolas"/>
                <a:cs typeface="Consolas"/>
              </a:rPr>
              <a:t>int</a:t>
            </a:r>
            <a:r>
              <a:rPr lang="en-US" sz="1600" b="1" dirty="0">
                <a:latin typeface="Consolas"/>
                <a:cs typeface="Consolas"/>
              </a:rPr>
              <a:t>)value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Flowchart: Document 8"/>
          <p:cNvSpPr/>
          <p:nvPr/>
        </p:nvSpPr>
        <p:spPr>
          <a:xfrm>
            <a:off x="4419600" y="2362200"/>
            <a:ext cx="4267200" cy="3886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fi-FI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IL_0000:  </a:t>
            </a:r>
            <a:r>
              <a:rPr lang="fi-FI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IL_0001:  ldc.i4.s    2A </a:t>
            </a:r>
          </a:p>
          <a:p>
            <a:r>
              <a:rPr lang="fr-F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IL_0003:  box         System.Int32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IL_0008:  call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UserQuery.Bar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IL_000D:  </a:t>
            </a:r>
            <a:r>
              <a:rPr lang="fi-FI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IL_000E:  ret         </a:t>
            </a:r>
          </a:p>
          <a:p>
            <a:endParaRPr lang="da-DK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Bar:</a:t>
            </a:r>
          </a:p>
          <a:p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IL_0000:  </a:t>
            </a:r>
            <a:r>
              <a:rPr lang="fi-FI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r>
              <a:rPr lang="is-IS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IL_0001:  ldarg.0     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IL_0002: 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unbox.any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System.Int32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IL_0007:  stloc.0     // a</a:t>
            </a:r>
          </a:p>
          <a:p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IL_0008:  ret 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4267200" y="1752600"/>
            <a:ext cx="2286000" cy="83820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432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и распаковка</a:t>
            </a:r>
            <a:endParaRPr lang="en-US" dirty="0"/>
          </a:p>
        </p:txBody>
      </p:sp>
      <p:grpSp>
        <p:nvGrpSpPr>
          <p:cNvPr id="79" name="Группа 78"/>
          <p:cNvGrpSpPr/>
          <p:nvPr/>
        </p:nvGrpSpPr>
        <p:grpSpPr>
          <a:xfrm>
            <a:off x="147539" y="762000"/>
            <a:ext cx="8868180" cy="5257800"/>
            <a:chOff x="147539" y="762000"/>
            <a:chExt cx="8868180" cy="5257800"/>
          </a:xfrm>
        </p:grpSpPr>
        <p:grpSp>
          <p:nvGrpSpPr>
            <p:cNvPr id="66" name="Группа 65"/>
            <p:cNvGrpSpPr/>
            <p:nvPr/>
          </p:nvGrpSpPr>
          <p:grpSpPr>
            <a:xfrm>
              <a:off x="4038601" y="762000"/>
              <a:ext cx="4977118" cy="5257800"/>
              <a:chOff x="990600" y="789709"/>
              <a:chExt cx="4800601" cy="5101893"/>
            </a:xfrm>
          </p:grpSpPr>
          <p:grpSp>
            <p:nvGrpSpPr>
              <p:cNvPr id="20" name="Группа 19"/>
              <p:cNvGrpSpPr/>
              <p:nvPr/>
            </p:nvGrpSpPr>
            <p:grpSpPr>
              <a:xfrm>
                <a:off x="990600" y="810491"/>
                <a:ext cx="1066800" cy="1167202"/>
                <a:chOff x="1143000" y="1752600"/>
                <a:chExt cx="1295400" cy="1371600"/>
              </a:xfrm>
            </p:grpSpPr>
            <p:cxnSp>
              <p:nvCxnSpPr>
                <p:cNvPr id="6" name="Прямая соединительная линия 5"/>
                <p:cNvCxnSpPr/>
                <p:nvPr/>
              </p:nvCxnSpPr>
              <p:spPr>
                <a:xfrm>
                  <a:off x="11430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Прямая соединительная линия 7"/>
                <p:cNvCxnSpPr/>
                <p:nvPr/>
              </p:nvCxnSpPr>
              <p:spPr>
                <a:xfrm>
                  <a:off x="24384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Прямая соединительная линия 8"/>
                <p:cNvCxnSpPr/>
                <p:nvPr/>
              </p:nvCxnSpPr>
              <p:spPr>
                <a:xfrm>
                  <a:off x="1143000" y="3103418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единительная линия 13"/>
                <p:cNvCxnSpPr/>
                <p:nvPr/>
              </p:nvCxnSpPr>
              <p:spPr>
                <a:xfrm>
                  <a:off x="1143000" y="25908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Облако 20"/>
              <p:cNvSpPr/>
              <p:nvPr/>
            </p:nvSpPr>
            <p:spPr>
              <a:xfrm>
                <a:off x="2721446" y="789709"/>
                <a:ext cx="1981200" cy="1129102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Группа 23"/>
              <p:cNvGrpSpPr/>
              <p:nvPr/>
            </p:nvGrpSpPr>
            <p:grpSpPr>
              <a:xfrm>
                <a:off x="990600" y="2477526"/>
                <a:ext cx="1066800" cy="1167202"/>
                <a:chOff x="1143000" y="1752600"/>
                <a:chExt cx="1295400" cy="1371600"/>
              </a:xfrm>
            </p:grpSpPr>
            <p:cxnSp>
              <p:nvCxnSpPr>
                <p:cNvPr id="25" name="Прямая соединительная линия 24"/>
                <p:cNvCxnSpPr/>
                <p:nvPr/>
              </p:nvCxnSpPr>
              <p:spPr>
                <a:xfrm>
                  <a:off x="11430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единительная линия 25"/>
                <p:cNvCxnSpPr/>
                <p:nvPr/>
              </p:nvCxnSpPr>
              <p:spPr>
                <a:xfrm>
                  <a:off x="24384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Прямая соединительная линия 26"/>
                <p:cNvCxnSpPr/>
                <p:nvPr/>
              </p:nvCxnSpPr>
              <p:spPr>
                <a:xfrm>
                  <a:off x="1143000" y="3103418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Прямая соединительная линия 27"/>
                <p:cNvCxnSpPr/>
                <p:nvPr/>
              </p:nvCxnSpPr>
              <p:spPr>
                <a:xfrm>
                  <a:off x="1143000" y="25908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Облако 29"/>
              <p:cNvSpPr/>
              <p:nvPr/>
            </p:nvSpPr>
            <p:spPr>
              <a:xfrm>
                <a:off x="2721446" y="2456744"/>
                <a:ext cx="1981200" cy="1129102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Группа 32"/>
              <p:cNvGrpSpPr/>
              <p:nvPr/>
            </p:nvGrpSpPr>
            <p:grpSpPr>
              <a:xfrm>
                <a:off x="990600" y="4724400"/>
                <a:ext cx="1066800" cy="1167202"/>
                <a:chOff x="1143000" y="1752600"/>
                <a:chExt cx="1295400" cy="1371600"/>
              </a:xfrm>
            </p:grpSpPr>
            <p:cxnSp>
              <p:nvCxnSpPr>
                <p:cNvPr id="34" name="Прямая соединительная линия 33"/>
                <p:cNvCxnSpPr/>
                <p:nvPr/>
              </p:nvCxnSpPr>
              <p:spPr>
                <a:xfrm>
                  <a:off x="11430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Прямая соединительная линия 34"/>
                <p:cNvCxnSpPr/>
                <p:nvPr/>
              </p:nvCxnSpPr>
              <p:spPr>
                <a:xfrm>
                  <a:off x="24384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Прямая соединительная линия 35"/>
                <p:cNvCxnSpPr/>
                <p:nvPr/>
              </p:nvCxnSpPr>
              <p:spPr>
                <a:xfrm>
                  <a:off x="1143000" y="3103418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>
                <a:xfrm>
                  <a:off x="1143000" y="25908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>
                <a:xfrm>
                  <a:off x="1143000" y="20574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Облако 38"/>
              <p:cNvSpPr/>
              <p:nvPr/>
            </p:nvSpPr>
            <p:spPr>
              <a:xfrm>
                <a:off x="2721445" y="4647966"/>
                <a:ext cx="1981200" cy="1129102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Прямоугольник 40"/>
              <p:cNvSpPr/>
              <p:nvPr/>
            </p:nvSpPr>
            <p:spPr>
              <a:xfrm>
                <a:off x="1332281" y="1580765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sp>
            <p:nvSpPr>
              <p:cNvPr id="42" name="Прямоугольник 41"/>
              <p:cNvSpPr/>
              <p:nvPr/>
            </p:nvSpPr>
            <p:spPr>
              <a:xfrm>
                <a:off x="1133508" y="3267833"/>
                <a:ext cx="7809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0x1234</a:t>
                </a: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3286242" y="2867406"/>
                <a:ext cx="851607" cy="307777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cxnSp>
            <p:nvCxnSpPr>
              <p:cNvPr id="46" name="Скругленная соединительная линия 45"/>
              <p:cNvCxnSpPr>
                <a:stCxn id="42" idx="3"/>
                <a:endCxn id="44" idx="1"/>
              </p:cNvCxnSpPr>
              <p:nvPr/>
            </p:nvCxnSpPr>
            <p:spPr>
              <a:xfrm flipV="1">
                <a:off x="1914492" y="3021295"/>
                <a:ext cx="1371750" cy="400427"/>
              </a:xfrm>
              <a:prstGeom prst="curvedConnector3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Выноска 1 46"/>
              <p:cNvSpPr/>
              <p:nvPr/>
            </p:nvSpPr>
            <p:spPr>
              <a:xfrm>
                <a:off x="4343401" y="1981200"/>
                <a:ext cx="1447800" cy="372665"/>
              </a:xfrm>
              <a:prstGeom prst="borderCallout1">
                <a:avLst>
                  <a:gd name="adj1" fmla="val 55927"/>
                  <a:gd name="adj2" fmla="val 59"/>
                  <a:gd name="adj3" fmla="val 238901"/>
                  <a:gd name="adj4" fmla="val -5320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4350328" y="2019359"/>
                <a:ext cx="13773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System.Int32</a:t>
                </a:r>
                <a:endParaRPr lang="en-US" sz="1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1" name="Прямоугольник 50"/>
              <p:cNvSpPr/>
              <p:nvPr/>
            </p:nvSpPr>
            <p:spPr>
              <a:xfrm>
                <a:off x="1332279" y="5058629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sp>
            <p:nvSpPr>
              <p:cNvPr id="52" name="Прямоугольник 51"/>
              <p:cNvSpPr/>
              <p:nvPr/>
            </p:nvSpPr>
            <p:spPr>
              <a:xfrm>
                <a:off x="1133508" y="5484630"/>
                <a:ext cx="7809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0x1234</a:t>
                </a:r>
              </a:p>
            </p:txBody>
          </p:sp>
          <p:sp>
            <p:nvSpPr>
              <p:cNvPr id="53" name="Прямоугольник 52"/>
              <p:cNvSpPr/>
              <p:nvPr/>
            </p:nvSpPr>
            <p:spPr>
              <a:xfrm>
                <a:off x="3243030" y="5060959"/>
                <a:ext cx="851607" cy="307777"/>
              </a:xfrm>
              <a:prstGeom prst="rect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cxnSp>
            <p:nvCxnSpPr>
              <p:cNvPr id="54" name="Скругленная соединительная линия 53"/>
              <p:cNvCxnSpPr>
                <a:endCxn id="53" idx="1"/>
              </p:cNvCxnSpPr>
              <p:nvPr/>
            </p:nvCxnSpPr>
            <p:spPr>
              <a:xfrm flipV="1">
                <a:off x="1871280" y="5214848"/>
                <a:ext cx="1371750" cy="400427"/>
              </a:xfrm>
              <a:prstGeom prst="curvedConnector3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Выноска 1 54"/>
              <p:cNvSpPr/>
              <p:nvPr/>
            </p:nvSpPr>
            <p:spPr>
              <a:xfrm>
                <a:off x="4300189" y="4174753"/>
                <a:ext cx="1447800" cy="372665"/>
              </a:xfrm>
              <a:prstGeom prst="borderCallout1">
                <a:avLst>
                  <a:gd name="adj1" fmla="val 55927"/>
                  <a:gd name="adj2" fmla="val 59"/>
                  <a:gd name="adj3" fmla="val 238901"/>
                  <a:gd name="adj4" fmla="val -5320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Прямоугольник 55"/>
              <p:cNvSpPr/>
              <p:nvPr/>
            </p:nvSpPr>
            <p:spPr>
              <a:xfrm>
                <a:off x="4335439" y="4207198"/>
                <a:ext cx="1377301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System.Int32</a:t>
                </a:r>
                <a:endParaRPr lang="en-US" sz="1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8" name="Прямая со стрелкой 57"/>
              <p:cNvCxnSpPr/>
              <p:nvPr/>
            </p:nvCxnSpPr>
            <p:spPr>
              <a:xfrm flipH="1">
                <a:off x="1537821" y="3823284"/>
                <a:ext cx="1" cy="776425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Прямоугольник 62"/>
              <p:cNvSpPr/>
              <p:nvPr/>
            </p:nvSpPr>
            <p:spPr>
              <a:xfrm>
                <a:off x="1597165" y="3990109"/>
                <a:ext cx="979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Call Bar</a:t>
                </a:r>
              </a:p>
            </p:txBody>
          </p:sp>
        </p:grpSp>
        <p:sp>
          <p:nvSpPr>
            <p:cNvPr id="67" name="Flowchart: Document 8"/>
            <p:cNvSpPr/>
            <p:nvPr/>
          </p:nvSpPr>
          <p:spPr>
            <a:xfrm>
              <a:off x="147539" y="1580034"/>
              <a:ext cx="3656463" cy="3886200"/>
            </a:xfrm>
            <a:prstGeom prst="flowChartDocument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endParaRPr lang="fi-FI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IL_0000:  </a:t>
              </a:r>
              <a:r>
                <a:rPr lang="fi-FI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nop</a:t>
              </a:r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</a:p>
            <a:p>
              <a:r>
                <a:rPr lang="pl-PL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IL_0001:  </a:t>
              </a:r>
              <a:r>
                <a:rPr lang="pl-PL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ldc.i4.s</a:t>
              </a:r>
              <a:r>
                <a:rPr lang="en-US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l-PL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2A 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IL_0003</a:t>
              </a:r>
              <a:r>
                <a:rPr lang="fr-FR" sz="1500" dirty="0">
                  <a:latin typeface="Consolas" panose="020B0609020204030204" pitchFamily="49" charset="0"/>
                  <a:cs typeface="Consolas" panose="020B0609020204030204" pitchFamily="49" charset="0"/>
                </a:rPr>
                <a:t>:  </a:t>
              </a:r>
              <a:r>
                <a:rPr lang="fr-FR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box        System.Int32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IL_0008:  call      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UserQuery.Bar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IL_000D:  </a:t>
              </a:r>
              <a:r>
                <a:rPr lang="fi-FI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nop</a:t>
              </a:r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</a:p>
            <a:p>
              <a:r>
                <a:rPr lang="da-DK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IL_000E:  ret         </a:t>
              </a:r>
            </a:p>
            <a:p>
              <a:endParaRPr lang="da-DK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da-DK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Bar:</a:t>
              </a:r>
            </a:p>
            <a:p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IL_0000:  </a:t>
              </a:r>
              <a:r>
                <a:rPr lang="fi-FI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nop</a:t>
              </a:r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</a:p>
            <a:p>
              <a:r>
                <a:rPr lang="is-I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IL_0001:  ldarg.0     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IL_0002:  </a:t>
              </a:r>
              <a:r>
                <a:rPr lang="en-US" sz="15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unbox.any</a:t>
              </a:r>
              <a:r>
                <a:rPr lang="en-US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System.Int32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IL_0007:  stloc.0     // a</a:t>
              </a:r>
            </a:p>
            <a:p>
              <a:r>
                <a:rPr lang="da-DK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IL_0008:  ret 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9" name="Прямая со стрелкой 68"/>
            <p:cNvCxnSpPr/>
            <p:nvPr/>
          </p:nvCxnSpPr>
          <p:spPr>
            <a:xfrm flipV="1">
              <a:off x="1975770" y="1752600"/>
              <a:ext cx="2139030" cy="36846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1676400" y="2489528"/>
              <a:ext cx="2438400" cy="95566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/>
            <p:nvPr/>
          </p:nvCxnSpPr>
          <p:spPr>
            <a:xfrm>
              <a:off x="2133600" y="4250486"/>
              <a:ext cx="2053163" cy="106340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0587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Обнуляемые типы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762002"/>
            <a:ext cx="8686800" cy="761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При объявлении ссылочной переменной можно установить ее значение в null, чтобы указать, что она не инициализирована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0" y="1627909"/>
            <a:ext cx="5257799" cy="1828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== null)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/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Residence(...);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3657600" y="1943100"/>
            <a:ext cx="4876800" cy="6096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null;</a:t>
            </a:r>
          </a:p>
        </p:txBody>
      </p:sp>
      <p:sp>
        <p:nvSpPr>
          <p:cNvPr id="8" name="Explosion 1 7"/>
          <p:cNvSpPr/>
          <p:nvPr/>
        </p:nvSpPr>
        <p:spPr>
          <a:xfrm>
            <a:off x="7619999" y="1627909"/>
            <a:ext cx="1295400" cy="1295400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b="1" dirty="0">
                <a:latin typeface="Calibri" panose="020F0502020204030204" pitchFamily="34" charset="0"/>
              </a:rPr>
              <a:t>CTE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228600" y="4495800"/>
            <a:ext cx="5486400" cy="1828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?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== null)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Currency(...);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" y="3467100"/>
            <a:ext cx="8686800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Чтобы указать, что тип значения является обнуляемым, используется знак вопроса «?»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Обнуляемые типы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762002"/>
            <a:ext cx="8686803" cy="87459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Типы, допускающие значения null, по сути являются экземплярами структуры System.Nullable&lt;T&gt;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5526" y="1787236"/>
            <a:ext cx="2507673" cy="457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Nullable&lt;Int32&gt;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1673" y="2388151"/>
            <a:ext cx="3733800" cy="6687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любое значение от -2 147 483 648 до 2 147 483 647 или значение null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698812" y="1758803"/>
            <a:ext cx="2387787" cy="457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Nullable&lt;bool&gt;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648201" y="2391772"/>
            <a:ext cx="38862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значения true, false или null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221673" y="3489848"/>
            <a:ext cx="4876800" cy="20574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?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urrency.</a:t>
            </a:r>
            <a:r>
              <a:rPr lang="ru-RU" sz="1700" b="1" dirty="0" err="1">
                <a:latin typeface="Consolas" pitchFamily="49" charset="0"/>
                <a:cs typeface="Consolas" pitchFamily="49" charset="0"/>
              </a:rPr>
              <a:t>HasValue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urrency.</a:t>
            </a:r>
            <a:r>
              <a:rPr lang="ru-RU" sz="1700" b="1" dirty="0" err="1">
                <a:latin typeface="Consolas" pitchFamily="49" charset="0"/>
                <a:cs typeface="Consolas" pitchFamily="49" charset="0"/>
              </a:rPr>
              <a:t>Value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267202" y="3262050"/>
            <a:ext cx="4648199" cy="74696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Свойство HasValue указывает, содержит ли обнуляемый тип значение или null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267201" y="5432146"/>
            <a:ext cx="46482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Свойство только для чтения Value содержит значение переменной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Обнуляемые типы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96782" y="831476"/>
            <a:ext cx="6394818" cy="208494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Нуль-коалесцирующая операция (операция поглощения) «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??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» используется для определения значения по умолчанию для обнуляемых значимых типов, а также ссылочных типов. Он возвращает левый операнд, если он не является нулевым, в противном случае он возвращает правый.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221673" y="3361535"/>
            <a:ext cx="4888173" cy="838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x =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b.HasValue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?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b.Value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: 123;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Flowchart: Document 24"/>
          <p:cNvSpPr/>
          <p:nvPr/>
        </p:nvSpPr>
        <p:spPr>
          <a:xfrm>
            <a:off x="228600" y="4447147"/>
            <a:ext cx="8735291" cy="1032063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string temp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GetFilename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filename = (temp != null) ? temp : "Untitled";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4876800" y="3578037"/>
            <a:ext cx="3733800" cy="7620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x = b ?? 123;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1981200" y="5235718"/>
            <a:ext cx="7010400" cy="926828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string filename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GetFilename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 ?? "Untitled";</a:t>
            </a:r>
          </a:p>
        </p:txBody>
      </p:sp>
      <p:sp>
        <p:nvSpPr>
          <p:cNvPr id="9" name="Flowchart: Document 15"/>
          <p:cNvSpPr/>
          <p:nvPr/>
        </p:nvSpPr>
        <p:spPr>
          <a:xfrm>
            <a:off x="228600" y="831475"/>
            <a:ext cx="2188656" cy="24384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int? i = null; 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int j = 99;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 = 100</a:t>
            </a:r>
          </a:p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 = j;</a:t>
            </a:r>
          </a:p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j = i;</a:t>
            </a:r>
          </a:p>
        </p:txBody>
      </p:sp>
      <p:pic>
        <p:nvPicPr>
          <p:cNvPr id="10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1190966" y="1341253"/>
            <a:ext cx="458048" cy="41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1176367" y="1844388"/>
            <a:ext cx="458048" cy="41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63544" y="2362200"/>
            <a:ext cx="46387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ru-RU" dirty="0" smtClean="0"/>
              <a:t>класс</a:t>
            </a:r>
            <a:r>
              <a:rPr lang="ru-RU" dirty="0"/>
              <a:t>а</a:t>
            </a:r>
            <a:endParaRPr lang="ru-RU" dirty="0"/>
          </a:p>
        </p:txBody>
      </p:sp>
      <p:grpSp>
        <p:nvGrpSpPr>
          <p:cNvPr id="13" name="Group 12"/>
          <p:cNvGrpSpPr/>
          <p:nvPr/>
        </p:nvGrpSpPr>
        <p:grpSpPr>
          <a:xfrm>
            <a:off x="217071" y="914400"/>
            <a:ext cx="8709857" cy="5086843"/>
            <a:chOff x="130470" y="1264258"/>
            <a:chExt cx="8709857" cy="5086843"/>
          </a:xfrm>
        </p:grpSpPr>
        <p:grpSp>
          <p:nvGrpSpPr>
            <p:cNvPr id="11" name="Group 10"/>
            <p:cNvGrpSpPr/>
            <p:nvPr/>
          </p:nvGrpSpPr>
          <p:grpSpPr>
            <a:xfrm>
              <a:off x="130470" y="2404553"/>
              <a:ext cx="8709857" cy="3946548"/>
              <a:chOff x="100371" y="2133600"/>
              <a:chExt cx="8709857" cy="3946548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67411" y="2133600"/>
                <a:ext cx="6904661" cy="2005921"/>
                <a:chOff x="167411" y="2133600"/>
                <a:chExt cx="6904661" cy="2005921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381000" y="2611276"/>
                  <a:ext cx="4154100" cy="1528245"/>
                </a:xfrm>
                <a:prstGeom prst="roundRect">
                  <a:avLst/>
                </a:prstGeom>
                <a:noFill/>
                <a:ln>
                  <a:noFill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117416" tIns="58707" rIns="117416" bIns="58707" rtlCol="0" anchor="ctr"/>
                <a:lstStyle/>
                <a:p>
                  <a:pPr marL="106000" algn="just"/>
                  <a:endParaRPr lang="ru-RU"/>
                </a:p>
              </p:txBody>
            </p:sp>
            <p:sp>
              <p:nvSpPr>
                <p:cNvPr id="20" name="Flowchart: Document 12"/>
                <p:cNvSpPr/>
                <p:nvPr/>
              </p:nvSpPr>
              <p:spPr>
                <a:xfrm>
                  <a:off x="167411" y="2133600"/>
                  <a:ext cx="2438400" cy="1528245"/>
                </a:xfrm>
                <a:prstGeom prst="flowChartDocumen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17416" tIns="58707" rIns="117416" bIns="58707" rtlCol="0" anchor="ctr"/>
                <a:lstStyle/>
                <a:p>
                  <a:pPr>
                    <a:defRPr/>
                  </a:pPr>
                  <a:r>
                    <a:rPr lang="ru-RU" sz="1600" dirty="0" err="1">
                      <a:solidFill>
                        <a:schemeClr val="accent2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class</a:t>
                  </a:r>
                  <a:r>
                    <a:rPr lang="ru-RU" sz="1600" dirty="0">
                      <a:solidFill>
                        <a:schemeClr val="accent2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 </a:t>
                  </a:r>
                  <a:r>
                    <a:rPr lang="en-US" sz="1600" dirty="0" err="1" smtClean="0">
                      <a:solidFill>
                        <a:schemeClr val="accent2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ClassName</a:t>
                  </a:r>
                  <a:endParaRPr lang="ru-RU" sz="1600" dirty="0">
                    <a:solidFill>
                      <a:schemeClr val="accent2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  <a:p>
                  <a:pPr>
                    <a:defRPr/>
                  </a:pPr>
                  <a:r>
                    <a:rPr lang="ru-RU" sz="1600" dirty="0">
                      <a:solidFill>
                        <a:schemeClr val="accent2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{</a:t>
                  </a:r>
                </a:p>
                <a:p>
                  <a:pPr>
                    <a:defRPr/>
                  </a:pPr>
                  <a:r>
                    <a:rPr lang="ru-RU" sz="1600" dirty="0">
                      <a:solidFill>
                        <a:schemeClr val="accent2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   ...</a:t>
                  </a:r>
                </a:p>
                <a:p>
                  <a:pPr>
                    <a:defRPr/>
                  </a:pPr>
                  <a:r>
                    <a:rPr lang="ru-RU" sz="1600" dirty="0">
                      <a:solidFill>
                        <a:schemeClr val="accent2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}</a:t>
                  </a:r>
                </a:p>
              </p:txBody>
            </p:sp>
            <p:sp>
              <p:nvSpPr>
                <p:cNvPr id="22" name="Rounded Rectangle 8"/>
                <p:cNvSpPr/>
                <p:nvPr/>
              </p:nvSpPr>
              <p:spPr>
                <a:xfrm>
                  <a:off x="3886200" y="2327479"/>
                  <a:ext cx="3185872" cy="1048803"/>
                </a:xfrm>
                <a:prstGeom prst="round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117416" tIns="58707" rIns="117416" bIns="58707" rtlCol="0" anchor="ctr"/>
                <a:lstStyle/>
                <a:p>
                  <a:pPr marL="106000" algn="just"/>
                  <a:r>
                    <a:rPr lang="ru-RU" dirty="0">
                      <a:solidFill>
                        <a:schemeClr val="accent3">
                          <a:lumMod val="75000"/>
                        </a:schemeClr>
                      </a:solidFill>
                      <a:latin typeface="Bradley Hand" charset="0"/>
                      <a:ea typeface="Bradley Hand" charset="0"/>
                      <a:cs typeface="Bradley Hand" charset="0"/>
                    </a:rPr>
                    <a:t>Класс определяется с ключевым словом </a:t>
                  </a:r>
                  <a:r>
                    <a:rPr lang="ru-RU" b="1" dirty="0" err="1">
                      <a:solidFill>
                        <a:schemeClr val="accent3">
                          <a:lumMod val="75000"/>
                        </a:schemeClr>
                      </a:solidFill>
                      <a:latin typeface="Bradley Hand" charset="0"/>
                      <a:ea typeface="Bradley Hand" charset="0"/>
                      <a:cs typeface="Bradley Hand" charset="0"/>
                    </a:rPr>
                    <a:t>class</a:t>
                  </a:r>
                  <a:endParaRPr lang="ru-RU" b="1" dirty="0">
                    <a:solidFill>
                      <a:schemeClr val="accent3">
                        <a:lumMod val="75000"/>
                      </a:schemeClr>
                    </a:solidFill>
                    <a:latin typeface="Bradley Hand" charset="0"/>
                    <a:ea typeface="Bradley Hand" charset="0"/>
                    <a:cs typeface="Bradley Hand" charset="0"/>
                  </a:endParaRPr>
                </a:p>
              </p:txBody>
            </p:sp>
            <p:cxnSp>
              <p:nvCxnSpPr>
                <p:cNvPr id="23" name="Прямая со стрелкой 5"/>
                <p:cNvCxnSpPr>
                  <a:stCxn id="22" idx="1"/>
                </p:cNvCxnSpPr>
                <p:nvPr/>
              </p:nvCxnSpPr>
              <p:spPr>
                <a:xfrm flipH="1" flipV="1">
                  <a:off x="762000" y="2543781"/>
                  <a:ext cx="3124200" cy="308100"/>
                </a:xfrm>
                <a:prstGeom prst="straightConnector1">
                  <a:avLst/>
                </a:prstGeom>
                <a:ln w="28575">
                  <a:solidFill>
                    <a:schemeClr val="accent2">
                      <a:lumMod val="50000"/>
                    </a:schemeClr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226200" y="3522139"/>
                <a:ext cx="845820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С точки зрения программирования класс можно рассматривать как набор данных и 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методов для 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работы с </a:t>
                </a: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ними</a:t>
                </a:r>
              </a:p>
              <a:p>
                <a:pPr algn="just"/>
                <a:endParaRPr lang="ru-RU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  <a:p>
                <a:pPr algn="just"/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С точки зрения структуры программы, класс является сложным типом </a:t>
                </a: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данных</a:t>
                </a:r>
                <a:endParaRPr lang="ru-RU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0371" y="5433817"/>
                <a:ext cx="870985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6000" algn="just"/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Объект (экземпляр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класса) – это отдельный представитель класса, имеющий конкретное состояние и поведение, полностью определяемое классом</a:t>
                </a:r>
                <a:endParaRPr lang="ru-RU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8474" y="4906521"/>
                <a:ext cx="37753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ClassName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1600" dirty="0" err="1" smtClean="0">
                    <a:solidFill>
                      <a:schemeClr val="accent2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obj</a:t>
                </a:r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 = new </a:t>
                </a:r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ClassName</a:t>
                </a:r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();</a:t>
                </a:r>
                <a:endParaRPr lang="en-US" sz="1600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68850" y="1264258"/>
              <a:ext cx="863309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algn="just"/>
              <a:r>
                <a:rPr lang="ru-RU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Класс – это способ описания сущности, определяющий состояние и поведение, зависящее от этого состояния, а также правила для взаимодействия с данной сущностью (контракт)</a:t>
              </a:r>
              <a:endPara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03169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9768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класса</a:t>
            </a:r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228600" y="1066800"/>
            <a:ext cx="8686800" cy="3625331"/>
            <a:chOff x="228600" y="1066800"/>
            <a:chExt cx="8686800" cy="3625331"/>
          </a:xfrm>
        </p:grpSpPr>
        <p:sp>
          <p:nvSpPr>
            <p:cNvPr id="8" name="Flowchart: Document 12"/>
            <p:cNvSpPr/>
            <p:nvPr/>
          </p:nvSpPr>
          <p:spPr>
            <a:xfrm>
              <a:off x="228600" y="1066800"/>
              <a:ext cx="8686800" cy="2983468"/>
            </a:xfrm>
            <a:prstGeom prst="flowChartDocumen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pPr>
                <a:defRPr/>
              </a:pP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defRPr/>
              </a:pP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[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Attributes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]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[Class modifiers]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class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ClassName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[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Generic type parameters, a base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				class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and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interfaces] 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{</a:t>
              </a: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	Class members</a:t>
              </a:r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–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these are methods, properties, indexers,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		events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fields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constructors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overloaded operators,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	nested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types, and a </a:t>
              </a:r>
              <a:r>
                <a:rPr lang="en-US" sz="1600" dirty="0" err="1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finalizer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defRPr/>
              </a:pP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sp>
          <p:nvSpPr>
            <p:cNvPr id="9" name="Прямоугольник 3"/>
            <p:cNvSpPr/>
            <p:nvPr/>
          </p:nvSpPr>
          <p:spPr>
            <a:xfrm>
              <a:off x="228600" y="4353577"/>
              <a:ext cx="7620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public, internal, abstract, sealed, static, unsafe, partial</a:t>
              </a:r>
            </a:p>
          </p:txBody>
        </p:sp>
        <p:cxnSp>
          <p:nvCxnSpPr>
            <p:cNvPr id="10" name="Прямая со стрелкой 5"/>
            <p:cNvCxnSpPr/>
            <p:nvPr/>
          </p:nvCxnSpPr>
          <p:spPr>
            <a:xfrm flipH="1" flipV="1">
              <a:off x="1371600" y="1828800"/>
              <a:ext cx="1905000" cy="2438401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70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Класс, объект, ссылка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8534400" cy="4730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defTabSz="800100">
              <a:lnSpc>
                <a:spcPct val="110000"/>
              </a:lnSpc>
              <a:spcAft>
                <a:spcPct val="35000"/>
              </a:spcAft>
              <a:buFont typeface="Arial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 – это понятие времени выполнения, любой объект является экземпляром класса, создается во время выполнения системы и представляет набор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полей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 algn="just" defTabSz="800100">
              <a:lnSpc>
                <a:spcPct val="110000"/>
              </a:lnSpc>
              <a:spcAft>
                <a:spcPct val="35000"/>
              </a:spcAft>
              <a:buFont typeface="Arial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Ссылка  - это понятие времени выполнения. Значение ссылки либо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null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, либо она присоединена к объекту, который она однозначно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идентифицирует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 algn="just" defTabSz="800100">
              <a:lnSpc>
                <a:spcPct val="110000"/>
              </a:lnSpc>
              <a:spcAft>
                <a:spcPct val="35000"/>
              </a:spcAft>
              <a:buFont typeface="Arial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Сущность - это статическое понятие (времени компиляции), применяемое к программному тексту, идентификатор в тексте класса, представляющий значение или множество значений в период выполнения. Сущностями являются обычные переменные, именованные константы, аргументы и результаты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функций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285750" lvl="0" indent="-285750" algn="just" defTabSz="800100">
              <a:lnSpc>
                <a:spcPct val="110000"/>
              </a:lnSpc>
              <a:spcAft>
                <a:spcPct val="35000"/>
              </a:spcAft>
              <a:buFont typeface="Arial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Определение ссылки не привязано к аппаратно-программной реализации – присоединенная к объекту она может рассматриваться как его абстрактное имя. Отличие ссылки от указателя в ее строгой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типизации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 algn="just" defTabSz="800100">
              <a:lnSpc>
                <a:spcPct val="110000"/>
              </a:lnSpc>
              <a:spcAft>
                <a:spcPct val="35000"/>
              </a:spcAft>
              <a:buFont typeface="Arial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Ссылка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 действительности реализована в виде небольшой порции данных, которая содержит информацию, используемую CLR, чтобы точно определить объект, на который ссылается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ссылка</a:t>
            </a:r>
            <a:endParaRPr lang="ru-RU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Члены </a:t>
            </a:r>
            <a:r>
              <a:rPr lang="ru-RU" dirty="0" smtClean="0"/>
              <a:t>класса. Поля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24237"/>
              </p:ext>
            </p:extLst>
          </p:nvPr>
        </p:nvGraphicFramePr>
        <p:xfrm>
          <a:off x="190278" y="2362200"/>
          <a:ext cx="8762999" cy="2384064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42293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33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7344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Статический</a:t>
                      </a:r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модификатор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static</a:t>
                      </a:r>
                      <a:endParaRPr lang="en-US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доступа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public internal</a:t>
                      </a:r>
                      <a:r>
                        <a:rPr lang="en-U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private protected</a:t>
                      </a:r>
                      <a:endParaRPr lang="en-US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наследования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new</a:t>
                      </a:r>
                      <a:endParaRPr lang="en-US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небезопасного кода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unsafe</a:t>
                      </a:r>
                      <a:endParaRPr lang="en-US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доступа только для чтения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readonly</a:t>
                      </a:r>
                      <a:endParaRPr lang="en-US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</a:t>
                      </a:r>
                      <a:r>
                        <a:rPr lang="ru-RU" sz="1800" baseline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многопоточности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volatile</a:t>
                      </a:r>
                      <a:endParaRPr lang="en-US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82072" y="848074"/>
            <a:ext cx="8762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000" algn="just"/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 класс могут добавляться поля и методы, определяющие состояние и поведение класса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соответственно</a:t>
            </a:r>
          </a:p>
          <a:p>
            <a:pPr marL="106000" algn="just"/>
            <a:endParaRPr lang="ru-RU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106000" algn="just"/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 поле можно думать как о переменной, которая имеет областью видимости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класс</a:t>
            </a:r>
            <a:endParaRPr lang="ru-RU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Члены </a:t>
            </a:r>
            <a:r>
              <a:rPr lang="ru-RU" dirty="0" smtClean="0"/>
              <a:t>класса. Методы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53672"/>
              </p:ext>
            </p:extLst>
          </p:nvPr>
        </p:nvGraphicFramePr>
        <p:xfrm>
          <a:off x="304089" y="2053579"/>
          <a:ext cx="8592728" cy="2384064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41917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010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7344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Статический</a:t>
                      </a:r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модификатор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static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доступа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public internal</a:t>
                      </a:r>
                      <a:r>
                        <a:rPr lang="en-US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private protected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наследования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new</a:t>
                      </a:r>
                      <a:r>
                        <a:rPr lang="ru-RU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virtual abstract override sealed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неуправляемого кода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unsafe extern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частичного</a:t>
                      </a:r>
                      <a:r>
                        <a:rPr lang="ru-RU" sz="1800" b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метода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partial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</a:t>
                      </a:r>
                      <a:r>
                        <a:rPr lang="ru-RU" sz="1800" b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асинхронного кода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async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52400" y="1131536"/>
            <a:ext cx="859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000" algn="just"/>
            <a:r>
              <a:rPr lang="ru-RU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Метод это процедура или функция, определенная внутри класса</a:t>
            </a:r>
            <a:endParaRPr lang="ru-RU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Члены </a:t>
            </a:r>
            <a:r>
              <a:rPr lang="ru-RU" dirty="0" smtClean="0"/>
              <a:t>класса. </a:t>
            </a:r>
            <a:r>
              <a:rPr lang="ru-RU" dirty="0" smtClean="0"/>
              <a:t>Конструкторы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3496"/>
              </p:ext>
            </p:extLst>
          </p:nvPr>
        </p:nvGraphicFramePr>
        <p:xfrm>
          <a:off x="304089" y="2053579"/>
          <a:ext cx="8592728" cy="1192032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41917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010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7344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Статический</a:t>
                      </a:r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модификатор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static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доступа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public internal</a:t>
                      </a:r>
                      <a:r>
                        <a:rPr lang="en-US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private protected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неуправляемого кода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unsafe extern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52400" y="1131536"/>
            <a:ext cx="859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000" algn="just"/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Метод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для инициализации состояния объекта</a:t>
            </a:r>
            <a:endParaRPr lang="ru-RU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General_Template_20150223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3">
              <a:lumMod val="50000"/>
            </a:schemeClr>
          </a:solidFill>
          <a:prstDash val="sysDot"/>
          <a:headEnd type="none" w="med" len="med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asic Program Constructions" id="{962B6607-19C4-B942-8973-FB0C2E868F6D}" vid="{33CA72B4-F7D7-B44C-A627-F3ECABB2F8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F96B3B-5B2C-4996-9E02-395DA9EA8E7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Templates</Template>
  <TotalTime>18070</TotalTime>
  <Words>3514</Words>
  <Application>Microsoft Macintosh PowerPoint</Application>
  <PresentationFormat>On-screen Show (4:3)</PresentationFormat>
  <Paragraphs>627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 Black</vt:lpstr>
      <vt:lpstr>Bradley Hand</vt:lpstr>
      <vt:lpstr>Calibri</vt:lpstr>
      <vt:lpstr>Consolas</vt:lpstr>
      <vt:lpstr>Georgia</vt:lpstr>
      <vt:lpstr>Helvetica</vt:lpstr>
      <vt:lpstr>Lucida Grande</vt:lpstr>
      <vt:lpstr>Narkisim</vt:lpstr>
      <vt:lpstr>Trebuchet MS</vt:lpstr>
      <vt:lpstr>Wingdings</vt:lpstr>
      <vt:lpstr>Arial</vt:lpstr>
      <vt:lpstr>EPAM_PPT_General_Template_20150223</vt:lpstr>
      <vt:lpstr>PowerPoint Presentation</vt:lpstr>
      <vt:lpstr>Классификация типов</vt:lpstr>
      <vt:lpstr>PowerPoint Presentation</vt:lpstr>
      <vt:lpstr>Понятие класса</vt:lpstr>
      <vt:lpstr>Понятие класса</vt:lpstr>
      <vt:lpstr>Класс, объект, ссылка</vt:lpstr>
      <vt:lpstr>Члены класса. Поля</vt:lpstr>
      <vt:lpstr>Члены класса. Методы</vt:lpstr>
      <vt:lpstr>Члены класса. Конструкторы</vt:lpstr>
      <vt:lpstr>Конструкторы</vt:lpstr>
      <vt:lpstr>Конструкторы</vt:lpstr>
      <vt:lpstr>Создание объектов</vt:lpstr>
      <vt:lpstr>Создание объектов</vt:lpstr>
      <vt:lpstr>Создание объектов</vt:lpstr>
      <vt:lpstr>Разделяемые классы и разделяемые методы</vt:lpstr>
      <vt:lpstr>Использование разделяемых классов и разделяемых методов</vt:lpstr>
      <vt:lpstr>PowerPoint Presentation</vt:lpstr>
      <vt:lpstr>Понятие структуры</vt:lpstr>
      <vt:lpstr>Понятие структуры</vt:lpstr>
      <vt:lpstr>Определение и использование структуры</vt:lpstr>
      <vt:lpstr>Что такое структура?</vt:lpstr>
      <vt:lpstr>Что такое структуры?</vt:lpstr>
      <vt:lpstr>Определение и использование структуры</vt:lpstr>
      <vt:lpstr>Инициализация структуры</vt:lpstr>
      <vt:lpstr>Инициализация структуры</vt:lpstr>
      <vt:lpstr>Инициализация структуры</vt:lpstr>
      <vt:lpstr>Что такое перечисление?</vt:lpstr>
      <vt:lpstr>Что такое перечисление?</vt:lpstr>
      <vt:lpstr>Что такое перечисление?</vt:lpstr>
      <vt:lpstr>Создание новых типов перечисления</vt:lpstr>
      <vt:lpstr>Инициализация и присваивание переменных перечисления</vt:lpstr>
      <vt:lpstr>Инициализация и присваивание переменных перечисления</vt:lpstr>
      <vt:lpstr>Упаковка и распаковка</vt:lpstr>
      <vt:lpstr>Упаковка и распаковка</vt:lpstr>
      <vt:lpstr>Упаковка и распаковка</vt:lpstr>
      <vt:lpstr>Упаковка и распаковка</vt:lpstr>
      <vt:lpstr>Обнуляемые типы</vt:lpstr>
      <vt:lpstr>Обнуляемые типы</vt:lpstr>
      <vt:lpstr>Обнуляемые типы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NET.C#.04 Создание новых типов в C#</dc:title>
  <dc:creator>Anzhelika Kravchuk</dc:creator>
  <cp:lastModifiedBy>Microsoft Office User</cp:lastModifiedBy>
  <cp:revision>1008</cp:revision>
  <dcterms:created xsi:type="dcterms:W3CDTF">2008-09-08T12:48:20Z</dcterms:created>
  <dcterms:modified xsi:type="dcterms:W3CDTF">2017-12-20T14:35:15Z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