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4"/>
  </p:sldMasterIdLst>
  <p:notesMasterIdLst>
    <p:notesMasterId r:id="rId34"/>
  </p:notesMasterIdLst>
  <p:sldIdLst>
    <p:sldId id="439" r:id="rId5"/>
    <p:sldId id="442" r:id="rId6"/>
    <p:sldId id="428" r:id="rId7"/>
    <p:sldId id="443" r:id="rId8"/>
    <p:sldId id="423" r:id="rId9"/>
    <p:sldId id="385" r:id="rId10"/>
    <p:sldId id="462" r:id="rId11"/>
    <p:sldId id="388" r:id="rId12"/>
    <p:sldId id="450" r:id="rId13"/>
    <p:sldId id="453" r:id="rId14"/>
    <p:sldId id="460" r:id="rId15"/>
    <p:sldId id="454" r:id="rId16"/>
    <p:sldId id="456" r:id="rId17"/>
    <p:sldId id="458" r:id="rId18"/>
    <p:sldId id="461" r:id="rId19"/>
    <p:sldId id="343" r:id="rId20"/>
    <p:sldId id="416" r:id="rId21"/>
    <p:sldId id="417" r:id="rId22"/>
    <p:sldId id="419" r:id="rId23"/>
    <p:sldId id="420" r:id="rId24"/>
    <p:sldId id="421" r:id="rId25"/>
    <p:sldId id="357" r:id="rId26"/>
    <p:sldId id="426" r:id="rId27"/>
    <p:sldId id="444" r:id="rId28"/>
    <p:sldId id="354" r:id="rId29"/>
    <p:sldId id="361" r:id="rId30"/>
    <p:sldId id="370" r:id="rId31"/>
    <p:sldId id="445" r:id="rId32"/>
    <p:sldId id="446" r:id="rId3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4270">
          <p15:clr>
            <a:srgbClr val="A4A3A4"/>
          </p15:clr>
        </p15:guide>
        <p15:guide id="2" pos="340">
          <p15:clr>
            <a:srgbClr val="A4A3A4"/>
          </p15:clr>
        </p15:guide>
        <p15:guide id="3" pos="19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C78"/>
    <a:srgbClr val="BDFFF2"/>
    <a:srgbClr val="5BFFE0"/>
    <a:srgbClr val="21438F"/>
    <a:srgbClr val="2750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Светлый стиль 1 — акцент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Светлый стиль 3 — акцент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Средний стиль 1 — акцент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73" autoAdjust="0"/>
    <p:restoredTop sz="92407" autoAdjust="0"/>
  </p:normalViewPr>
  <p:slideViewPr>
    <p:cSldViewPr>
      <p:cViewPr>
        <p:scale>
          <a:sx n="97" d="100"/>
          <a:sy n="97" d="100"/>
        </p:scale>
        <p:origin x="1856" y="144"/>
      </p:cViewPr>
      <p:guideLst>
        <p:guide orient="horz" pos="4270"/>
        <p:guide pos="340"/>
        <p:guide pos="192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notesMaster" Target="notesMasters/notesMaster1.xml"/><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theme" Target="theme/theme1.xml"/><Relationship Id="rId3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905B674B-12CC-451C-AB26-4534792A9C31}" type="datetimeFigureOut">
              <a:rPr lang="en-US"/>
              <a:pPr>
                <a:defRPr/>
              </a:pPr>
              <a:t>12/19/17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572A5AAF-689B-46C5-AEA8-B5E4FB60F770}" type="slidenum">
              <a:rPr lang="en-US"/>
              <a:pPr>
                <a:defRPr/>
              </a:pPr>
              <a:t>‹#›</a:t>
            </a:fld>
            <a:endParaRPr lang="en-US" dirty="0"/>
          </a:p>
        </p:txBody>
      </p:sp>
    </p:spTree>
    <p:extLst>
      <p:ext uri="{BB962C8B-B14F-4D97-AF65-F5344CB8AC3E}">
        <p14:creationId xmlns:p14="http://schemas.microsoft.com/office/powerpoint/2010/main" val="26619879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500" kern="1200">
        <a:solidFill>
          <a:schemeClr val="tx1"/>
        </a:solidFill>
        <a:latin typeface="+mn-lt"/>
        <a:ea typeface="+mn-ea"/>
        <a:cs typeface="+mn-cs"/>
      </a:defRPr>
    </a:lvl1pPr>
    <a:lvl2pPr marL="587075" algn="l" rtl="0" eaLnBrk="0" fontAlgn="base" hangingPunct="0">
      <a:spcBef>
        <a:spcPct val="30000"/>
      </a:spcBef>
      <a:spcAft>
        <a:spcPct val="0"/>
      </a:spcAft>
      <a:defRPr sz="1500" kern="1200">
        <a:solidFill>
          <a:schemeClr val="tx1"/>
        </a:solidFill>
        <a:latin typeface="+mn-lt"/>
        <a:ea typeface="+mn-ea"/>
        <a:cs typeface="+mn-cs"/>
      </a:defRPr>
    </a:lvl2pPr>
    <a:lvl3pPr marL="1174152" algn="l" rtl="0" eaLnBrk="0" fontAlgn="base" hangingPunct="0">
      <a:spcBef>
        <a:spcPct val="30000"/>
      </a:spcBef>
      <a:spcAft>
        <a:spcPct val="0"/>
      </a:spcAft>
      <a:defRPr sz="1500" kern="1200">
        <a:solidFill>
          <a:schemeClr val="tx1"/>
        </a:solidFill>
        <a:latin typeface="+mn-lt"/>
        <a:ea typeface="+mn-ea"/>
        <a:cs typeface="+mn-cs"/>
      </a:defRPr>
    </a:lvl3pPr>
    <a:lvl4pPr marL="1761226" algn="l" rtl="0" eaLnBrk="0" fontAlgn="base" hangingPunct="0">
      <a:spcBef>
        <a:spcPct val="30000"/>
      </a:spcBef>
      <a:spcAft>
        <a:spcPct val="0"/>
      </a:spcAft>
      <a:defRPr sz="1500" kern="1200">
        <a:solidFill>
          <a:schemeClr val="tx1"/>
        </a:solidFill>
        <a:latin typeface="+mn-lt"/>
        <a:ea typeface="+mn-ea"/>
        <a:cs typeface="+mn-cs"/>
      </a:defRPr>
    </a:lvl4pPr>
    <a:lvl5pPr marL="2348302" algn="l" rtl="0" eaLnBrk="0" fontAlgn="base" hangingPunct="0">
      <a:spcBef>
        <a:spcPct val="30000"/>
      </a:spcBef>
      <a:spcAft>
        <a:spcPct val="0"/>
      </a:spcAft>
      <a:defRPr sz="1500" kern="1200">
        <a:solidFill>
          <a:schemeClr val="tx1"/>
        </a:solidFill>
        <a:latin typeface="+mn-lt"/>
        <a:ea typeface="+mn-ea"/>
        <a:cs typeface="+mn-cs"/>
      </a:defRPr>
    </a:lvl5pPr>
    <a:lvl6pPr marL="2935377" algn="l" defTabSz="1174152" rtl="0" eaLnBrk="1" latinLnBrk="0" hangingPunct="1">
      <a:defRPr sz="1500" kern="1200">
        <a:solidFill>
          <a:schemeClr val="tx1"/>
        </a:solidFill>
        <a:latin typeface="+mn-lt"/>
        <a:ea typeface="+mn-ea"/>
        <a:cs typeface="+mn-cs"/>
      </a:defRPr>
    </a:lvl6pPr>
    <a:lvl7pPr marL="3522454" algn="l" defTabSz="1174152" rtl="0" eaLnBrk="1" latinLnBrk="0" hangingPunct="1">
      <a:defRPr sz="1500" kern="1200">
        <a:solidFill>
          <a:schemeClr val="tx1"/>
        </a:solidFill>
        <a:latin typeface="+mn-lt"/>
        <a:ea typeface="+mn-ea"/>
        <a:cs typeface="+mn-cs"/>
      </a:defRPr>
    </a:lvl7pPr>
    <a:lvl8pPr marL="4109529" algn="l" defTabSz="1174152" rtl="0" eaLnBrk="1" latinLnBrk="0" hangingPunct="1">
      <a:defRPr sz="1500" kern="1200">
        <a:solidFill>
          <a:schemeClr val="tx1"/>
        </a:solidFill>
        <a:latin typeface="+mn-lt"/>
        <a:ea typeface="+mn-ea"/>
        <a:cs typeface="+mn-cs"/>
      </a:defRPr>
    </a:lvl8pPr>
    <a:lvl9pPr marL="4696604" algn="l" defTabSz="1174152" rtl="0" eaLnBrk="1" latinLnBrk="0" hangingPunct="1">
      <a:defRPr sz="1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2</a:t>
            </a:fld>
            <a:endParaRPr lang="en-US" dirty="0"/>
          </a:p>
        </p:txBody>
      </p:sp>
    </p:spTree>
    <p:extLst>
      <p:ext uri="{BB962C8B-B14F-4D97-AF65-F5344CB8AC3E}">
        <p14:creationId xmlns:p14="http://schemas.microsoft.com/office/powerpoint/2010/main" val="1424268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3</a:t>
            </a:fld>
            <a:endParaRPr lang="en-US" dirty="0"/>
          </a:p>
        </p:txBody>
      </p:sp>
    </p:spTree>
    <p:extLst>
      <p:ext uri="{BB962C8B-B14F-4D97-AF65-F5344CB8AC3E}">
        <p14:creationId xmlns:p14="http://schemas.microsoft.com/office/powerpoint/2010/main" val="24731377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ru-RU" dirty="0"/>
              <a:t>Класс – это способ описания сущности, определяющий состояние и поведение, зависящее от этого состояния, а также правила для взаимодействия с данной сущностью (контракт). </a:t>
            </a:r>
          </a:p>
          <a:p>
            <a:endParaRPr lang="ru-RU" dirty="0"/>
          </a:p>
          <a:p>
            <a:r>
              <a:rPr lang="ru-RU" dirty="0"/>
              <a:t>С точки зрения программирования класс можно рассматривать как набор данных (полей, атрибутов, членов класса) и функций для работы с ними (методов).</a:t>
            </a:r>
          </a:p>
          <a:p>
            <a:endParaRPr lang="ru-RU" dirty="0"/>
          </a:p>
          <a:p>
            <a:r>
              <a:rPr lang="ru-RU" dirty="0"/>
              <a:t>С точки зрения структуры программы, класс является сложным типом данных.</a:t>
            </a:r>
          </a:p>
          <a:p>
            <a:r>
              <a:rPr lang="ru-RU" dirty="0"/>
              <a:t>Объект (экземпляр) – это отдельный представитель класса, имеющий конкретное состояние и поведение, полностью определяемое классом.</a:t>
            </a:r>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4</a:t>
            </a:fld>
            <a:endParaRPr lang="en-US" dirty="0"/>
          </a:p>
        </p:txBody>
      </p:sp>
    </p:spTree>
    <p:extLst>
      <p:ext uri="{BB962C8B-B14F-4D97-AF65-F5344CB8AC3E}">
        <p14:creationId xmlns:p14="http://schemas.microsoft.com/office/powerpoint/2010/main" val="785787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11</a:t>
            </a:fld>
            <a:endParaRPr lang="en-US" dirty="0"/>
          </a:p>
        </p:txBody>
      </p:sp>
    </p:spTree>
    <p:extLst>
      <p:ext uri="{BB962C8B-B14F-4D97-AF65-F5344CB8AC3E}">
        <p14:creationId xmlns:p14="http://schemas.microsoft.com/office/powerpoint/2010/main" val="501376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ru-RU" dirty="0"/>
              <a:t>При</a:t>
            </a:r>
            <a:r>
              <a:rPr lang="ru-RU" baseline="0" dirty="0"/>
              <a:t> отсутствии реализации метода  </a:t>
            </a:r>
            <a:r>
              <a:rPr lang="en-US" baseline="0" dirty="0" err="1"/>
              <a:t>DoWork</a:t>
            </a:r>
            <a:r>
              <a:rPr lang="en-US" baseline="0" dirty="0"/>
              <a:t> </a:t>
            </a:r>
            <a:r>
              <a:rPr lang="ru-RU" baseline="0" dirty="0"/>
              <a:t>его вызов игнорится.</a:t>
            </a:r>
            <a:endParaRPr lang="ru-RU"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14</a:t>
            </a:fld>
            <a:endParaRPr lang="en-US" dirty="0"/>
          </a:p>
        </p:txBody>
      </p:sp>
    </p:spTree>
    <p:extLst>
      <p:ext uri="{BB962C8B-B14F-4D97-AF65-F5344CB8AC3E}">
        <p14:creationId xmlns:p14="http://schemas.microsoft.com/office/powerpoint/2010/main" val="2794080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23</a:t>
            </a:fld>
            <a:endParaRPr lang="en-US" dirty="0"/>
          </a:p>
        </p:txBody>
      </p:sp>
    </p:spTree>
    <p:extLst>
      <p:ext uri="{BB962C8B-B14F-4D97-AF65-F5344CB8AC3E}">
        <p14:creationId xmlns:p14="http://schemas.microsoft.com/office/powerpoint/2010/main" val="17613285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24</a:t>
            </a:fld>
            <a:endParaRPr lang="en-US" dirty="0"/>
          </a:p>
        </p:txBody>
      </p:sp>
    </p:spTree>
    <p:extLst>
      <p:ext uri="{BB962C8B-B14F-4D97-AF65-F5344CB8AC3E}">
        <p14:creationId xmlns:p14="http://schemas.microsoft.com/office/powerpoint/2010/main" val="1969451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hyperlink" Target="mailto:anzhelika_kravchuk@epam.com" TargetMode="Externa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0" hasCustomPrompt="1"/>
          </p:nvPr>
        </p:nvSpPr>
        <p:spPr>
          <a:xfrm>
            <a:off x="296214" y="1889830"/>
            <a:ext cx="8500056" cy="993073"/>
          </a:xfrm>
          <a:prstGeom prst="rect">
            <a:avLst/>
          </a:prstGeom>
        </p:spPr>
        <p:txBody>
          <a:bodyPr lIns="68580" tIns="0" rIns="68580" bIns="34290">
            <a:noAutofit/>
          </a:bodyPr>
          <a:lstStyle>
            <a:lvl1pPr marL="0" indent="0">
              <a:lnSpc>
                <a:spcPct val="85000"/>
              </a:lnSpc>
              <a:spcBef>
                <a:spcPts val="0"/>
              </a:spcBef>
              <a:buNone/>
              <a:defRPr sz="4100" kern="0" cap="all" spc="-75" baseline="0">
                <a:solidFill>
                  <a:schemeClr val="bg1"/>
                </a:solidFill>
                <a:latin typeface="Arial Black"/>
                <a:cs typeface="Arial Black"/>
              </a:defRPr>
            </a:lvl1pPr>
          </a:lstStyle>
          <a:p>
            <a:pPr lvl="0"/>
            <a:r>
              <a:rPr lang="en-US" dirty="0"/>
              <a:t>Click to add title</a:t>
            </a:r>
          </a:p>
        </p:txBody>
      </p:sp>
      <p:sp>
        <p:nvSpPr>
          <p:cNvPr id="9" name="Text Placeholder 5"/>
          <p:cNvSpPr>
            <a:spLocks noGrp="1"/>
          </p:cNvSpPr>
          <p:nvPr>
            <p:ph type="body" sz="quarter" idx="11" hasCustomPrompt="1"/>
          </p:nvPr>
        </p:nvSpPr>
        <p:spPr>
          <a:xfrm>
            <a:off x="296214" y="3561899"/>
            <a:ext cx="3688382" cy="370101"/>
          </a:xfrm>
          <a:prstGeom prst="rect">
            <a:avLst/>
          </a:prstGeom>
          <a:noFill/>
          <a:ln>
            <a:noFill/>
          </a:ln>
        </p:spPr>
        <p:txBody>
          <a:bodyPr wrap="none" lIns="68580" tIns="27432" rIns="68580" bIns="34290">
            <a:spAutoFit/>
          </a:bodyPr>
          <a:lstStyle>
            <a:lvl1pPr marL="0" indent="0">
              <a:spcBef>
                <a:spcPts val="0"/>
              </a:spcBef>
              <a:buFontTx/>
              <a:buNone/>
              <a:defRPr sz="2000" cap="all" baseline="0">
                <a:solidFill>
                  <a:srgbClr val="FFFFFF"/>
                </a:solidFill>
                <a:latin typeface="Arial Black"/>
                <a:cs typeface="Arial Black"/>
              </a:defRPr>
            </a:lvl1pPr>
            <a:lvl2pPr marL="342892" indent="0">
              <a:buFontTx/>
              <a:buNone/>
              <a:defRPr/>
            </a:lvl2pPr>
            <a:lvl3pPr marL="685783" indent="0">
              <a:buFontTx/>
              <a:buNone/>
              <a:defRPr/>
            </a:lvl3pPr>
            <a:lvl4pPr marL="1028675" indent="0">
              <a:buFontTx/>
              <a:buNone/>
              <a:defRPr/>
            </a:lvl4pPr>
            <a:lvl5pPr marL="1371566" indent="0">
              <a:buFontTx/>
              <a:buNone/>
              <a:defRPr/>
            </a:lvl5pPr>
          </a:lstStyle>
          <a:p>
            <a:pPr lvl="0"/>
            <a:r>
              <a:rPr lang="en-US" dirty="0"/>
              <a:t>CLICK TO ADD SUBTITLE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213" y="496490"/>
            <a:ext cx="1725769" cy="728685"/>
          </a:xfrm>
          <a:prstGeom prst="rect">
            <a:avLst/>
          </a:prstGeom>
        </p:spPr>
      </p:pic>
      <p:sp>
        <p:nvSpPr>
          <p:cNvPr id="3" name="Rectangle 2"/>
          <p:cNvSpPr/>
          <p:nvPr userDrawn="1"/>
        </p:nvSpPr>
        <p:spPr>
          <a:xfrm>
            <a:off x="296212" y="5257800"/>
            <a:ext cx="4351987" cy="461665"/>
          </a:xfrm>
          <a:prstGeom prst="rect">
            <a:avLst/>
          </a:prstGeom>
        </p:spPr>
        <p:txBody>
          <a:bodyPr wrap="square">
            <a:spAutoFit/>
          </a:bodyPr>
          <a:lstStyle/>
          <a:p>
            <a:pPr lvl="0"/>
            <a:r>
              <a:rPr lang="en-US" sz="2400" b="1" dirty="0" smtClean="0">
                <a:solidFill>
                  <a:schemeClr val="bg1"/>
                </a:solidFill>
              </a:rPr>
              <a:t>Anzhelika KRAVCHUK</a:t>
            </a:r>
            <a:endParaRPr lang="en-US" sz="2400" b="1" dirty="0">
              <a:solidFill>
                <a:schemeClr val="bg1"/>
              </a:solidFill>
            </a:endParaRPr>
          </a:p>
        </p:txBody>
      </p:sp>
    </p:spTree>
    <p:extLst>
      <p:ext uri="{BB962C8B-B14F-4D97-AF65-F5344CB8AC3E}">
        <p14:creationId xmlns:p14="http://schemas.microsoft.com/office/powerpoint/2010/main" val="2127800276"/>
      </p:ext>
    </p:extLst>
  </p:cSld>
  <p:clrMapOvr>
    <a:masterClrMapping/>
  </p:clrMapOvr>
  <p:timing>
    <p:tnLst>
      <p:par>
        <p:cTn id="1" dur="indefinite" restart="never" nodeType="tmRoot"/>
      </p:par>
    </p:tnLst>
  </p:timing>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lank Title Only">
    <p:spTree>
      <p:nvGrpSpPr>
        <p:cNvPr id="1" name=""/>
        <p:cNvGrpSpPr/>
        <p:nvPr/>
      </p:nvGrpSpPr>
      <p:grpSpPr>
        <a:xfrm>
          <a:off x="0" y="0"/>
          <a:ext cx="0" cy="0"/>
          <a:chOff x="0" y="0"/>
          <a:chExt cx="0" cy="0"/>
        </a:xfrm>
      </p:grpSpPr>
      <p:sp>
        <p:nvSpPr>
          <p:cNvPr id="3" name="Title 1"/>
          <p:cNvSpPr>
            <a:spLocks noGrp="1"/>
          </p:cNvSpPr>
          <p:nvPr>
            <p:ph type="title"/>
          </p:nvPr>
        </p:nvSpPr>
        <p:spPr>
          <a:xfrm>
            <a:off x="0" y="0"/>
            <a:ext cx="9144000" cy="578825"/>
          </a:xfrm>
          <a:prstGeom prst="rect">
            <a:avLst/>
          </a:prstGeom>
        </p:spPr>
        <p:txBody>
          <a:bodyPr anchor="ctr" anchorCtr="0"/>
          <a:lstStyle>
            <a:lvl1pPr marL="231775" indent="0" algn="l" defTabSz="339725">
              <a:tabLst/>
              <a:defRPr sz="2000" b="1">
                <a:solidFill>
                  <a:schemeClr val="accent2">
                    <a:lumMod val="50000"/>
                  </a:schemeClr>
                </a:solidFill>
                <a:latin typeface="Helvetica" charset="0"/>
                <a:ea typeface="Helvetica" charset="0"/>
                <a:cs typeface="Helvetica" charset="0"/>
              </a:defRPr>
            </a:lvl1pPr>
          </a:lstStyle>
          <a:p>
            <a:r>
              <a:rPr lang="ru-RU" dirty="0">
                <a:solidFill>
                  <a:schemeClr val="accent2">
                    <a:lumMod val="50000"/>
                  </a:schemeClr>
                </a:solidFill>
              </a:rPr>
              <a:t>Образец заголовка</a:t>
            </a:r>
          </a:p>
        </p:txBody>
      </p:sp>
    </p:spTree>
    <p:extLst>
      <p:ext uri="{BB962C8B-B14F-4D97-AF65-F5344CB8AC3E}">
        <p14:creationId xmlns:p14="http://schemas.microsoft.com/office/powerpoint/2010/main" val="1279888411"/>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mp; Content">
    <p:spTree>
      <p:nvGrpSpPr>
        <p:cNvPr id="1" name=""/>
        <p:cNvGrpSpPr/>
        <p:nvPr/>
      </p:nvGrpSpPr>
      <p:grpSpPr>
        <a:xfrm>
          <a:off x="0" y="0"/>
          <a:ext cx="0" cy="0"/>
          <a:chOff x="0" y="0"/>
          <a:chExt cx="0" cy="0"/>
        </a:xfrm>
      </p:grpSpPr>
      <p:sp>
        <p:nvSpPr>
          <p:cNvPr id="8" name="Text Placeholder 2"/>
          <p:cNvSpPr>
            <a:spLocks noGrp="1"/>
          </p:cNvSpPr>
          <p:nvPr>
            <p:ph idx="1" hasCustomPrompt="1"/>
          </p:nvPr>
        </p:nvSpPr>
        <p:spPr>
          <a:xfrm>
            <a:off x="226952" y="914399"/>
            <a:ext cx="8726607" cy="5357611"/>
          </a:xfrm>
          <a:prstGeom prst="rect">
            <a:avLst/>
          </a:prstGeom>
        </p:spPr>
        <p:txBody>
          <a:bodyPr vert="horz" lIns="68580" tIns="34290" rIns="68580" bIns="34290" rtlCol="0">
            <a:normAutofit/>
          </a:bodyPr>
          <a:lstStyle>
            <a:lvl1pPr marL="0" indent="0" algn="just">
              <a:lnSpc>
                <a:spcPct val="120000"/>
              </a:lnSpc>
              <a:spcBef>
                <a:spcPts val="0"/>
              </a:spcBef>
              <a:buNone/>
              <a:defRPr sz="1800" baseline="0">
                <a:solidFill>
                  <a:schemeClr val="accent2">
                    <a:lumMod val="50000"/>
                  </a:schemeClr>
                </a:solidFill>
                <a:latin typeface="Calibri" panose="020F0502020204030204" pitchFamily="34" charset="0"/>
              </a:defRPr>
            </a:lvl1pPr>
            <a:lvl2pPr>
              <a:defRPr sz="1200"/>
            </a:lvl2pPr>
            <a:lvl3pPr>
              <a:defRPr sz="1100"/>
            </a:lvl3pPr>
          </a:lstStyle>
          <a:p>
            <a:pPr lvl="0"/>
            <a:r>
              <a:rPr lang="en-US" dirty="0">
                <a:solidFill>
                  <a:srgbClr val="444444"/>
                </a:solidFill>
              </a:rPr>
              <a:t>Click to add text - Lorem </a:t>
            </a:r>
            <a:r>
              <a:rPr lang="en-US" dirty="0" err="1">
                <a:solidFill>
                  <a:srgbClr val="444444"/>
                </a:solidFill>
              </a:rPr>
              <a:t>ipsum</a:t>
            </a:r>
            <a:r>
              <a:rPr lang="en-US" dirty="0">
                <a:solidFill>
                  <a:srgbClr val="444444"/>
                </a:solidFill>
              </a:rPr>
              <a:t> dolor sit </a:t>
            </a:r>
            <a:r>
              <a:rPr lang="en-US" dirty="0" err="1">
                <a:solidFill>
                  <a:srgbClr val="444444"/>
                </a:solidFill>
              </a:rPr>
              <a:t>amet</a:t>
            </a:r>
            <a:r>
              <a:rPr lang="en-US" dirty="0">
                <a:solidFill>
                  <a:srgbClr val="444444"/>
                </a:solidFill>
              </a:rPr>
              <a:t>, </a:t>
            </a:r>
            <a:r>
              <a:rPr lang="en-US" dirty="0" err="1">
                <a:solidFill>
                  <a:srgbClr val="444444"/>
                </a:solidFill>
              </a:rPr>
              <a:t>consectetur</a:t>
            </a:r>
            <a:r>
              <a:rPr lang="en-US" dirty="0">
                <a:solidFill>
                  <a:srgbClr val="444444"/>
                </a:solidFill>
              </a:rPr>
              <a:t> adipiscing </a:t>
            </a:r>
            <a:r>
              <a:rPr lang="en-US" dirty="0" err="1">
                <a:solidFill>
                  <a:srgbClr val="444444"/>
                </a:solidFill>
              </a:rPr>
              <a:t>elit</a:t>
            </a:r>
            <a:r>
              <a:rPr lang="en-US" dirty="0">
                <a:solidFill>
                  <a:srgbClr val="444444"/>
                </a:solidFill>
              </a:rPr>
              <a:t>. </a:t>
            </a:r>
            <a:r>
              <a:rPr lang="en-US" dirty="0" err="1">
                <a:solidFill>
                  <a:srgbClr val="444444"/>
                </a:solidFill>
              </a:rPr>
              <a:t>Ut</a:t>
            </a:r>
            <a:r>
              <a:rPr lang="en-US" dirty="0">
                <a:solidFill>
                  <a:srgbClr val="444444"/>
                </a:solidFill>
              </a:rPr>
              <a:t> vitae </a:t>
            </a:r>
            <a:r>
              <a:rPr lang="en-US" dirty="0" err="1">
                <a:solidFill>
                  <a:srgbClr val="444444"/>
                </a:solidFill>
              </a:rPr>
              <a:t>laoreet</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Sed</a:t>
            </a:r>
            <a:r>
              <a:rPr lang="en-US" dirty="0">
                <a:solidFill>
                  <a:srgbClr val="444444"/>
                </a:solidFill>
              </a:rPr>
              <a:t> </a:t>
            </a:r>
            <a:r>
              <a:rPr lang="en-US" dirty="0" err="1">
                <a:solidFill>
                  <a:srgbClr val="444444"/>
                </a:solidFill>
              </a:rPr>
              <a:t>eleifend</a:t>
            </a:r>
            <a:r>
              <a:rPr lang="en-US" dirty="0">
                <a:solidFill>
                  <a:srgbClr val="444444"/>
                </a:solidFill>
              </a:rPr>
              <a:t> </a:t>
            </a:r>
            <a:r>
              <a:rPr lang="en-US" dirty="0" err="1">
                <a:solidFill>
                  <a:srgbClr val="444444"/>
                </a:solidFill>
              </a:rPr>
              <a:t>lorem</a:t>
            </a:r>
            <a:r>
              <a:rPr lang="en-US" dirty="0">
                <a:solidFill>
                  <a:srgbClr val="444444"/>
                </a:solidFill>
              </a:rPr>
              <a:t> a </a:t>
            </a:r>
            <a:r>
              <a:rPr lang="en-US" dirty="0" err="1">
                <a:solidFill>
                  <a:srgbClr val="444444"/>
                </a:solidFill>
              </a:rPr>
              <a:t>purus</a:t>
            </a:r>
            <a:r>
              <a:rPr lang="en-US" dirty="0">
                <a:solidFill>
                  <a:srgbClr val="444444"/>
                </a:solidFill>
              </a:rPr>
              <a:t> </a:t>
            </a:r>
            <a:r>
              <a:rPr lang="en-US" dirty="0" err="1">
                <a:solidFill>
                  <a:srgbClr val="444444"/>
                </a:solidFill>
              </a:rPr>
              <a:t>tincidunt</a:t>
            </a:r>
            <a:r>
              <a:rPr lang="en-US" dirty="0">
                <a:solidFill>
                  <a:srgbClr val="444444"/>
                </a:solidFill>
              </a:rPr>
              <a:t>, a </a:t>
            </a:r>
            <a:r>
              <a:rPr lang="en-US" dirty="0" err="1">
                <a:solidFill>
                  <a:srgbClr val="444444"/>
                </a:solidFill>
              </a:rPr>
              <a:t>malesuada</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Praesent</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justo</a:t>
            </a:r>
            <a:r>
              <a:rPr lang="en-US" dirty="0">
                <a:solidFill>
                  <a:srgbClr val="444444"/>
                </a:solidFill>
              </a:rPr>
              <a:t> </a:t>
            </a:r>
            <a:r>
              <a:rPr lang="en-US" dirty="0" err="1">
                <a:solidFill>
                  <a:srgbClr val="444444"/>
                </a:solidFill>
              </a:rPr>
              <a:t>nec</a:t>
            </a:r>
            <a:r>
              <a:rPr lang="en-US" dirty="0">
                <a:solidFill>
                  <a:srgbClr val="444444"/>
                </a:solidFill>
              </a:rPr>
              <a:t> </a:t>
            </a:r>
            <a:r>
              <a:rPr lang="en-US" dirty="0" err="1">
                <a:solidFill>
                  <a:srgbClr val="444444"/>
                </a:solidFill>
              </a:rPr>
              <a:t>metus</a:t>
            </a:r>
            <a:r>
              <a:rPr lang="en-US" dirty="0">
                <a:solidFill>
                  <a:srgbClr val="444444"/>
                </a:solidFill>
              </a:rPr>
              <a:t> </a:t>
            </a:r>
            <a:r>
              <a:rPr lang="en-US" dirty="0" err="1">
                <a:solidFill>
                  <a:srgbClr val="444444"/>
                </a:solidFill>
              </a:rPr>
              <a:t>auctor</a:t>
            </a:r>
            <a:r>
              <a:rPr lang="en-US" dirty="0">
                <a:solidFill>
                  <a:srgbClr val="444444"/>
                </a:solidFill>
              </a:rPr>
              <a:t> </a:t>
            </a:r>
            <a:r>
              <a:rPr lang="en-US" dirty="0" err="1">
                <a:solidFill>
                  <a:srgbClr val="444444"/>
                </a:solidFill>
              </a:rPr>
              <a:t>volutpat</a:t>
            </a:r>
            <a:r>
              <a:rPr lang="en-US" dirty="0">
                <a:solidFill>
                  <a:srgbClr val="444444"/>
                </a:solidFill>
              </a:rPr>
              <a:t>. </a:t>
            </a:r>
            <a:r>
              <a:rPr lang="en-US" dirty="0" err="1">
                <a:solidFill>
                  <a:srgbClr val="444444"/>
                </a:solidFill>
              </a:rPr>
              <a:t>Morbi</a:t>
            </a:r>
            <a:r>
              <a:rPr lang="en-US" dirty="0">
                <a:solidFill>
                  <a:srgbClr val="444444"/>
                </a:solidFill>
              </a:rPr>
              <a:t> </a:t>
            </a:r>
            <a:r>
              <a:rPr lang="en-US" dirty="0" err="1">
                <a:solidFill>
                  <a:srgbClr val="444444"/>
                </a:solidFill>
              </a:rPr>
              <a:t>malesuada</a:t>
            </a:r>
            <a:r>
              <a:rPr lang="en-US" dirty="0">
                <a:solidFill>
                  <a:srgbClr val="444444"/>
                </a:solidFill>
              </a:rPr>
              <a:t> </a:t>
            </a:r>
            <a:r>
              <a:rPr lang="en-US" dirty="0" err="1">
                <a:solidFill>
                  <a:srgbClr val="444444"/>
                </a:solidFill>
              </a:rPr>
              <a:t>mattis</a:t>
            </a:r>
            <a:r>
              <a:rPr lang="en-US" dirty="0">
                <a:solidFill>
                  <a:srgbClr val="444444"/>
                </a:solidFill>
              </a:rPr>
              <a:t> </a:t>
            </a:r>
            <a:r>
              <a:rPr lang="en-US" dirty="0" err="1">
                <a:solidFill>
                  <a:srgbClr val="444444"/>
                </a:solidFill>
              </a:rPr>
              <a:t>eros</a:t>
            </a:r>
            <a:r>
              <a:rPr lang="en-US" dirty="0">
                <a:solidFill>
                  <a:srgbClr val="444444"/>
                </a:solidFill>
              </a:rPr>
              <a:t>, </a:t>
            </a:r>
            <a:r>
              <a:rPr lang="en-US" dirty="0" err="1">
                <a:solidFill>
                  <a:srgbClr val="444444"/>
                </a:solidFill>
              </a:rPr>
              <a:t>adipiscing</a:t>
            </a:r>
            <a:r>
              <a:rPr lang="en-US" dirty="0">
                <a:solidFill>
                  <a:srgbClr val="444444"/>
                </a:solidFill>
              </a:rPr>
              <a:t> </a:t>
            </a:r>
            <a:r>
              <a:rPr lang="en-US" dirty="0" err="1">
                <a:solidFill>
                  <a:srgbClr val="444444"/>
                </a:solidFill>
              </a:rPr>
              <a:t>tempor</a:t>
            </a:r>
            <a:r>
              <a:rPr lang="en-US" dirty="0">
                <a:solidFill>
                  <a:srgbClr val="444444"/>
                </a:solidFill>
              </a:rPr>
              <a:t> </a:t>
            </a:r>
            <a:r>
              <a:rPr lang="en-US" dirty="0" err="1">
                <a:solidFill>
                  <a:srgbClr val="444444"/>
                </a:solidFill>
              </a:rPr>
              <a:t>lorem</a:t>
            </a:r>
            <a:r>
              <a:rPr lang="en-US" dirty="0">
                <a:solidFill>
                  <a:srgbClr val="444444"/>
                </a:solidFill>
              </a:rPr>
              <a:t> </a:t>
            </a:r>
            <a:r>
              <a:rPr lang="en-US" dirty="0" err="1">
                <a:solidFill>
                  <a:srgbClr val="444444"/>
                </a:solidFill>
              </a:rPr>
              <a:t>varius</a:t>
            </a:r>
            <a:r>
              <a:rPr lang="en-US" dirty="0">
                <a:solidFill>
                  <a:srgbClr val="444444"/>
                </a:solidFill>
              </a:rPr>
              <a:t> </a:t>
            </a:r>
            <a:r>
              <a:rPr lang="en-US" dirty="0" err="1">
                <a:solidFill>
                  <a:srgbClr val="444444"/>
                </a:solidFill>
              </a:rPr>
              <a:t>eget</a:t>
            </a:r>
            <a:r>
              <a:rPr lang="en-US" dirty="0">
                <a:solidFill>
                  <a:srgbClr val="444444"/>
                </a:solidFill>
              </a:rPr>
              <a:t>…</a:t>
            </a:r>
            <a:endParaRPr lang="en-US" dirty="0"/>
          </a:p>
        </p:txBody>
      </p:sp>
      <p:sp>
        <p:nvSpPr>
          <p:cNvPr id="9" name="Title 1"/>
          <p:cNvSpPr>
            <a:spLocks noGrp="1"/>
          </p:cNvSpPr>
          <p:nvPr>
            <p:ph type="title"/>
          </p:nvPr>
        </p:nvSpPr>
        <p:spPr>
          <a:xfrm>
            <a:off x="0" y="0"/>
            <a:ext cx="9144000" cy="578825"/>
          </a:xfrm>
          <a:prstGeom prst="rect">
            <a:avLst/>
          </a:prstGeom>
        </p:spPr>
        <p:txBody>
          <a:bodyPr anchor="ctr" anchorCtr="0"/>
          <a:lstStyle>
            <a:lvl1pPr marL="231775" indent="0" algn="l" defTabSz="339725">
              <a:tabLst/>
              <a:defRPr sz="2000" b="1">
                <a:solidFill>
                  <a:schemeClr val="accent2">
                    <a:lumMod val="50000"/>
                  </a:schemeClr>
                </a:solidFill>
                <a:latin typeface="Helvetica" charset="0"/>
                <a:ea typeface="Helvetica" charset="0"/>
                <a:cs typeface="Helvetica" charset="0"/>
              </a:defRPr>
            </a:lvl1pPr>
          </a:lstStyle>
          <a:p>
            <a:r>
              <a:rPr lang="ru-RU">
                <a:solidFill>
                  <a:schemeClr val="accent2">
                    <a:lumMod val="50000"/>
                  </a:schemeClr>
                </a:solidFill>
              </a:rPr>
              <a:t>Образец заголовка</a:t>
            </a:r>
            <a:endParaRPr lang="ru-RU" dirty="0">
              <a:solidFill>
                <a:schemeClr val="accent2">
                  <a:lumMod val="50000"/>
                </a:schemeClr>
              </a:solidFill>
            </a:endParaRPr>
          </a:p>
        </p:txBody>
      </p:sp>
    </p:spTree>
    <p:extLst>
      <p:ext uri="{BB962C8B-B14F-4D97-AF65-F5344CB8AC3E}">
        <p14:creationId xmlns:p14="http://schemas.microsoft.com/office/powerpoint/2010/main" val="1869416804"/>
      </p:ext>
    </p:extLst>
  </p:cSld>
  <p:clrMapOvr>
    <a:masterClrMapping/>
  </p:clrMapOvr>
  <p:timing>
    <p:tnLst>
      <p:par>
        <p:cTn id="1" dur="indefinite" restart="never" nodeType="tmRoot"/>
      </p:par>
    </p:tnLst>
  </p:timing>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8" name="Text Placeholder 2"/>
          <p:cNvSpPr>
            <a:spLocks noGrp="1"/>
          </p:cNvSpPr>
          <p:nvPr>
            <p:ph idx="1" hasCustomPrompt="1"/>
          </p:nvPr>
        </p:nvSpPr>
        <p:spPr>
          <a:xfrm>
            <a:off x="226952" y="965915"/>
            <a:ext cx="4320985" cy="5228823"/>
          </a:xfrm>
          <a:prstGeom prst="rect">
            <a:avLst/>
          </a:prstGeom>
        </p:spPr>
        <p:txBody>
          <a:bodyPr vert="horz" lIns="68580" tIns="34290" rIns="68580" bIns="34290" rtlCol="0">
            <a:normAutofit/>
          </a:bodyPr>
          <a:lstStyle>
            <a:lvl1pPr marL="130299" marR="0" indent="-130299" algn="l" defTabSz="342892" rtl="0" eaLnBrk="1" fontAlgn="auto" latinLnBrk="0" hangingPunct="1">
              <a:lnSpc>
                <a:spcPct val="120000"/>
              </a:lnSpc>
              <a:spcBef>
                <a:spcPts val="0"/>
              </a:spcBef>
              <a:spcAft>
                <a:spcPts val="750"/>
              </a:spcAft>
              <a:buClr>
                <a:schemeClr val="accent2">
                  <a:lumMod val="50000"/>
                </a:schemeClr>
              </a:buClr>
              <a:buSzTx/>
              <a:buFont typeface="Arial"/>
              <a:buChar char="•"/>
              <a:tabLst/>
              <a:defRPr sz="1800" baseline="0">
                <a:solidFill>
                  <a:schemeClr val="accent2">
                    <a:lumMod val="50000"/>
                  </a:schemeClr>
                </a:solidFill>
                <a:latin typeface="Calibri" panose="020F0502020204030204" pitchFamily="34" charset="0"/>
              </a:defRPr>
            </a:lvl1pPr>
            <a:lvl2pPr marL="557199" indent="-214308">
              <a:lnSpc>
                <a:spcPct val="120000"/>
              </a:lnSpc>
              <a:buClr>
                <a:schemeClr val="tx1"/>
              </a:buClr>
              <a:buSzPct val="100000"/>
              <a:buFont typeface="Lucida Grande"/>
              <a:buChar char="–"/>
              <a:defRPr sz="1800" baseline="0">
                <a:solidFill>
                  <a:schemeClr val="accent2">
                    <a:lumMod val="50000"/>
                  </a:schemeClr>
                </a:solidFill>
                <a:latin typeface="Calibri" panose="020F0502020204030204" pitchFamily="34" charset="0"/>
              </a:defRPr>
            </a:lvl2pPr>
            <a:lvl3pPr>
              <a:lnSpc>
                <a:spcPct val="120000"/>
              </a:lnSpc>
              <a:defRPr sz="1800" baseline="0">
                <a:solidFill>
                  <a:schemeClr val="accent2">
                    <a:lumMod val="50000"/>
                  </a:schemeClr>
                </a:solidFill>
                <a:latin typeface="Calibri" panose="020F0502020204030204" pitchFamily="34" charset="0"/>
              </a:defRPr>
            </a:lvl3pPr>
            <a:lvl4pPr>
              <a:defRPr sz="1200"/>
            </a:lvl4pPr>
            <a:lvl5pPr>
              <a:defRPr sz="1200"/>
            </a:lvl5pPr>
          </a:lstStyle>
          <a:p>
            <a:pPr lvl="0"/>
            <a:r>
              <a:rPr lang="en-US" dirty="0"/>
              <a:t>Click to add bulleted list</a:t>
            </a:r>
          </a:p>
          <a:p>
            <a:pPr lvl="1"/>
            <a:r>
              <a:rPr lang="en-US" dirty="0"/>
              <a:t>Second Level Bullet</a:t>
            </a:r>
          </a:p>
          <a:p>
            <a:pPr lvl="2"/>
            <a:r>
              <a:rPr lang="en-US" dirty="0"/>
              <a:t>Third Level Bullet</a:t>
            </a:r>
            <a:br>
              <a:rPr lang="en-US" dirty="0"/>
            </a:br>
            <a:endParaRPr lang="en-US" dirty="0"/>
          </a:p>
          <a:p>
            <a:pPr lvl="0"/>
            <a:r>
              <a:rPr lang="en-US" dirty="0"/>
              <a:t>Click to add bulleted list</a:t>
            </a:r>
          </a:p>
          <a:p>
            <a:pPr lvl="0"/>
            <a:r>
              <a:rPr lang="en-US" dirty="0"/>
              <a:t>Click to add bulleted list</a:t>
            </a:r>
          </a:p>
          <a:p>
            <a:pPr lvl="0"/>
            <a:r>
              <a:rPr lang="en-US" dirty="0"/>
              <a:t>Click to add bulleted list</a:t>
            </a:r>
          </a:p>
        </p:txBody>
      </p:sp>
      <p:sp>
        <p:nvSpPr>
          <p:cNvPr id="9" name="Text Placeholder 2"/>
          <p:cNvSpPr>
            <a:spLocks noGrp="1"/>
          </p:cNvSpPr>
          <p:nvPr>
            <p:ph idx="11" hasCustomPrompt="1"/>
          </p:nvPr>
        </p:nvSpPr>
        <p:spPr>
          <a:xfrm>
            <a:off x="4673683" y="965915"/>
            <a:ext cx="4279875" cy="5228823"/>
          </a:xfrm>
          <a:prstGeom prst="rect">
            <a:avLst/>
          </a:prstGeom>
        </p:spPr>
        <p:txBody>
          <a:bodyPr vert="horz" lIns="68580" tIns="34290" rIns="68580" bIns="34290" rtlCol="0">
            <a:normAutofit/>
          </a:bodyPr>
          <a:lstStyle>
            <a:lvl1pPr marL="130299" marR="0" indent="-130299" algn="l" defTabSz="342892" rtl="0" eaLnBrk="1" fontAlgn="auto" latinLnBrk="0" hangingPunct="1">
              <a:lnSpc>
                <a:spcPct val="120000"/>
              </a:lnSpc>
              <a:spcBef>
                <a:spcPts val="0"/>
              </a:spcBef>
              <a:spcAft>
                <a:spcPts val="750"/>
              </a:spcAft>
              <a:buClr>
                <a:schemeClr val="accent2">
                  <a:lumMod val="50000"/>
                </a:schemeClr>
              </a:buClr>
              <a:buSzTx/>
              <a:buFont typeface="Arial"/>
              <a:buChar char="•"/>
              <a:tabLst/>
              <a:defRPr sz="1800" baseline="0">
                <a:solidFill>
                  <a:schemeClr val="accent2">
                    <a:lumMod val="50000"/>
                  </a:schemeClr>
                </a:solidFill>
                <a:latin typeface="Calibri" panose="020F0502020204030204" pitchFamily="34" charset="0"/>
              </a:defRPr>
            </a:lvl1pPr>
            <a:lvl2pPr marL="557199" indent="-214308">
              <a:lnSpc>
                <a:spcPct val="120000"/>
              </a:lnSpc>
              <a:buClr>
                <a:schemeClr val="accent2">
                  <a:lumMod val="50000"/>
                </a:schemeClr>
              </a:buClr>
              <a:buSzPct val="100000"/>
              <a:buFont typeface="Lucida Grande"/>
              <a:buChar char="–"/>
              <a:defRPr sz="1800" baseline="0">
                <a:solidFill>
                  <a:schemeClr val="accent2">
                    <a:lumMod val="50000"/>
                  </a:schemeClr>
                </a:solidFill>
                <a:latin typeface="Calibri" panose="020F0502020204030204" pitchFamily="34" charset="0"/>
              </a:defRPr>
            </a:lvl2pPr>
            <a:lvl3pPr>
              <a:lnSpc>
                <a:spcPct val="120000"/>
              </a:lnSpc>
              <a:buClr>
                <a:schemeClr val="accent2">
                  <a:lumMod val="50000"/>
                </a:schemeClr>
              </a:buClr>
              <a:defRPr sz="1800" baseline="0">
                <a:solidFill>
                  <a:schemeClr val="accent2">
                    <a:lumMod val="50000"/>
                  </a:schemeClr>
                </a:solidFill>
                <a:latin typeface="Calibri" panose="020F0502020204030204" pitchFamily="34" charset="0"/>
              </a:defRPr>
            </a:lvl3pPr>
            <a:lvl4pPr>
              <a:defRPr sz="1200"/>
            </a:lvl4pPr>
            <a:lvl5pPr>
              <a:defRPr sz="1200"/>
            </a:lvl5pPr>
          </a:lstStyle>
          <a:p>
            <a:pPr lvl="0"/>
            <a:r>
              <a:rPr lang="en-US" dirty="0"/>
              <a:t>Click to add bulleted list</a:t>
            </a:r>
          </a:p>
          <a:p>
            <a:pPr lvl="1"/>
            <a:r>
              <a:rPr lang="en-US" dirty="0"/>
              <a:t>Second Level Bullet</a:t>
            </a:r>
          </a:p>
          <a:p>
            <a:pPr lvl="2"/>
            <a:r>
              <a:rPr lang="en-US" dirty="0"/>
              <a:t>Third Level Bullet</a:t>
            </a:r>
            <a:br>
              <a:rPr lang="en-US" dirty="0"/>
            </a:br>
            <a:endParaRPr lang="en-US" dirty="0"/>
          </a:p>
          <a:p>
            <a:pPr lvl="0"/>
            <a:r>
              <a:rPr lang="en-US" dirty="0"/>
              <a:t>Click to add bulleted list</a:t>
            </a:r>
          </a:p>
          <a:p>
            <a:pPr lvl="0"/>
            <a:r>
              <a:rPr lang="en-US" dirty="0"/>
              <a:t>Click to add bulleted list</a:t>
            </a:r>
          </a:p>
          <a:p>
            <a:pPr lvl="0"/>
            <a:r>
              <a:rPr lang="en-US" dirty="0"/>
              <a:t>Click to add bulleted list</a:t>
            </a:r>
          </a:p>
        </p:txBody>
      </p:sp>
      <p:sp>
        <p:nvSpPr>
          <p:cNvPr id="12" name="Title 1"/>
          <p:cNvSpPr>
            <a:spLocks noGrp="1"/>
          </p:cNvSpPr>
          <p:nvPr>
            <p:ph type="title"/>
          </p:nvPr>
        </p:nvSpPr>
        <p:spPr>
          <a:xfrm>
            <a:off x="0" y="0"/>
            <a:ext cx="9144000" cy="578825"/>
          </a:xfrm>
          <a:prstGeom prst="rect">
            <a:avLst/>
          </a:prstGeom>
        </p:spPr>
        <p:txBody>
          <a:bodyPr anchor="ctr" anchorCtr="0"/>
          <a:lstStyle>
            <a:lvl1pPr marL="231775" indent="0" algn="l" defTabSz="339725">
              <a:tabLst/>
              <a:defRPr sz="2000" b="1">
                <a:solidFill>
                  <a:schemeClr val="accent2">
                    <a:lumMod val="50000"/>
                  </a:schemeClr>
                </a:solidFill>
                <a:latin typeface="Helvetica" charset="0"/>
                <a:ea typeface="Helvetica" charset="0"/>
                <a:cs typeface="Helvetica" charset="0"/>
              </a:defRPr>
            </a:lvl1pPr>
          </a:lstStyle>
          <a:p>
            <a:r>
              <a:rPr lang="ru-RU">
                <a:solidFill>
                  <a:schemeClr val="accent2">
                    <a:lumMod val="50000"/>
                  </a:schemeClr>
                </a:solidFill>
              </a:rPr>
              <a:t>Образец заголовка</a:t>
            </a:r>
            <a:endParaRPr lang="ru-RU" dirty="0">
              <a:solidFill>
                <a:schemeClr val="accent2">
                  <a:lumMod val="50000"/>
                </a:schemeClr>
              </a:solidFill>
            </a:endParaRPr>
          </a:p>
        </p:txBody>
      </p:sp>
    </p:spTree>
    <p:extLst>
      <p:ext uri="{BB962C8B-B14F-4D97-AF65-F5344CB8AC3E}">
        <p14:creationId xmlns:p14="http://schemas.microsoft.com/office/powerpoint/2010/main" val="3651538340"/>
      </p:ext>
    </p:extLst>
  </p:cSld>
  <p:clrMapOvr>
    <a:masterClrMapping/>
  </p:clrMapOvr>
  <p:timing>
    <p:tnLst>
      <p:par>
        <p:cTn id="1" dur="indefinite" restart="never" nodeType="tmRoot"/>
      </p:par>
    </p:tnLst>
  </p:timing>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itle and Content">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3" name="Прямоугольник 2"/>
          <p:cNvSpPr/>
          <p:nvPr/>
        </p:nvSpPr>
        <p:spPr>
          <a:xfrm>
            <a:off x="425001" y="3398262"/>
            <a:ext cx="8538693" cy="523220"/>
          </a:xfrm>
          <a:prstGeom prst="rect">
            <a:avLst/>
          </a:prstGeom>
        </p:spPr>
        <p:txBody>
          <a:bodyPr wrap="square">
            <a:spAutoFit/>
          </a:bodyPr>
          <a:lstStyle/>
          <a:p>
            <a:pPr algn="ctr" rtl="0"/>
            <a:r>
              <a:rPr lang="en-US" sz="2800" b="0" i="0" u="none" strike="noStrike" kern="1200" baseline="0" dirty="0" smtClean="0">
                <a:solidFill>
                  <a:schemeClr val="bg1"/>
                </a:solidFill>
                <a:latin typeface="+mj-lt"/>
                <a:cs typeface="Narkisim" panose="020E0502050101010101" pitchFamily="34" charset="-79"/>
              </a:rPr>
              <a:t>Thank you for attention!</a:t>
            </a:r>
            <a:endParaRPr lang="en-US" sz="2800" b="0" i="0" u="none" strike="noStrike" kern="1200" baseline="0" dirty="0">
              <a:solidFill>
                <a:schemeClr val="bg1"/>
              </a:solidFill>
              <a:latin typeface="+mj-lt"/>
            </a:endParaRPr>
          </a:p>
        </p:txBody>
      </p:sp>
    </p:spTree>
    <p:extLst>
      <p:ext uri="{BB962C8B-B14F-4D97-AF65-F5344CB8AC3E}">
        <p14:creationId xmlns:p14="http://schemas.microsoft.com/office/powerpoint/2010/main" val="2127087558"/>
      </p:ext>
    </p:extLst>
  </p:cSld>
  <p:clrMapOvr>
    <a:masterClrMapping/>
  </p:clrMapOvr>
  <p:transition spd="med"/>
  <p:timing>
    <p:tnLst>
      <p:par>
        <p:cTn id="1" dur="indefinite" restart="never" nodeType="tmRoot"/>
      </p:par>
    </p:tnLst>
  </p:timing>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Title and Content">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12" name="Прямоугольник 11"/>
          <p:cNvSpPr/>
          <p:nvPr/>
        </p:nvSpPr>
        <p:spPr>
          <a:xfrm>
            <a:off x="152400" y="3429000"/>
            <a:ext cx="8538693" cy="2246769"/>
          </a:xfrm>
          <a:prstGeom prst="rect">
            <a:avLst/>
          </a:prstGeom>
        </p:spPr>
        <p:txBody>
          <a:bodyPr wrap="square">
            <a:spAutoFit/>
          </a:bodyPr>
          <a:lstStyle/>
          <a:p>
            <a:pPr algn="ctr" rtl="0"/>
            <a:r>
              <a:rPr lang="en-US" sz="2000" b="0" i="0" u="none" strike="noStrike" kern="1200" baseline="0" dirty="0" smtClean="0">
                <a:solidFill>
                  <a:schemeClr val="bg1"/>
                </a:solidFill>
                <a:latin typeface="+mj-lt"/>
                <a:cs typeface="Narkisim" panose="020E0502050101010101" pitchFamily="34" charset="-79"/>
              </a:rPr>
              <a:t>I hope that you will find this material useful.</a:t>
            </a:r>
          </a:p>
          <a:p>
            <a:pPr algn="ctr" rtl="0"/>
            <a:endParaRPr lang="en-US" sz="2000" b="0" i="0" u="none" strike="noStrike" kern="1200" baseline="0" dirty="0" smtClean="0">
              <a:solidFill>
                <a:schemeClr val="bg1"/>
              </a:solidFill>
              <a:latin typeface="+mj-lt"/>
              <a:cs typeface="Narkisim" panose="020E0502050101010101" pitchFamily="34" charset="-79"/>
            </a:endParaRPr>
          </a:p>
          <a:p>
            <a:pPr algn="ctr" rtl="0"/>
            <a:r>
              <a:rPr lang="en-US" sz="2000" b="0" i="0" u="none" strike="noStrike" kern="1200" baseline="0" dirty="0" smtClean="0">
                <a:solidFill>
                  <a:schemeClr val="bg1"/>
                </a:solidFill>
                <a:latin typeface="+mj-lt"/>
                <a:cs typeface="Narkisim" panose="020E0502050101010101" pitchFamily="34" charset="-79"/>
              </a:rPr>
              <a:t>If you find errors or inaccuracies in this material or know how to improve it, please report on</a:t>
            </a:r>
          </a:p>
          <a:p>
            <a:pPr algn="ctr" rtl="0"/>
            <a:r>
              <a:rPr lang="en-US" sz="2000" b="0" i="0" u="none" strike="noStrike" kern="1200" baseline="0" dirty="0" smtClean="0">
                <a:solidFill>
                  <a:schemeClr val="bg1"/>
                </a:solidFill>
                <a:latin typeface="+mj-lt"/>
                <a:cs typeface="Narkisim" panose="020E0502050101010101" pitchFamily="34" charset="-79"/>
              </a:rPr>
              <a:t>To the electronic address: </a:t>
            </a:r>
            <a:r>
              <a:rPr lang="en-US" sz="2000" b="0" i="0" u="none" strike="noStrike" kern="1200" baseline="0" dirty="0" smtClean="0">
                <a:solidFill>
                  <a:schemeClr val="bg1"/>
                </a:solidFill>
                <a:latin typeface="+mj-lt"/>
                <a:cs typeface="Narkisim" panose="020E0502050101010101" pitchFamily="34" charset="-79"/>
                <a:hlinkClick r:id="rId3"/>
              </a:rPr>
              <a:t>anzhelika_kravchuk@epam.com</a:t>
            </a:r>
            <a:r>
              <a:rPr lang="en-US" sz="2000" b="0" i="0" u="none" strike="noStrike" kern="1200" baseline="0" dirty="0" smtClean="0">
                <a:solidFill>
                  <a:schemeClr val="bg1"/>
                </a:solidFill>
                <a:latin typeface="+mj-lt"/>
                <a:cs typeface="Narkisim" panose="020E0502050101010101" pitchFamily="34" charset="-79"/>
              </a:rPr>
              <a:t> </a:t>
            </a:r>
          </a:p>
          <a:p>
            <a:pPr algn="ctr" rtl="0"/>
            <a:r>
              <a:rPr lang="en-US" sz="2000" b="0" i="0" u="none" strike="noStrike" kern="1200" baseline="0" dirty="0" smtClean="0">
                <a:solidFill>
                  <a:schemeClr val="bg1"/>
                </a:solidFill>
                <a:latin typeface="+mj-lt"/>
                <a:cs typeface="Narkisim" panose="020E0502050101010101" pitchFamily="34" charset="-79"/>
              </a:rPr>
              <a:t>With the note [ASP.MVC Training Course Feedback]</a:t>
            </a:r>
          </a:p>
          <a:p>
            <a:pPr algn="ctr" rtl="0"/>
            <a:r>
              <a:rPr lang="en-US" sz="2000" b="0" i="0" u="none" strike="noStrike" kern="1200" baseline="0" dirty="0" smtClean="0">
                <a:solidFill>
                  <a:schemeClr val="bg1"/>
                </a:solidFill>
                <a:latin typeface="+mj-lt"/>
                <a:cs typeface="Narkisim" panose="020E0502050101010101" pitchFamily="34" charset="-79"/>
              </a:rPr>
              <a:t>Thank you.</a:t>
            </a:r>
            <a:endParaRPr lang="en-US" sz="2000" b="0" i="0" u="none" strike="noStrike" kern="1200" baseline="0" dirty="0">
              <a:solidFill>
                <a:schemeClr val="bg1"/>
              </a:solidFill>
              <a:latin typeface="+mj-lt"/>
            </a:endParaRPr>
          </a:p>
        </p:txBody>
      </p:sp>
    </p:spTree>
    <p:extLst>
      <p:ext uri="{BB962C8B-B14F-4D97-AF65-F5344CB8AC3E}">
        <p14:creationId xmlns:p14="http://schemas.microsoft.com/office/powerpoint/2010/main" val="1840299198"/>
      </p:ext>
    </p:extLst>
  </p:cSld>
  <p:clrMapOvr>
    <a:masterClrMapping/>
  </p:clrMapOvr>
  <p:transition spd="med"/>
  <p:timing>
    <p:tnLst>
      <p:par>
        <p:cTn id="1" dur="indefinite" restart="never" nodeType="tmRoot"/>
      </p:par>
    </p:tnLst>
  </p:timing>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0" y="0"/>
            <a:ext cx="9144000" cy="578825"/>
          </a:xfrm>
          <a:prstGeom prst="rect">
            <a:avLst/>
          </a:prstGeom>
        </p:spPr>
        <p:txBody>
          <a:bodyPr anchor="ctr" anchorCtr="0"/>
          <a:lstStyle>
            <a:lvl1pPr marL="231775" indent="0" algn="l" defTabSz="339725">
              <a:tabLst/>
              <a:defRPr sz="2000" b="1">
                <a:solidFill>
                  <a:schemeClr val="accent2">
                    <a:lumMod val="50000"/>
                  </a:schemeClr>
                </a:solidFill>
                <a:latin typeface="Helvetica" charset="0"/>
                <a:ea typeface="Helvetica" charset="0"/>
                <a:cs typeface="Helvetica" charset="0"/>
              </a:defRPr>
            </a:lvl1pPr>
          </a:lstStyle>
          <a:p>
            <a:endParaRPr lang="ru-RU" dirty="0">
              <a:solidFill>
                <a:schemeClr val="accent2">
                  <a:lumMod val="50000"/>
                </a:schemeClr>
              </a:solidFill>
            </a:endParaRPr>
          </a:p>
        </p:txBody>
      </p:sp>
    </p:spTree>
    <p:extLst>
      <p:ext uri="{BB962C8B-B14F-4D97-AF65-F5344CB8AC3E}">
        <p14:creationId xmlns:p14="http://schemas.microsoft.com/office/powerpoint/2010/main" val="197691460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p:nvSpPr>
        <p:spPr>
          <a:xfrm>
            <a:off x="0" y="6475310"/>
            <a:ext cx="9155206" cy="397635"/>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sz="1400" dirty="0"/>
          </a:p>
        </p:txBody>
      </p:sp>
      <p:pic>
        <p:nvPicPr>
          <p:cNvPr id="5" name="Picture 5" descr="logo_footer.png"/>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237606" y="6552459"/>
            <a:ext cx="635852" cy="301589"/>
          </a:xfrm>
          <a:prstGeom prst="rect">
            <a:avLst/>
          </a:prstGeom>
        </p:spPr>
      </p:pic>
      <p:sp>
        <p:nvSpPr>
          <p:cNvPr id="7" name="TextBox 6"/>
          <p:cNvSpPr txBox="1"/>
          <p:nvPr/>
        </p:nvSpPr>
        <p:spPr>
          <a:xfrm>
            <a:off x="7524573" y="6572481"/>
            <a:ext cx="1493520" cy="253916"/>
          </a:xfrm>
          <a:prstGeom prst="rect">
            <a:avLst/>
          </a:prstGeom>
          <a:noFill/>
        </p:spPr>
        <p:txBody>
          <a:bodyPr wrap="square" lIns="68580" tIns="34290" rIns="68580" bIns="34290" rtlCol="0">
            <a:spAutoFit/>
          </a:bodyPr>
          <a:lstStyle/>
          <a:p>
            <a:pPr algn="r"/>
            <a:fld id="{C2C0EDAD-27A0-9447-9004-E733B36B95C3}" type="slidenum">
              <a:rPr lang="en-US" sz="1200" b="1" i="0" smtClean="0">
                <a:solidFill>
                  <a:srgbClr val="CCCCCC"/>
                </a:solidFill>
                <a:latin typeface="Calibri" panose="020F0502020204030204" pitchFamily="34" charset="0"/>
                <a:cs typeface="Trebuchet MS"/>
              </a:rPr>
              <a:pPr algn="r"/>
              <a:t>‹#›</a:t>
            </a:fld>
            <a:endParaRPr lang="en-US" sz="1200" b="1" i="0" dirty="0">
              <a:solidFill>
                <a:srgbClr val="CCCCCC"/>
              </a:solidFill>
              <a:latin typeface="Calibri" panose="020F0502020204030204" pitchFamily="34" charset="0"/>
              <a:cs typeface="Trebuchet MS"/>
            </a:endParaRPr>
          </a:p>
        </p:txBody>
      </p:sp>
    </p:spTree>
    <p:extLst>
      <p:ext uri="{BB962C8B-B14F-4D97-AF65-F5344CB8AC3E}">
        <p14:creationId xmlns:p14="http://schemas.microsoft.com/office/powerpoint/2010/main" val="4029247154"/>
      </p:ext>
    </p:extLst>
  </p:cSld>
  <p:clrMap bg1="lt1" tx1="dk1" bg2="lt2" tx2="dk2" accent1="accent1" accent2="accent2" accent3="accent3" accent4="accent4" accent5="accent5" accent6="accent6" hlink="hlink" folHlink="folHlink"/>
  <p:sldLayoutIdLst>
    <p:sldLayoutId id="2147483685" r:id="rId1"/>
    <p:sldLayoutId id="2147483687" r:id="rId2"/>
    <p:sldLayoutId id="2147483688" r:id="rId3"/>
    <p:sldLayoutId id="2147483690" r:id="rId4"/>
    <p:sldLayoutId id="2147483693" r:id="rId5"/>
    <p:sldLayoutId id="2147483694" r:id="rId6"/>
    <p:sldLayoutId id="2147483695" r:id="rId7"/>
  </p:sldLayoutIdLst>
  <p:hf hdr="0" dt="0"/>
  <p:txStyles>
    <p:titleStyle>
      <a:lvl1pPr algn="ctr" defTabSz="342892" rtl="0" eaLnBrk="1" latinLnBrk="0" hangingPunct="1">
        <a:spcBef>
          <a:spcPct val="0"/>
        </a:spcBef>
        <a:buNone/>
        <a:defRPr sz="3300" kern="1200">
          <a:solidFill>
            <a:schemeClr val="tx1"/>
          </a:solidFill>
          <a:latin typeface="+mj-lt"/>
          <a:ea typeface="+mj-ea"/>
          <a:cs typeface="+mj-cs"/>
        </a:defRPr>
      </a:lvl1pPr>
    </p:titleStyle>
    <p:bodyStyle>
      <a:lvl1pPr marL="257168" indent="-257168" algn="l" defTabSz="342892" rtl="0" eaLnBrk="1" latinLnBrk="0" hangingPunct="1">
        <a:spcBef>
          <a:spcPct val="20000"/>
        </a:spcBef>
        <a:buFont typeface="Arial"/>
        <a:buChar char="•"/>
        <a:defRPr sz="2400" kern="1200">
          <a:solidFill>
            <a:schemeClr val="tx1"/>
          </a:solidFill>
          <a:latin typeface="+mn-lt"/>
          <a:ea typeface="+mn-ea"/>
          <a:cs typeface="+mn-cs"/>
        </a:defRPr>
      </a:lvl1pPr>
      <a:lvl2pPr marL="557199" indent="-214308" algn="l" defTabSz="342892" rtl="0" eaLnBrk="1" latinLnBrk="0" hangingPunct="1">
        <a:spcBef>
          <a:spcPct val="20000"/>
        </a:spcBef>
        <a:buFont typeface="Arial"/>
        <a:buChar char="–"/>
        <a:defRPr sz="2100" kern="1200">
          <a:solidFill>
            <a:schemeClr val="tx1"/>
          </a:solidFill>
          <a:latin typeface="+mn-lt"/>
          <a:ea typeface="+mn-ea"/>
          <a:cs typeface="+mn-cs"/>
        </a:defRPr>
      </a:lvl2pPr>
      <a:lvl3pPr marL="857228" indent="-171446" algn="l" defTabSz="342892" rtl="0" eaLnBrk="1" latinLnBrk="0" hangingPunct="1">
        <a:spcBef>
          <a:spcPct val="20000"/>
        </a:spcBef>
        <a:buFont typeface="Arial"/>
        <a:buChar char="•"/>
        <a:defRPr sz="1800" kern="1200">
          <a:solidFill>
            <a:schemeClr val="tx1"/>
          </a:solidFill>
          <a:latin typeface="+mn-lt"/>
          <a:ea typeface="+mn-ea"/>
          <a:cs typeface="+mn-cs"/>
        </a:defRPr>
      </a:lvl3pPr>
      <a:lvl4pPr marL="1200120" indent="-171446" algn="l" defTabSz="342892" rtl="0" eaLnBrk="1" latinLnBrk="0" hangingPunct="1">
        <a:spcBef>
          <a:spcPct val="20000"/>
        </a:spcBef>
        <a:buFont typeface="Arial"/>
        <a:buChar char="–"/>
        <a:defRPr sz="1500" kern="1200">
          <a:solidFill>
            <a:schemeClr val="tx1"/>
          </a:solidFill>
          <a:latin typeface="+mn-lt"/>
          <a:ea typeface="+mn-ea"/>
          <a:cs typeface="+mn-cs"/>
        </a:defRPr>
      </a:lvl4pPr>
      <a:lvl5pPr marL="1543012" indent="-171446" algn="l" defTabSz="342892" rtl="0" eaLnBrk="1" latinLnBrk="0" hangingPunct="1">
        <a:spcBef>
          <a:spcPct val="20000"/>
        </a:spcBef>
        <a:buFont typeface="Arial"/>
        <a:buChar char="»"/>
        <a:defRPr sz="1500" kern="1200">
          <a:solidFill>
            <a:schemeClr val="tx1"/>
          </a:solidFill>
          <a:latin typeface="+mn-lt"/>
          <a:ea typeface="+mn-ea"/>
          <a:cs typeface="+mn-cs"/>
        </a:defRPr>
      </a:lvl5pPr>
      <a:lvl6pPr marL="1885903" indent="-171446" algn="l" defTabSz="342892" rtl="0" eaLnBrk="1" latinLnBrk="0" hangingPunct="1">
        <a:spcBef>
          <a:spcPct val="20000"/>
        </a:spcBef>
        <a:buFont typeface="Arial"/>
        <a:buChar char="•"/>
        <a:defRPr sz="1500" kern="1200">
          <a:solidFill>
            <a:schemeClr val="tx1"/>
          </a:solidFill>
          <a:latin typeface="+mn-lt"/>
          <a:ea typeface="+mn-ea"/>
          <a:cs typeface="+mn-cs"/>
        </a:defRPr>
      </a:lvl6pPr>
      <a:lvl7pPr marL="2228795" indent="-171446" algn="l" defTabSz="342892" rtl="0" eaLnBrk="1" latinLnBrk="0" hangingPunct="1">
        <a:spcBef>
          <a:spcPct val="20000"/>
        </a:spcBef>
        <a:buFont typeface="Arial"/>
        <a:buChar char="•"/>
        <a:defRPr sz="1500" kern="1200">
          <a:solidFill>
            <a:schemeClr val="tx1"/>
          </a:solidFill>
          <a:latin typeface="+mn-lt"/>
          <a:ea typeface="+mn-ea"/>
          <a:cs typeface="+mn-cs"/>
        </a:defRPr>
      </a:lvl7pPr>
      <a:lvl8pPr marL="2571686" indent="-171446" algn="l" defTabSz="342892" rtl="0" eaLnBrk="1" latinLnBrk="0" hangingPunct="1">
        <a:spcBef>
          <a:spcPct val="20000"/>
        </a:spcBef>
        <a:buFont typeface="Arial"/>
        <a:buChar char="•"/>
        <a:defRPr sz="1500" kern="1200">
          <a:solidFill>
            <a:schemeClr val="tx1"/>
          </a:solidFill>
          <a:latin typeface="+mn-lt"/>
          <a:ea typeface="+mn-ea"/>
          <a:cs typeface="+mn-cs"/>
        </a:defRPr>
      </a:lvl8pPr>
      <a:lvl9pPr marL="2914577" indent="-171446" algn="l" defTabSz="342892"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892" rtl="0" eaLnBrk="1" latinLnBrk="0" hangingPunct="1">
        <a:defRPr sz="1400" kern="1200">
          <a:solidFill>
            <a:schemeClr val="tx1"/>
          </a:solidFill>
          <a:latin typeface="+mn-lt"/>
          <a:ea typeface="+mn-ea"/>
          <a:cs typeface="+mn-cs"/>
        </a:defRPr>
      </a:lvl1pPr>
      <a:lvl2pPr marL="342892" algn="l" defTabSz="342892" rtl="0" eaLnBrk="1" latinLnBrk="0" hangingPunct="1">
        <a:defRPr sz="1400" kern="1200">
          <a:solidFill>
            <a:schemeClr val="tx1"/>
          </a:solidFill>
          <a:latin typeface="+mn-lt"/>
          <a:ea typeface="+mn-ea"/>
          <a:cs typeface="+mn-cs"/>
        </a:defRPr>
      </a:lvl2pPr>
      <a:lvl3pPr marL="685783" algn="l" defTabSz="342892" rtl="0" eaLnBrk="1" latinLnBrk="0" hangingPunct="1">
        <a:defRPr sz="1400" kern="1200">
          <a:solidFill>
            <a:schemeClr val="tx1"/>
          </a:solidFill>
          <a:latin typeface="+mn-lt"/>
          <a:ea typeface="+mn-ea"/>
          <a:cs typeface="+mn-cs"/>
        </a:defRPr>
      </a:lvl3pPr>
      <a:lvl4pPr marL="1028675" algn="l" defTabSz="342892" rtl="0" eaLnBrk="1" latinLnBrk="0" hangingPunct="1">
        <a:defRPr sz="1400" kern="1200">
          <a:solidFill>
            <a:schemeClr val="tx1"/>
          </a:solidFill>
          <a:latin typeface="+mn-lt"/>
          <a:ea typeface="+mn-ea"/>
          <a:cs typeface="+mn-cs"/>
        </a:defRPr>
      </a:lvl4pPr>
      <a:lvl5pPr marL="1371566" algn="l" defTabSz="342892" rtl="0" eaLnBrk="1" latinLnBrk="0" hangingPunct="1">
        <a:defRPr sz="1400" kern="1200">
          <a:solidFill>
            <a:schemeClr val="tx1"/>
          </a:solidFill>
          <a:latin typeface="+mn-lt"/>
          <a:ea typeface="+mn-ea"/>
          <a:cs typeface="+mn-cs"/>
        </a:defRPr>
      </a:lvl5pPr>
      <a:lvl6pPr marL="1714457" algn="l" defTabSz="342892" rtl="0" eaLnBrk="1" latinLnBrk="0" hangingPunct="1">
        <a:defRPr sz="1400" kern="1200">
          <a:solidFill>
            <a:schemeClr val="tx1"/>
          </a:solidFill>
          <a:latin typeface="+mn-lt"/>
          <a:ea typeface="+mn-ea"/>
          <a:cs typeface="+mn-cs"/>
        </a:defRPr>
      </a:lvl6pPr>
      <a:lvl7pPr marL="2057348" algn="l" defTabSz="342892" rtl="0" eaLnBrk="1" latinLnBrk="0" hangingPunct="1">
        <a:defRPr sz="1400" kern="1200">
          <a:solidFill>
            <a:schemeClr val="tx1"/>
          </a:solidFill>
          <a:latin typeface="+mn-lt"/>
          <a:ea typeface="+mn-ea"/>
          <a:cs typeface="+mn-cs"/>
        </a:defRPr>
      </a:lvl7pPr>
      <a:lvl8pPr marL="2400240" algn="l" defTabSz="342892" rtl="0" eaLnBrk="1" latinLnBrk="0" hangingPunct="1">
        <a:defRPr sz="1400" kern="1200">
          <a:solidFill>
            <a:schemeClr val="tx1"/>
          </a:solidFill>
          <a:latin typeface="+mn-lt"/>
          <a:ea typeface="+mn-ea"/>
          <a:cs typeface="+mn-cs"/>
        </a:defRPr>
      </a:lvl8pPr>
      <a:lvl9pPr marL="2743132" algn="l" defTabSz="342892"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0"/>
          </p:nvPr>
        </p:nvSpPr>
        <p:spPr>
          <a:xfrm>
            <a:off x="-152400" y="2667000"/>
            <a:ext cx="9144000" cy="993073"/>
          </a:xfrm>
        </p:spPr>
        <p:txBody>
          <a:bodyPr/>
          <a:lstStyle/>
          <a:p>
            <a:pPr algn="ctr"/>
            <a:r>
              <a:rPr lang="en-US" sz="4400" dirty="0" smtClean="0"/>
              <a:t>Creating types in</a:t>
            </a:r>
            <a:r>
              <a:rPr lang="ru-RU" sz="4400" dirty="0" smtClean="0"/>
              <a:t> </a:t>
            </a:r>
            <a:r>
              <a:rPr lang="en-US" sz="4400" dirty="0" smtClean="0"/>
              <a:t>C#</a:t>
            </a:r>
            <a:endParaRPr lang="en-US" dirty="0"/>
          </a:p>
        </p:txBody>
      </p:sp>
      <p:sp>
        <p:nvSpPr>
          <p:cNvPr id="3" name="Текст 2"/>
          <p:cNvSpPr>
            <a:spLocks noGrp="1"/>
          </p:cNvSpPr>
          <p:nvPr>
            <p:ph type="body" sz="quarter" idx="11"/>
          </p:nvPr>
        </p:nvSpPr>
        <p:spPr>
          <a:xfrm>
            <a:off x="296214" y="4659099"/>
            <a:ext cx="3256341" cy="370101"/>
          </a:xfrm>
        </p:spPr>
        <p:txBody>
          <a:bodyPr/>
          <a:lstStyle/>
          <a:p>
            <a:r>
              <a:rPr lang="en-US" dirty="0"/>
              <a:t>.NET &amp; JS </a:t>
            </a:r>
            <a:r>
              <a:rPr lang="en-US" dirty="0" smtClean="0"/>
              <a:t>Lab MINSK</a:t>
            </a:r>
            <a:endParaRPr lang="en-US" dirty="0"/>
          </a:p>
        </p:txBody>
      </p:sp>
    </p:spTree>
    <p:extLst>
      <p:ext uri="{BB962C8B-B14F-4D97-AF65-F5344CB8AC3E}">
        <p14:creationId xmlns:p14="http://schemas.microsoft.com/office/powerpoint/2010/main" val="5590577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Objects </a:t>
            </a:r>
            <a:r>
              <a:rPr lang="en-US" dirty="0" smtClean="0"/>
              <a:t>Creating</a:t>
            </a:r>
            <a:endParaRPr lang="ru-RU" dirty="0"/>
          </a:p>
        </p:txBody>
      </p:sp>
      <p:grpSp>
        <p:nvGrpSpPr>
          <p:cNvPr id="18" name="Group 17"/>
          <p:cNvGrpSpPr/>
          <p:nvPr/>
        </p:nvGrpSpPr>
        <p:grpSpPr>
          <a:xfrm>
            <a:off x="152401" y="558947"/>
            <a:ext cx="8645236" cy="5899666"/>
            <a:chOff x="167641" y="1211514"/>
            <a:chExt cx="9509759" cy="5899666"/>
          </a:xfrm>
        </p:grpSpPr>
        <p:sp>
          <p:nvSpPr>
            <p:cNvPr id="19" name="Flowchart: Document 3"/>
            <p:cNvSpPr/>
            <p:nvPr/>
          </p:nvSpPr>
          <p:spPr bwMode="auto">
            <a:xfrm>
              <a:off x="167641" y="1211514"/>
              <a:ext cx="9509759" cy="5899666"/>
            </a:xfrm>
            <a:prstGeom prst="flowChartDocument">
              <a:avLst/>
            </a:prstGeom>
            <a:noFill/>
            <a:ln>
              <a:noFill/>
              <a:headEnd/>
              <a:tailEnd/>
            </a:ln>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endParaRPr lang="ru-RU" sz="1600" dirty="0">
                <a:solidFill>
                  <a:schemeClr val="accent2">
                    <a:lumMod val="50000"/>
                  </a:schemeClr>
                </a:solidFill>
                <a:latin typeface="Consolas" charset="0"/>
                <a:ea typeface="Consolas" charset="0"/>
                <a:cs typeface="Consolas" charset="0"/>
              </a:endParaRPr>
            </a:p>
            <a:p>
              <a:endParaRPr lang="en-US" sz="1600" dirty="0">
                <a:solidFill>
                  <a:schemeClr val="accent2">
                    <a:lumMod val="50000"/>
                  </a:schemeClr>
                </a:solidFill>
                <a:latin typeface="Consolas" charset="0"/>
                <a:ea typeface="Consolas" charset="0"/>
                <a:cs typeface="Consolas" charset="0"/>
              </a:endParaRPr>
            </a:p>
            <a:p>
              <a:endParaRPr lang="en-US" sz="1600" dirty="0">
                <a:solidFill>
                  <a:schemeClr val="accent2">
                    <a:lumMod val="50000"/>
                  </a:schemeClr>
                </a:solidFill>
                <a:latin typeface="Consolas" charset="0"/>
                <a:ea typeface="Consolas" charset="0"/>
                <a:cs typeface="Consolas" charset="0"/>
              </a:endParaRPr>
            </a:p>
            <a:p>
              <a:r>
                <a:rPr lang="en-US" sz="1600" dirty="0">
                  <a:solidFill>
                    <a:schemeClr val="accent2">
                      <a:lumMod val="50000"/>
                    </a:schemeClr>
                  </a:solidFill>
                  <a:latin typeface="Consolas" charset="0"/>
                  <a:ea typeface="Consolas" charset="0"/>
                  <a:cs typeface="Consolas" charset="0"/>
                </a:rPr>
                <a:t>public class Employee</a:t>
              </a:r>
            </a:p>
            <a:p>
              <a:r>
                <a:rPr lang="en-US" sz="1600" dirty="0">
                  <a:solidFill>
                    <a:schemeClr val="accent2">
                      <a:lumMod val="50000"/>
                    </a:schemeClr>
                  </a:solidFill>
                  <a:latin typeface="Consolas" charset="0"/>
                  <a:ea typeface="Consolas" charset="0"/>
                  <a:cs typeface="Consolas" charset="0"/>
                </a:rPr>
                <a:t>{</a:t>
              </a:r>
            </a:p>
            <a:p>
              <a:r>
                <a:rPr lang="en-US" sz="1600" dirty="0">
                  <a:solidFill>
                    <a:schemeClr val="accent2">
                      <a:lumMod val="50000"/>
                    </a:schemeClr>
                  </a:solidFill>
                  <a:latin typeface="Consolas" charset="0"/>
                  <a:ea typeface="Consolas" charset="0"/>
                  <a:cs typeface="Consolas" charset="0"/>
                </a:rPr>
                <a:t>    private </a:t>
              </a:r>
              <a:r>
                <a:rPr lang="en-US" sz="1600" dirty="0" err="1">
                  <a:solidFill>
                    <a:schemeClr val="accent2">
                      <a:lumMod val="50000"/>
                    </a:schemeClr>
                  </a:solidFill>
                  <a:latin typeface="Consolas" charset="0"/>
                  <a:ea typeface="Consolas" charset="0"/>
                  <a:cs typeface="Consolas" charset="0"/>
                </a:rPr>
                <a:t>int</a:t>
              </a:r>
              <a:r>
                <a:rPr lang="en-US" sz="1600" dirty="0">
                  <a:solidFill>
                    <a:schemeClr val="accent2">
                      <a:lumMod val="50000"/>
                    </a:schemeClr>
                  </a:solidFill>
                  <a:latin typeface="Consolas" charset="0"/>
                  <a:ea typeface="Consolas" charset="0"/>
                  <a:cs typeface="Consolas" charset="0"/>
                </a:rPr>
                <a:t> id;</a:t>
              </a:r>
            </a:p>
            <a:p>
              <a:r>
                <a:rPr lang="en-US" sz="1600" dirty="0">
                  <a:solidFill>
                    <a:schemeClr val="accent2">
                      <a:lumMod val="50000"/>
                    </a:schemeClr>
                  </a:solidFill>
                  <a:latin typeface="Consolas" charset="0"/>
                  <a:ea typeface="Consolas" charset="0"/>
                  <a:cs typeface="Consolas" charset="0"/>
                </a:rPr>
                <a:t>    private string name;</a:t>
              </a:r>
            </a:p>
            <a:p>
              <a:r>
                <a:rPr lang="en-US" sz="1600" dirty="0">
                  <a:solidFill>
                    <a:schemeClr val="accent2">
                      <a:lumMod val="50000"/>
                    </a:schemeClr>
                  </a:solidFill>
                  <a:latin typeface="Consolas" charset="0"/>
                  <a:ea typeface="Consolas" charset="0"/>
                  <a:cs typeface="Consolas" charset="0"/>
                </a:rPr>
                <a:t>    private static </a:t>
              </a:r>
              <a:r>
                <a:rPr lang="en-US" sz="1600" dirty="0" err="1">
                  <a:solidFill>
                    <a:schemeClr val="accent2">
                      <a:lumMod val="50000"/>
                    </a:schemeClr>
                  </a:solidFill>
                  <a:latin typeface="Consolas" charset="0"/>
                  <a:ea typeface="Consolas" charset="0"/>
                  <a:cs typeface="Consolas" charset="0"/>
                </a:rPr>
                <a:t>CompanyPolicy</a:t>
              </a:r>
              <a:r>
                <a:rPr lang="en-US" sz="1600" dirty="0">
                  <a:solidFill>
                    <a:schemeClr val="accent2">
                      <a:lumMod val="50000"/>
                    </a:schemeClr>
                  </a:solidFill>
                  <a:latin typeface="Consolas" charset="0"/>
                  <a:ea typeface="Consolas" charset="0"/>
                  <a:cs typeface="Consolas" charset="0"/>
                </a:rPr>
                <a:t> policy;</a:t>
              </a:r>
            </a:p>
            <a:p>
              <a:endParaRPr lang="en-US" sz="1600" dirty="0">
                <a:solidFill>
                  <a:schemeClr val="accent2">
                    <a:lumMod val="50000"/>
                  </a:schemeClr>
                </a:solidFill>
                <a:latin typeface="Consolas" charset="0"/>
                <a:ea typeface="Consolas" charset="0"/>
                <a:cs typeface="Consolas" charset="0"/>
              </a:endParaRPr>
            </a:p>
            <a:p>
              <a:r>
                <a:rPr lang="en-US" sz="1600" dirty="0">
                  <a:solidFill>
                    <a:schemeClr val="accent2">
                      <a:lumMod val="50000"/>
                    </a:schemeClr>
                  </a:solidFill>
                  <a:latin typeface="Consolas" charset="0"/>
                  <a:ea typeface="Consolas" charset="0"/>
                  <a:cs typeface="Consolas" charset="0"/>
                </a:rPr>
                <a:t>    public virtual void Work()</a:t>
              </a:r>
            </a:p>
            <a:p>
              <a:r>
                <a:rPr lang="en-US" sz="1600" dirty="0">
                  <a:solidFill>
                    <a:schemeClr val="accent2">
                      <a:lumMod val="50000"/>
                    </a:schemeClr>
                  </a:solidFill>
                  <a:latin typeface="Consolas" charset="0"/>
                  <a:ea typeface="Consolas" charset="0"/>
                  <a:cs typeface="Consolas" charset="0"/>
                </a:rPr>
                <a:t>    {</a:t>
              </a:r>
            </a:p>
            <a:p>
              <a:r>
                <a:rPr lang="it-IT" sz="1600" dirty="0">
                  <a:solidFill>
                    <a:schemeClr val="accent2">
                      <a:lumMod val="50000"/>
                    </a:schemeClr>
                  </a:solidFill>
                  <a:latin typeface="Consolas" charset="0"/>
                  <a:ea typeface="Consolas" charset="0"/>
                  <a:cs typeface="Consolas" charset="0"/>
                </a:rPr>
                <a:t>        </a:t>
              </a:r>
              <a:r>
                <a:rPr lang="it-IT" sz="1600" dirty="0" err="1">
                  <a:solidFill>
                    <a:schemeClr val="accent2">
                      <a:lumMod val="50000"/>
                    </a:schemeClr>
                  </a:solidFill>
                  <a:latin typeface="Consolas" charset="0"/>
                  <a:ea typeface="Consolas" charset="0"/>
                  <a:cs typeface="Consolas" charset="0"/>
                </a:rPr>
                <a:t>Console.WriteLine</a:t>
              </a:r>
              <a:r>
                <a:rPr lang="it-IT" sz="1600" dirty="0">
                  <a:solidFill>
                    <a:schemeClr val="accent2">
                      <a:lumMod val="50000"/>
                    </a:schemeClr>
                  </a:solidFill>
                  <a:latin typeface="Consolas" charset="0"/>
                  <a:ea typeface="Consolas" charset="0"/>
                  <a:cs typeface="Consolas" charset="0"/>
                </a:rPr>
                <a:t>("</a:t>
              </a:r>
              <a:r>
                <a:rPr lang="it-IT" sz="1600" dirty="0" err="1">
                  <a:solidFill>
                    <a:schemeClr val="accent2">
                      <a:lumMod val="50000"/>
                    </a:schemeClr>
                  </a:solidFill>
                  <a:latin typeface="Consolas" charset="0"/>
                  <a:ea typeface="Consolas" charset="0"/>
                  <a:cs typeface="Consolas" charset="0"/>
                </a:rPr>
                <a:t>Zzzz</a:t>
              </a:r>
              <a:r>
                <a:rPr lang="it-IT" sz="1600" dirty="0">
                  <a:solidFill>
                    <a:schemeClr val="accent2">
                      <a:lumMod val="50000"/>
                    </a:schemeClr>
                  </a:solidFill>
                  <a:latin typeface="Consolas" charset="0"/>
                  <a:ea typeface="Consolas" charset="0"/>
                  <a:cs typeface="Consolas" charset="0"/>
                </a:rPr>
                <a:t>...");</a:t>
              </a:r>
            </a:p>
            <a:p>
              <a:r>
                <a:rPr lang="it-IT" sz="1600" dirty="0">
                  <a:solidFill>
                    <a:schemeClr val="accent2">
                      <a:lumMod val="50000"/>
                    </a:schemeClr>
                  </a:solidFill>
                  <a:latin typeface="Consolas" charset="0"/>
                  <a:ea typeface="Consolas" charset="0"/>
                  <a:cs typeface="Consolas" charset="0"/>
                </a:rPr>
                <a:t>    }</a:t>
              </a:r>
            </a:p>
            <a:p>
              <a:endParaRPr lang="it-IT" sz="1600" dirty="0">
                <a:solidFill>
                  <a:schemeClr val="accent2">
                    <a:lumMod val="50000"/>
                  </a:schemeClr>
                </a:solidFill>
                <a:latin typeface="Consolas" charset="0"/>
                <a:ea typeface="Consolas" charset="0"/>
                <a:cs typeface="Consolas" charset="0"/>
              </a:endParaRPr>
            </a:p>
            <a:p>
              <a:r>
                <a:rPr lang="it-IT" sz="1600" dirty="0">
                  <a:solidFill>
                    <a:schemeClr val="accent2">
                      <a:lumMod val="50000"/>
                    </a:schemeClr>
                  </a:solidFill>
                  <a:latin typeface="Consolas" charset="0"/>
                  <a:ea typeface="Consolas" charset="0"/>
                  <a:cs typeface="Consolas" charset="0"/>
                </a:rPr>
                <a:t>    public </a:t>
              </a:r>
              <a:r>
                <a:rPr lang="it-IT" sz="1600" dirty="0" err="1">
                  <a:solidFill>
                    <a:schemeClr val="accent2">
                      <a:lumMod val="50000"/>
                    </a:schemeClr>
                  </a:solidFill>
                  <a:latin typeface="Consolas" charset="0"/>
                  <a:ea typeface="Consolas" charset="0"/>
                  <a:cs typeface="Consolas" charset="0"/>
                </a:rPr>
                <a:t>void</a:t>
              </a:r>
              <a:r>
                <a:rPr lang="it-IT" sz="1600" dirty="0">
                  <a:solidFill>
                    <a:schemeClr val="accent2">
                      <a:lumMod val="50000"/>
                    </a:schemeClr>
                  </a:solidFill>
                  <a:latin typeface="Consolas" charset="0"/>
                  <a:ea typeface="Consolas" charset="0"/>
                  <a:cs typeface="Consolas" charset="0"/>
                </a:rPr>
                <a:t> </a:t>
              </a:r>
              <a:r>
                <a:rPr lang="it-IT" sz="1600" dirty="0" err="1">
                  <a:solidFill>
                    <a:schemeClr val="accent2">
                      <a:lumMod val="50000"/>
                    </a:schemeClr>
                  </a:solidFill>
                  <a:latin typeface="Consolas" charset="0"/>
                  <a:ea typeface="Consolas" charset="0"/>
                  <a:cs typeface="Consolas" charset="0"/>
                </a:rPr>
                <a:t>TakeVacation</a:t>
              </a:r>
              <a:r>
                <a:rPr lang="it-IT" sz="1600" dirty="0">
                  <a:solidFill>
                    <a:schemeClr val="accent2">
                      <a:lumMod val="50000"/>
                    </a:schemeClr>
                  </a:solidFill>
                  <a:latin typeface="Consolas" charset="0"/>
                  <a:ea typeface="Consolas" charset="0"/>
                  <a:cs typeface="Consolas" charset="0"/>
                </a:rPr>
                <a:t>(</a:t>
              </a:r>
              <a:r>
                <a:rPr lang="it-IT" sz="1600" dirty="0" err="1">
                  <a:solidFill>
                    <a:schemeClr val="accent2">
                      <a:lumMod val="50000"/>
                    </a:schemeClr>
                  </a:solidFill>
                  <a:latin typeface="Consolas" charset="0"/>
                  <a:ea typeface="Consolas" charset="0"/>
                  <a:cs typeface="Consolas" charset="0"/>
                </a:rPr>
                <a:t>int</a:t>
              </a:r>
              <a:r>
                <a:rPr lang="it-IT" sz="1600" dirty="0">
                  <a:solidFill>
                    <a:schemeClr val="accent2">
                      <a:lumMod val="50000"/>
                    </a:schemeClr>
                  </a:solidFill>
                  <a:latin typeface="Consolas" charset="0"/>
                  <a:ea typeface="Consolas" charset="0"/>
                  <a:cs typeface="Consolas" charset="0"/>
                </a:rPr>
                <a:t> </a:t>
              </a:r>
              <a:r>
                <a:rPr lang="it-IT" sz="1600" dirty="0" err="1">
                  <a:solidFill>
                    <a:schemeClr val="accent2">
                      <a:lumMod val="50000"/>
                    </a:schemeClr>
                  </a:solidFill>
                  <a:latin typeface="Consolas" charset="0"/>
                  <a:ea typeface="Consolas" charset="0"/>
                  <a:cs typeface="Consolas" charset="0"/>
                </a:rPr>
                <a:t>days</a:t>
              </a:r>
              <a:r>
                <a:rPr lang="it-IT" sz="1600" dirty="0">
                  <a:solidFill>
                    <a:schemeClr val="accent2">
                      <a:lumMod val="50000"/>
                    </a:schemeClr>
                  </a:solidFill>
                  <a:latin typeface="Consolas" charset="0"/>
                  <a:ea typeface="Consolas" charset="0"/>
                  <a:cs typeface="Consolas" charset="0"/>
                </a:rPr>
                <a:t>)</a:t>
              </a:r>
            </a:p>
            <a:p>
              <a:r>
                <a:rPr lang="ru-RU" sz="1600" dirty="0">
                  <a:solidFill>
                    <a:schemeClr val="accent2">
                      <a:lumMod val="50000"/>
                    </a:schemeClr>
                  </a:solidFill>
                  <a:latin typeface="Consolas" charset="0"/>
                  <a:ea typeface="Consolas" charset="0"/>
                  <a:cs typeface="Consolas" charset="0"/>
                </a:rPr>
                <a:t> </a:t>
              </a:r>
              <a:r>
                <a:rPr lang="it-IT" sz="1600" dirty="0">
                  <a:solidFill>
                    <a:schemeClr val="accent2">
                      <a:lumMod val="50000"/>
                    </a:schemeClr>
                  </a:solidFill>
                  <a:latin typeface="Consolas" charset="0"/>
                  <a:ea typeface="Consolas" charset="0"/>
                  <a:cs typeface="Consolas" charset="0"/>
                </a:rPr>
                <a:t>   {</a:t>
              </a:r>
            </a:p>
            <a:p>
              <a:r>
                <a:rPr lang="it-IT" sz="1600" dirty="0">
                  <a:solidFill>
                    <a:schemeClr val="accent2">
                      <a:lumMod val="50000"/>
                    </a:schemeClr>
                  </a:solidFill>
                  <a:latin typeface="Consolas" charset="0"/>
                  <a:ea typeface="Consolas" charset="0"/>
                  <a:cs typeface="Consolas" charset="0"/>
                </a:rPr>
                <a:t>        </a:t>
              </a:r>
              <a:r>
                <a:rPr lang="it-IT" sz="1600" dirty="0" err="1">
                  <a:solidFill>
                    <a:schemeClr val="accent2">
                      <a:lumMod val="50000"/>
                    </a:schemeClr>
                  </a:solidFill>
                  <a:latin typeface="Consolas" charset="0"/>
                  <a:ea typeface="Consolas" charset="0"/>
                  <a:cs typeface="Consolas" charset="0"/>
                </a:rPr>
                <a:t>Console.WriteLine</a:t>
              </a:r>
              <a:r>
                <a:rPr lang="it-IT" sz="1600" dirty="0">
                  <a:solidFill>
                    <a:schemeClr val="accent2">
                      <a:lumMod val="50000"/>
                    </a:schemeClr>
                  </a:solidFill>
                  <a:latin typeface="Consolas" charset="0"/>
                  <a:ea typeface="Consolas" charset="0"/>
                  <a:cs typeface="Consolas" charset="0"/>
                </a:rPr>
                <a:t>("</a:t>
              </a:r>
              <a:r>
                <a:rPr lang="it-IT" sz="1600" dirty="0" err="1">
                  <a:solidFill>
                    <a:schemeClr val="accent2">
                      <a:lumMod val="50000"/>
                    </a:schemeClr>
                  </a:solidFill>
                  <a:latin typeface="Consolas" charset="0"/>
                  <a:ea typeface="Consolas" charset="0"/>
                  <a:cs typeface="Consolas" charset="0"/>
                </a:rPr>
                <a:t>Zzzz</a:t>
              </a:r>
              <a:r>
                <a:rPr lang="it-IT" sz="1600" dirty="0">
                  <a:solidFill>
                    <a:schemeClr val="accent2">
                      <a:lumMod val="50000"/>
                    </a:schemeClr>
                  </a:solidFill>
                  <a:latin typeface="Consolas" charset="0"/>
                  <a:ea typeface="Consolas" charset="0"/>
                  <a:cs typeface="Consolas" charset="0"/>
                </a:rPr>
                <a:t>...");</a:t>
              </a:r>
            </a:p>
            <a:p>
              <a:r>
                <a:rPr lang="it-IT" sz="1600" dirty="0">
                  <a:solidFill>
                    <a:schemeClr val="accent2">
                      <a:lumMod val="50000"/>
                    </a:schemeClr>
                  </a:solidFill>
                  <a:latin typeface="Consolas" charset="0"/>
                  <a:ea typeface="Consolas" charset="0"/>
                  <a:cs typeface="Consolas" charset="0"/>
                </a:rPr>
                <a:t>    }</a:t>
              </a:r>
            </a:p>
            <a:p>
              <a:endParaRPr lang="it-IT" sz="1600" dirty="0">
                <a:solidFill>
                  <a:schemeClr val="accent2">
                    <a:lumMod val="50000"/>
                  </a:schemeClr>
                </a:solidFill>
                <a:latin typeface="Consolas" charset="0"/>
                <a:ea typeface="Consolas" charset="0"/>
                <a:cs typeface="Consolas" charset="0"/>
              </a:endParaRPr>
            </a:p>
            <a:p>
              <a:r>
                <a:rPr lang="it-IT" sz="1600" dirty="0">
                  <a:solidFill>
                    <a:schemeClr val="accent2">
                      <a:lumMod val="50000"/>
                    </a:schemeClr>
                  </a:solidFill>
                  <a:latin typeface="Consolas" charset="0"/>
                  <a:ea typeface="Consolas" charset="0"/>
                  <a:cs typeface="Consolas" charset="0"/>
                </a:rPr>
                <a:t>    public </a:t>
              </a:r>
              <a:r>
                <a:rPr lang="it-IT" sz="1600" dirty="0" err="1">
                  <a:solidFill>
                    <a:schemeClr val="accent2">
                      <a:lumMod val="50000"/>
                    </a:schemeClr>
                  </a:solidFill>
                  <a:latin typeface="Consolas" charset="0"/>
                  <a:ea typeface="Consolas" charset="0"/>
                  <a:cs typeface="Consolas" charset="0"/>
                </a:rPr>
                <a:t>static</a:t>
              </a:r>
              <a:r>
                <a:rPr lang="it-IT" sz="1600" dirty="0">
                  <a:solidFill>
                    <a:schemeClr val="accent2">
                      <a:lumMod val="50000"/>
                    </a:schemeClr>
                  </a:solidFill>
                  <a:latin typeface="Consolas" charset="0"/>
                  <a:ea typeface="Consolas" charset="0"/>
                  <a:cs typeface="Consolas" charset="0"/>
                </a:rPr>
                <a:t> </a:t>
              </a:r>
              <a:r>
                <a:rPr lang="it-IT" sz="1600" dirty="0" err="1">
                  <a:solidFill>
                    <a:schemeClr val="accent2">
                      <a:lumMod val="50000"/>
                    </a:schemeClr>
                  </a:solidFill>
                  <a:latin typeface="Consolas" charset="0"/>
                  <a:ea typeface="Consolas" charset="0"/>
                  <a:cs typeface="Consolas" charset="0"/>
                </a:rPr>
                <a:t>void</a:t>
              </a:r>
              <a:r>
                <a:rPr lang="it-IT" sz="1600" dirty="0">
                  <a:solidFill>
                    <a:schemeClr val="accent2">
                      <a:lumMod val="50000"/>
                    </a:schemeClr>
                  </a:solidFill>
                  <a:latin typeface="Consolas" charset="0"/>
                  <a:ea typeface="Consolas" charset="0"/>
                  <a:cs typeface="Consolas" charset="0"/>
                </a:rPr>
                <a:t> </a:t>
              </a:r>
              <a:r>
                <a:rPr lang="it-IT" sz="1600" dirty="0" err="1">
                  <a:solidFill>
                    <a:schemeClr val="accent2">
                      <a:lumMod val="50000"/>
                    </a:schemeClr>
                  </a:solidFill>
                  <a:latin typeface="Consolas" charset="0"/>
                  <a:ea typeface="Consolas" charset="0"/>
                  <a:cs typeface="Consolas" charset="0"/>
                </a:rPr>
                <a:t>SetCompanyPolicy</a:t>
              </a:r>
              <a:r>
                <a:rPr lang="it-IT" sz="1600" dirty="0">
                  <a:solidFill>
                    <a:schemeClr val="accent2">
                      <a:lumMod val="50000"/>
                    </a:schemeClr>
                  </a:solidFill>
                  <a:latin typeface="Consolas" charset="0"/>
                  <a:ea typeface="Consolas" charset="0"/>
                  <a:cs typeface="Consolas" charset="0"/>
                </a:rPr>
                <a:t>(</a:t>
              </a:r>
              <a:r>
                <a:rPr lang="it-IT" sz="1600" dirty="0" err="1">
                  <a:solidFill>
                    <a:schemeClr val="accent2">
                      <a:lumMod val="50000"/>
                    </a:schemeClr>
                  </a:solidFill>
                  <a:latin typeface="Consolas" charset="0"/>
                  <a:ea typeface="Consolas" charset="0"/>
                  <a:cs typeface="Consolas" charset="0"/>
                </a:rPr>
                <a:t>CompanyPolicy</a:t>
              </a:r>
              <a:r>
                <a:rPr lang="it-IT" sz="1600" dirty="0">
                  <a:solidFill>
                    <a:schemeClr val="accent2">
                      <a:lumMod val="50000"/>
                    </a:schemeClr>
                  </a:solidFill>
                  <a:latin typeface="Consolas" charset="0"/>
                  <a:ea typeface="Consolas" charset="0"/>
                  <a:cs typeface="Consolas" charset="0"/>
                </a:rPr>
                <a:t> </a:t>
              </a:r>
              <a:r>
                <a:rPr lang="it-IT" sz="1600" dirty="0" err="1">
                  <a:solidFill>
                    <a:schemeClr val="accent2">
                      <a:lumMod val="50000"/>
                    </a:schemeClr>
                  </a:solidFill>
                  <a:latin typeface="Consolas" charset="0"/>
                  <a:ea typeface="Consolas" charset="0"/>
                  <a:cs typeface="Consolas" charset="0"/>
                </a:rPr>
                <a:t>plc</a:t>
              </a:r>
              <a:r>
                <a:rPr lang="it-IT" sz="1600" dirty="0">
                  <a:solidFill>
                    <a:schemeClr val="accent2">
                      <a:lumMod val="50000"/>
                    </a:schemeClr>
                  </a:solidFill>
                  <a:latin typeface="Consolas" charset="0"/>
                  <a:ea typeface="Consolas" charset="0"/>
                  <a:cs typeface="Consolas" charset="0"/>
                </a:rPr>
                <a:t>)</a:t>
              </a:r>
            </a:p>
            <a:p>
              <a:r>
                <a:rPr lang="it-IT" sz="1600" dirty="0">
                  <a:solidFill>
                    <a:schemeClr val="accent2">
                      <a:lumMod val="50000"/>
                    </a:schemeClr>
                  </a:solidFill>
                  <a:latin typeface="Consolas" charset="0"/>
                  <a:ea typeface="Consolas" charset="0"/>
                  <a:cs typeface="Consolas" charset="0"/>
                </a:rPr>
                <a:t>    {</a:t>
              </a:r>
            </a:p>
            <a:p>
              <a:r>
                <a:rPr lang="pl-PL" sz="1600" dirty="0">
                  <a:solidFill>
                    <a:schemeClr val="accent2">
                      <a:lumMod val="50000"/>
                    </a:schemeClr>
                  </a:solidFill>
                  <a:latin typeface="Consolas" charset="0"/>
                  <a:ea typeface="Consolas" charset="0"/>
                  <a:cs typeface="Consolas" charset="0"/>
                </a:rPr>
                <a:t>        policy = </a:t>
              </a:r>
              <a:r>
                <a:rPr lang="pl-PL" sz="1600" dirty="0" err="1">
                  <a:solidFill>
                    <a:schemeClr val="accent2">
                      <a:lumMod val="50000"/>
                    </a:schemeClr>
                  </a:solidFill>
                  <a:latin typeface="Consolas" charset="0"/>
                  <a:ea typeface="Consolas" charset="0"/>
                  <a:cs typeface="Consolas" charset="0"/>
                </a:rPr>
                <a:t>plc</a:t>
              </a:r>
              <a:r>
                <a:rPr lang="pl-PL" sz="1600" dirty="0">
                  <a:solidFill>
                    <a:schemeClr val="accent2">
                      <a:lumMod val="50000"/>
                    </a:schemeClr>
                  </a:solidFill>
                  <a:latin typeface="Consolas" charset="0"/>
                  <a:ea typeface="Consolas" charset="0"/>
                  <a:cs typeface="Consolas" charset="0"/>
                </a:rPr>
                <a:t>;</a:t>
              </a:r>
            </a:p>
            <a:p>
              <a:r>
                <a:rPr lang="pl-PL" sz="1600" dirty="0">
                  <a:solidFill>
                    <a:schemeClr val="accent2">
                      <a:lumMod val="50000"/>
                    </a:schemeClr>
                  </a:solidFill>
                  <a:latin typeface="Consolas" charset="0"/>
                  <a:ea typeface="Consolas" charset="0"/>
                  <a:cs typeface="Consolas" charset="0"/>
                </a:rPr>
                <a:t>    }</a:t>
              </a:r>
            </a:p>
            <a:p>
              <a:r>
                <a:rPr lang="pl-PL" sz="1600" dirty="0">
                  <a:solidFill>
                    <a:schemeClr val="accent2">
                      <a:lumMod val="50000"/>
                    </a:schemeClr>
                  </a:solidFill>
                  <a:latin typeface="Consolas" charset="0"/>
                  <a:ea typeface="Consolas" charset="0"/>
                  <a:cs typeface="Consolas" charset="0"/>
                </a:rPr>
                <a:t>}</a:t>
              </a:r>
              <a:endParaRPr lang="en-US" sz="1600" dirty="0">
                <a:solidFill>
                  <a:schemeClr val="accent2">
                    <a:lumMod val="50000"/>
                  </a:schemeClr>
                </a:solidFill>
                <a:latin typeface="Consolas" charset="0"/>
                <a:ea typeface="Consolas" charset="0"/>
                <a:cs typeface="Consolas" charset="0"/>
              </a:endParaRPr>
            </a:p>
          </p:txBody>
        </p:sp>
        <p:sp>
          <p:nvSpPr>
            <p:cNvPr id="20" name="TextBox 19"/>
            <p:cNvSpPr txBox="1"/>
            <p:nvPr/>
          </p:nvSpPr>
          <p:spPr>
            <a:xfrm>
              <a:off x="7033373" y="1705178"/>
              <a:ext cx="2292647" cy="369332"/>
            </a:xfrm>
            <a:prstGeom prst="rect">
              <a:avLst/>
            </a:prstGeom>
            <a:noFill/>
          </p:spPr>
          <p:txBody>
            <a:bodyPr wrap="none" rtlCol="0">
              <a:spAutoFit/>
            </a:bodyPr>
            <a:lstStyle/>
            <a:p>
              <a:r>
                <a:rPr lang="en-US" b="1" dirty="0">
                  <a:solidFill>
                    <a:schemeClr val="accent3">
                      <a:lumMod val="50000"/>
                    </a:schemeClr>
                  </a:solidFill>
                  <a:latin typeface="Consolas" charset="0"/>
                  <a:ea typeface="Consolas" charset="0"/>
                  <a:cs typeface="Consolas" charset="0"/>
                </a:rPr>
                <a:t>Instance fields</a:t>
              </a:r>
            </a:p>
          </p:txBody>
        </p:sp>
        <p:cxnSp>
          <p:nvCxnSpPr>
            <p:cNvPr id="21" name="Straight Arrow Connector 20"/>
            <p:cNvCxnSpPr>
              <a:stCxn id="22" idx="1"/>
            </p:cNvCxnSpPr>
            <p:nvPr/>
          </p:nvCxnSpPr>
          <p:spPr>
            <a:xfrm flipH="1">
              <a:off x="3436620" y="1889844"/>
              <a:ext cx="3596753" cy="33121"/>
            </a:xfrm>
            <a:prstGeom prst="straightConnector1">
              <a:avLst/>
            </a:prstGeom>
            <a:ln w="28575">
              <a:solidFill>
                <a:schemeClr val="accent2">
                  <a:lumMod val="50000"/>
                </a:schemeClr>
              </a:solidFill>
              <a:prstDash val="sysDot"/>
              <a:tailEnd type="arrow"/>
            </a:ln>
            <a:effectLst/>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7451276" y="2616450"/>
              <a:ext cx="1874744" cy="369332"/>
            </a:xfrm>
            <a:prstGeom prst="rect">
              <a:avLst/>
            </a:prstGeom>
            <a:noFill/>
          </p:spPr>
          <p:txBody>
            <a:bodyPr wrap="none" rtlCol="0">
              <a:spAutoFit/>
            </a:bodyPr>
            <a:lstStyle/>
            <a:p>
              <a:r>
                <a:rPr lang="en-US" b="1" dirty="0">
                  <a:solidFill>
                    <a:schemeClr val="accent3">
                      <a:lumMod val="50000"/>
                    </a:schemeClr>
                  </a:solidFill>
                  <a:latin typeface="Consolas" charset="0"/>
                  <a:ea typeface="Consolas" charset="0"/>
                  <a:cs typeface="Consolas" charset="0"/>
                </a:rPr>
                <a:t>Static field</a:t>
              </a:r>
            </a:p>
          </p:txBody>
        </p:sp>
        <p:cxnSp>
          <p:nvCxnSpPr>
            <p:cNvPr id="23" name="Straight Arrow Connector 22"/>
            <p:cNvCxnSpPr>
              <a:stCxn id="25" idx="1"/>
            </p:cNvCxnSpPr>
            <p:nvPr/>
          </p:nvCxnSpPr>
          <p:spPr>
            <a:xfrm flipH="1" flipV="1">
              <a:off x="5029200" y="2574131"/>
              <a:ext cx="2422077" cy="226985"/>
            </a:xfrm>
            <a:prstGeom prst="straightConnector1">
              <a:avLst/>
            </a:prstGeom>
            <a:ln w="28575">
              <a:solidFill>
                <a:schemeClr val="accent2">
                  <a:lumMod val="50000"/>
                </a:schemeClr>
              </a:solidFill>
              <a:prstDash val="sysDot"/>
              <a:tailEnd type="arrow"/>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22" idx="1"/>
            </p:cNvCxnSpPr>
            <p:nvPr/>
          </p:nvCxnSpPr>
          <p:spPr>
            <a:xfrm flipH="1">
              <a:off x="3771900" y="1889844"/>
              <a:ext cx="3261473" cy="259729"/>
            </a:xfrm>
            <a:prstGeom prst="straightConnector1">
              <a:avLst/>
            </a:prstGeom>
            <a:ln w="28575">
              <a:solidFill>
                <a:schemeClr val="accent2">
                  <a:lumMod val="50000"/>
                </a:schemeClr>
              </a:solidFill>
              <a:prstDash val="sysDot"/>
              <a:tailEnd type="arrow"/>
            </a:ln>
            <a:effectLst/>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6248400" y="3492689"/>
              <a:ext cx="3200400" cy="646331"/>
            </a:xfrm>
            <a:prstGeom prst="rect">
              <a:avLst/>
            </a:prstGeom>
            <a:noFill/>
          </p:spPr>
          <p:txBody>
            <a:bodyPr wrap="square" rtlCol="0">
              <a:spAutoFit/>
            </a:bodyPr>
            <a:lstStyle/>
            <a:p>
              <a:r>
                <a:rPr lang="en-US" b="1" dirty="0">
                  <a:solidFill>
                    <a:schemeClr val="accent3">
                      <a:lumMod val="50000"/>
                    </a:schemeClr>
                  </a:solidFill>
                  <a:latin typeface="Consolas" charset="0"/>
                  <a:ea typeface="Consolas" charset="0"/>
                  <a:cs typeface="Consolas" charset="0"/>
                </a:rPr>
                <a:t>Instance  virtual  method</a:t>
              </a:r>
            </a:p>
          </p:txBody>
        </p:sp>
        <p:cxnSp>
          <p:nvCxnSpPr>
            <p:cNvPr id="26" name="Straight Arrow Connector 25"/>
            <p:cNvCxnSpPr>
              <a:stCxn id="28" idx="1"/>
            </p:cNvCxnSpPr>
            <p:nvPr/>
          </p:nvCxnSpPr>
          <p:spPr>
            <a:xfrm flipH="1" flipV="1">
              <a:off x="4114800" y="3062936"/>
              <a:ext cx="2133599" cy="752919"/>
            </a:xfrm>
            <a:prstGeom prst="straightConnector1">
              <a:avLst/>
            </a:prstGeom>
            <a:ln w="28575">
              <a:solidFill>
                <a:schemeClr val="accent2">
                  <a:lumMod val="50000"/>
                </a:schemeClr>
              </a:solidFill>
              <a:prstDash val="sysDot"/>
              <a:tailEnd type="arrow"/>
            </a:ln>
            <a:effectLst/>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7162800" y="4505812"/>
              <a:ext cx="2286000" cy="646331"/>
            </a:xfrm>
            <a:prstGeom prst="rect">
              <a:avLst/>
            </a:prstGeom>
            <a:noFill/>
          </p:spPr>
          <p:txBody>
            <a:bodyPr wrap="square" rtlCol="0">
              <a:spAutoFit/>
            </a:bodyPr>
            <a:lstStyle/>
            <a:p>
              <a:r>
                <a:rPr lang="en-US" b="1" dirty="0">
                  <a:solidFill>
                    <a:schemeClr val="accent3">
                      <a:lumMod val="50000"/>
                    </a:schemeClr>
                  </a:solidFill>
                  <a:latin typeface="Consolas" charset="0"/>
                  <a:ea typeface="Consolas" charset="0"/>
                  <a:cs typeface="Consolas" charset="0"/>
                </a:rPr>
                <a:t>Instance  method</a:t>
              </a:r>
            </a:p>
          </p:txBody>
        </p:sp>
        <p:cxnSp>
          <p:nvCxnSpPr>
            <p:cNvPr id="28" name="Straight Arrow Connector 27"/>
            <p:cNvCxnSpPr>
              <a:stCxn id="30" idx="1"/>
            </p:cNvCxnSpPr>
            <p:nvPr/>
          </p:nvCxnSpPr>
          <p:spPr>
            <a:xfrm flipH="1" flipV="1">
              <a:off x="4526280" y="4398013"/>
              <a:ext cx="2636521" cy="430965"/>
            </a:xfrm>
            <a:prstGeom prst="straightConnector1">
              <a:avLst/>
            </a:prstGeom>
            <a:ln w="28575">
              <a:solidFill>
                <a:schemeClr val="accent2">
                  <a:lumMod val="50000"/>
                </a:schemeClr>
              </a:solidFill>
              <a:prstDash val="sysDot"/>
              <a:tailEnd type="arrow"/>
            </a:ln>
            <a:effectLst/>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7762647" y="6137722"/>
              <a:ext cx="1914753" cy="646331"/>
            </a:xfrm>
            <a:prstGeom prst="rect">
              <a:avLst/>
            </a:prstGeom>
            <a:noFill/>
          </p:spPr>
          <p:txBody>
            <a:bodyPr wrap="square" rtlCol="0">
              <a:spAutoFit/>
            </a:bodyPr>
            <a:lstStyle/>
            <a:p>
              <a:r>
                <a:rPr lang="en-US" b="1" dirty="0">
                  <a:solidFill>
                    <a:schemeClr val="accent3">
                      <a:lumMod val="50000"/>
                    </a:schemeClr>
                  </a:solidFill>
                  <a:latin typeface="Consolas" charset="0"/>
                  <a:ea typeface="Consolas" charset="0"/>
                  <a:cs typeface="Consolas" charset="0"/>
                </a:rPr>
                <a:t>Static method</a:t>
              </a:r>
            </a:p>
          </p:txBody>
        </p:sp>
        <p:cxnSp>
          <p:nvCxnSpPr>
            <p:cNvPr id="30" name="Straight Arrow Connector 29"/>
            <p:cNvCxnSpPr/>
            <p:nvPr/>
          </p:nvCxnSpPr>
          <p:spPr>
            <a:xfrm flipH="1" flipV="1">
              <a:off x="4274820" y="5810595"/>
              <a:ext cx="3487827" cy="650293"/>
            </a:xfrm>
            <a:prstGeom prst="straightConnector1">
              <a:avLst/>
            </a:prstGeom>
            <a:ln w="28575">
              <a:solidFill>
                <a:schemeClr val="accent2">
                  <a:lumMod val="50000"/>
                </a:schemeClr>
              </a:solidFill>
              <a:prstDash val="sysDot"/>
              <a:tailEnd type="arrow"/>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9339824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Objects Creating</a:t>
            </a:r>
            <a:endParaRPr lang="ru-RU" dirty="0"/>
          </a:p>
        </p:txBody>
      </p:sp>
      <p:sp>
        <p:nvSpPr>
          <p:cNvPr id="8" name="Rounded Rectangle 7"/>
          <p:cNvSpPr/>
          <p:nvPr/>
        </p:nvSpPr>
        <p:spPr>
          <a:xfrm>
            <a:off x="190500" y="762000"/>
            <a:ext cx="8763000" cy="2971800"/>
          </a:xfrm>
          <a:prstGeom prst="roundRect">
            <a:avLst/>
          </a:prstGeom>
          <a:noFill/>
          <a:ln>
            <a:noFill/>
          </a:ln>
          <a:effectLst/>
        </p:spPr>
        <p:style>
          <a:lnRef idx="1">
            <a:schemeClr val="accent1"/>
          </a:lnRef>
          <a:fillRef idx="2">
            <a:schemeClr val="accent1"/>
          </a:fillRef>
          <a:effectRef idx="1">
            <a:schemeClr val="accent1"/>
          </a:effectRef>
          <a:fontRef idx="minor">
            <a:schemeClr val="dk1"/>
          </a:fontRef>
        </p:style>
        <p:txBody>
          <a:bodyPr lIns="117416" tIns="58707" rIns="117416" bIns="58707" rtlCol="0" anchor="ctr"/>
          <a:lstStyle/>
          <a:p>
            <a:pPr marL="285750" indent="-285750" algn="just">
              <a:buFont typeface="Arial"/>
              <a:buChar char="•"/>
            </a:pPr>
            <a:r>
              <a:rPr lang="en-US" dirty="0">
                <a:solidFill>
                  <a:schemeClr val="accent2">
                    <a:lumMod val="50000"/>
                  </a:schemeClr>
                </a:solidFill>
                <a:latin typeface="Calibri" panose="020F0502020204030204" pitchFamily="34" charset="0"/>
              </a:rPr>
              <a:t>EE allocates memory for the </a:t>
            </a:r>
            <a:r>
              <a:rPr lang="en-US" dirty="0" smtClean="0">
                <a:solidFill>
                  <a:schemeClr val="accent2">
                    <a:lumMod val="50000"/>
                  </a:schemeClr>
                </a:solidFill>
                <a:latin typeface="Calibri" panose="020F0502020204030204" pitchFamily="34" charset="0"/>
              </a:rPr>
              <a:t>object</a:t>
            </a:r>
          </a:p>
          <a:p>
            <a:pPr marL="285750" indent="-285750" algn="just">
              <a:buFont typeface="Arial"/>
              <a:buChar char="•"/>
            </a:pPr>
            <a:r>
              <a:rPr lang="en-US" dirty="0" smtClean="0">
                <a:solidFill>
                  <a:schemeClr val="accent2">
                    <a:lumMod val="50000"/>
                  </a:schemeClr>
                </a:solidFill>
                <a:latin typeface="Calibri" panose="020F0502020204030204" pitchFamily="34" charset="0"/>
              </a:rPr>
              <a:t>The </a:t>
            </a:r>
            <a:r>
              <a:rPr lang="en-US" dirty="0">
                <a:solidFill>
                  <a:schemeClr val="accent2">
                    <a:lumMod val="50000"/>
                  </a:schemeClr>
                </a:solidFill>
                <a:latin typeface="Calibri" panose="020F0502020204030204" pitchFamily="34" charset="0"/>
              </a:rPr>
              <a:t>EE initializes the pointer to the method </a:t>
            </a:r>
            <a:r>
              <a:rPr lang="en-US" dirty="0" smtClean="0">
                <a:solidFill>
                  <a:schemeClr val="accent2">
                    <a:lumMod val="50000"/>
                  </a:schemeClr>
                </a:solidFill>
                <a:latin typeface="Calibri" panose="020F0502020204030204" pitchFamily="34" charset="0"/>
              </a:rPr>
              <a:t>table</a:t>
            </a:r>
          </a:p>
          <a:p>
            <a:pPr marL="285750" indent="-285750" algn="just">
              <a:buFont typeface="Arial"/>
              <a:buChar char="•"/>
            </a:pPr>
            <a:r>
              <a:rPr lang="en-US" dirty="0" smtClean="0">
                <a:solidFill>
                  <a:schemeClr val="accent2">
                    <a:lumMod val="50000"/>
                  </a:schemeClr>
                </a:solidFill>
                <a:latin typeface="Calibri" panose="020F0502020204030204" pitchFamily="34" charset="0"/>
              </a:rPr>
              <a:t>EE </a:t>
            </a:r>
            <a:r>
              <a:rPr lang="en-US" dirty="0">
                <a:solidFill>
                  <a:schemeClr val="accent2">
                    <a:lumMod val="50000"/>
                  </a:schemeClr>
                </a:solidFill>
                <a:latin typeface="Calibri" panose="020F0502020204030204" pitchFamily="34" charset="0"/>
              </a:rPr>
              <a:t>lays the pointer to the object in the </a:t>
            </a:r>
            <a:r>
              <a:rPr lang="en-US" dirty="0" err="1">
                <a:solidFill>
                  <a:schemeClr val="accent2">
                    <a:lumMod val="50000"/>
                  </a:schemeClr>
                </a:solidFill>
                <a:latin typeface="Calibri" panose="020F0502020204030204" pitchFamily="34" charset="0"/>
              </a:rPr>
              <a:t>ecx</a:t>
            </a:r>
            <a:r>
              <a:rPr lang="en-US" dirty="0">
                <a:solidFill>
                  <a:schemeClr val="accent2">
                    <a:lumMod val="50000"/>
                  </a:schemeClr>
                </a:solidFill>
                <a:latin typeface="Calibri" panose="020F0502020204030204" pitchFamily="34" charset="0"/>
              </a:rPr>
              <a:t> register and passes control to the constructor specified in the </a:t>
            </a:r>
            <a:r>
              <a:rPr lang="en-US" dirty="0" err="1">
                <a:solidFill>
                  <a:schemeClr val="accent2">
                    <a:lumMod val="50000"/>
                  </a:schemeClr>
                </a:solidFill>
                <a:latin typeface="Calibri" panose="020F0502020204030204" pitchFamily="34" charset="0"/>
              </a:rPr>
              <a:t>newobj</a:t>
            </a:r>
            <a:r>
              <a:rPr lang="en-US" dirty="0">
                <a:solidFill>
                  <a:schemeClr val="accent2">
                    <a:lumMod val="50000"/>
                  </a:schemeClr>
                </a:solidFill>
                <a:latin typeface="Calibri" panose="020F0502020204030204" pitchFamily="34" charset="0"/>
              </a:rPr>
              <a:t> instruction that generated the object creation </a:t>
            </a:r>
            <a:r>
              <a:rPr lang="en-US" dirty="0" smtClean="0">
                <a:solidFill>
                  <a:schemeClr val="accent2">
                    <a:lumMod val="50000"/>
                  </a:schemeClr>
                </a:solidFill>
                <a:latin typeface="Calibri" panose="020F0502020204030204" pitchFamily="34" charset="0"/>
              </a:rPr>
              <a:t>code</a:t>
            </a:r>
          </a:p>
          <a:p>
            <a:pPr marL="285750" indent="-285750" algn="just">
              <a:buFont typeface="Arial"/>
              <a:buChar char="•"/>
            </a:pPr>
            <a:r>
              <a:rPr lang="en-US" dirty="0" smtClean="0">
                <a:solidFill>
                  <a:schemeClr val="accent2">
                    <a:lumMod val="50000"/>
                  </a:schemeClr>
                </a:solidFill>
                <a:latin typeface="Calibri" panose="020F0502020204030204" pitchFamily="34" charset="0"/>
              </a:rPr>
              <a:t>If </a:t>
            </a:r>
            <a:r>
              <a:rPr lang="en-US" dirty="0">
                <a:solidFill>
                  <a:schemeClr val="accent2">
                    <a:lumMod val="50000"/>
                  </a:schemeClr>
                </a:solidFill>
                <a:latin typeface="Calibri" panose="020F0502020204030204" pitchFamily="34" charset="0"/>
              </a:rPr>
              <a:t>no unhandled exceptions occurred during the constructor's operation, the reference to the object is placed in one or another scope variable, from which the object creation code was called</a:t>
            </a:r>
          </a:p>
        </p:txBody>
      </p:sp>
    </p:spTree>
    <p:extLst>
      <p:ext uri="{BB962C8B-B14F-4D97-AF65-F5344CB8AC3E}">
        <p14:creationId xmlns:p14="http://schemas.microsoft.com/office/powerpoint/2010/main" val="2125166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Objects Creating</a:t>
            </a:r>
            <a:endParaRPr lang="ru-RU" dirty="0"/>
          </a:p>
        </p:txBody>
      </p:sp>
      <p:grpSp>
        <p:nvGrpSpPr>
          <p:cNvPr id="19" name="Group 18"/>
          <p:cNvGrpSpPr/>
          <p:nvPr/>
        </p:nvGrpSpPr>
        <p:grpSpPr>
          <a:xfrm>
            <a:off x="298757" y="1371600"/>
            <a:ext cx="8546486" cy="3790274"/>
            <a:chOff x="97188" y="609600"/>
            <a:chExt cx="9401135" cy="3276600"/>
          </a:xfrm>
        </p:grpSpPr>
        <p:grpSp>
          <p:nvGrpSpPr>
            <p:cNvPr id="32" name="Group 31"/>
            <p:cNvGrpSpPr/>
            <p:nvPr/>
          </p:nvGrpSpPr>
          <p:grpSpPr>
            <a:xfrm>
              <a:off x="717999" y="609600"/>
              <a:ext cx="8780324" cy="3276600"/>
              <a:chOff x="489399" y="381000"/>
              <a:chExt cx="8780324" cy="3276600"/>
            </a:xfrm>
          </p:grpSpPr>
          <p:sp>
            <p:nvSpPr>
              <p:cNvPr id="35" name="Rectangle 34"/>
              <p:cNvSpPr/>
              <p:nvPr/>
            </p:nvSpPr>
            <p:spPr bwMode="auto">
              <a:xfrm>
                <a:off x="3214236" y="762000"/>
                <a:ext cx="2590800" cy="2895600"/>
              </a:xfrm>
              <a:prstGeom prst="rect">
                <a:avLst/>
              </a:prstGeom>
              <a:solidFill>
                <a:schemeClr val="accent2">
                  <a:lumMod val="50000"/>
                </a:schemeClr>
              </a:solidFill>
              <a:ln w="19050" cmpd="sng">
                <a:solidFill>
                  <a:schemeClr val="accent2">
                    <a:lumMod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ctr">
                  <a:spcAft>
                    <a:spcPts val="1000"/>
                  </a:spcAft>
                </a:pPr>
                <a:endParaRPr lang="en-US" sz="1500" dirty="0">
                  <a:solidFill>
                    <a:schemeClr val="accent2">
                      <a:lumMod val="50000"/>
                    </a:schemeClr>
                  </a:solidFill>
                  <a:latin typeface="Consolas" charset="0"/>
                  <a:ea typeface="Consolas" charset="0"/>
                  <a:cs typeface="Consolas" charset="0"/>
                </a:endParaRPr>
              </a:p>
            </p:txBody>
          </p:sp>
          <p:sp>
            <p:nvSpPr>
              <p:cNvPr id="36" name="Rectangle 35"/>
              <p:cNvSpPr/>
              <p:nvPr/>
            </p:nvSpPr>
            <p:spPr bwMode="auto">
              <a:xfrm>
                <a:off x="3366636" y="1600200"/>
                <a:ext cx="2286000" cy="533400"/>
              </a:xfrm>
              <a:prstGeom prst="rect">
                <a:avLst/>
              </a:prstGeom>
              <a:solidFill>
                <a:schemeClr val="accent2">
                  <a:lumMod val="20000"/>
                  <a:lumOff val="80000"/>
                </a:schemeClr>
              </a:solidFill>
              <a:ln w="19050" cmpd="sng">
                <a:solidFill>
                  <a:schemeClr val="bg1"/>
                </a:solidFill>
                <a:headEnd/>
                <a:tailEnd/>
              </a:ln>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sz="1500" dirty="0">
                    <a:solidFill>
                      <a:schemeClr val="accent2">
                        <a:lumMod val="50000"/>
                      </a:schemeClr>
                    </a:solidFill>
                    <a:latin typeface="Consolas" charset="0"/>
                    <a:ea typeface="Consolas" charset="0"/>
                    <a:cs typeface="Consolas" charset="0"/>
                  </a:rPr>
                  <a:t>Type Handle </a:t>
                </a:r>
              </a:p>
            </p:txBody>
          </p:sp>
          <p:sp>
            <p:nvSpPr>
              <p:cNvPr id="37" name="Rectangle 36"/>
              <p:cNvSpPr/>
              <p:nvPr/>
            </p:nvSpPr>
            <p:spPr bwMode="auto">
              <a:xfrm>
                <a:off x="3366636" y="914400"/>
                <a:ext cx="2286000" cy="533400"/>
              </a:xfrm>
              <a:prstGeom prst="rect">
                <a:avLst/>
              </a:prstGeom>
              <a:solidFill>
                <a:schemeClr val="accent2">
                  <a:lumMod val="20000"/>
                  <a:lumOff val="80000"/>
                </a:schemeClr>
              </a:solidFill>
              <a:ln w="19050" cmpd="sng">
                <a:solidFill>
                  <a:schemeClr val="bg1"/>
                </a:solidFill>
                <a:headEnd/>
                <a:tailEnd/>
              </a:ln>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sz="1500" dirty="0">
                    <a:solidFill>
                      <a:schemeClr val="accent2">
                        <a:lumMod val="50000"/>
                      </a:schemeClr>
                    </a:solidFill>
                    <a:latin typeface="Consolas" charset="0"/>
                    <a:ea typeface="Consolas" charset="0"/>
                    <a:cs typeface="Consolas" charset="0"/>
                  </a:rPr>
                  <a:t>Sync Block Index</a:t>
                </a:r>
              </a:p>
            </p:txBody>
          </p:sp>
          <p:sp>
            <p:nvSpPr>
              <p:cNvPr id="38" name="TextBox 37"/>
              <p:cNvSpPr txBox="1"/>
              <p:nvPr/>
            </p:nvSpPr>
            <p:spPr>
              <a:xfrm>
                <a:off x="6349512" y="2127975"/>
                <a:ext cx="203204" cy="279368"/>
              </a:xfrm>
              <a:prstGeom prst="rect">
                <a:avLst/>
              </a:prstGeom>
              <a:noFill/>
            </p:spPr>
            <p:txBody>
              <a:bodyPr wrap="none" rtlCol="0">
                <a:spAutoFit/>
              </a:bodyPr>
              <a:lstStyle/>
              <a:p>
                <a:endParaRPr lang="en-US" sz="1500" dirty="0">
                  <a:solidFill>
                    <a:schemeClr val="accent2">
                      <a:lumMod val="50000"/>
                    </a:schemeClr>
                  </a:solidFill>
                  <a:latin typeface="Consolas" charset="0"/>
                  <a:ea typeface="Consolas" charset="0"/>
                  <a:cs typeface="Consolas" charset="0"/>
                </a:endParaRPr>
              </a:p>
            </p:txBody>
          </p:sp>
          <p:sp>
            <p:nvSpPr>
              <p:cNvPr id="39" name="TextBox 38"/>
              <p:cNvSpPr txBox="1"/>
              <p:nvPr/>
            </p:nvSpPr>
            <p:spPr>
              <a:xfrm>
                <a:off x="3004617" y="381000"/>
                <a:ext cx="2996206" cy="279368"/>
              </a:xfrm>
              <a:prstGeom prst="rect">
                <a:avLst/>
              </a:prstGeom>
              <a:noFill/>
            </p:spPr>
            <p:txBody>
              <a:bodyPr wrap="none" rtlCol="0">
                <a:spAutoFit/>
              </a:bodyPr>
              <a:lstStyle/>
              <a:p>
                <a:pPr algn="ctr"/>
                <a:r>
                  <a:rPr lang="en-US" sz="1500" dirty="0">
                    <a:solidFill>
                      <a:schemeClr val="accent2">
                        <a:lumMod val="50000"/>
                      </a:schemeClr>
                    </a:solidFill>
                    <a:latin typeface="Consolas" charset="0"/>
                    <a:ea typeface="Consolas" charset="0"/>
                    <a:cs typeface="Consolas" charset="0"/>
                  </a:rPr>
                  <a:t>Employee Class Instance </a:t>
                </a:r>
              </a:p>
            </p:txBody>
          </p:sp>
          <p:sp>
            <p:nvSpPr>
              <p:cNvPr id="40" name="Rectangle 39"/>
              <p:cNvSpPr/>
              <p:nvPr/>
            </p:nvSpPr>
            <p:spPr bwMode="auto">
              <a:xfrm>
                <a:off x="7467600" y="2895600"/>
                <a:ext cx="1676400" cy="685800"/>
              </a:xfrm>
              <a:prstGeom prst="rect">
                <a:avLst/>
              </a:prstGeom>
              <a:noFill/>
              <a:ln w="19050" cmpd="sng">
                <a:solidFill>
                  <a:schemeClr val="accent2">
                    <a:lumMod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000"/>
                  </a:spcAft>
                </a:pPr>
                <a:r>
                  <a:rPr lang="en-US" sz="1500" b="1" dirty="0">
                    <a:solidFill>
                      <a:schemeClr val="accent2">
                        <a:lumMod val="50000"/>
                      </a:schemeClr>
                    </a:solidFill>
                    <a:latin typeface="Consolas" charset="0"/>
                    <a:ea typeface="Consolas" charset="0"/>
                    <a:cs typeface="Consolas" charset="0"/>
                  </a:rPr>
                  <a:t>String Object</a:t>
                </a:r>
              </a:p>
            </p:txBody>
          </p:sp>
          <p:sp>
            <p:nvSpPr>
              <p:cNvPr id="41" name="Rectangle 40"/>
              <p:cNvSpPr/>
              <p:nvPr/>
            </p:nvSpPr>
            <p:spPr bwMode="auto">
              <a:xfrm>
                <a:off x="3366636" y="2286000"/>
                <a:ext cx="2286000" cy="533400"/>
              </a:xfrm>
              <a:prstGeom prst="rect">
                <a:avLst/>
              </a:prstGeom>
              <a:solidFill>
                <a:schemeClr val="accent2">
                  <a:lumMod val="20000"/>
                  <a:lumOff val="80000"/>
                </a:schemeClr>
              </a:solidFill>
              <a:ln w="19050" cmpd="sng">
                <a:solidFill>
                  <a:schemeClr val="bg1"/>
                </a:solidFill>
                <a:headEnd/>
                <a:tailEnd/>
              </a:ln>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sz="1500" dirty="0">
                    <a:solidFill>
                      <a:schemeClr val="accent2">
                        <a:lumMod val="50000"/>
                      </a:schemeClr>
                    </a:solidFill>
                    <a:latin typeface="Consolas" charset="0"/>
                    <a:ea typeface="Consolas" charset="0"/>
                    <a:cs typeface="Consolas" charset="0"/>
                  </a:rPr>
                  <a:t>Storage for</a:t>
                </a:r>
                <a:r>
                  <a:rPr lang="ru-RU" sz="1500" dirty="0">
                    <a:solidFill>
                      <a:schemeClr val="accent2">
                        <a:lumMod val="50000"/>
                      </a:schemeClr>
                    </a:solidFill>
                    <a:latin typeface="Consolas" charset="0"/>
                    <a:ea typeface="Consolas" charset="0"/>
                    <a:cs typeface="Consolas" charset="0"/>
                  </a:rPr>
                  <a:t> </a:t>
                </a:r>
                <a:r>
                  <a:rPr lang="en-US" sz="1500" dirty="0">
                    <a:solidFill>
                      <a:schemeClr val="accent2">
                        <a:lumMod val="50000"/>
                      </a:schemeClr>
                    </a:solidFill>
                    <a:latin typeface="Consolas" charset="0"/>
                    <a:ea typeface="Consolas" charset="0"/>
                    <a:cs typeface="Consolas" charset="0"/>
                  </a:rPr>
                  <a:t>id</a:t>
                </a:r>
              </a:p>
            </p:txBody>
          </p:sp>
          <p:sp>
            <p:nvSpPr>
              <p:cNvPr id="42" name="Rectangle 41"/>
              <p:cNvSpPr/>
              <p:nvPr/>
            </p:nvSpPr>
            <p:spPr bwMode="auto">
              <a:xfrm>
                <a:off x="3366636" y="2971800"/>
                <a:ext cx="2286000" cy="533400"/>
              </a:xfrm>
              <a:prstGeom prst="rect">
                <a:avLst/>
              </a:prstGeom>
              <a:solidFill>
                <a:schemeClr val="accent2">
                  <a:lumMod val="20000"/>
                  <a:lumOff val="80000"/>
                </a:schemeClr>
              </a:solidFill>
              <a:ln w="19050" cmpd="sng">
                <a:solidFill>
                  <a:schemeClr val="bg1"/>
                </a:solidFill>
                <a:headEnd/>
                <a:tailEnd/>
              </a:ln>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sz="1500" dirty="0">
                    <a:solidFill>
                      <a:schemeClr val="accent2">
                        <a:lumMod val="50000"/>
                      </a:schemeClr>
                    </a:solidFill>
                    <a:latin typeface="Consolas" charset="0"/>
                    <a:ea typeface="Consolas" charset="0"/>
                    <a:cs typeface="Consolas" charset="0"/>
                  </a:rPr>
                  <a:t>Storage for</a:t>
                </a:r>
                <a:r>
                  <a:rPr lang="ru-RU" sz="1500" dirty="0">
                    <a:solidFill>
                      <a:schemeClr val="accent2">
                        <a:lumMod val="50000"/>
                      </a:schemeClr>
                    </a:solidFill>
                    <a:latin typeface="Consolas" charset="0"/>
                    <a:ea typeface="Consolas" charset="0"/>
                    <a:cs typeface="Consolas" charset="0"/>
                  </a:rPr>
                  <a:t> </a:t>
                </a:r>
                <a:r>
                  <a:rPr lang="en-US" sz="1500" dirty="0">
                    <a:solidFill>
                      <a:schemeClr val="accent2">
                        <a:lumMod val="50000"/>
                      </a:schemeClr>
                    </a:solidFill>
                    <a:latin typeface="Consolas" charset="0"/>
                    <a:ea typeface="Consolas" charset="0"/>
                    <a:cs typeface="Consolas" charset="0"/>
                  </a:rPr>
                  <a:t>name</a:t>
                </a:r>
              </a:p>
            </p:txBody>
          </p:sp>
          <p:sp>
            <p:nvSpPr>
              <p:cNvPr id="43" name="Rectangle 42"/>
              <p:cNvSpPr/>
              <p:nvPr/>
            </p:nvSpPr>
            <p:spPr bwMode="auto">
              <a:xfrm>
                <a:off x="489399" y="1447800"/>
                <a:ext cx="1839210" cy="533400"/>
              </a:xfrm>
              <a:prstGeom prst="rect">
                <a:avLst/>
              </a:prstGeom>
              <a:noFill/>
              <a:ln w="19050" cmpd="sng">
                <a:solidFill>
                  <a:schemeClr val="bg1"/>
                </a:solidFill>
                <a:headEnd/>
                <a:tailEnd/>
              </a:ln>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sz="1500" dirty="0">
                    <a:solidFill>
                      <a:schemeClr val="accent2">
                        <a:lumMod val="50000"/>
                      </a:schemeClr>
                    </a:solidFill>
                    <a:latin typeface="Consolas" charset="0"/>
                    <a:ea typeface="Consolas" charset="0"/>
                    <a:cs typeface="Consolas" charset="0"/>
                  </a:rPr>
                  <a:t>OBJECTREF</a:t>
                </a:r>
              </a:p>
            </p:txBody>
          </p:sp>
          <p:cxnSp>
            <p:nvCxnSpPr>
              <p:cNvPr id="44" name="Straight Arrow Connector 43"/>
              <p:cNvCxnSpPr/>
              <p:nvPr/>
            </p:nvCxnSpPr>
            <p:spPr>
              <a:xfrm flipV="1">
                <a:off x="1937214" y="1549431"/>
                <a:ext cx="1214659" cy="165068"/>
              </a:xfrm>
              <a:prstGeom prst="straightConnector1">
                <a:avLst/>
              </a:prstGeom>
              <a:ln w="28575">
                <a:solidFill>
                  <a:schemeClr val="accent3">
                    <a:lumMod val="50000"/>
                  </a:schemeClr>
                </a:solidFill>
                <a:prstDash val="sysDot"/>
                <a:tailEnd type="arrow"/>
              </a:ln>
              <a:effectLst/>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5810816" y="685800"/>
                <a:ext cx="1250535" cy="279368"/>
              </a:xfrm>
              <a:prstGeom prst="rect">
                <a:avLst/>
              </a:prstGeom>
              <a:noFill/>
            </p:spPr>
            <p:txBody>
              <a:bodyPr wrap="none" rtlCol="0">
                <a:spAutoFit/>
              </a:bodyPr>
              <a:lstStyle/>
              <a:p>
                <a:r>
                  <a:rPr lang="en-US" sz="1500" dirty="0">
                    <a:solidFill>
                      <a:schemeClr val="accent2">
                        <a:lumMod val="50000"/>
                      </a:schemeClr>
                    </a:solidFill>
                    <a:latin typeface="Consolas" charset="0"/>
                    <a:ea typeface="Consolas" charset="0"/>
                    <a:cs typeface="Consolas" charset="0"/>
                  </a:rPr>
                  <a:t>-4 bytes </a:t>
                </a:r>
              </a:p>
            </p:txBody>
          </p:sp>
          <p:sp>
            <p:nvSpPr>
              <p:cNvPr id="46" name="TextBox 45"/>
              <p:cNvSpPr txBox="1"/>
              <p:nvPr/>
            </p:nvSpPr>
            <p:spPr>
              <a:xfrm>
                <a:off x="5867400" y="1371600"/>
                <a:ext cx="1134156" cy="279368"/>
              </a:xfrm>
              <a:prstGeom prst="rect">
                <a:avLst/>
              </a:prstGeom>
              <a:noFill/>
            </p:spPr>
            <p:txBody>
              <a:bodyPr wrap="none" rtlCol="0">
                <a:spAutoFit/>
              </a:bodyPr>
              <a:lstStyle/>
              <a:p>
                <a:r>
                  <a:rPr lang="ru-RU" sz="1500" dirty="0">
                    <a:solidFill>
                      <a:schemeClr val="accent2">
                        <a:lumMod val="50000"/>
                      </a:schemeClr>
                    </a:solidFill>
                    <a:latin typeface="Consolas" charset="0"/>
                    <a:ea typeface="Consolas" charset="0"/>
                    <a:cs typeface="Consolas" charset="0"/>
                  </a:rPr>
                  <a:t>0</a:t>
                </a:r>
                <a:r>
                  <a:rPr lang="en-US" sz="1500" dirty="0">
                    <a:solidFill>
                      <a:schemeClr val="accent2">
                        <a:lumMod val="50000"/>
                      </a:schemeClr>
                    </a:solidFill>
                    <a:latin typeface="Consolas" charset="0"/>
                    <a:ea typeface="Consolas" charset="0"/>
                    <a:cs typeface="Consolas" charset="0"/>
                  </a:rPr>
                  <a:t> bytes </a:t>
                </a:r>
              </a:p>
            </p:txBody>
          </p:sp>
          <p:sp>
            <p:nvSpPr>
              <p:cNvPr id="47" name="TextBox 46"/>
              <p:cNvSpPr txBox="1"/>
              <p:nvPr/>
            </p:nvSpPr>
            <p:spPr>
              <a:xfrm>
                <a:off x="5772344" y="2057400"/>
                <a:ext cx="1250535" cy="279368"/>
              </a:xfrm>
              <a:prstGeom prst="rect">
                <a:avLst/>
              </a:prstGeom>
              <a:noFill/>
            </p:spPr>
            <p:txBody>
              <a:bodyPr wrap="none" rtlCol="0">
                <a:spAutoFit/>
              </a:bodyPr>
              <a:lstStyle/>
              <a:p>
                <a:r>
                  <a:rPr lang="ru-RU" sz="1500" dirty="0">
                    <a:solidFill>
                      <a:schemeClr val="accent2">
                        <a:lumMod val="50000"/>
                      </a:schemeClr>
                    </a:solidFill>
                    <a:latin typeface="Consolas" charset="0"/>
                    <a:ea typeface="Consolas" charset="0"/>
                    <a:cs typeface="Consolas" charset="0"/>
                  </a:rPr>
                  <a:t>+</a:t>
                </a:r>
                <a:r>
                  <a:rPr lang="en-US" sz="1500" dirty="0">
                    <a:solidFill>
                      <a:schemeClr val="accent2">
                        <a:lumMod val="50000"/>
                      </a:schemeClr>
                    </a:solidFill>
                    <a:latin typeface="Consolas" charset="0"/>
                    <a:ea typeface="Consolas" charset="0"/>
                    <a:cs typeface="Consolas" charset="0"/>
                  </a:rPr>
                  <a:t>4 bytes </a:t>
                </a:r>
              </a:p>
            </p:txBody>
          </p:sp>
          <p:sp>
            <p:nvSpPr>
              <p:cNvPr id="48" name="TextBox 47"/>
              <p:cNvSpPr txBox="1"/>
              <p:nvPr/>
            </p:nvSpPr>
            <p:spPr>
              <a:xfrm>
                <a:off x="5772344" y="2590800"/>
                <a:ext cx="1250535" cy="279368"/>
              </a:xfrm>
              <a:prstGeom prst="rect">
                <a:avLst/>
              </a:prstGeom>
              <a:noFill/>
            </p:spPr>
            <p:txBody>
              <a:bodyPr wrap="none" rtlCol="0">
                <a:spAutoFit/>
              </a:bodyPr>
              <a:lstStyle/>
              <a:p>
                <a:r>
                  <a:rPr lang="ru-RU" sz="1500" dirty="0">
                    <a:solidFill>
                      <a:schemeClr val="accent2">
                        <a:lumMod val="50000"/>
                      </a:schemeClr>
                    </a:solidFill>
                    <a:latin typeface="Consolas" charset="0"/>
                    <a:ea typeface="Consolas" charset="0"/>
                    <a:cs typeface="Consolas" charset="0"/>
                  </a:rPr>
                  <a:t>+8</a:t>
                </a:r>
                <a:r>
                  <a:rPr lang="en-US" sz="1500" dirty="0">
                    <a:solidFill>
                      <a:schemeClr val="accent2">
                        <a:lumMod val="50000"/>
                      </a:schemeClr>
                    </a:solidFill>
                    <a:latin typeface="Consolas" charset="0"/>
                    <a:ea typeface="Consolas" charset="0"/>
                    <a:cs typeface="Consolas" charset="0"/>
                  </a:rPr>
                  <a:t> bytes </a:t>
                </a:r>
              </a:p>
            </p:txBody>
          </p:sp>
          <p:cxnSp>
            <p:nvCxnSpPr>
              <p:cNvPr id="49" name="Straight Arrow Connector 48"/>
              <p:cNvCxnSpPr>
                <a:stCxn id="42" idx="3"/>
                <a:endCxn id="40" idx="1"/>
              </p:cNvCxnSpPr>
              <p:nvPr/>
            </p:nvCxnSpPr>
            <p:spPr>
              <a:xfrm>
                <a:off x="5652636" y="3238500"/>
                <a:ext cx="1814964" cy="0"/>
              </a:xfrm>
              <a:prstGeom prst="straightConnector1">
                <a:avLst/>
              </a:prstGeom>
              <a:ln w="28575">
                <a:solidFill>
                  <a:schemeClr val="accent3">
                    <a:lumMod val="50000"/>
                  </a:schemeClr>
                </a:solidFill>
                <a:prstDash val="sysDot"/>
                <a:tailEnd type="arrow"/>
              </a:ln>
              <a:effectLst/>
            </p:spPr>
            <p:style>
              <a:lnRef idx="2">
                <a:schemeClr val="accent1"/>
              </a:lnRef>
              <a:fillRef idx="0">
                <a:schemeClr val="accent1"/>
              </a:fillRef>
              <a:effectRef idx="1">
                <a:schemeClr val="accent1"/>
              </a:effectRef>
              <a:fontRef idx="minor">
                <a:schemeClr val="tx1"/>
              </a:fontRef>
            </p:style>
          </p:cxnSp>
          <p:sp>
            <p:nvSpPr>
              <p:cNvPr id="50" name="Rectangle 49"/>
              <p:cNvSpPr/>
              <p:nvPr/>
            </p:nvSpPr>
            <p:spPr>
              <a:xfrm>
                <a:off x="6797218" y="990601"/>
                <a:ext cx="2414315" cy="279368"/>
              </a:xfrm>
              <a:prstGeom prst="rect">
                <a:avLst/>
              </a:prstGeom>
              <a:noFill/>
              <a:ln>
                <a:noFill/>
              </a:ln>
            </p:spPr>
            <p:txBody>
              <a:bodyPr wrap="none">
                <a:spAutoFit/>
              </a:bodyPr>
              <a:lstStyle/>
              <a:p>
                <a:pPr lvl="0"/>
                <a:r>
                  <a:rPr lang="en-US" sz="1500" dirty="0">
                    <a:solidFill>
                      <a:schemeClr val="accent2">
                        <a:lumMod val="50000"/>
                      </a:schemeClr>
                    </a:solidFill>
                    <a:latin typeface="Consolas" charset="0"/>
                    <a:ea typeface="Consolas" charset="0"/>
                    <a:cs typeface="Consolas" charset="0"/>
                  </a:rPr>
                  <a:t>Object Header Word </a:t>
                </a:r>
              </a:p>
            </p:txBody>
          </p:sp>
          <p:cxnSp>
            <p:nvCxnSpPr>
              <p:cNvPr id="51" name="Straight Arrow Connector 50"/>
              <p:cNvCxnSpPr>
                <a:stCxn id="50" idx="1"/>
              </p:cNvCxnSpPr>
              <p:nvPr/>
            </p:nvCxnSpPr>
            <p:spPr>
              <a:xfrm flipH="1">
                <a:off x="5867400" y="1130285"/>
                <a:ext cx="929818" cy="69866"/>
              </a:xfrm>
              <a:prstGeom prst="straightConnector1">
                <a:avLst/>
              </a:prstGeom>
              <a:ln w="28575">
                <a:solidFill>
                  <a:schemeClr val="accent3">
                    <a:lumMod val="50000"/>
                  </a:schemeClr>
                </a:solidFill>
                <a:prstDash val="sysDot"/>
                <a:tailEnd type="arrow"/>
              </a:ln>
              <a:effectLst/>
            </p:spPr>
            <p:style>
              <a:lnRef idx="2">
                <a:schemeClr val="accent1"/>
              </a:lnRef>
              <a:fillRef idx="0">
                <a:schemeClr val="accent1"/>
              </a:fillRef>
              <a:effectRef idx="1">
                <a:schemeClr val="accent1"/>
              </a:effectRef>
              <a:fontRef idx="minor">
                <a:schemeClr val="tx1"/>
              </a:fontRef>
            </p:style>
          </p:cxnSp>
          <p:sp>
            <p:nvSpPr>
              <p:cNvPr id="52" name="Rectangle 51"/>
              <p:cNvSpPr/>
              <p:nvPr/>
            </p:nvSpPr>
            <p:spPr>
              <a:xfrm>
                <a:off x="6739029" y="1653002"/>
                <a:ext cx="2530694" cy="279368"/>
              </a:xfrm>
              <a:prstGeom prst="rect">
                <a:avLst/>
              </a:prstGeom>
            </p:spPr>
            <p:txBody>
              <a:bodyPr wrap="none">
                <a:spAutoFit/>
              </a:bodyPr>
              <a:lstStyle/>
              <a:p>
                <a:pPr algn="ctr"/>
                <a:r>
                  <a:rPr lang="en-US" sz="1500" dirty="0">
                    <a:solidFill>
                      <a:schemeClr val="accent2">
                        <a:lumMod val="50000"/>
                      </a:schemeClr>
                    </a:solidFill>
                    <a:latin typeface="Consolas" charset="0"/>
                    <a:ea typeface="Consolas" charset="0"/>
                    <a:cs typeface="Consolas" charset="0"/>
                  </a:rPr>
                  <a:t>Method Table Pointer</a:t>
                </a:r>
              </a:p>
            </p:txBody>
          </p:sp>
          <p:cxnSp>
            <p:nvCxnSpPr>
              <p:cNvPr id="53" name="Straight Arrow Connector 52"/>
              <p:cNvCxnSpPr>
                <a:stCxn id="52" idx="1"/>
              </p:cNvCxnSpPr>
              <p:nvPr/>
            </p:nvCxnSpPr>
            <p:spPr>
              <a:xfrm flipH="1">
                <a:off x="5867400" y="1792686"/>
                <a:ext cx="871629" cy="61545"/>
              </a:xfrm>
              <a:prstGeom prst="straightConnector1">
                <a:avLst/>
              </a:prstGeom>
              <a:ln w="28575">
                <a:solidFill>
                  <a:schemeClr val="accent3">
                    <a:lumMod val="50000"/>
                  </a:schemeClr>
                </a:solidFill>
                <a:prstDash val="sysDot"/>
                <a:tailEnd type="arrow"/>
              </a:ln>
              <a:effectLst/>
            </p:spPr>
            <p:style>
              <a:lnRef idx="2">
                <a:schemeClr val="accent1"/>
              </a:lnRef>
              <a:fillRef idx="0">
                <a:schemeClr val="accent1"/>
              </a:fillRef>
              <a:effectRef idx="1">
                <a:schemeClr val="accent1"/>
              </a:effectRef>
              <a:fontRef idx="minor">
                <a:schemeClr val="tx1"/>
              </a:fontRef>
            </p:style>
          </p:cxnSp>
          <p:sp>
            <p:nvSpPr>
              <p:cNvPr id="54" name="Rectangle 53"/>
              <p:cNvSpPr/>
              <p:nvPr/>
            </p:nvSpPr>
            <p:spPr>
              <a:xfrm>
                <a:off x="7565073" y="2285999"/>
                <a:ext cx="1366913" cy="279368"/>
              </a:xfrm>
              <a:prstGeom prst="rect">
                <a:avLst/>
              </a:prstGeom>
            </p:spPr>
            <p:txBody>
              <a:bodyPr wrap="none">
                <a:spAutoFit/>
              </a:bodyPr>
              <a:lstStyle/>
              <a:p>
                <a:r>
                  <a:rPr lang="en-US" sz="1500" dirty="0">
                    <a:solidFill>
                      <a:schemeClr val="accent2">
                        <a:lumMod val="50000"/>
                      </a:schemeClr>
                    </a:solidFill>
                    <a:latin typeface="Consolas" charset="0"/>
                    <a:ea typeface="Consolas" charset="0"/>
                    <a:cs typeface="Consolas" charset="0"/>
                  </a:rPr>
                  <a:t>An integer</a:t>
                </a:r>
              </a:p>
            </p:txBody>
          </p:sp>
          <p:cxnSp>
            <p:nvCxnSpPr>
              <p:cNvPr id="55" name="Straight Arrow Connector 54"/>
              <p:cNvCxnSpPr>
                <a:stCxn id="54" idx="1"/>
              </p:cNvCxnSpPr>
              <p:nvPr/>
            </p:nvCxnSpPr>
            <p:spPr>
              <a:xfrm flipH="1">
                <a:off x="5867400" y="2425684"/>
                <a:ext cx="1697673" cy="102317"/>
              </a:xfrm>
              <a:prstGeom prst="straightConnector1">
                <a:avLst/>
              </a:prstGeom>
              <a:ln w="28575">
                <a:solidFill>
                  <a:schemeClr val="accent3">
                    <a:lumMod val="50000"/>
                  </a:schemeClr>
                </a:solidFill>
                <a:prstDash val="sysDot"/>
                <a:tailEnd type="arrow"/>
              </a:ln>
              <a:effectLst/>
            </p:spPr>
            <p:style>
              <a:lnRef idx="2">
                <a:schemeClr val="accent1"/>
              </a:lnRef>
              <a:fillRef idx="0">
                <a:schemeClr val="accent1"/>
              </a:fillRef>
              <a:effectRef idx="1">
                <a:schemeClr val="accent1"/>
              </a:effectRef>
              <a:fontRef idx="minor">
                <a:schemeClr val="tx1"/>
              </a:fontRef>
            </p:style>
          </p:cxnSp>
        </p:grpSp>
        <p:sp>
          <p:nvSpPr>
            <p:cNvPr id="33" name="Rectangle 32"/>
            <p:cNvSpPr/>
            <p:nvPr/>
          </p:nvSpPr>
          <p:spPr>
            <a:xfrm>
              <a:off x="97188" y="2819400"/>
              <a:ext cx="3080833" cy="1037655"/>
            </a:xfrm>
            <a:prstGeom prst="rect">
              <a:avLst/>
            </a:prstGeom>
          </p:spPr>
          <p:txBody>
            <a:bodyPr wrap="square">
              <a:spAutoFit/>
            </a:bodyPr>
            <a:lstStyle/>
            <a:p>
              <a:pPr>
                <a:lnSpc>
                  <a:spcPct val="120000"/>
                </a:lnSpc>
              </a:pPr>
              <a:r>
                <a:rPr lang="en-US" sz="1500" dirty="0">
                  <a:solidFill>
                    <a:schemeClr val="accent2">
                      <a:lumMod val="50000"/>
                    </a:schemeClr>
                  </a:solidFill>
                  <a:latin typeface="Consolas" charset="0"/>
                  <a:ea typeface="Consolas" charset="0"/>
                  <a:cs typeface="Consolas" charset="0"/>
                </a:rPr>
                <a:t>OBJECTREF does not point </a:t>
              </a:r>
            </a:p>
            <a:p>
              <a:pPr>
                <a:lnSpc>
                  <a:spcPct val="120000"/>
                </a:lnSpc>
              </a:pPr>
              <a:r>
                <a:rPr lang="en-US" sz="1500" dirty="0">
                  <a:solidFill>
                    <a:schemeClr val="accent2">
                      <a:lumMod val="50000"/>
                    </a:schemeClr>
                  </a:solidFill>
                  <a:latin typeface="Consolas" charset="0"/>
                  <a:ea typeface="Consolas" charset="0"/>
                  <a:cs typeface="Consolas" charset="0"/>
                </a:rPr>
                <a:t>to the  beginning of the </a:t>
              </a:r>
            </a:p>
            <a:p>
              <a:pPr>
                <a:lnSpc>
                  <a:spcPct val="120000"/>
                </a:lnSpc>
              </a:pPr>
              <a:r>
                <a:rPr lang="en-US" sz="1500" dirty="0">
                  <a:solidFill>
                    <a:schemeClr val="accent2">
                      <a:lumMod val="50000"/>
                    </a:schemeClr>
                  </a:solidFill>
                  <a:latin typeface="Consolas" charset="0"/>
                  <a:ea typeface="Consolas" charset="0"/>
                  <a:cs typeface="Consolas" charset="0"/>
                </a:rPr>
                <a:t>Object Instance  but at </a:t>
              </a:r>
            </a:p>
            <a:p>
              <a:pPr>
                <a:lnSpc>
                  <a:spcPct val="120000"/>
                </a:lnSpc>
              </a:pPr>
              <a:r>
                <a:rPr lang="en-US" sz="1500" dirty="0">
                  <a:solidFill>
                    <a:schemeClr val="accent2">
                      <a:lumMod val="50000"/>
                    </a:schemeClr>
                  </a:solidFill>
                  <a:latin typeface="Consolas" charset="0"/>
                  <a:ea typeface="Consolas" charset="0"/>
                  <a:cs typeface="Consolas" charset="0"/>
                </a:rPr>
                <a:t>a DWORD offset (4 bytes)</a:t>
              </a:r>
            </a:p>
          </p:txBody>
        </p:sp>
        <p:cxnSp>
          <p:nvCxnSpPr>
            <p:cNvPr id="34" name="Straight Arrow Connector 33"/>
            <p:cNvCxnSpPr>
              <a:stCxn id="33" idx="0"/>
              <a:endCxn id="43" idx="2"/>
            </p:cNvCxnSpPr>
            <p:nvPr/>
          </p:nvCxnSpPr>
          <p:spPr>
            <a:xfrm flipV="1">
              <a:off x="1637605" y="2209800"/>
              <a:ext cx="0" cy="609600"/>
            </a:xfrm>
            <a:prstGeom prst="straightConnector1">
              <a:avLst/>
            </a:prstGeom>
            <a:ln w="28575">
              <a:solidFill>
                <a:schemeClr val="accent3">
                  <a:lumMod val="50000"/>
                </a:schemeClr>
              </a:solidFill>
              <a:prstDash val="sysDot"/>
              <a:tailEnd type="arrow"/>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1934689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Partial Types and Methods </a:t>
            </a:r>
          </a:p>
        </p:txBody>
      </p:sp>
      <p:sp>
        <p:nvSpPr>
          <p:cNvPr id="5" name="Rounded Rectangle 4"/>
          <p:cNvSpPr/>
          <p:nvPr/>
        </p:nvSpPr>
        <p:spPr>
          <a:xfrm>
            <a:off x="190278" y="609600"/>
            <a:ext cx="8725122" cy="1371598"/>
          </a:xfrm>
          <a:prstGeom prst="roundRect">
            <a:avLst/>
          </a:prstGeom>
          <a:noFill/>
          <a:ln>
            <a:noFill/>
          </a:ln>
          <a:effectLst/>
        </p:spPr>
        <p:style>
          <a:lnRef idx="1">
            <a:schemeClr val="accent1"/>
          </a:lnRef>
          <a:fillRef idx="2">
            <a:schemeClr val="accent1"/>
          </a:fillRef>
          <a:effectRef idx="1">
            <a:schemeClr val="accent1"/>
          </a:effectRef>
          <a:fontRef idx="minor">
            <a:schemeClr val="dk1"/>
          </a:fontRef>
        </p:style>
        <p:txBody>
          <a:bodyPr lIns="117416" tIns="58707" rIns="117416" bIns="58707" rtlCol="0" anchor="ctr"/>
          <a:lstStyle/>
          <a:p>
            <a:pPr algn="just"/>
            <a:r>
              <a:rPr lang="en-US" dirty="0">
                <a:solidFill>
                  <a:schemeClr val="accent2">
                    <a:lumMod val="50000"/>
                  </a:schemeClr>
                </a:solidFill>
                <a:latin typeface="Calibri" charset="0"/>
                <a:ea typeface="Calibri" charset="0"/>
                <a:cs typeface="Calibri" charset="0"/>
              </a:rPr>
              <a:t>Partial types allow a type definition to be split—typically across multiple files. A common scenario is for a partial class to be auto-generated from some other source (such as a Visual Studio template or designer) and for that class to be augmented with additional hand-authored </a:t>
            </a:r>
            <a:r>
              <a:rPr lang="en-US" dirty="0" smtClean="0">
                <a:solidFill>
                  <a:schemeClr val="accent2">
                    <a:lumMod val="50000"/>
                  </a:schemeClr>
                </a:solidFill>
                <a:latin typeface="Calibri" charset="0"/>
                <a:ea typeface="Calibri" charset="0"/>
                <a:cs typeface="Calibri" charset="0"/>
              </a:rPr>
              <a:t>methods</a:t>
            </a:r>
            <a:endParaRPr lang="en-US" dirty="0">
              <a:solidFill>
                <a:schemeClr val="accent2">
                  <a:lumMod val="50000"/>
                </a:schemeClr>
              </a:solidFill>
              <a:latin typeface="Calibri" charset="0"/>
              <a:ea typeface="Calibri" charset="0"/>
              <a:cs typeface="Calibri" charset="0"/>
            </a:endParaRPr>
          </a:p>
        </p:txBody>
      </p:sp>
      <p:sp>
        <p:nvSpPr>
          <p:cNvPr id="7" name="Flowchart: Document 6"/>
          <p:cNvSpPr/>
          <p:nvPr/>
        </p:nvSpPr>
        <p:spPr>
          <a:xfrm>
            <a:off x="190278" y="1981198"/>
            <a:ext cx="8496300" cy="1866937"/>
          </a:xfrm>
          <a:prstGeom prst="flowChartDocument">
            <a:avLst/>
          </a:prstGeom>
          <a:noFill/>
          <a:ln>
            <a:no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r>
              <a:rPr lang="en-US" sz="1600" dirty="0">
                <a:solidFill>
                  <a:schemeClr val="accent2">
                    <a:lumMod val="50000"/>
                  </a:schemeClr>
                </a:solidFill>
                <a:latin typeface="Consolas" charset="0"/>
                <a:ea typeface="Consolas" charset="0"/>
                <a:cs typeface="Consolas" charset="0"/>
              </a:rPr>
              <a:t>// </a:t>
            </a:r>
            <a:r>
              <a:rPr lang="en-US" sz="1600" dirty="0" err="1">
                <a:solidFill>
                  <a:schemeClr val="accent2">
                    <a:lumMod val="50000"/>
                  </a:schemeClr>
                </a:solidFill>
                <a:latin typeface="Consolas" charset="0"/>
                <a:ea typeface="Consolas" charset="0"/>
                <a:cs typeface="Consolas" charset="0"/>
              </a:rPr>
              <a:t>PaymentFormGen.cs</a:t>
            </a:r>
            <a:r>
              <a:rPr lang="en-US" sz="1600" dirty="0">
                <a:solidFill>
                  <a:schemeClr val="accent2">
                    <a:lumMod val="50000"/>
                  </a:schemeClr>
                </a:solidFill>
                <a:latin typeface="Consolas" charset="0"/>
                <a:ea typeface="Consolas" charset="0"/>
                <a:cs typeface="Consolas" charset="0"/>
              </a:rPr>
              <a:t> - </a:t>
            </a:r>
            <a:r>
              <a:rPr lang="en-US" sz="1600" dirty="0" smtClean="0">
                <a:solidFill>
                  <a:schemeClr val="accent2">
                    <a:lumMod val="50000"/>
                  </a:schemeClr>
                </a:solidFill>
                <a:latin typeface="Consolas" charset="0"/>
                <a:ea typeface="Consolas" charset="0"/>
                <a:cs typeface="Consolas" charset="0"/>
              </a:rPr>
              <a:t>auto-generated</a:t>
            </a:r>
          </a:p>
          <a:p>
            <a:r>
              <a:rPr lang="en-US" sz="1600" dirty="0" smtClean="0">
                <a:solidFill>
                  <a:schemeClr val="accent2">
                    <a:lumMod val="50000"/>
                  </a:schemeClr>
                </a:solidFill>
                <a:latin typeface="Consolas" charset="0"/>
                <a:ea typeface="Consolas" charset="0"/>
                <a:cs typeface="Consolas" charset="0"/>
              </a:rPr>
              <a:t>partial class </a:t>
            </a:r>
            <a:r>
              <a:rPr lang="en-US" sz="1600" dirty="0" err="1" smtClean="0">
                <a:solidFill>
                  <a:schemeClr val="accent2">
                    <a:lumMod val="50000"/>
                  </a:schemeClr>
                </a:solidFill>
                <a:latin typeface="Consolas" charset="0"/>
                <a:ea typeface="Consolas" charset="0"/>
                <a:cs typeface="Consolas" charset="0"/>
              </a:rPr>
              <a:t>PaymentForm</a:t>
            </a:r>
            <a:r>
              <a:rPr lang="en-US" sz="1600" dirty="0" smtClean="0">
                <a:solidFill>
                  <a:schemeClr val="accent2">
                    <a:lumMod val="50000"/>
                  </a:schemeClr>
                </a:solidFill>
                <a:latin typeface="Consolas" charset="0"/>
                <a:ea typeface="Consolas" charset="0"/>
                <a:cs typeface="Consolas" charset="0"/>
              </a:rPr>
              <a:t> </a:t>
            </a:r>
            <a:r>
              <a:rPr lang="en-US" sz="1600" dirty="0">
                <a:solidFill>
                  <a:schemeClr val="accent2">
                    <a:lumMod val="50000"/>
                  </a:schemeClr>
                </a:solidFill>
                <a:latin typeface="Consolas" charset="0"/>
                <a:ea typeface="Consolas" charset="0"/>
                <a:cs typeface="Consolas" charset="0"/>
              </a:rPr>
              <a:t>{ ... </a:t>
            </a:r>
            <a:r>
              <a:rPr lang="en-US" sz="1600" dirty="0" smtClean="0">
                <a:solidFill>
                  <a:schemeClr val="accent2">
                    <a:lumMod val="50000"/>
                  </a:schemeClr>
                </a:solidFill>
                <a:latin typeface="Consolas" charset="0"/>
                <a:ea typeface="Consolas" charset="0"/>
                <a:cs typeface="Consolas" charset="0"/>
              </a:rPr>
              <a:t>}</a:t>
            </a:r>
          </a:p>
          <a:p>
            <a:endParaRPr lang="en-US" sz="1600" dirty="0" smtClean="0">
              <a:solidFill>
                <a:schemeClr val="accent2">
                  <a:lumMod val="50000"/>
                </a:schemeClr>
              </a:solidFill>
              <a:latin typeface="Consolas" charset="0"/>
              <a:ea typeface="Consolas" charset="0"/>
              <a:cs typeface="Consolas" charset="0"/>
            </a:endParaRPr>
          </a:p>
          <a:p>
            <a:r>
              <a:rPr lang="en-US" sz="1600" dirty="0" smtClean="0">
                <a:solidFill>
                  <a:schemeClr val="accent2">
                    <a:lumMod val="50000"/>
                  </a:schemeClr>
                </a:solidFill>
                <a:latin typeface="Consolas" charset="0"/>
                <a:ea typeface="Consolas" charset="0"/>
                <a:cs typeface="Consolas" charset="0"/>
              </a:rPr>
              <a:t> </a:t>
            </a:r>
            <a:r>
              <a:rPr lang="en-US" sz="1600" dirty="0">
                <a:solidFill>
                  <a:schemeClr val="accent2">
                    <a:lumMod val="50000"/>
                  </a:schemeClr>
                </a:solidFill>
                <a:latin typeface="Consolas" charset="0"/>
                <a:ea typeface="Consolas" charset="0"/>
                <a:cs typeface="Consolas" charset="0"/>
              </a:rPr>
              <a:t>// </a:t>
            </a:r>
            <a:r>
              <a:rPr lang="en-US" sz="1600" dirty="0" err="1">
                <a:solidFill>
                  <a:schemeClr val="accent2">
                    <a:lumMod val="50000"/>
                  </a:schemeClr>
                </a:solidFill>
                <a:latin typeface="Consolas" charset="0"/>
                <a:ea typeface="Consolas" charset="0"/>
                <a:cs typeface="Consolas" charset="0"/>
              </a:rPr>
              <a:t>PaymentForm.cs</a:t>
            </a:r>
            <a:r>
              <a:rPr lang="en-US" sz="1600" dirty="0">
                <a:solidFill>
                  <a:schemeClr val="accent2">
                    <a:lumMod val="50000"/>
                  </a:schemeClr>
                </a:solidFill>
                <a:latin typeface="Consolas" charset="0"/>
                <a:ea typeface="Consolas" charset="0"/>
                <a:cs typeface="Consolas" charset="0"/>
              </a:rPr>
              <a:t> - hand-authored </a:t>
            </a:r>
            <a:endParaRPr lang="en-US" sz="1600" dirty="0" smtClean="0">
              <a:solidFill>
                <a:schemeClr val="accent2">
                  <a:lumMod val="50000"/>
                </a:schemeClr>
              </a:solidFill>
              <a:latin typeface="Consolas" charset="0"/>
              <a:ea typeface="Consolas" charset="0"/>
              <a:cs typeface="Consolas" charset="0"/>
            </a:endParaRPr>
          </a:p>
          <a:p>
            <a:r>
              <a:rPr lang="en-US" sz="1600" dirty="0" smtClean="0">
                <a:solidFill>
                  <a:schemeClr val="accent2">
                    <a:lumMod val="50000"/>
                  </a:schemeClr>
                </a:solidFill>
                <a:latin typeface="Consolas" charset="0"/>
                <a:ea typeface="Consolas" charset="0"/>
                <a:cs typeface="Consolas" charset="0"/>
              </a:rPr>
              <a:t>partial </a:t>
            </a:r>
            <a:r>
              <a:rPr lang="en-US" sz="1600" dirty="0">
                <a:solidFill>
                  <a:schemeClr val="accent2">
                    <a:lumMod val="50000"/>
                  </a:schemeClr>
                </a:solidFill>
                <a:latin typeface="Consolas" charset="0"/>
                <a:ea typeface="Consolas" charset="0"/>
                <a:cs typeface="Consolas" charset="0"/>
              </a:rPr>
              <a:t>class </a:t>
            </a:r>
            <a:r>
              <a:rPr lang="en-US" sz="1600" dirty="0" err="1" smtClean="0">
                <a:solidFill>
                  <a:schemeClr val="accent2">
                    <a:lumMod val="50000"/>
                  </a:schemeClr>
                </a:solidFill>
                <a:latin typeface="Consolas" charset="0"/>
                <a:ea typeface="Consolas" charset="0"/>
                <a:cs typeface="Consolas" charset="0"/>
              </a:rPr>
              <a:t>PaymentForm</a:t>
            </a:r>
            <a:r>
              <a:rPr lang="en-US" sz="1600" dirty="0" smtClean="0">
                <a:solidFill>
                  <a:schemeClr val="accent2">
                    <a:lumMod val="50000"/>
                  </a:schemeClr>
                </a:solidFill>
                <a:latin typeface="Consolas" charset="0"/>
                <a:ea typeface="Consolas" charset="0"/>
                <a:cs typeface="Consolas" charset="0"/>
              </a:rPr>
              <a:t> </a:t>
            </a:r>
            <a:r>
              <a:rPr lang="en-US" sz="1600" dirty="0">
                <a:solidFill>
                  <a:schemeClr val="accent2">
                    <a:lumMod val="50000"/>
                  </a:schemeClr>
                </a:solidFill>
                <a:latin typeface="Consolas" charset="0"/>
                <a:ea typeface="Consolas" charset="0"/>
                <a:cs typeface="Consolas" charset="0"/>
              </a:rPr>
              <a:t>{ ... } </a:t>
            </a:r>
          </a:p>
        </p:txBody>
      </p:sp>
      <p:sp>
        <p:nvSpPr>
          <p:cNvPr id="13" name="Rounded Rectangle 12"/>
          <p:cNvSpPr/>
          <p:nvPr/>
        </p:nvSpPr>
        <p:spPr>
          <a:xfrm>
            <a:off x="190278" y="5413541"/>
            <a:ext cx="8725122" cy="907208"/>
          </a:xfrm>
          <a:prstGeom prst="roundRect">
            <a:avLst/>
          </a:prstGeom>
          <a:noFill/>
          <a:ln>
            <a:noFill/>
          </a:ln>
          <a:effectLst/>
        </p:spPr>
        <p:style>
          <a:lnRef idx="1">
            <a:schemeClr val="accent1"/>
          </a:lnRef>
          <a:fillRef idx="2">
            <a:schemeClr val="accent1"/>
          </a:fillRef>
          <a:effectRef idx="1">
            <a:schemeClr val="accent1"/>
          </a:effectRef>
          <a:fontRef idx="minor">
            <a:schemeClr val="dk1"/>
          </a:fontRef>
        </p:style>
        <p:txBody>
          <a:bodyPr lIns="117416" tIns="58707" rIns="117416" bIns="58707" rtlCol="0" anchor="ctr"/>
          <a:lstStyle/>
          <a:p>
            <a:pPr algn="just"/>
            <a:r>
              <a:rPr lang="en-US" dirty="0">
                <a:solidFill>
                  <a:schemeClr val="accent2">
                    <a:lumMod val="50000"/>
                  </a:schemeClr>
                </a:solidFill>
                <a:latin typeface="Calibri" charset="0"/>
                <a:ea typeface="Calibri" charset="0"/>
                <a:cs typeface="Calibri" charset="0"/>
              </a:rPr>
              <a:t>Partial types are resolved entirely by the compiler, which means that each participant must be available at compile time and must reside in the same assembly. </a:t>
            </a:r>
          </a:p>
        </p:txBody>
      </p:sp>
      <p:grpSp>
        <p:nvGrpSpPr>
          <p:cNvPr id="15" name="Group 14"/>
          <p:cNvGrpSpPr/>
          <p:nvPr/>
        </p:nvGrpSpPr>
        <p:grpSpPr>
          <a:xfrm>
            <a:off x="3585926" y="3670866"/>
            <a:ext cx="5115384" cy="1866937"/>
            <a:chOff x="652004" y="3630817"/>
            <a:chExt cx="5115384" cy="1866937"/>
          </a:xfrm>
        </p:grpSpPr>
        <p:sp>
          <p:nvSpPr>
            <p:cNvPr id="12" name="Flowchart: Document 6"/>
            <p:cNvSpPr/>
            <p:nvPr/>
          </p:nvSpPr>
          <p:spPr>
            <a:xfrm>
              <a:off x="652004" y="3630817"/>
              <a:ext cx="5067522" cy="1866937"/>
            </a:xfrm>
            <a:prstGeom prst="flowChartDocument">
              <a:avLst/>
            </a:prstGeom>
            <a:noFill/>
            <a:ln>
              <a:no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r>
                <a:rPr lang="en-US" sz="1600" dirty="0">
                  <a:solidFill>
                    <a:schemeClr val="accent2">
                      <a:lumMod val="50000"/>
                    </a:schemeClr>
                  </a:solidFill>
                  <a:latin typeface="Consolas" charset="0"/>
                  <a:ea typeface="Consolas" charset="0"/>
                  <a:cs typeface="Consolas" charset="0"/>
                </a:rPr>
                <a:t>// </a:t>
              </a:r>
              <a:r>
                <a:rPr lang="en-US" sz="1600" dirty="0" err="1">
                  <a:solidFill>
                    <a:schemeClr val="accent2">
                      <a:lumMod val="50000"/>
                    </a:schemeClr>
                  </a:solidFill>
                  <a:latin typeface="Consolas" charset="0"/>
                  <a:ea typeface="Consolas" charset="0"/>
                  <a:cs typeface="Consolas" charset="0"/>
                </a:rPr>
                <a:t>PaymentFormGen.cs</a:t>
              </a:r>
              <a:r>
                <a:rPr lang="en-US" sz="1600" dirty="0">
                  <a:solidFill>
                    <a:schemeClr val="accent2">
                      <a:lumMod val="50000"/>
                    </a:schemeClr>
                  </a:solidFill>
                  <a:latin typeface="Consolas" charset="0"/>
                  <a:ea typeface="Consolas" charset="0"/>
                  <a:cs typeface="Consolas" charset="0"/>
                </a:rPr>
                <a:t> - auto-generated </a:t>
              </a:r>
              <a:endParaRPr lang="en-US" sz="1600" dirty="0" smtClean="0">
                <a:solidFill>
                  <a:schemeClr val="accent2">
                    <a:lumMod val="50000"/>
                  </a:schemeClr>
                </a:solidFill>
                <a:latin typeface="Consolas" charset="0"/>
                <a:ea typeface="Consolas" charset="0"/>
                <a:cs typeface="Consolas" charset="0"/>
              </a:endParaRPr>
            </a:p>
            <a:p>
              <a:r>
                <a:rPr lang="en-US" sz="1600" dirty="0" smtClean="0">
                  <a:solidFill>
                    <a:schemeClr val="accent2">
                      <a:lumMod val="50000"/>
                    </a:schemeClr>
                  </a:solidFill>
                  <a:latin typeface="Consolas" charset="0"/>
                  <a:ea typeface="Consolas" charset="0"/>
                  <a:cs typeface="Consolas" charset="0"/>
                </a:rPr>
                <a:t>partial </a:t>
              </a:r>
              <a:r>
                <a:rPr lang="en-US" sz="1600" dirty="0">
                  <a:solidFill>
                    <a:schemeClr val="accent2">
                      <a:lumMod val="50000"/>
                    </a:schemeClr>
                  </a:solidFill>
                  <a:latin typeface="Consolas" charset="0"/>
                  <a:ea typeface="Consolas" charset="0"/>
                  <a:cs typeface="Consolas" charset="0"/>
                </a:rPr>
                <a:t>class </a:t>
              </a:r>
              <a:r>
                <a:rPr lang="en-US" sz="1600" dirty="0" err="1" smtClean="0">
                  <a:solidFill>
                    <a:schemeClr val="accent2">
                      <a:lumMod val="50000"/>
                    </a:schemeClr>
                  </a:solidFill>
                  <a:latin typeface="Consolas" charset="0"/>
                  <a:ea typeface="Consolas" charset="0"/>
                  <a:cs typeface="Consolas" charset="0"/>
                </a:rPr>
                <a:t>PaymentForm</a:t>
              </a:r>
              <a:r>
                <a:rPr lang="en-US" sz="1600" dirty="0" smtClean="0">
                  <a:solidFill>
                    <a:schemeClr val="accent2">
                      <a:lumMod val="50000"/>
                    </a:schemeClr>
                  </a:solidFill>
                  <a:latin typeface="Consolas" charset="0"/>
                  <a:ea typeface="Consolas" charset="0"/>
                  <a:cs typeface="Consolas" charset="0"/>
                </a:rPr>
                <a:t> </a:t>
              </a:r>
              <a:r>
                <a:rPr lang="en-US" sz="1600" dirty="0">
                  <a:solidFill>
                    <a:schemeClr val="accent2">
                      <a:lumMod val="50000"/>
                    </a:schemeClr>
                  </a:solidFill>
                  <a:latin typeface="Consolas" charset="0"/>
                  <a:ea typeface="Consolas" charset="0"/>
                  <a:cs typeface="Consolas" charset="0"/>
                </a:rPr>
                <a:t>{ ... </a:t>
              </a:r>
              <a:r>
                <a:rPr lang="en-US" sz="1600" dirty="0" smtClean="0">
                  <a:solidFill>
                    <a:schemeClr val="accent2">
                      <a:lumMod val="50000"/>
                    </a:schemeClr>
                  </a:solidFill>
                  <a:latin typeface="Consolas" charset="0"/>
                  <a:ea typeface="Consolas" charset="0"/>
                  <a:cs typeface="Consolas" charset="0"/>
                </a:rPr>
                <a:t>}</a:t>
              </a:r>
            </a:p>
            <a:p>
              <a:endParaRPr lang="en-US" sz="1600" dirty="0" smtClean="0">
                <a:solidFill>
                  <a:schemeClr val="accent2">
                    <a:lumMod val="50000"/>
                  </a:schemeClr>
                </a:solidFill>
                <a:latin typeface="Consolas" charset="0"/>
                <a:ea typeface="Consolas" charset="0"/>
                <a:cs typeface="Consolas" charset="0"/>
              </a:endParaRPr>
            </a:p>
            <a:p>
              <a:r>
                <a:rPr lang="en-US" sz="1600" dirty="0" smtClean="0">
                  <a:solidFill>
                    <a:schemeClr val="accent2">
                      <a:lumMod val="50000"/>
                    </a:schemeClr>
                  </a:solidFill>
                  <a:latin typeface="Consolas" charset="0"/>
                  <a:ea typeface="Consolas" charset="0"/>
                  <a:cs typeface="Consolas" charset="0"/>
                </a:rPr>
                <a:t> </a:t>
              </a:r>
              <a:r>
                <a:rPr lang="en-US" sz="1600" dirty="0">
                  <a:solidFill>
                    <a:schemeClr val="accent2">
                      <a:lumMod val="50000"/>
                    </a:schemeClr>
                  </a:solidFill>
                  <a:latin typeface="Consolas" charset="0"/>
                  <a:ea typeface="Consolas" charset="0"/>
                  <a:cs typeface="Consolas" charset="0"/>
                </a:rPr>
                <a:t>// </a:t>
              </a:r>
              <a:r>
                <a:rPr lang="en-US" sz="1600" dirty="0" err="1">
                  <a:solidFill>
                    <a:schemeClr val="accent2">
                      <a:lumMod val="50000"/>
                    </a:schemeClr>
                  </a:solidFill>
                  <a:latin typeface="Consolas" charset="0"/>
                  <a:ea typeface="Consolas" charset="0"/>
                  <a:cs typeface="Consolas" charset="0"/>
                </a:rPr>
                <a:t>PaymentForm.cs</a:t>
              </a:r>
              <a:r>
                <a:rPr lang="en-US" sz="1600" dirty="0">
                  <a:solidFill>
                    <a:schemeClr val="accent2">
                      <a:lumMod val="50000"/>
                    </a:schemeClr>
                  </a:solidFill>
                  <a:latin typeface="Consolas" charset="0"/>
                  <a:ea typeface="Consolas" charset="0"/>
                  <a:cs typeface="Consolas" charset="0"/>
                </a:rPr>
                <a:t> - hand-authored </a:t>
              </a:r>
              <a:endParaRPr lang="en-US" sz="1600" dirty="0" smtClean="0">
                <a:solidFill>
                  <a:schemeClr val="accent2">
                    <a:lumMod val="50000"/>
                  </a:schemeClr>
                </a:solidFill>
                <a:latin typeface="Consolas" charset="0"/>
                <a:ea typeface="Consolas" charset="0"/>
                <a:cs typeface="Consolas" charset="0"/>
              </a:endParaRPr>
            </a:p>
            <a:p>
              <a:r>
                <a:rPr lang="en-US" sz="1600" dirty="0" smtClean="0">
                  <a:solidFill>
                    <a:schemeClr val="accent2">
                      <a:lumMod val="50000"/>
                    </a:schemeClr>
                  </a:solidFill>
                  <a:latin typeface="Consolas" charset="0"/>
                  <a:ea typeface="Consolas" charset="0"/>
                  <a:cs typeface="Consolas" charset="0"/>
                </a:rPr>
                <a:t>class </a:t>
              </a:r>
              <a:r>
                <a:rPr lang="en-US" sz="1600" dirty="0" err="1" smtClean="0">
                  <a:solidFill>
                    <a:schemeClr val="accent2">
                      <a:lumMod val="50000"/>
                    </a:schemeClr>
                  </a:solidFill>
                  <a:latin typeface="Consolas" charset="0"/>
                  <a:ea typeface="Consolas" charset="0"/>
                  <a:cs typeface="Consolas" charset="0"/>
                </a:rPr>
                <a:t>PaymentForm</a:t>
              </a:r>
              <a:r>
                <a:rPr lang="en-US" sz="1600" dirty="0" smtClean="0">
                  <a:solidFill>
                    <a:schemeClr val="accent2">
                      <a:lumMod val="50000"/>
                    </a:schemeClr>
                  </a:solidFill>
                  <a:latin typeface="Consolas" charset="0"/>
                  <a:ea typeface="Consolas" charset="0"/>
                  <a:cs typeface="Consolas" charset="0"/>
                </a:rPr>
                <a:t> { ... } </a:t>
              </a:r>
              <a:endParaRPr lang="en-US" sz="1600" dirty="0">
                <a:solidFill>
                  <a:schemeClr val="accent2">
                    <a:lumMod val="50000"/>
                  </a:schemeClr>
                </a:solidFill>
                <a:latin typeface="Consolas" charset="0"/>
                <a:ea typeface="Consolas" charset="0"/>
                <a:cs typeface="Consolas" charset="0"/>
              </a:endParaRPr>
            </a:p>
          </p:txBody>
        </p:sp>
        <p:pic>
          <p:nvPicPr>
            <p:cNvPr id="14" name="Picture 8" descr="E:\Projects\ContentDev\MSL PNG Library\Validate_XMark.png"/>
            <p:cNvPicPr>
              <a:picLocks noChangeAspect="1" noChangeArrowheads="1"/>
            </p:cNvPicPr>
            <p:nvPr/>
          </p:nvPicPr>
          <p:blipFill>
            <a:blip r:embed="rId2" cstate="print">
              <a:duotone>
                <a:prstClr val="black"/>
                <a:schemeClr val="accent6">
                  <a:tint val="45000"/>
                  <a:satMod val="400000"/>
                </a:schemeClr>
              </a:duotone>
            </a:blip>
            <a:srcRect/>
            <a:stretch>
              <a:fillRect/>
            </a:stretch>
          </p:blipFill>
          <p:spPr bwMode="auto">
            <a:xfrm>
              <a:off x="5257800" y="3960159"/>
              <a:ext cx="509588" cy="617364"/>
            </a:xfrm>
            <a:prstGeom prst="rect">
              <a:avLst/>
            </a:prstGeom>
            <a:noFill/>
            <a:ln w="9525">
              <a:noFill/>
              <a:miter lim="800000"/>
              <a:headEnd/>
              <a:tailEnd/>
            </a:ln>
          </p:spPr>
        </p:pic>
      </p:grpSp>
    </p:spTree>
    <p:extLst>
      <p:ext uri="{BB962C8B-B14F-4D97-AF65-F5344CB8AC3E}">
        <p14:creationId xmlns:p14="http://schemas.microsoft.com/office/powerpoint/2010/main" val="6009154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a:lstStyle/>
          <a:p>
            <a:r>
              <a:rPr lang="en-US" dirty="0"/>
              <a:t>Partial Types and Methods </a:t>
            </a:r>
            <a:endParaRPr lang="ru-RU" dirty="0"/>
          </a:p>
        </p:txBody>
      </p:sp>
      <p:grpSp>
        <p:nvGrpSpPr>
          <p:cNvPr id="3" name="Group 2"/>
          <p:cNvGrpSpPr/>
          <p:nvPr/>
        </p:nvGrpSpPr>
        <p:grpSpPr>
          <a:xfrm>
            <a:off x="152400" y="685800"/>
            <a:ext cx="8880763" cy="5486400"/>
            <a:chOff x="152400" y="685800"/>
            <a:chExt cx="8880763" cy="5486400"/>
          </a:xfrm>
        </p:grpSpPr>
        <p:sp>
          <p:nvSpPr>
            <p:cNvPr id="6" name="Rounded Rectangle 5"/>
            <p:cNvSpPr/>
            <p:nvPr/>
          </p:nvSpPr>
          <p:spPr>
            <a:xfrm>
              <a:off x="152400" y="685800"/>
              <a:ext cx="8763000" cy="838198"/>
            </a:xfrm>
            <a:prstGeom prst="roundRect">
              <a:avLst/>
            </a:prstGeom>
            <a:noFill/>
            <a:ln>
              <a:noFill/>
            </a:ln>
            <a:effectLst/>
          </p:spPr>
          <p:style>
            <a:lnRef idx="1">
              <a:schemeClr val="accent1"/>
            </a:lnRef>
            <a:fillRef idx="2">
              <a:schemeClr val="accent1"/>
            </a:fillRef>
            <a:effectRef idx="1">
              <a:schemeClr val="accent1"/>
            </a:effectRef>
            <a:fontRef idx="minor">
              <a:schemeClr val="dk1"/>
            </a:fontRef>
          </p:style>
          <p:txBody>
            <a:bodyPr lIns="117416" tIns="58707" rIns="117416" bIns="58707" rtlCol="0" anchor="ctr"/>
            <a:lstStyle/>
            <a:p>
              <a:r>
                <a:rPr lang="en-US" dirty="0">
                  <a:solidFill>
                    <a:schemeClr val="accent2">
                      <a:lumMod val="50000"/>
                    </a:schemeClr>
                  </a:solidFill>
                  <a:latin typeface="Calibri" charset="0"/>
                  <a:ea typeface="Calibri" charset="0"/>
                  <a:cs typeface="Calibri" charset="0"/>
                </a:rPr>
                <a:t>A partial type may contain partial methods. These let an auto-generated partial type provide customizable hooks for manual authoring </a:t>
              </a:r>
            </a:p>
          </p:txBody>
        </p:sp>
        <p:sp>
          <p:nvSpPr>
            <p:cNvPr id="12" name="Flowchart: Document 11"/>
            <p:cNvSpPr/>
            <p:nvPr/>
          </p:nvSpPr>
          <p:spPr>
            <a:xfrm>
              <a:off x="228600" y="1707179"/>
              <a:ext cx="8686800" cy="1721823"/>
            </a:xfrm>
            <a:prstGeom prst="flowChartDocument">
              <a:avLst/>
            </a:prstGeom>
            <a:noFill/>
            <a:ln>
              <a:no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r>
                <a:rPr lang="en-US" sz="1600" dirty="0" smtClean="0">
                  <a:solidFill>
                    <a:schemeClr val="accent2">
                      <a:lumMod val="50000"/>
                    </a:schemeClr>
                  </a:solidFill>
                  <a:latin typeface="Consolas" charset="0"/>
                  <a:ea typeface="Consolas" charset="0"/>
                  <a:cs typeface="Consolas" charset="0"/>
                </a:rPr>
                <a:t>partial class </a:t>
              </a:r>
              <a:r>
                <a:rPr lang="en-US" sz="1600" dirty="0" err="1" smtClean="0">
                  <a:solidFill>
                    <a:schemeClr val="accent2">
                      <a:lumMod val="50000"/>
                    </a:schemeClr>
                  </a:solidFill>
                  <a:latin typeface="Consolas" charset="0"/>
                  <a:ea typeface="Consolas" charset="0"/>
                  <a:cs typeface="Consolas" charset="0"/>
                </a:rPr>
                <a:t>PaymentForm</a:t>
              </a:r>
              <a:r>
                <a:rPr lang="en-US" sz="1600" dirty="0" smtClean="0">
                  <a:solidFill>
                    <a:schemeClr val="accent2">
                      <a:lumMod val="50000"/>
                    </a:schemeClr>
                  </a:solidFill>
                  <a:latin typeface="Consolas" charset="0"/>
                  <a:ea typeface="Consolas" charset="0"/>
                  <a:cs typeface="Consolas" charset="0"/>
                </a:rPr>
                <a:t> // In auto-generated file </a:t>
              </a:r>
            </a:p>
            <a:p>
              <a:r>
                <a:rPr lang="en-US" sz="1600" dirty="0" smtClean="0">
                  <a:solidFill>
                    <a:schemeClr val="accent2">
                      <a:lumMod val="50000"/>
                    </a:schemeClr>
                  </a:solidFill>
                  <a:latin typeface="Consolas" charset="0"/>
                  <a:ea typeface="Consolas" charset="0"/>
                  <a:cs typeface="Consolas" charset="0"/>
                </a:rPr>
                <a:t>{ ... </a:t>
              </a:r>
            </a:p>
            <a:p>
              <a:r>
                <a:rPr lang="en-US" sz="1600" dirty="0" smtClean="0">
                  <a:solidFill>
                    <a:schemeClr val="accent2">
                      <a:lumMod val="50000"/>
                    </a:schemeClr>
                  </a:solidFill>
                  <a:latin typeface="Consolas" charset="0"/>
                  <a:ea typeface="Consolas" charset="0"/>
                  <a:cs typeface="Consolas" charset="0"/>
                </a:rPr>
                <a:t>	partial </a:t>
              </a:r>
              <a:r>
                <a:rPr lang="en-US" sz="1600" b="1" dirty="0" smtClean="0">
                  <a:solidFill>
                    <a:schemeClr val="accent2">
                      <a:lumMod val="50000"/>
                    </a:schemeClr>
                  </a:solidFill>
                  <a:latin typeface="Consolas" charset="0"/>
                  <a:ea typeface="Consolas" charset="0"/>
                  <a:cs typeface="Consolas" charset="0"/>
                </a:rPr>
                <a:t>void</a:t>
              </a:r>
              <a:r>
                <a:rPr lang="en-US" sz="1600" dirty="0" smtClean="0">
                  <a:solidFill>
                    <a:schemeClr val="accent2">
                      <a:lumMod val="50000"/>
                    </a:schemeClr>
                  </a:solidFill>
                  <a:latin typeface="Consolas" charset="0"/>
                  <a:ea typeface="Consolas" charset="0"/>
                  <a:cs typeface="Consolas" charset="0"/>
                </a:rPr>
                <a:t> </a:t>
              </a:r>
              <a:r>
                <a:rPr lang="en-US" sz="1600" dirty="0" err="1" smtClean="0">
                  <a:solidFill>
                    <a:schemeClr val="accent2">
                      <a:lumMod val="50000"/>
                    </a:schemeClr>
                  </a:solidFill>
                  <a:latin typeface="Consolas" charset="0"/>
                  <a:ea typeface="Consolas" charset="0"/>
                  <a:cs typeface="Consolas" charset="0"/>
                </a:rPr>
                <a:t>ValidatePayment</a:t>
              </a:r>
              <a:r>
                <a:rPr lang="en-US" sz="1600" dirty="0" smtClean="0">
                  <a:solidFill>
                    <a:schemeClr val="accent2">
                      <a:lumMod val="50000"/>
                    </a:schemeClr>
                  </a:solidFill>
                  <a:latin typeface="Consolas" charset="0"/>
                  <a:ea typeface="Consolas" charset="0"/>
                  <a:cs typeface="Consolas" charset="0"/>
                </a:rPr>
                <a:t> (</a:t>
              </a:r>
              <a:r>
                <a:rPr lang="en-US" sz="1600" b="1" dirty="0" smtClean="0">
                  <a:solidFill>
                    <a:schemeClr val="accent2">
                      <a:lumMod val="50000"/>
                    </a:schemeClr>
                  </a:solidFill>
                  <a:latin typeface="Consolas" charset="0"/>
                  <a:ea typeface="Consolas" charset="0"/>
                  <a:cs typeface="Consolas" charset="0"/>
                </a:rPr>
                <a:t>ref</a:t>
              </a:r>
              <a:r>
                <a:rPr lang="en-US" sz="1600" dirty="0" smtClean="0">
                  <a:solidFill>
                    <a:schemeClr val="accent2">
                      <a:lumMod val="50000"/>
                    </a:schemeClr>
                  </a:solidFill>
                  <a:latin typeface="Consolas" charset="0"/>
                  <a:ea typeface="Consolas" charset="0"/>
                  <a:cs typeface="Consolas" charset="0"/>
                </a:rPr>
                <a:t> decimal amount); </a:t>
              </a:r>
            </a:p>
            <a:p>
              <a:r>
                <a:rPr lang="en-US" sz="1600" dirty="0" smtClean="0">
                  <a:solidFill>
                    <a:schemeClr val="accent2">
                      <a:lumMod val="50000"/>
                    </a:schemeClr>
                  </a:solidFill>
                  <a:latin typeface="Consolas" charset="0"/>
                  <a:ea typeface="Consolas" charset="0"/>
                  <a:cs typeface="Consolas" charset="0"/>
                </a:rPr>
                <a:t>} </a:t>
              </a:r>
              <a:endParaRPr lang="en-US" sz="1600" dirty="0">
                <a:solidFill>
                  <a:schemeClr val="accent2">
                    <a:lumMod val="50000"/>
                  </a:schemeClr>
                </a:solidFill>
                <a:latin typeface="Consolas" charset="0"/>
                <a:ea typeface="Consolas" charset="0"/>
                <a:cs typeface="Consolas" charset="0"/>
              </a:endParaRPr>
            </a:p>
          </p:txBody>
        </p:sp>
        <p:sp>
          <p:nvSpPr>
            <p:cNvPr id="14" name="Flowchart: Document 13"/>
            <p:cNvSpPr/>
            <p:nvPr/>
          </p:nvSpPr>
          <p:spPr>
            <a:xfrm>
              <a:off x="228600" y="3276600"/>
              <a:ext cx="8686800" cy="2895600"/>
            </a:xfrm>
            <a:prstGeom prst="flowChartDocument">
              <a:avLst/>
            </a:prstGeom>
            <a:noFill/>
            <a:ln>
              <a:no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r>
                <a:rPr lang="en-US" sz="1600" dirty="0">
                  <a:solidFill>
                    <a:schemeClr val="accent2">
                      <a:lumMod val="50000"/>
                    </a:schemeClr>
                  </a:solidFill>
                  <a:latin typeface="Consolas" charset="0"/>
                  <a:ea typeface="Consolas" charset="0"/>
                  <a:cs typeface="Consolas" charset="0"/>
                </a:rPr>
                <a:t>partial class </a:t>
              </a:r>
              <a:r>
                <a:rPr lang="en-US" sz="1600" dirty="0" err="1">
                  <a:solidFill>
                    <a:schemeClr val="accent2">
                      <a:lumMod val="50000"/>
                    </a:schemeClr>
                  </a:solidFill>
                  <a:latin typeface="Consolas" charset="0"/>
                  <a:ea typeface="Consolas" charset="0"/>
                  <a:cs typeface="Consolas" charset="0"/>
                </a:rPr>
                <a:t>PaymentForm</a:t>
              </a:r>
              <a:r>
                <a:rPr lang="en-US" sz="1600" dirty="0">
                  <a:solidFill>
                    <a:schemeClr val="accent2">
                      <a:lumMod val="50000"/>
                    </a:schemeClr>
                  </a:solidFill>
                  <a:latin typeface="Consolas" charset="0"/>
                  <a:ea typeface="Consolas" charset="0"/>
                  <a:cs typeface="Consolas" charset="0"/>
                </a:rPr>
                <a:t> // In hand-authored file </a:t>
              </a:r>
              <a:endParaRPr lang="en-US" sz="1600" dirty="0" smtClean="0">
                <a:solidFill>
                  <a:schemeClr val="accent2">
                    <a:lumMod val="50000"/>
                  </a:schemeClr>
                </a:solidFill>
                <a:latin typeface="Consolas" charset="0"/>
                <a:ea typeface="Consolas" charset="0"/>
                <a:cs typeface="Consolas" charset="0"/>
              </a:endParaRPr>
            </a:p>
            <a:p>
              <a:r>
                <a:rPr lang="en-US" sz="1600" dirty="0" smtClean="0">
                  <a:solidFill>
                    <a:schemeClr val="accent2">
                      <a:lumMod val="50000"/>
                    </a:schemeClr>
                  </a:solidFill>
                  <a:latin typeface="Consolas" charset="0"/>
                  <a:ea typeface="Consolas" charset="0"/>
                  <a:cs typeface="Consolas" charset="0"/>
                </a:rPr>
                <a:t>{ </a:t>
              </a:r>
              <a:r>
                <a:rPr lang="en-US" sz="1600" dirty="0">
                  <a:solidFill>
                    <a:schemeClr val="accent2">
                      <a:lumMod val="50000"/>
                    </a:schemeClr>
                  </a:solidFill>
                  <a:latin typeface="Consolas" charset="0"/>
                  <a:ea typeface="Consolas" charset="0"/>
                  <a:cs typeface="Consolas" charset="0"/>
                </a:rPr>
                <a:t>... </a:t>
              </a:r>
              <a:endParaRPr lang="en-US" sz="1600" dirty="0" smtClean="0">
                <a:solidFill>
                  <a:schemeClr val="accent2">
                    <a:lumMod val="50000"/>
                  </a:schemeClr>
                </a:solidFill>
                <a:latin typeface="Consolas" charset="0"/>
                <a:ea typeface="Consolas" charset="0"/>
                <a:cs typeface="Consolas" charset="0"/>
              </a:endParaRPr>
            </a:p>
            <a:p>
              <a:r>
                <a:rPr lang="en-US" sz="1600" dirty="0">
                  <a:solidFill>
                    <a:schemeClr val="accent2">
                      <a:lumMod val="50000"/>
                    </a:schemeClr>
                  </a:solidFill>
                  <a:latin typeface="Consolas" charset="0"/>
                  <a:ea typeface="Consolas" charset="0"/>
                  <a:cs typeface="Consolas" charset="0"/>
                </a:rPr>
                <a:t>	</a:t>
              </a:r>
              <a:r>
                <a:rPr lang="en-US" sz="1600" dirty="0" smtClean="0">
                  <a:solidFill>
                    <a:schemeClr val="accent2">
                      <a:lumMod val="50000"/>
                    </a:schemeClr>
                  </a:solidFill>
                  <a:latin typeface="Consolas" charset="0"/>
                  <a:ea typeface="Consolas" charset="0"/>
                  <a:cs typeface="Consolas" charset="0"/>
                </a:rPr>
                <a:t>partial </a:t>
              </a:r>
              <a:r>
                <a:rPr lang="en-US" sz="1600" b="1" dirty="0">
                  <a:solidFill>
                    <a:schemeClr val="accent2">
                      <a:lumMod val="50000"/>
                    </a:schemeClr>
                  </a:solidFill>
                  <a:latin typeface="Consolas" charset="0"/>
                  <a:ea typeface="Consolas" charset="0"/>
                  <a:cs typeface="Consolas" charset="0"/>
                </a:rPr>
                <a:t>void</a:t>
              </a:r>
              <a:r>
                <a:rPr lang="en-US" sz="1600" dirty="0">
                  <a:solidFill>
                    <a:schemeClr val="accent2">
                      <a:lumMod val="50000"/>
                    </a:schemeClr>
                  </a:solidFill>
                  <a:latin typeface="Consolas" charset="0"/>
                  <a:ea typeface="Consolas" charset="0"/>
                  <a:cs typeface="Consolas" charset="0"/>
                </a:rPr>
                <a:t> </a:t>
              </a:r>
              <a:r>
                <a:rPr lang="en-US" sz="1600" dirty="0" err="1">
                  <a:solidFill>
                    <a:schemeClr val="accent2">
                      <a:lumMod val="50000"/>
                    </a:schemeClr>
                  </a:solidFill>
                  <a:latin typeface="Consolas" charset="0"/>
                  <a:ea typeface="Consolas" charset="0"/>
                  <a:cs typeface="Consolas" charset="0"/>
                </a:rPr>
                <a:t>ValidatePayment</a:t>
              </a:r>
              <a:r>
                <a:rPr lang="en-US" sz="1600" dirty="0">
                  <a:solidFill>
                    <a:schemeClr val="accent2">
                      <a:lumMod val="50000"/>
                    </a:schemeClr>
                  </a:solidFill>
                  <a:latin typeface="Consolas" charset="0"/>
                  <a:ea typeface="Consolas" charset="0"/>
                  <a:cs typeface="Consolas" charset="0"/>
                </a:rPr>
                <a:t> </a:t>
              </a:r>
              <a:r>
                <a:rPr lang="en-US" sz="1600" dirty="0" smtClean="0">
                  <a:solidFill>
                    <a:schemeClr val="accent2">
                      <a:lumMod val="50000"/>
                    </a:schemeClr>
                  </a:solidFill>
                  <a:latin typeface="Consolas" charset="0"/>
                  <a:ea typeface="Consolas" charset="0"/>
                  <a:cs typeface="Consolas" charset="0"/>
                </a:rPr>
                <a:t>(</a:t>
              </a:r>
              <a:r>
                <a:rPr lang="en-US" sz="1600" b="1" dirty="0" smtClean="0">
                  <a:solidFill>
                    <a:schemeClr val="accent2">
                      <a:lumMod val="50000"/>
                    </a:schemeClr>
                  </a:solidFill>
                  <a:latin typeface="Consolas" charset="0"/>
                  <a:ea typeface="Consolas" charset="0"/>
                  <a:cs typeface="Consolas" charset="0"/>
                </a:rPr>
                <a:t>ref</a:t>
              </a:r>
              <a:r>
                <a:rPr lang="en-US" sz="1600" dirty="0" smtClean="0">
                  <a:solidFill>
                    <a:schemeClr val="accent2">
                      <a:lumMod val="50000"/>
                    </a:schemeClr>
                  </a:solidFill>
                  <a:latin typeface="Consolas" charset="0"/>
                  <a:ea typeface="Consolas" charset="0"/>
                  <a:cs typeface="Consolas" charset="0"/>
                </a:rPr>
                <a:t> decimal </a:t>
              </a:r>
              <a:r>
                <a:rPr lang="en-US" sz="1600" dirty="0">
                  <a:solidFill>
                    <a:schemeClr val="accent2">
                      <a:lumMod val="50000"/>
                    </a:schemeClr>
                  </a:solidFill>
                  <a:latin typeface="Consolas" charset="0"/>
                  <a:ea typeface="Consolas" charset="0"/>
                  <a:cs typeface="Consolas" charset="0"/>
                </a:rPr>
                <a:t>amount) </a:t>
              </a:r>
              <a:endParaRPr lang="en-US" sz="1600" dirty="0" smtClean="0">
                <a:solidFill>
                  <a:schemeClr val="accent2">
                    <a:lumMod val="50000"/>
                  </a:schemeClr>
                </a:solidFill>
                <a:latin typeface="Consolas" charset="0"/>
                <a:ea typeface="Consolas" charset="0"/>
                <a:cs typeface="Consolas" charset="0"/>
              </a:endParaRPr>
            </a:p>
            <a:p>
              <a:r>
                <a:rPr lang="en-US" sz="1600" dirty="0">
                  <a:solidFill>
                    <a:schemeClr val="accent2">
                      <a:lumMod val="50000"/>
                    </a:schemeClr>
                  </a:solidFill>
                  <a:latin typeface="Consolas" charset="0"/>
                  <a:ea typeface="Consolas" charset="0"/>
                  <a:cs typeface="Consolas" charset="0"/>
                </a:rPr>
                <a:t>	</a:t>
              </a:r>
              <a:r>
                <a:rPr lang="en-US" sz="1600" dirty="0" smtClean="0">
                  <a:solidFill>
                    <a:schemeClr val="accent2">
                      <a:lumMod val="50000"/>
                    </a:schemeClr>
                  </a:solidFill>
                  <a:latin typeface="Consolas" charset="0"/>
                  <a:ea typeface="Consolas" charset="0"/>
                  <a:cs typeface="Consolas" charset="0"/>
                </a:rPr>
                <a:t>{ </a:t>
              </a:r>
            </a:p>
            <a:p>
              <a:r>
                <a:rPr lang="en-US" sz="1600" dirty="0">
                  <a:solidFill>
                    <a:schemeClr val="accent2">
                      <a:lumMod val="50000"/>
                    </a:schemeClr>
                  </a:solidFill>
                  <a:latin typeface="Consolas" charset="0"/>
                  <a:ea typeface="Consolas" charset="0"/>
                  <a:cs typeface="Consolas" charset="0"/>
                </a:rPr>
                <a:t>	</a:t>
              </a:r>
              <a:r>
                <a:rPr lang="en-US" sz="1600" dirty="0" smtClean="0">
                  <a:solidFill>
                    <a:schemeClr val="accent2">
                      <a:lumMod val="50000"/>
                    </a:schemeClr>
                  </a:solidFill>
                  <a:latin typeface="Consolas" charset="0"/>
                  <a:ea typeface="Consolas" charset="0"/>
                  <a:cs typeface="Consolas" charset="0"/>
                </a:rPr>
                <a:t>	if </a:t>
              </a:r>
              <a:r>
                <a:rPr lang="en-US" sz="1600" dirty="0">
                  <a:solidFill>
                    <a:schemeClr val="accent2">
                      <a:lumMod val="50000"/>
                    </a:schemeClr>
                  </a:solidFill>
                  <a:latin typeface="Consolas" charset="0"/>
                  <a:ea typeface="Consolas" charset="0"/>
                  <a:cs typeface="Consolas" charset="0"/>
                </a:rPr>
                <a:t>(amount &gt; 100) ... </a:t>
              </a:r>
            </a:p>
            <a:p>
              <a:r>
                <a:rPr lang="en-US" sz="1600" dirty="0" smtClean="0">
                  <a:solidFill>
                    <a:schemeClr val="accent2">
                      <a:lumMod val="50000"/>
                    </a:schemeClr>
                  </a:solidFill>
                  <a:latin typeface="Consolas" charset="0"/>
                  <a:ea typeface="Consolas" charset="0"/>
                  <a:cs typeface="Consolas" charset="0"/>
                </a:rPr>
                <a:t>	} </a:t>
              </a:r>
            </a:p>
            <a:p>
              <a:r>
                <a:rPr lang="en-US" sz="1600" dirty="0" smtClean="0">
                  <a:solidFill>
                    <a:schemeClr val="accent2">
                      <a:lumMod val="50000"/>
                    </a:schemeClr>
                  </a:solidFill>
                  <a:latin typeface="Consolas" charset="0"/>
                  <a:ea typeface="Consolas" charset="0"/>
                  <a:cs typeface="Consolas" charset="0"/>
                </a:rPr>
                <a:t>} </a:t>
              </a:r>
              <a:endParaRPr lang="en-US" sz="1600" dirty="0">
                <a:solidFill>
                  <a:schemeClr val="accent2">
                    <a:lumMod val="50000"/>
                  </a:schemeClr>
                </a:solidFill>
                <a:latin typeface="Consolas" charset="0"/>
                <a:ea typeface="Consolas" charset="0"/>
                <a:cs typeface="Consolas" charset="0"/>
              </a:endParaRPr>
            </a:p>
          </p:txBody>
        </p:sp>
        <p:sp>
          <p:nvSpPr>
            <p:cNvPr id="13" name="TextBox 12"/>
            <p:cNvSpPr txBox="1"/>
            <p:nvPr/>
          </p:nvSpPr>
          <p:spPr>
            <a:xfrm>
              <a:off x="7273637" y="2724087"/>
              <a:ext cx="1641763" cy="338554"/>
            </a:xfrm>
            <a:prstGeom prst="rect">
              <a:avLst/>
            </a:prstGeom>
            <a:noFill/>
            <a:ln>
              <a:noFill/>
            </a:ln>
          </p:spPr>
          <p:txBody>
            <a:bodyPr wrap="square" rtlCol="0">
              <a:spAutoFit/>
            </a:bodyPr>
            <a:lstStyle/>
            <a:p>
              <a:r>
                <a:rPr lang="en-US" sz="1600" b="1" smtClean="0">
                  <a:solidFill>
                    <a:schemeClr val="accent2">
                      <a:lumMod val="50000"/>
                    </a:schemeClr>
                  </a:solidFill>
                  <a:latin typeface="Consolas" charset="0"/>
                  <a:ea typeface="Consolas" charset="0"/>
                  <a:cs typeface="Consolas" charset="0"/>
                </a:rPr>
                <a:t>definition</a:t>
              </a:r>
              <a:endParaRPr lang="en-US" sz="1600" b="1" dirty="0">
                <a:solidFill>
                  <a:schemeClr val="accent2">
                    <a:lumMod val="50000"/>
                  </a:schemeClr>
                </a:solidFill>
                <a:latin typeface="Consolas" charset="0"/>
                <a:ea typeface="Consolas" charset="0"/>
                <a:cs typeface="Consolas" charset="0"/>
              </a:endParaRPr>
            </a:p>
          </p:txBody>
        </p:sp>
        <p:cxnSp>
          <p:nvCxnSpPr>
            <p:cNvPr id="15" name="Straight Arrow Connector 14"/>
            <p:cNvCxnSpPr>
              <a:stCxn id="13" idx="1"/>
            </p:cNvCxnSpPr>
            <p:nvPr/>
          </p:nvCxnSpPr>
          <p:spPr>
            <a:xfrm flipH="1" flipV="1">
              <a:off x="4267201" y="2752757"/>
              <a:ext cx="3006436" cy="140607"/>
            </a:xfrm>
            <a:prstGeom prst="straightConnector1">
              <a:avLst/>
            </a:prstGeom>
            <a:ln w="28575">
              <a:solidFill>
                <a:schemeClr val="accent2">
                  <a:lumMod val="50000"/>
                </a:schemeClr>
              </a:solidFill>
              <a:prstDash val="sysDot"/>
              <a:tailEnd type="arrow"/>
            </a:ln>
            <a:effectLst/>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6781800" y="4998423"/>
              <a:ext cx="2251363" cy="338554"/>
            </a:xfrm>
            <a:prstGeom prst="rect">
              <a:avLst/>
            </a:prstGeom>
            <a:noFill/>
            <a:ln>
              <a:noFill/>
            </a:ln>
          </p:spPr>
          <p:txBody>
            <a:bodyPr wrap="square" rtlCol="0">
              <a:spAutoFit/>
            </a:bodyPr>
            <a:lstStyle/>
            <a:p>
              <a:r>
                <a:rPr lang="en-US" sz="1600" b="1" dirty="0" smtClean="0">
                  <a:solidFill>
                    <a:schemeClr val="accent2">
                      <a:lumMod val="50000"/>
                    </a:schemeClr>
                  </a:solidFill>
                  <a:latin typeface="Consolas" charset="0"/>
                  <a:ea typeface="Consolas" charset="0"/>
                  <a:cs typeface="Consolas" charset="0"/>
                </a:rPr>
                <a:t>implementation</a:t>
              </a:r>
              <a:endParaRPr lang="en-US" sz="1600" b="1" dirty="0">
                <a:solidFill>
                  <a:schemeClr val="accent2">
                    <a:lumMod val="50000"/>
                  </a:schemeClr>
                </a:solidFill>
                <a:latin typeface="Consolas" charset="0"/>
                <a:ea typeface="Consolas" charset="0"/>
                <a:cs typeface="Consolas" charset="0"/>
              </a:endParaRPr>
            </a:p>
          </p:txBody>
        </p:sp>
        <p:cxnSp>
          <p:nvCxnSpPr>
            <p:cNvPr id="19" name="Straight Arrow Connector 18"/>
            <p:cNvCxnSpPr>
              <a:stCxn id="18" idx="1"/>
            </p:cNvCxnSpPr>
            <p:nvPr/>
          </p:nvCxnSpPr>
          <p:spPr>
            <a:xfrm flipH="1" flipV="1">
              <a:off x="4495802" y="4445911"/>
              <a:ext cx="2285998" cy="721789"/>
            </a:xfrm>
            <a:prstGeom prst="straightConnector1">
              <a:avLst/>
            </a:prstGeom>
            <a:ln w="28575">
              <a:solidFill>
                <a:schemeClr val="accent2">
                  <a:lumMod val="50000"/>
                </a:schemeClr>
              </a:solidFill>
              <a:prstDash val="sysDot"/>
              <a:tailEnd type="arrow"/>
            </a:ln>
            <a:effectLst/>
          </p:spPr>
          <p:style>
            <a:lnRef idx="2">
              <a:schemeClr val="accent1"/>
            </a:lnRef>
            <a:fillRef idx="0">
              <a:schemeClr val="accent1"/>
            </a:fillRef>
            <a:effectRef idx="1">
              <a:schemeClr val="accent1"/>
            </a:effectRef>
            <a:fontRef idx="minor">
              <a:schemeClr val="tx1"/>
            </a:fontRef>
          </p:style>
        </p:cxnSp>
        <p:sp>
          <p:nvSpPr>
            <p:cNvPr id="20" name="Rectangle 19"/>
            <p:cNvSpPr/>
            <p:nvPr/>
          </p:nvSpPr>
          <p:spPr>
            <a:xfrm>
              <a:off x="2286000" y="5486400"/>
              <a:ext cx="2204450" cy="338554"/>
            </a:xfrm>
            <a:prstGeom prst="rect">
              <a:avLst/>
            </a:prstGeom>
            <a:noFill/>
            <a:ln>
              <a:noFill/>
            </a:ln>
          </p:spPr>
          <p:txBody>
            <a:bodyPr wrap="none">
              <a:spAutoFit/>
            </a:bodyPr>
            <a:lstStyle/>
            <a:p>
              <a:r>
                <a:rPr lang="en-US" sz="1600" b="1" dirty="0" smtClean="0">
                  <a:solidFill>
                    <a:schemeClr val="accent2">
                      <a:lumMod val="50000"/>
                    </a:schemeClr>
                  </a:solidFill>
                  <a:latin typeface="Consolas" charset="0"/>
                  <a:ea typeface="Consolas" charset="0"/>
                  <a:cs typeface="Consolas" charset="0"/>
                </a:rPr>
                <a:t>Implicitly private</a:t>
              </a:r>
              <a:endParaRPr lang="en-US" sz="1600" dirty="0">
                <a:solidFill>
                  <a:schemeClr val="accent2">
                    <a:lumMod val="50000"/>
                  </a:schemeClr>
                </a:solidFill>
                <a:latin typeface="Consolas" charset="0"/>
                <a:ea typeface="Consolas" charset="0"/>
                <a:cs typeface="Consolas" charset="0"/>
              </a:endParaRPr>
            </a:p>
          </p:txBody>
        </p:sp>
        <p:cxnSp>
          <p:nvCxnSpPr>
            <p:cNvPr id="22" name="Straight Arrow Connector 21"/>
            <p:cNvCxnSpPr/>
            <p:nvPr/>
          </p:nvCxnSpPr>
          <p:spPr>
            <a:xfrm flipH="1" flipV="1">
              <a:off x="2133601" y="4261244"/>
              <a:ext cx="1034211" cy="1225156"/>
            </a:xfrm>
            <a:prstGeom prst="straightConnector1">
              <a:avLst/>
            </a:prstGeom>
            <a:ln w="28575">
              <a:solidFill>
                <a:schemeClr val="accent2">
                  <a:lumMod val="50000"/>
                </a:schemeClr>
              </a:solidFill>
              <a:prstDash val="sysDot"/>
              <a:tailEnd type="arrow"/>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3270312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err="1" smtClean="0"/>
              <a:t>Struct</a:t>
            </a:r>
            <a:r>
              <a:rPr lang="en-US" dirty="0" smtClean="0"/>
              <a:t> </a:t>
            </a:r>
            <a:endParaRPr lang="en-US" dirty="0"/>
          </a:p>
        </p:txBody>
      </p:sp>
      <p:grpSp>
        <p:nvGrpSpPr>
          <p:cNvPr id="3" name="Group 2"/>
          <p:cNvGrpSpPr/>
          <p:nvPr/>
        </p:nvGrpSpPr>
        <p:grpSpPr>
          <a:xfrm>
            <a:off x="247184" y="762000"/>
            <a:ext cx="8668216" cy="5142801"/>
            <a:chOff x="247184" y="762000"/>
            <a:chExt cx="8668216" cy="5142801"/>
          </a:xfrm>
        </p:grpSpPr>
        <p:sp>
          <p:nvSpPr>
            <p:cNvPr id="6" name="Rounded Rectangle 5"/>
            <p:cNvSpPr/>
            <p:nvPr/>
          </p:nvSpPr>
          <p:spPr>
            <a:xfrm>
              <a:off x="247184" y="762000"/>
              <a:ext cx="8668216" cy="1752600"/>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117416" tIns="58707" rIns="117416" bIns="58707" rtlCol="0" anchor="ctr"/>
            <a:lstStyle/>
            <a:p>
              <a:pPr algn="just"/>
              <a:r>
                <a:rPr lang="en-US" dirty="0">
                  <a:solidFill>
                    <a:schemeClr val="accent2">
                      <a:lumMod val="50000"/>
                    </a:schemeClr>
                  </a:solidFill>
                  <a:latin typeface="Calibri" charset="0"/>
                  <a:ea typeface="Calibri" charset="0"/>
                  <a:cs typeface="Calibri" charset="0"/>
                </a:rPr>
                <a:t>A </a:t>
              </a:r>
              <a:r>
                <a:rPr lang="en-US" dirty="0" err="1">
                  <a:solidFill>
                    <a:schemeClr val="accent2">
                      <a:lumMod val="50000"/>
                    </a:schemeClr>
                  </a:solidFill>
                  <a:latin typeface="Calibri" charset="0"/>
                  <a:ea typeface="Calibri" charset="0"/>
                  <a:cs typeface="Calibri" charset="0"/>
                </a:rPr>
                <a:t>struct</a:t>
              </a:r>
              <a:r>
                <a:rPr lang="en-US" dirty="0">
                  <a:solidFill>
                    <a:schemeClr val="accent2">
                      <a:lumMod val="50000"/>
                    </a:schemeClr>
                  </a:solidFill>
                  <a:latin typeface="Calibri" charset="0"/>
                  <a:ea typeface="Calibri" charset="0"/>
                  <a:cs typeface="Calibri" charset="0"/>
                </a:rPr>
                <a:t> is similar to a class, with the following key differences: </a:t>
              </a:r>
            </a:p>
            <a:p>
              <a:pPr marL="285750" indent="-285750" algn="just">
                <a:buFont typeface="Arial" charset="0"/>
                <a:buChar char="•"/>
              </a:pPr>
              <a:r>
                <a:rPr lang="en-US" dirty="0">
                  <a:solidFill>
                    <a:schemeClr val="accent2">
                      <a:lumMod val="50000"/>
                    </a:schemeClr>
                  </a:solidFill>
                  <a:latin typeface="Calibri" charset="0"/>
                  <a:ea typeface="Calibri" charset="0"/>
                  <a:cs typeface="Calibri" charset="0"/>
                </a:rPr>
                <a:t>A </a:t>
              </a:r>
              <a:r>
                <a:rPr lang="en-US" dirty="0" err="1">
                  <a:solidFill>
                    <a:schemeClr val="accent2">
                      <a:lumMod val="50000"/>
                    </a:schemeClr>
                  </a:solidFill>
                  <a:latin typeface="Calibri" charset="0"/>
                  <a:ea typeface="Calibri" charset="0"/>
                  <a:cs typeface="Calibri" charset="0"/>
                </a:rPr>
                <a:t>struct</a:t>
              </a:r>
              <a:r>
                <a:rPr lang="en-US" dirty="0">
                  <a:solidFill>
                    <a:schemeClr val="accent2">
                      <a:lumMod val="50000"/>
                    </a:schemeClr>
                  </a:solidFill>
                  <a:latin typeface="Calibri" charset="0"/>
                  <a:ea typeface="Calibri" charset="0"/>
                  <a:cs typeface="Calibri" charset="0"/>
                </a:rPr>
                <a:t> is a value type, whereas a class is a reference type. </a:t>
              </a:r>
            </a:p>
            <a:p>
              <a:pPr marL="285750" indent="-285750" algn="just">
                <a:buFont typeface="Arial" charset="0"/>
                <a:buChar char="•"/>
              </a:pPr>
              <a:r>
                <a:rPr lang="en-US" dirty="0">
                  <a:solidFill>
                    <a:schemeClr val="accent2">
                      <a:lumMod val="50000"/>
                    </a:schemeClr>
                  </a:solidFill>
                  <a:latin typeface="Calibri" charset="0"/>
                  <a:ea typeface="Calibri" charset="0"/>
                  <a:cs typeface="Calibri" charset="0"/>
                </a:rPr>
                <a:t>A </a:t>
              </a:r>
              <a:r>
                <a:rPr lang="en-US" dirty="0" err="1">
                  <a:solidFill>
                    <a:schemeClr val="accent2">
                      <a:lumMod val="50000"/>
                    </a:schemeClr>
                  </a:solidFill>
                  <a:latin typeface="Calibri" charset="0"/>
                  <a:ea typeface="Calibri" charset="0"/>
                  <a:cs typeface="Calibri" charset="0"/>
                </a:rPr>
                <a:t>struct</a:t>
              </a:r>
              <a:r>
                <a:rPr lang="en-US" dirty="0">
                  <a:solidFill>
                    <a:schemeClr val="accent2">
                      <a:lumMod val="50000"/>
                    </a:schemeClr>
                  </a:solidFill>
                  <a:latin typeface="Calibri" charset="0"/>
                  <a:ea typeface="Calibri" charset="0"/>
                  <a:cs typeface="Calibri" charset="0"/>
                </a:rPr>
                <a:t> does not support inheritance (other than implicitly deriving from object, or more precisely, </a:t>
              </a:r>
              <a:r>
                <a:rPr lang="en-US" dirty="0" err="1">
                  <a:solidFill>
                    <a:schemeClr val="accent2">
                      <a:lumMod val="50000"/>
                    </a:schemeClr>
                  </a:solidFill>
                  <a:latin typeface="Calibri" charset="0"/>
                  <a:ea typeface="Calibri" charset="0"/>
                  <a:cs typeface="Calibri" charset="0"/>
                </a:rPr>
                <a:t>System.ValueType</a:t>
              </a:r>
              <a:r>
                <a:rPr lang="en-US" dirty="0">
                  <a:solidFill>
                    <a:schemeClr val="accent2">
                      <a:lumMod val="50000"/>
                    </a:schemeClr>
                  </a:solidFill>
                  <a:latin typeface="Calibri" charset="0"/>
                  <a:ea typeface="Calibri" charset="0"/>
                  <a:cs typeface="Calibri" charset="0"/>
                </a:rPr>
                <a:t>). </a:t>
              </a:r>
            </a:p>
          </p:txBody>
        </p:sp>
        <p:sp>
          <p:nvSpPr>
            <p:cNvPr id="31" name="Rounded Rectangle 30"/>
            <p:cNvSpPr/>
            <p:nvPr/>
          </p:nvSpPr>
          <p:spPr>
            <a:xfrm>
              <a:off x="247184" y="2697775"/>
              <a:ext cx="8668216" cy="1721825"/>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117416" tIns="58707" rIns="117416" bIns="58707" rtlCol="0" anchor="ctr"/>
            <a:lstStyle/>
            <a:p>
              <a:r>
                <a:rPr lang="en-US" dirty="0">
                  <a:solidFill>
                    <a:schemeClr val="accent2">
                      <a:lumMod val="50000"/>
                    </a:schemeClr>
                  </a:solidFill>
                  <a:latin typeface="Calibri" charset="0"/>
                  <a:ea typeface="Calibri" charset="0"/>
                  <a:cs typeface="Calibri" charset="0"/>
                </a:rPr>
                <a:t>A </a:t>
              </a:r>
              <a:r>
                <a:rPr lang="en-US" dirty="0" err="1">
                  <a:solidFill>
                    <a:schemeClr val="accent2">
                      <a:lumMod val="50000"/>
                    </a:schemeClr>
                  </a:solidFill>
                  <a:latin typeface="Calibri" charset="0"/>
                  <a:ea typeface="Calibri" charset="0"/>
                  <a:cs typeface="Calibri" charset="0"/>
                </a:rPr>
                <a:t>struct</a:t>
              </a:r>
              <a:r>
                <a:rPr lang="en-US" dirty="0">
                  <a:solidFill>
                    <a:schemeClr val="accent2">
                      <a:lumMod val="50000"/>
                    </a:schemeClr>
                  </a:solidFill>
                  <a:latin typeface="Calibri" charset="0"/>
                  <a:ea typeface="Calibri" charset="0"/>
                  <a:cs typeface="Calibri" charset="0"/>
                </a:rPr>
                <a:t> can have all the members a class can, except the following: </a:t>
              </a:r>
            </a:p>
            <a:p>
              <a:pPr marL="50800" lvl="1" indent="314325">
                <a:buFont typeface="Arial" charset="0"/>
                <a:buChar char="•"/>
              </a:pPr>
              <a:r>
                <a:rPr lang="en-US" dirty="0">
                  <a:solidFill>
                    <a:schemeClr val="accent2">
                      <a:lumMod val="50000"/>
                    </a:schemeClr>
                  </a:solidFill>
                  <a:latin typeface="Calibri" charset="0"/>
                  <a:ea typeface="Calibri" charset="0"/>
                  <a:cs typeface="Calibri" charset="0"/>
                </a:rPr>
                <a:t>A </a:t>
              </a:r>
              <a:r>
                <a:rPr lang="en-US" dirty="0" err="1">
                  <a:solidFill>
                    <a:schemeClr val="accent2">
                      <a:lumMod val="50000"/>
                    </a:schemeClr>
                  </a:solidFill>
                  <a:latin typeface="Calibri" charset="0"/>
                  <a:ea typeface="Calibri" charset="0"/>
                  <a:cs typeface="Calibri" charset="0"/>
                </a:rPr>
                <a:t>parameterless</a:t>
              </a:r>
              <a:r>
                <a:rPr lang="en-US" dirty="0">
                  <a:solidFill>
                    <a:schemeClr val="accent2">
                      <a:lumMod val="50000"/>
                    </a:schemeClr>
                  </a:solidFill>
                  <a:latin typeface="Calibri" charset="0"/>
                  <a:ea typeface="Calibri" charset="0"/>
                  <a:cs typeface="Calibri" charset="0"/>
                </a:rPr>
                <a:t> constructor </a:t>
              </a:r>
            </a:p>
            <a:p>
              <a:pPr marL="50800" lvl="1" indent="314325">
                <a:buFont typeface="Arial" charset="0"/>
                <a:buChar char="•"/>
              </a:pPr>
              <a:r>
                <a:rPr lang="en-US" dirty="0">
                  <a:solidFill>
                    <a:schemeClr val="accent2">
                      <a:lumMod val="50000"/>
                    </a:schemeClr>
                  </a:solidFill>
                  <a:latin typeface="Calibri" charset="0"/>
                  <a:ea typeface="Calibri" charset="0"/>
                  <a:cs typeface="Calibri" charset="0"/>
                </a:rPr>
                <a:t>Field initializers </a:t>
              </a:r>
            </a:p>
            <a:p>
              <a:pPr marL="50800" lvl="1" indent="314325">
                <a:buFont typeface="Arial" charset="0"/>
                <a:buChar char="•"/>
              </a:pPr>
              <a:r>
                <a:rPr lang="en-US" dirty="0">
                  <a:solidFill>
                    <a:schemeClr val="accent2">
                      <a:lumMod val="50000"/>
                    </a:schemeClr>
                  </a:solidFill>
                  <a:latin typeface="Calibri" charset="0"/>
                  <a:ea typeface="Calibri" charset="0"/>
                  <a:cs typeface="Calibri" charset="0"/>
                </a:rPr>
                <a:t>A </a:t>
              </a:r>
              <a:r>
                <a:rPr lang="en-US" dirty="0" err="1">
                  <a:solidFill>
                    <a:schemeClr val="accent2">
                      <a:lumMod val="50000"/>
                    </a:schemeClr>
                  </a:solidFill>
                  <a:latin typeface="Calibri" charset="0"/>
                  <a:ea typeface="Calibri" charset="0"/>
                  <a:cs typeface="Calibri" charset="0"/>
                </a:rPr>
                <a:t>finalizer</a:t>
              </a:r>
              <a:r>
                <a:rPr lang="en-US" dirty="0">
                  <a:solidFill>
                    <a:schemeClr val="accent2">
                      <a:lumMod val="50000"/>
                    </a:schemeClr>
                  </a:solidFill>
                  <a:latin typeface="Calibri" charset="0"/>
                  <a:ea typeface="Calibri" charset="0"/>
                  <a:cs typeface="Calibri" charset="0"/>
                </a:rPr>
                <a:t> </a:t>
              </a:r>
            </a:p>
            <a:p>
              <a:pPr marL="50800" lvl="1" indent="314325">
                <a:buFont typeface="Arial" charset="0"/>
                <a:buChar char="•"/>
              </a:pPr>
              <a:r>
                <a:rPr lang="en-US" dirty="0">
                  <a:solidFill>
                    <a:schemeClr val="accent2">
                      <a:lumMod val="50000"/>
                    </a:schemeClr>
                  </a:solidFill>
                  <a:latin typeface="Calibri" charset="0"/>
                  <a:ea typeface="Calibri" charset="0"/>
                  <a:cs typeface="Calibri" charset="0"/>
                </a:rPr>
                <a:t>Virtual or protected members </a:t>
              </a:r>
            </a:p>
          </p:txBody>
        </p:sp>
        <p:sp>
          <p:nvSpPr>
            <p:cNvPr id="32" name="Rounded Rectangle 31"/>
            <p:cNvSpPr/>
            <p:nvPr/>
          </p:nvSpPr>
          <p:spPr>
            <a:xfrm>
              <a:off x="247184" y="4609401"/>
              <a:ext cx="8668216" cy="1295400"/>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117416" tIns="58707" rIns="117416" bIns="58707" rtlCol="0" anchor="ctr"/>
            <a:lstStyle/>
            <a:p>
              <a:pPr algn="just"/>
              <a:r>
                <a:rPr lang="en-US" dirty="0">
                  <a:solidFill>
                    <a:schemeClr val="accent2">
                      <a:lumMod val="50000"/>
                    </a:schemeClr>
                  </a:solidFill>
                  <a:latin typeface="Calibri" charset="0"/>
                  <a:ea typeface="Calibri" charset="0"/>
                  <a:cs typeface="Calibri" charset="0"/>
                </a:rPr>
                <a:t>Because </a:t>
              </a:r>
              <a:r>
                <a:rPr lang="en-US" dirty="0" smtClean="0">
                  <a:solidFill>
                    <a:schemeClr val="accent2">
                      <a:lumMod val="50000"/>
                    </a:schemeClr>
                  </a:solidFill>
                  <a:latin typeface="Calibri" charset="0"/>
                  <a:ea typeface="Calibri" charset="0"/>
                  <a:cs typeface="Calibri" charset="0"/>
                </a:rPr>
                <a:t>a </a:t>
              </a:r>
              <a:r>
                <a:rPr lang="en-US" dirty="0" err="1">
                  <a:solidFill>
                    <a:schemeClr val="accent2">
                      <a:lumMod val="50000"/>
                    </a:schemeClr>
                  </a:solidFill>
                  <a:latin typeface="Calibri" charset="0"/>
                  <a:ea typeface="Calibri" charset="0"/>
                  <a:cs typeface="Calibri" charset="0"/>
                </a:rPr>
                <a:t>struct</a:t>
              </a:r>
              <a:r>
                <a:rPr lang="en-US" dirty="0">
                  <a:solidFill>
                    <a:schemeClr val="accent2">
                      <a:lumMod val="50000"/>
                    </a:schemeClr>
                  </a:solidFill>
                  <a:latin typeface="Calibri" charset="0"/>
                  <a:ea typeface="Calibri" charset="0"/>
                  <a:cs typeface="Calibri" charset="0"/>
                </a:rPr>
                <a:t> is a value type, each instance does not require instantiation of an object on the heap; this incurs a useful savings when </a:t>
              </a:r>
              <a:r>
                <a:rPr lang="en-US" dirty="0" smtClean="0">
                  <a:solidFill>
                    <a:schemeClr val="accent2">
                      <a:lumMod val="50000"/>
                    </a:schemeClr>
                  </a:solidFill>
                  <a:latin typeface="Calibri" charset="0"/>
                  <a:ea typeface="Calibri" charset="0"/>
                  <a:cs typeface="Calibri" charset="0"/>
                </a:rPr>
                <a:t>creating </a:t>
              </a:r>
              <a:r>
                <a:rPr lang="en-US" dirty="0">
                  <a:solidFill>
                    <a:schemeClr val="accent2">
                      <a:lumMod val="50000"/>
                    </a:schemeClr>
                  </a:solidFill>
                  <a:latin typeface="Calibri" charset="0"/>
                  <a:ea typeface="Calibri" charset="0"/>
                  <a:cs typeface="Calibri" charset="0"/>
                </a:rPr>
                <a:t>many instances of a type. For instance, creating an array of value type requires only a single heap allocation. </a:t>
              </a:r>
            </a:p>
          </p:txBody>
        </p:sp>
      </p:grpSp>
    </p:spTree>
    <p:extLst>
      <p:ext uri="{BB962C8B-B14F-4D97-AF65-F5344CB8AC3E}">
        <p14:creationId xmlns:p14="http://schemas.microsoft.com/office/powerpoint/2010/main" val="14681282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and use of structure</a:t>
            </a:r>
          </a:p>
        </p:txBody>
      </p:sp>
      <p:sp>
        <p:nvSpPr>
          <p:cNvPr id="7" name="Flowchart: Document 6"/>
          <p:cNvSpPr/>
          <p:nvPr/>
        </p:nvSpPr>
        <p:spPr>
          <a:xfrm>
            <a:off x="212035" y="1014019"/>
            <a:ext cx="8686800" cy="2138694"/>
          </a:xfrm>
          <a:prstGeom prst="flowChartDocument">
            <a:avLst/>
          </a:prstGeom>
          <a:noFill/>
          <a:ln>
            <a:no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r>
              <a:rPr lang="ru-RU" sz="1600" b="1" dirty="0" err="1">
                <a:solidFill>
                  <a:schemeClr val="accent2">
                    <a:lumMod val="50000"/>
                  </a:schemeClr>
                </a:solidFill>
                <a:latin typeface="Consolas" pitchFamily="49" charset="0"/>
                <a:cs typeface="Consolas" pitchFamily="49" charset="0"/>
              </a:rPr>
              <a:t>struct</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Currency</a:t>
            </a:r>
            <a:endParaRPr lang="ru-RU" sz="1600" dirty="0">
              <a:solidFill>
                <a:schemeClr val="accent2">
                  <a:lumMod val="50000"/>
                </a:schemeClr>
              </a:solidFill>
              <a:latin typeface="Consolas" pitchFamily="49" charset="0"/>
              <a:cs typeface="Consolas" pitchFamily="49" charset="0"/>
            </a:endParaRPr>
          </a:p>
          <a:p>
            <a:r>
              <a:rPr lang="ru-RU" sz="1600" dirty="0">
                <a:solidFill>
                  <a:schemeClr val="accent2">
                    <a:lumMod val="50000"/>
                  </a:schemeClr>
                </a:solidFill>
                <a:latin typeface="Consolas" pitchFamily="49" charset="0"/>
                <a:cs typeface="Consolas" pitchFamily="49" charset="0"/>
              </a:rPr>
              <a:t>{</a:t>
            </a:r>
          </a:p>
          <a:p>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public</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string</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currencyCode</a:t>
            </a:r>
            <a:r>
              <a:rPr lang="ru-RU" sz="1600" dirty="0">
                <a:solidFill>
                  <a:schemeClr val="accent2">
                    <a:lumMod val="50000"/>
                  </a:schemeClr>
                </a:solidFill>
                <a:latin typeface="Consolas" pitchFamily="49" charset="0"/>
                <a:cs typeface="Consolas" pitchFamily="49" charset="0"/>
              </a:rPr>
              <a:t>;   // </a:t>
            </a:r>
            <a:r>
              <a:rPr lang="ru-RU" sz="1600" dirty="0" err="1">
                <a:solidFill>
                  <a:schemeClr val="accent2">
                    <a:lumMod val="50000"/>
                  </a:schemeClr>
                </a:solidFill>
                <a:latin typeface="Consolas" pitchFamily="49" charset="0"/>
                <a:cs typeface="Consolas" pitchFamily="49" charset="0"/>
              </a:rPr>
              <a:t>The</a:t>
            </a:r>
            <a:r>
              <a:rPr lang="ru-RU" sz="1600" dirty="0">
                <a:solidFill>
                  <a:schemeClr val="accent2">
                    <a:lumMod val="50000"/>
                  </a:schemeClr>
                </a:solidFill>
                <a:latin typeface="Consolas" pitchFamily="49" charset="0"/>
                <a:cs typeface="Consolas" pitchFamily="49" charset="0"/>
              </a:rPr>
              <a:t> ISO 4217 </a:t>
            </a:r>
            <a:r>
              <a:rPr lang="ru-RU" sz="1600" dirty="0" err="1">
                <a:solidFill>
                  <a:schemeClr val="accent2">
                    <a:lumMod val="50000"/>
                  </a:schemeClr>
                </a:solidFill>
                <a:latin typeface="Consolas" pitchFamily="49" charset="0"/>
                <a:cs typeface="Consolas" pitchFamily="49" charset="0"/>
              </a:rPr>
              <a:t>currency</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code</a:t>
            </a:r>
            <a:endParaRPr lang="ru-RU" sz="1600" dirty="0">
              <a:solidFill>
                <a:schemeClr val="accent2">
                  <a:lumMod val="50000"/>
                </a:schemeClr>
              </a:solidFill>
              <a:latin typeface="Consolas" pitchFamily="49" charset="0"/>
              <a:cs typeface="Consolas" pitchFamily="49" charset="0"/>
            </a:endParaRPr>
          </a:p>
          <a:p>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public</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string</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currencySymbol</a:t>
            </a:r>
            <a:r>
              <a:rPr lang="ru-RU" sz="1600" dirty="0">
                <a:solidFill>
                  <a:schemeClr val="accent2">
                    <a:lumMod val="50000"/>
                  </a:schemeClr>
                </a:solidFill>
                <a:latin typeface="Consolas" pitchFamily="49" charset="0"/>
                <a:cs typeface="Consolas" pitchFamily="49" charset="0"/>
              </a:rPr>
              <a:t>; // </a:t>
            </a:r>
            <a:r>
              <a:rPr lang="ru-RU" sz="1600" dirty="0" err="1">
                <a:solidFill>
                  <a:schemeClr val="accent2">
                    <a:lumMod val="50000"/>
                  </a:schemeClr>
                </a:solidFill>
                <a:latin typeface="Consolas" pitchFamily="49" charset="0"/>
                <a:cs typeface="Consolas" pitchFamily="49" charset="0"/>
              </a:rPr>
              <a:t>The</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currency</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symbol</a:t>
            </a:r>
            <a:r>
              <a:rPr lang="ru-RU" sz="1600" dirty="0">
                <a:solidFill>
                  <a:schemeClr val="accent2">
                    <a:lumMod val="50000"/>
                  </a:schemeClr>
                </a:solidFill>
                <a:latin typeface="Consolas" pitchFamily="49" charset="0"/>
                <a:cs typeface="Consolas" pitchFamily="49" charset="0"/>
              </a:rPr>
              <a:t> ($,£,...)</a:t>
            </a:r>
          </a:p>
          <a:p>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public</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int</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fractionDigits</a:t>
            </a:r>
            <a:r>
              <a:rPr lang="ru-RU" sz="1600" dirty="0">
                <a:solidFill>
                  <a:schemeClr val="accent2">
                    <a:lumMod val="50000"/>
                  </a:schemeClr>
                </a:solidFill>
                <a:latin typeface="Consolas" pitchFamily="49" charset="0"/>
                <a:cs typeface="Consolas" pitchFamily="49" charset="0"/>
              </a:rPr>
              <a:t>;    // </a:t>
            </a:r>
            <a:r>
              <a:rPr lang="ru-RU" sz="1600" dirty="0" err="1">
                <a:solidFill>
                  <a:schemeClr val="accent2">
                    <a:lumMod val="50000"/>
                  </a:schemeClr>
                </a:solidFill>
                <a:latin typeface="Consolas" pitchFamily="49" charset="0"/>
                <a:cs typeface="Consolas" pitchFamily="49" charset="0"/>
              </a:rPr>
              <a:t>The</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number</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of</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decimal</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places</a:t>
            </a:r>
            <a:endParaRPr lang="ru-RU" sz="1600" dirty="0">
              <a:solidFill>
                <a:schemeClr val="accent2">
                  <a:lumMod val="50000"/>
                </a:schemeClr>
              </a:solidFill>
              <a:latin typeface="Consolas" pitchFamily="49" charset="0"/>
              <a:cs typeface="Consolas" pitchFamily="49" charset="0"/>
            </a:endParaRPr>
          </a:p>
          <a:p>
            <a:r>
              <a:rPr lang="ru-RU" sz="1600" dirty="0">
                <a:solidFill>
                  <a:schemeClr val="accent2">
                    <a:lumMod val="50000"/>
                  </a:schemeClr>
                </a:solidFill>
                <a:latin typeface="Consolas" pitchFamily="49" charset="0"/>
                <a:cs typeface="Consolas" pitchFamily="49" charset="0"/>
              </a:rPr>
              <a:t>}</a:t>
            </a:r>
          </a:p>
        </p:txBody>
      </p:sp>
      <p:sp>
        <p:nvSpPr>
          <p:cNvPr id="8" name="Flowchart: Document 7"/>
          <p:cNvSpPr/>
          <p:nvPr/>
        </p:nvSpPr>
        <p:spPr>
          <a:xfrm>
            <a:off x="195470" y="3267665"/>
            <a:ext cx="8670235" cy="1752600"/>
          </a:xfrm>
          <a:prstGeom prst="flowChartDocument">
            <a:avLst/>
          </a:prstGeom>
          <a:noFill/>
          <a:ln>
            <a:no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r>
              <a:rPr lang="ru-RU" sz="1600" b="1" dirty="0">
                <a:solidFill>
                  <a:schemeClr val="accent2">
                    <a:lumMod val="50000"/>
                  </a:schemeClr>
                </a:solidFill>
                <a:latin typeface="Consolas" pitchFamily="49" charset="0"/>
                <a:cs typeface="Consolas" pitchFamily="49" charset="0"/>
              </a:rPr>
              <a:t>Currency unitedStatesCurrency;</a:t>
            </a:r>
          </a:p>
          <a:p>
            <a:r>
              <a:rPr lang="ru-RU" sz="1600" dirty="0">
                <a:solidFill>
                  <a:schemeClr val="accent2">
                    <a:lumMod val="50000"/>
                  </a:schemeClr>
                </a:solidFill>
                <a:latin typeface="Consolas" pitchFamily="49" charset="0"/>
                <a:cs typeface="Consolas" pitchFamily="49" charset="0"/>
              </a:rPr>
              <a:t>unitedStatesCurrency.currencyCode = "USD";</a:t>
            </a:r>
          </a:p>
          <a:p>
            <a:r>
              <a:rPr lang="ru-RU" sz="1600" dirty="0">
                <a:solidFill>
                  <a:schemeClr val="accent2">
                    <a:lumMod val="50000"/>
                  </a:schemeClr>
                </a:solidFill>
                <a:latin typeface="Consolas" pitchFamily="49" charset="0"/>
                <a:cs typeface="Consolas" pitchFamily="49" charset="0"/>
              </a:rPr>
              <a:t>unitedStatesCurrency.currencySymbol = "$";</a:t>
            </a:r>
          </a:p>
          <a:p>
            <a:r>
              <a:rPr lang="ru-RU" sz="1600" dirty="0">
                <a:solidFill>
                  <a:schemeClr val="accent2">
                    <a:lumMod val="50000"/>
                  </a:schemeClr>
                </a:solidFill>
                <a:latin typeface="Consolas" pitchFamily="49" charset="0"/>
                <a:cs typeface="Consolas" pitchFamily="49" charset="0"/>
              </a:rPr>
              <a:t>unitedStatesCurrency.fractionDigits = 2;</a:t>
            </a:r>
          </a:p>
        </p:txBody>
      </p:sp>
      <p:sp>
        <p:nvSpPr>
          <p:cNvPr id="9" name="Rounded Rectangle 8"/>
          <p:cNvSpPr/>
          <p:nvPr/>
        </p:nvSpPr>
        <p:spPr>
          <a:xfrm>
            <a:off x="228600" y="5105400"/>
            <a:ext cx="8686800" cy="894522"/>
          </a:xfrm>
          <a:prstGeom prst="roundRect">
            <a:avLst/>
          </a:prstGeom>
          <a:noFill/>
          <a:ln>
            <a:noFill/>
          </a:ln>
          <a:effectLst/>
        </p:spPr>
        <p:style>
          <a:lnRef idx="1">
            <a:schemeClr val="accent1"/>
          </a:lnRef>
          <a:fillRef idx="2">
            <a:schemeClr val="accent1"/>
          </a:fillRef>
          <a:effectRef idx="1">
            <a:schemeClr val="accent1"/>
          </a:effectRef>
          <a:fontRef idx="minor">
            <a:schemeClr val="dk1"/>
          </a:fontRef>
        </p:style>
        <p:txBody>
          <a:bodyPr lIns="117416" tIns="58707" rIns="117416" bIns="58707" rtlCol="0" anchor="ctr"/>
          <a:lstStyle/>
          <a:p>
            <a:pPr algn="just"/>
            <a:r>
              <a:rPr lang="en-US" dirty="0">
                <a:solidFill>
                  <a:schemeClr val="accent2">
                    <a:lumMod val="50000"/>
                  </a:schemeClr>
                </a:solidFill>
                <a:latin typeface="Calibri" panose="020F0502020204030204" pitchFamily="34" charset="0"/>
              </a:rPr>
              <a:t>To create an instance of a </a:t>
            </a:r>
            <a:r>
              <a:rPr lang="en-US" dirty="0" err="1" smtClean="0">
                <a:solidFill>
                  <a:schemeClr val="accent2">
                    <a:lumMod val="50000"/>
                  </a:schemeClr>
                </a:solidFill>
                <a:latin typeface="Calibri" panose="020F0502020204030204" pitchFamily="34" charset="0"/>
              </a:rPr>
              <a:t>struct</a:t>
            </a:r>
            <a:r>
              <a:rPr lang="en-US" dirty="0" smtClean="0">
                <a:solidFill>
                  <a:schemeClr val="accent2">
                    <a:lumMod val="50000"/>
                  </a:schemeClr>
                </a:solidFill>
                <a:latin typeface="Calibri" panose="020F0502020204030204" pitchFamily="34" charset="0"/>
              </a:rPr>
              <a:t>, </a:t>
            </a:r>
            <a:r>
              <a:rPr lang="en-US" dirty="0">
                <a:solidFill>
                  <a:schemeClr val="accent2">
                    <a:lumMod val="50000"/>
                  </a:schemeClr>
                </a:solidFill>
                <a:latin typeface="Calibri" panose="020F0502020204030204" pitchFamily="34" charset="0"/>
              </a:rPr>
              <a:t>it is not necessary to use the operator new, but the </a:t>
            </a:r>
            <a:r>
              <a:rPr lang="en-US" dirty="0" err="1" smtClean="0">
                <a:solidFill>
                  <a:schemeClr val="accent2">
                    <a:lumMod val="50000"/>
                  </a:schemeClr>
                </a:solidFill>
                <a:latin typeface="Calibri" panose="020F0502020204030204" pitchFamily="34" charset="0"/>
              </a:rPr>
              <a:t>sruct</a:t>
            </a:r>
            <a:r>
              <a:rPr lang="en-US" dirty="0" smtClean="0">
                <a:solidFill>
                  <a:schemeClr val="accent2">
                    <a:lumMod val="50000"/>
                  </a:schemeClr>
                </a:solidFill>
                <a:latin typeface="Calibri" panose="020F0502020204030204" pitchFamily="34" charset="0"/>
              </a:rPr>
              <a:t> in </a:t>
            </a:r>
            <a:r>
              <a:rPr lang="en-US" dirty="0">
                <a:solidFill>
                  <a:schemeClr val="accent2">
                    <a:lumMod val="50000"/>
                  </a:schemeClr>
                </a:solidFill>
                <a:latin typeface="Calibri" panose="020F0502020204030204" pitchFamily="34" charset="0"/>
              </a:rPr>
              <a:t>this case is considered to be uninitialized</a:t>
            </a:r>
            <a:endParaRPr lang="ru-RU" dirty="0">
              <a:solidFill>
                <a:schemeClr val="accent2">
                  <a:lumMod val="50000"/>
                </a:schemeClr>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err="1" smtClean="0"/>
              <a:t>Enum</a:t>
            </a:r>
            <a:endParaRPr lang="en-US" dirty="0"/>
          </a:p>
        </p:txBody>
      </p:sp>
      <p:grpSp>
        <p:nvGrpSpPr>
          <p:cNvPr id="4" name="Group 3"/>
          <p:cNvGrpSpPr/>
          <p:nvPr/>
        </p:nvGrpSpPr>
        <p:grpSpPr>
          <a:xfrm>
            <a:off x="4568687" y="654870"/>
            <a:ext cx="3962400" cy="2819400"/>
            <a:chOff x="4953000" y="441812"/>
            <a:chExt cx="3962400" cy="2819400"/>
          </a:xfrm>
          <a:noFill/>
        </p:grpSpPr>
        <p:sp>
          <p:nvSpPr>
            <p:cNvPr id="8" name="Rounded Rectangle 7"/>
            <p:cNvSpPr/>
            <p:nvPr/>
          </p:nvSpPr>
          <p:spPr>
            <a:xfrm>
              <a:off x="4953000" y="441812"/>
              <a:ext cx="3962400" cy="2819400"/>
            </a:xfrm>
            <a:prstGeom prst="roundRect">
              <a:avLst/>
            </a:prstGeom>
            <a:grpFill/>
            <a:ln>
              <a:noFill/>
            </a:ln>
            <a:effectLst/>
          </p:spPr>
          <p:style>
            <a:lnRef idx="1">
              <a:schemeClr val="accent1"/>
            </a:lnRef>
            <a:fillRef idx="2">
              <a:schemeClr val="accent1"/>
            </a:fillRef>
            <a:effectRef idx="1">
              <a:schemeClr val="accent1"/>
            </a:effectRef>
            <a:fontRef idx="minor">
              <a:schemeClr val="dk1"/>
            </a:fontRef>
          </p:style>
          <p:txBody>
            <a:bodyPr lIns="117416" tIns="58707" rIns="117416" bIns="58707" rtlCol="0" anchor="t" anchorCtr="0"/>
            <a:lstStyle/>
            <a:p>
              <a:pPr marL="106000" algn="ctr"/>
              <a:r>
                <a:rPr lang="ru-RU" dirty="0" err="1">
                  <a:latin typeface="Consolas" panose="020B0609020204030204" pitchFamily="49" charset="0"/>
                  <a:cs typeface="Consolas" panose="020B0609020204030204" pitchFamily="49" charset="0"/>
                </a:rPr>
                <a:t>Day</a:t>
              </a:r>
              <a:endParaRPr lang="ru-RU" dirty="0">
                <a:latin typeface="Consolas" panose="020B0609020204030204" pitchFamily="49" charset="0"/>
                <a:cs typeface="Consolas" panose="020B0609020204030204" pitchFamily="49" charset="0"/>
              </a:endParaRPr>
            </a:p>
          </p:txBody>
        </p:sp>
        <p:sp>
          <p:nvSpPr>
            <p:cNvPr id="9" name="Rounded Rectangle 8"/>
            <p:cNvSpPr/>
            <p:nvPr/>
          </p:nvSpPr>
          <p:spPr>
            <a:xfrm>
              <a:off x="5328177" y="1089512"/>
              <a:ext cx="1524000" cy="457200"/>
            </a:xfrm>
            <a:prstGeom prst="roundRect">
              <a:avLst/>
            </a:prstGeom>
            <a:grpFill/>
            <a:ln>
              <a:solidFill>
                <a:schemeClr val="accent2">
                  <a:lumMod val="50000"/>
                </a:schemeClr>
              </a:solid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pPr marL="106000" algn="ctr"/>
              <a:r>
                <a:rPr lang="ru-RU" sz="1600">
                  <a:latin typeface="Consolas" panose="020B0609020204030204" pitchFamily="49" charset="0"/>
                  <a:cs typeface="Consolas" panose="020B0609020204030204" pitchFamily="49" charset="0"/>
                </a:rPr>
                <a:t>Monday</a:t>
              </a:r>
            </a:p>
          </p:txBody>
        </p:sp>
        <p:sp>
          <p:nvSpPr>
            <p:cNvPr id="11" name="Rounded Rectangle 10"/>
            <p:cNvSpPr/>
            <p:nvPr/>
          </p:nvSpPr>
          <p:spPr>
            <a:xfrm>
              <a:off x="5328177" y="1622912"/>
              <a:ext cx="1524000" cy="457200"/>
            </a:xfrm>
            <a:prstGeom prst="roundRect">
              <a:avLst/>
            </a:prstGeom>
            <a:grpFill/>
            <a:ln>
              <a:solidFill>
                <a:schemeClr val="accent2">
                  <a:lumMod val="50000"/>
                </a:schemeClr>
              </a:solid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pPr marL="106000" algn="ctr"/>
              <a:r>
                <a:rPr lang="ru-RU" sz="1600">
                  <a:latin typeface="Consolas" panose="020B0609020204030204" pitchFamily="49" charset="0"/>
                  <a:cs typeface="Consolas" panose="020B0609020204030204" pitchFamily="49" charset="0"/>
                </a:rPr>
                <a:t>Tuesday</a:t>
              </a:r>
            </a:p>
          </p:txBody>
        </p:sp>
        <p:sp>
          <p:nvSpPr>
            <p:cNvPr id="12" name="Rounded Rectangle 11"/>
            <p:cNvSpPr/>
            <p:nvPr/>
          </p:nvSpPr>
          <p:spPr>
            <a:xfrm>
              <a:off x="5328177" y="2156312"/>
              <a:ext cx="1524000" cy="457200"/>
            </a:xfrm>
            <a:prstGeom prst="roundRect">
              <a:avLst/>
            </a:prstGeom>
            <a:grpFill/>
            <a:ln>
              <a:solidFill>
                <a:schemeClr val="accent2">
                  <a:lumMod val="50000"/>
                </a:schemeClr>
              </a:solid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pPr marL="106000" algn="ctr"/>
              <a:r>
                <a:rPr lang="ru-RU" sz="1600">
                  <a:latin typeface="Consolas" panose="020B0609020204030204" pitchFamily="49" charset="0"/>
                  <a:cs typeface="Consolas" panose="020B0609020204030204" pitchFamily="49" charset="0"/>
                </a:rPr>
                <a:t>Wednesday</a:t>
              </a:r>
            </a:p>
          </p:txBody>
        </p:sp>
        <p:sp>
          <p:nvSpPr>
            <p:cNvPr id="13" name="Rounded Rectangle 12"/>
            <p:cNvSpPr/>
            <p:nvPr/>
          </p:nvSpPr>
          <p:spPr>
            <a:xfrm>
              <a:off x="7080777" y="1089512"/>
              <a:ext cx="1524000" cy="457200"/>
            </a:xfrm>
            <a:prstGeom prst="roundRect">
              <a:avLst/>
            </a:prstGeom>
            <a:grpFill/>
            <a:ln>
              <a:solidFill>
                <a:schemeClr val="accent2">
                  <a:lumMod val="50000"/>
                </a:schemeClr>
              </a:solid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pPr marL="106000" algn="ctr"/>
              <a:r>
                <a:rPr lang="ru-RU" sz="1600">
                  <a:latin typeface="Consolas" panose="020B0609020204030204" pitchFamily="49" charset="0"/>
                  <a:cs typeface="Consolas" panose="020B0609020204030204" pitchFamily="49" charset="0"/>
                </a:rPr>
                <a:t>Thursday</a:t>
              </a:r>
            </a:p>
          </p:txBody>
        </p:sp>
        <p:sp>
          <p:nvSpPr>
            <p:cNvPr id="14" name="Rounded Rectangle 13"/>
            <p:cNvSpPr/>
            <p:nvPr/>
          </p:nvSpPr>
          <p:spPr>
            <a:xfrm>
              <a:off x="7080777" y="1622912"/>
              <a:ext cx="1524000" cy="457200"/>
            </a:xfrm>
            <a:prstGeom prst="roundRect">
              <a:avLst/>
            </a:prstGeom>
            <a:grpFill/>
            <a:ln>
              <a:solidFill>
                <a:schemeClr val="accent2">
                  <a:lumMod val="50000"/>
                </a:schemeClr>
              </a:solid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pPr marL="106000" algn="ctr"/>
              <a:r>
                <a:rPr lang="ru-RU" sz="1600">
                  <a:latin typeface="Consolas" panose="020B0609020204030204" pitchFamily="49" charset="0"/>
                  <a:cs typeface="Consolas" panose="020B0609020204030204" pitchFamily="49" charset="0"/>
                </a:rPr>
                <a:t>Friday</a:t>
              </a:r>
            </a:p>
          </p:txBody>
        </p:sp>
        <p:sp>
          <p:nvSpPr>
            <p:cNvPr id="15" name="Rounded Rectangle 14"/>
            <p:cNvSpPr/>
            <p:nvPr/>
          </p:nvSpPr>
          <p:spPr>
            <a:xfrm>
              <a:off x="7080777" y="2156312"/>
              <a:ext cx="1524000" cy="457200"/>
            </a:xfrm>
            <a:prstGeom prst="roundRect">
              <a:avLst/>
            </a:prstGeom>
            <a:grpFill/>
            <a:ln>
              <a:solidFill>
                <a:schemeClr val="accent2">
                  <a:lumMod val="50000"/>
                </a:schemeClr>
              </a:solid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pPr marL="106000" algn="ctr"/>
              <a:r>
                <a:rPr lang="ru-RU" sz="1600">
                  <a:latin typeface="Consolas" panose="020B0609020204030204" pitchFamily="49" charset="0"/>
                  <a:cs typeface="Consolas" panose="020B0609020204030204" pitchFamily="49" charset="0"/>
                </a:rPr>
                <a:t>Saturday</a:t>
              </a:r>
            </a:p>
          </p:txBody>
        </p:sp>
        <p:sp>
          <p:nvSpPr>
            <p:cNvPr id="16" name="Rounded Rectangle 15"/>
            <p:cNvSpPr/>
            <p:nvPr/>
          </p:nvSpPr>
          <p:spPr>
            <a:xfrm>
              <a:off x="7080777" y="2689712"/>
              <a:ext cx="1524000" cy="457200"/>
            </a:xfrm>
            <a:prstGeom prst="roundRect">
              <a:avLst/>
            </a:prstGeom>
            <a:grpFill/>
            <a:ln>
              <a:solidFill>
                <a:schemeClr val="accent2">
                  <a:lumMod val="50000"/>
                </a:schemeClr>
              </a:solid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pPr marL="106000" algn="ctr"/>
              <a:r>
                <a:rPr lang="ru-RU" sz="1600">
                  <a:latin typeface="Consolas" panose="020B0609020204030204" pitchFamily="49" charset="0"/>
                  <a:cs typeface="Consolas" panose="020B0609020204030204" pitchFamily="49" charset="0"/>
                </a:rPr>
                <a:t>Sunday</a:t>
              </a:r>
            </a:p>
          </p:txBody>
        </p:sp>
      </p:grpSp>
      <p:sp>
        <p:nvSpPr>
          <p:cNvPr id="18" name="Rounded Rectangle 17"/>
          <p:cNvSpPr/>
          <p:nvPr/>
        </p:nvSpPr>
        <p:spPr>
          <a:xfrm>
            <a:off x="227889" y="3477967"/>
            <a:ext cx="8763000" cy="609600"/>
          </a:xfrm>
          <a:prstGeom prst="roundRect">
            <a:avLst/>
          </a:prstGeom>
          <a:noFill/>
          <a:ln>
            <a:noFill/>
          </a:ln>
          <a:effectLst/>
        </p:spPr>
        <p:style>
          <a:lnRef idx="1">
            <a:schemeClr val="accent1"/>
          </a:lnRef>
          <a:fillRef idx="2">
            <a:schemeClr val="accent1"/>
          </a:fillRef>
          <a:effectRef idx="1">
            <a:schemeClr val="accent1"/>
          </a:effectRef>
          <a:fontRef idx="minor">
            <a:schemeClr val="dk1"/>
          </a:fontRef>
        </p:style>
        <p:txBody>
          <a:bodyPr lIns="117416" tIns="58707" rIns="117416" bIns="58707" rtlCol="0" anchor="ctr"/>
          <a:lstStyle/>
          <a:p>
            <a:pPr marL="106000" algn="just"/>
            <a:r>
              <a:rPr lang="en-US" dirty="0" smtClean="0">
                <a:solidFill>
                  <a:schemeClr val="accent2">
                    <a:lumMod val="50000"/>
                  </a:schemeClr>
                </a:solidFill>
                <a:latin typeface="Calibri" panose="020F0502020204030204" pitchFamily="34" charset="0"/>
              </a:rPr>
              <a:t>Code </a:t>
            </a:r>
            <a:r>
              <a:rPr lang="en-US" dirty="0">
                <a:solidFill>
                  <a:schemeClr val="accent2">
                    <a:lumMod val="50000"/>
                  </a:schemeClr>
                </a:solidFill>
                <a:latin typeface="Calibri" panose="020F0502020204030204" pitchFamily="34" charset="0"/>
              </a:rPr>
              <a:t>is easier to maintain, because only expected values of variables are determined</a:t>
            </a:r>
          </a:p>
        </p:txBody>
      </p:sp>
      <p:sp>
        <p:nvSpPr>
          <p:cNvPr id="19" name="Rounded Rectangle 18"/>
          <p:cNvSpPr/>
          <p:nvPr/>
        </p:nvSpPr>
        <p:spPr>
          <a:xfrm>
            <a:off x="227889" y="4243762"/>
            <a:ext cx="8763000" cy="533400"/>
          </a:xfrm>
          <a:prstGeom prst="roundRect">
            <a:avLst/>
          </a:prstGeom>
          <a:noFill/>
          <a:ln>
            <a:noFill/>
          </a:ln>
          <a:effectLst/>
        </p:spPr>
        <p:style>
          <a:lnRef idx="1">
            <a:schemeClr val="accent1"/>
          </a:lnRef>
          <a:fillRef idx="2">
            <a:schemeClr val="accent1"/>
          </a:fillRef>
          <a:effectRef idx="1">
            <a:schemeClr val="accent1"/>
          </a:effectRef>
          <a:fontRef idx="minor">
            <a:schemeClr val="dk1"/>
          </a:fontRef>
        </p:style>
        <p:txBody>
          <a:bodyPr lIns="117416" tIns="58707" rIns="117416" bIns="58707" rtlCol="0" anchor="ctr"/>
          <a:lstStyle/>
          <a:p>
            <a:pPr marL="106000" algn="just"/>
            <a:r>
              <a:rPr lang="en-US" dirty="0">
                <a:solidFill>
                  <a:schemeClr val="accent2">
                    <a:lumMod val="50000"/>
                  </a:schemeClr>
                </a:solidFill>
                <a:latin typeface="Calibri" panose="020F0502020204030204" pitchFamily="34" charset="0"/>
              </a:rPr>
              <a:t>C</a:t>
            </a:r>
            <a:r>
              <a:rPr lang="en-US" dirty="0" smtClean="0">
                <a:solidFill>
                  <a:schemeClr val="accent2">
                    <a:lumMod val="50000"/>
                  </a:schemeClr>
                </a:solidFill>
                <a:latin typeface="Calibri" panose="020F0502020204030204" pitchFamily="34" charset="0"/>
              </a:rPr>
              <a:t>ode </a:t>
            </a:r>
            <a:r>
              <a:rPr lang="en-US" dirty="0">
                <a:solidFill>
                  <a:schemeClr val="accent2">
                    <a:lumMod val="50000"/>
                  </a:schemeClr>
                </a:solidFill>
                <a:latin typeface="Calibri" panose="020F0502020204030204" pitchFamily="34" charset="0"/>
              </a:rPr>
              <a:t>is easier to read, because easily identifiable names are assigned</a:t>
            </a:r>
          </a:p>
        </p:txBody>
      </p:sp>
      <p:sp>
        <p:nvSpPr>
          <p:cNvPr id="20" name="Rounded Rectangle 19"/>
          <p:cNvSpPr/>
          <p:nvPr/>
        </p:nvSpPr>
        <p:spPr>
          <a:xfrm>
            <a:off x="190500" y="4873217"/>
            <a:ext cx="8763000" cy="692592"/>
          </a:xfrm>
          <a:prstGeom prst="roundRect">
            <a:avLst/>
          </a:prstGeom>
          <a:noFill/>
          <a:ln>
            <a:noFill/>
          </a:ln>
          <a:effectLst/>
        </p:spPr>
        <p:style>
          <a:lnRef idx="1">
            <a:schemeClr val="accent1"/>
          </a:lnRef>
          <a:fillRef idx="2">
            <a:schemeClr val="accent1"/>
          </a:fillRef>
          <a:effectRef idx="1">
            <a:schemeClr val="accent1"/>
          </a:effectRef>
          <a:fontRef idx="minor">
            <a:schemeClr val="dk1"/>
          </a:fontRef>
        </p:style>
        <p:txBody>
          <a:bodyPr lIns="117416" tIns="58707" rIns="117416" bIns="58707" rtlCol="0" anchor="ctr"/>
          <a:lstStyle/>
          <a:p>
            <a:pPr marL="106000" algn="just"/>
            <a:r>
              <a:rPr lang="en-US" dirty="0">
                <a:solidFill>
                  <a:schemeClr val="accent2">
                    <a:lumMod val="50000"/>
                  </a:schemeClr>
                </a:solidFill>
                <a:latin typeface="Calibri" panose="020F0502020204030204" pitchFamily="34" charset="0"/>
              </a:rPr>
              <a:t>C</a:t>
            </a:r>
            <a:r>
              <a:rPr lang="en-US" dirty="0" smtClean="0">
                <a:solidFill>
                  <a:schemeClr val="accent2">
                    <a:lumMod val="50000"/>
                  </a:schemeClr>
                </a:solidFill>
                <a:latin typeface="Calibri" panose="020F0502020204030204" pitchFamily="34" charset="0"/>
              </a:rPr>
              <a:t>ode </a:t>
            </a:r>
            <a:r>
              <a:rPr lang="en-US" dirty="0">
                <a:solidFill>
                  <a:schemeClr val="accent2">
                    <a:lumMod val="50000"/>
                  </a:schemeClr>
                </a:solidFill>
                <a:latin typeface="Calibri" panose="020F0502020204030204" pitchFamily="34" charset="0"/>
              </a:rPr>
              <a:t>is easier to type, because IntelliSense displays a list of possible values that you can use</a:t>
            </a:r>
            <a:endParaRPr lang="ru-RU" dirty="0">
              <a:solidFill>
                <a:schemeClr val="accent2">
                  <a:lumMod val="50000"/>
                </a:schemeClr>
              </a:solidFill>
              <a:latin typeface="Calibri" panose="020F0502020204030204" pitchFamily="34" charset="0"/>
            </a:endParaRPr>
          </a:p>
        </p:txBody>
      </p:sp>
      <p:sp>
        <p:nvSpPr>
          <p:cNvPr id="23" name="Rounded Rectangle 19"/>
          <p:cNvSpPr/>
          <p:nvPr/>
        </p:nvSpPr>
        <p:spPr>
          <a:xfrm>
            <a:off x="187187" y="5714620"/>
            <a:ext cx="8763000" cy="609812"/>
          </a:xfrm>
          <a:prstGeom prst="roundRect">
            <a:avLst/>
          </a:prstGeom>
          <a:noFill/>
          <a:ln>
            <a:noFill/>
          </a:ln>
          <a:effectLst/>
        </p:spPr>
        <p:style>
          <a:lnRef idx="1">
            <a:schemeClr val="accent1"/>
          </a:lnRef>
          <a:fillRef idx="2">
            <a:schemeClr val="accent1"/>
          </a:fillRef>
          <a:effectRef idx="1">
            <a:schemeClr val="accent1"/>
          </a:effectRef>
          <a:fontRef idx="minor">
            <a:schemeClr val="dk1"/>
          </a:fontRef>
        </p:style>
        <p:txBody>
          <a:bodyPr lIns="117416" tIns="58707" rIns="117416" bIns="58707" rtlCol="0" anchor="ctr"/>
          <a:lstStyle/>
          <a:p>
            <a:pPr marL="106000" algn="just"/>
            <a:r>
              <a:rPr lang="en-US" dirty="0" smtClean="0">
                <a:solidFill>
                  <a:schemeClr val="accent2">
                    <a:lumMod val="50000"/>
                  </a:schemeClr>
                </a:solidFill>
                <a:latin typeface="Calibri" panose="020F0502020204030204" pitchFamily="34" charset="0"/>
              </a:rPr>
              <a:t>Enumerated </a:t>
            </a:r>
            <a:r>
              <a:rPr lang="en-US" dirty="0">
                <a:solidFill>
                  <a:schemeClr val="accent2">
                    <a:lumMod val="50000"/>
                  </a:schemeClr>
                </a:solidFill>
                <a:latin typeface="Calibri" panose="020F0502020204030204" pitchFamily="34" charset="0"/>
              </a:rPr>
              <a:t>types undergo strict type checking</a:t>
            </a:r>
            <a:endParaRPr lang="ru-RU" b="1" dirty="0">
              <a:solidFill>
                <a:schemeClr val="accent2">
                  <a:lumMod val="50000"/>
                </a:schemeClr>
              </a:solidFill>
              <a:latin typeface="Calibri" panose="020F0502020204030204" pitchFamily="34" charset="0"/>
            </a:endParaRPr>
          </a:p>
        </p:txBody>
      </p:sp>
      <p:grpSp>
        <p:nvGrpSpPr>
          <p:cNvPr id="3" name="Group 2"/>
          <p:cNvGrpSpPr/>
          <p:nvPr/>
        </p:nvGrpSpPr>
        <p:grpSpPr>
          <a:xfrm>
            <a:off x="341954" y="1221995"/>
            <a:ext cx="3284703" cy="1463545"/>
            <a:chOff x="36443" y="797610"/>
            <a:chExt cx="3284703" cy="1595352"/>
          </a:xfrm>
          <a:noFill/>
        </p:grpSpPr>
        <p:sp>
          <p:nvSpPr>
            <p:cNvPr id="5" name="Flowchart: Document 4"/>
            <p:cNvSpPr/>
            <p:nvPr/>
          </p:nvSpPr>
          <p:spPr>
            <a:xfrm>
              <a:off x="44546" y="902316"/>
              <a:ext cx="3276600" cy="685800"/>
            </a:xfrm>
            <a:prstGeom prst="flowChartDocument">
              <a:avLst/>
            </a:prstGeom>
            <a:grpFill/>
            <a:ln>
              <a:no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pPr marL="106000" algn="just"/>
              <a:r>
                <a:rPr lang="ru-RU" sz="1600" dirty="0">
                  <a:latin typeface="Consolas" pitchFamily="49" charset="0"/>
                  <a:cs typeface="Consolas" pitchFamily="49" charset="0"/>
                </a:rPr>
                <a:t>d = 5;</a:t>
              </a:r>
            </a:p>
          </p:txBody>
        </p:sp>
        <p:sp>
          <p:nvSpPr>
            <p:cNvPr id="6" name="Flowchart: Document 5"/>
            <p:cNvSpPr/>
            <p:nvPr/>
          </p:nvSpPr>
          <p:spPr>
            <a:xfrm>
              <a:off x="36443" y="1478562"/>
              <a:ext cx="3277311" cy="914400"/>
            </a:xfrm>
            <a:prstGeom prst="flowChartDocument">
              <a:avLst/>
            </a:prstGeom>
            <a:grpFill/>
            <a:ln>
              <a:no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pPr marL="106000" algn="just"/>
              <a:endParaRPr lang="ru-RU" sz="1600" dirty="0">
                <a:latin typeface="Consolas" pitchFamily="49" charset="0"/>
                <a:cs typeface="Consolas" pitchFamily="49" charset="0"/>
              </a:endParaRPr>
            </a:p>
            <a:p>
              <a:pPr marL="106000" algn="just"/>
              <a:r>
                <a:rPr lang="ru-RU" sz="1600" dirty="0">
                  <a:latin typeface="Consolas" pitchFamily="49" charset="0"/>
                  <a:cs typeface="Consolas" pitchFamily="49" charset="0"/>
                </a:rPr>
                <a:t>d = </a:t>
              </a:r>
              <a:r>
                <a:rPr lang="ru-RU" sz="1600" b="1" dirty="0" err="1">
                  <a:latin typeface="Consolas" pitchFamily="49" charset="0"/>
                  <a:cs typeface="Consolas" pitchFamily="49" charset="0"/>
                </a:rPr>
                <a:t>DayOfWeek</a:t>
              </a:r>
              <a:r>
                <a:rPr lang="ru-RU" sz="1600" dirty="0" err="1">
                  <a:latin typeface="Consolas" pitchFamily="49" charset="0"/>
                  <a:cs typeface="Consolas" pitchFamily="49" charset="0"/>
                </a:rPr>
                <a:t>.Friday</a:t>
              </a:r>
              <a:r>
                <a:rPr lang="ru-RU" sz="1600" dirty="0" smtClean="0">
                  <a:latin typeface="Consolas" pitchFamily="49" charset="0"/>
                  <a:cs typeface="Consolas" pitchFamily="49" charset="0"/>
                </a:rPr>
                <a:t>;</a:t>
              </a:r>
              <a:endParaRPr lang="ru-RU" sz="1600" dirty="0">
                <a:latin typeface="Consolas" pitchFamily="49" charset="0"/>
                <a:cs typeface="Consolas" pitchFamily="49" charset="0"/>
              </a:endParaRPr>
            </a:p>
          </p:txBody>
        </p:sp>
        <p:pic>
          <p:nvPicPr>
            <p:cNvPr id="22" name="Picture 7" descr="E:\Projects\ContentDev\MSL PNG Library\Validate_CheckMark.png"/>
            <p:cNvPicPr>
              <a:picLocks noChangeAspect="1" noChangeArrowheads="1"/>
            </p:cNvPicPr>
            <p:nvPr/>
          </p:nvPicPr>
          <p:blipFill>
            <a:blip r:embed="rId2" cstate="print">
              <a:duotone>
                <a:prstClr val="black"/>
                <a:schemeClr val="accent3">
                  <a:tint val="45000"/>
                  <a:satMod val="400000"/>
                </a:schemeClr>
              </a:duotone>
            </a:blip>
            <a:srcRect/>
            <a:stretch>
              <a:fillRect/>
            </a:stretch>
          </p:blipFill>
          <p:spPr bwMode="auto">
            <a:xfrm rot="21390319">
              <a:off x="2794632" y="1657043"/>
              <a:ext cx="506161" cy="480347"/>
            </a:xfrm>
            <a:prstGeom prst="rect">
              <a:avLst/>
            </a:prstGeom>
            <a:grpFill/>
            <a:ln w="9525">
              <a:noFill/>
              <a:miter lim="800000"/>
              <a:headEnd/>
              <a:tailEnd/>
            </a:ln>
          </p:spPr>
        </p:pic>
        <p:pic>
          <p:nvPicPr>
            <p:cNvPr id="24" name="Picture 3" descr="C:\Users\mike\Pictures\MSL PNG Library\QuestionMark.png"/>
            <p:cNvPicPr>
              <a:picLocks noChangeAspect="1" noChangeArrowheads="1"/>
            </p:cNvPicPr>
            <p:nvPr/>
          </p:nvPicPr>
          <p:blipFill>
            <a:blip r:embed="rId3" cstate="print">
              <a:duotone>
                <a:prstClr val="black"/>
                <a:schemeClr val="accent3">
                  <a:tint val="45000"/>
                  <a:satMod val="400000"/>
                </a:schemeClr>
              </a:duotone>
            </a:blip>
            <a:srcRect/>
            <a:stretch>
              <a:fillRect/>
            </a:stretch>
          </p:blipFill>
          <p:spPr bwMode="auto">
            <a:xfrm>
              <a:off x="1066089" y="797610"/>
              <a:ext cx="502585" cy="621562"/>
            </a:xfrm>
            <a:prstGeom prst="rect">
              <a:avLst/>
            </a:prstGeom>
            <a:grpFill/>
            <a:ln w="9525">
              <a:noFill/>
              <a:miter lim="800000"/>
              <a:headEnd/>
              <a:tailEnd/>
            </a:ln>
          </p:spPr>
        </p:pic>
      </p:grpSp>
    </p:spTree>
    <p:extLst>
      <p:ext uri="{BB962C8B-B14F-4D97-AF65-F5344CB8AC3E}">
        <p14:creationId xmlns:p14="http://schemas.microsoft.com/office/powerpoint/2010/main" val="1322209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Enum</a:t>
            </a:r>
            <a:endParaRPr lang="ru-RU" dirty="0"/>
          </a:p>
        </p:txBody>
      </p:sp>
      <p:sp>
        <p:nvSpPr>
          <p:cNvPr id="3" name="Блок-схема: документ 2"/>
          <p:cNvSpPr/>
          <p:nvPr/>
        </p:nvSpPr>
        <p:spPr bwMode="auto">
          <a:xfrm>
            <a:off x="245527" y="914400"/>
            <a:ext cx="2648416" cy="2514600"/>
          </a:xfrm>
          <a:prstGeom prst="flowChartDocument">
            <a:avLst/>
          </a:prstGeom>
          <a:ln>
            <a:noFill/>
            <a:headEnd/>
            <a:tailEnd/>
          </a:ln>
          <a:effectLst/>
        </p:spPr>
        <p:style>
          <a:lnRef idx="2">
            <a:schemeClr val="accent1"/>
          </a:lnRef>
          <a:fillRef idx="1">
            <a:schemeClr val="lt1"/>
          </a:fillRef>
          <a:effectRef idx="0">
            <a:schemeClr val="accent1"/>
          </a:effectRef>
          <a:fontRef idx="minor">
            <a:schemeClr val="dk1"/>
          </a:fontRef>
        </p:style>
        <p:txBody>
          <a:bodyPr vert="horz" wrap="square" lIns="117416" tIns="58707" rIns="117416" bIns="58707" numCol="1" rtlCol="0" anchor="t" anchorCtr="0" compatLnSpc="1">
            <a:prstTxWarp prst="textNoShape">
              <a:avLst/>
            </a:prstTxWarp>
          </a:bodyPr>
          <a:lstStyle/>
          <a:p>
            <a:pPr algn="just"/>
            <a:r>
              <a:rPr lang="en-US" sz="1600" dirty="0">
                <a:solidFill>
                  <a:schemeClr val="accent2">
                    <a:lumMod val="50000"/>
                  </a:schemeClr>
                </a:solidFill>
                <a:latin typeface="Consolas" pitchFamily="49" charset="0"/>
                <a:cs typeface="Consolas" pitchFamily="49" charset="0"/>
              </a:rPr>
              <a:t>public </a:t>
            </a:r>
            <a:r>
              <a:rPr lang="ru-RU" sz="1600" b="1" dirty="0" err="1">
                <a:solidFill>
                  <a:schemeClr val="accent2">
                    <a:lumMod val="50000"/>
                  </a:schemeClr>
                </a:solidFill>
                <a:latin typeface="Consolas" pitchFamily="49" charset="0"/>
                <a:cs typeface="Consolas" pitchFamily="49" charset="0"/>
              </a:rPr>
              <a:t>enum</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Color</a:t>
            </a:r>
            <a:r>
              <a:rPr lang="ru-RU" sz="1600" dirty="0">
                <a:solidFill>
                  <a:schemeClr val="accent2">
                    <a:lumMod val="50000"/>
                  </a:schemeClr>
                </a:solidFill>
                <a:latin typeface="Consolas" pitchFamily="49" charset="0"/>
                <a:cs typeface="Consolas" pitchFamily="49" charset="0"/>
              </a:rPr>
              <a:t> </a:t>
            </a:r>
          </a:p>
          <a:p>
            <a:pPr algn="just"/>
            <a:r>
              <a:rPr lang="ru-RU" sz="1600" dirty="0">
                <a:solidFill>
                  <a:schemeClr val="accent2">
                    <a:lumMod val="50000"/>
                  </a:schemeClr>
                </a:solidFill>
                <a:latin typeface="Consolas" pitchFamily="49" charset="0"/>
                <a:cs typeface="Consolas" pitchFamily="49" charset="0"/>
              </a:rPr>
              <a:t>{</a:t>
            </a:r>
          </a:p>
          <a:p>
            <a:pPr algn="just"/>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White</a:t>
            </a:r>
            <a:r>
              <a:rPr lang="ru-RU" sz="1600" dirty="0">
                <a:solidFill>
                  <a:schemeClr val="accent2">
                    <a:lumMod val="50000"/>
                  </a:schemeClr>
                </a:solidFill>
                <a:latin typeface="Consolas" pitchFamily="49" charset="0"/>
                <a:cs typeface="Consolas" pitchFamily="49" charset="0"/>
              </a:rPr>
              <a:t>,</a:t>
            </a:r>
          </a:p>
          <a:p>
            <a:pPr algn="just"/>
            <a:r>
              <a:rPr lang="ru-RU" sz="1600" dirty="0">
                <a:solidFill>
                  <a:schemeClr val="accent2">
                    <a:lumMod val="50000"/>
                  </a:schemeClr>
                </a:solidFill>
                <a:latin typeface="Consolas" pitchFamily="49" charset="0"/>
                <a:cs typeface="Consolas" pitchFamily="49" charset="0"/>
              </a:rPr>
              <a:t>    Red,</a:t>
            </a:r>
          </a:p>
          <a:p>
            <a:pPr algn="just"/>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Green</a:t>
            </a:r>
            <a:r>
              <a:rPr lang="ru-RU" sz="1600" dirty="0">
                <a:solidFill>
                  <a:schemeClr val="accent2">
                    <a:lumMod val="50000"/>
                  </a:schemeClr>
                </a:solidFill>
                <a:latin typeface="Consolas" pitchFamily="49" charset="0"/>
                <a:cs typeface="Consolas" pitchFamily="49" charset="0"/>
              </a:rPr>
              <a:t>,</a:t>
            </a:r>
          </a:p>
          <a:p>
            <a:pPr algn="just"/>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Blue</a:t>
            </a:r>
            <a:r>
              <a:rPr lang="ru-RU" sz="1600" dirty="0">
                <a:solidFill>
                  <a:schemeClr val="accent2">
                    <a:lumMod val="50000"/>
                  </a:schemeClr>
                </a:solidFill>
                <a:latin typeface="Consolas" pitchFamily="49" charset="0"/>
                <a:cs typeface="Consolas" pitchFamily="49" charset="0"/>
              </a:rPr>
              <a:t>,</a:t>
            </a:r>
          </a:p>
          <a:p>
            <a:pPr algn="just"/>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Orange</a:t>
            </a:r>
            <a:endParaRPr lang="ru-RU" sz="1600" dirty="0">
              <a:solidFill>
                <a:schemeClr val="accent2">
                  <a:lumMod val="50000"/>
                </a:schemeClr>
              </a:solidFill>
              <a:latin typeface="Consolas" pitchFamily="49" charset="0"/>
              <a:cs typeface="Consolas" pitchFamily="49" charset="0"/>
            </a:endParaRPr>
          </a:p>
          <a:p>
            <a:pPr algn="just"/>
            <a:r>
              <a:rPr lang="ru-RU" sz="1600" dirty="0">
                <a:solidFill>
                  <a:schemeClr val="accent2">
                    <a:lumMod val="50000"/>
                  </a:schemeClr>
                </a:solidFill>
                <a:latin typeface="Consolas" pitchFamily="49" charset="0"/>
                <a:cs typeface="Consolas" pitchFamily="49" charset="0"/>
              </a:rPr>
              <a:t>}</a:t>
            </a:r>
          </a:p>
        </p:txBody>
      </p:sp>
      <p:sp>
        <p:nvSpPr>
          <p:cNvPr id="24" name="Блок-схема: документ 23"/>
          <p:cNvSpPr/>
          <p:nvPr/>
        </p:nvSpPr>
        <p:spPr bwMode="auto">
          <a:xfrm>
            <a:off x="3200400" y="762000"/>
            <a:ext cx="5696416" cy="3048000"/>
          </a:xfrm>
          <a:prstGeom prst="flowChartDocument">
            <a:avLst/>
          </a:prstGeom>
          <a:noFill/>
          <a:ln>
            <a:noFill/>
            <a:headEnd/>
            <a:tailEnd/>
          </a:ln>
          <a:effectLst/>
        </p:spPr>
        <p:style>
          <a:lnRef idx="1">
            <a:schemeClr val="accent1"/>
          </a:lnRef>
          <a:fillRef idx="2">
            <a:schemeClr val="accent1"/>
          </a:fillRef>
          <a:effectRef idx="1">
            <a:schemeClr val="accent1"/>
          </a:effectRef>
          <a:fontRef idx="minor">
            <a:schemeClr val="dk1"/>
          </a:fontRef>
        </p:style>
        <p:txBody>
          <a:bodyPr vert="horz" wrap="square" lIns="117416" tIns="58707" rIns="117416" bIns="58707" numCol="1" rtlCol="0" anchor="t" anchorCtr="0" compatLnSpc="1">
            <a:prstTxWarp prst="textNoShape">
              <a:avLst/>
            </a:prstTxWarp>
          </a:bodyPr>
          <a:lstStyle/>
          <a:p>
            <a:pPr algn="just"/>
            <a:r>
              <a:rPr lang="en-US" sz="1600" b="1" dirty="0">
                <a:solidFill>
                  <a:schemeClr val="accent2">
                    <a:lumMod val="50000"/>
                  </a:schemeClr>
                </a:solidFill>
                <a:latin typeface="Consolas" pitchFamily="49" charset="0"/>
                <a:cs typeface="Consolas" pitchFamily="49" charset="0"/>
              </a:rPr>
              <a:t>//</a:t>
            </a:r>
            <a:r>
              <a:rPr lang="en-US" sz="1600" b="1" dirty="0" err="1">
                <a:solidFill>
                  <a:schemeClr val="accent2">
                    <a:lumMod val="50000"/>
                  </a:schemeClr>
                </a:solidFill>
                <a:latin typeface="Consolas" pitchFamily="49" charset="0"/>
                <a:cs typeface="Consolas" pitchFamily="49" charset="0"/>
              </a:rPr>
              <a:t>psevdocode</a:t>
            </a:r>
            <a:endParaRPr lang="ru-RU" sz="1600" b="1" dirty="0">
              <a:solidFill>
                <a:schemeClr val="accent2">
                  <a:lumMod val="50000"/>
                </a:schemeClr>
              </a:solidFill>
              <a:latin typeface="Consolas" pitchFamily="49" charset="0"/>
              <a:cs typeface="Consolas" pitchFamily="49" charset="0"/>
            </a:endParaRPr>
          </a:p>
          <a:p>
            <a:pPr algn="just"/>
            <a:r>
              <a:rPr lang="en-US" sz="1600" dirty="0">
                <a:solidFill>
                  <a:schemeClr val="accent2">
                    <a:lumMod val="50000"/>
                  </a:schemeClr>
                </a:solidFill>
                <a:latin typeface="Consolas" pitchFamily="49" charset="0"/>
                <a:cs typeface="Consolas" pitchFamily="49" charset="0"/>
              </a:rPr>
              <a:t>public </a:t>
            </a:r>
            <a:r>
              <a:rPr lang="arn-CL" sz="1600" dirty="0">
                <a:solidFill>
                  <a:schemeClr val="accent2">
                    <a:lumMod val="50000"/>
                  </a:schemeClr>
                </a:solidFill>
                <a:latin typeface="Consolas" pitchFamily="49" charset="0"/>
                <a:cs typeface="Consolas" pitchFamily="49" charset="0"/>
              </a:rPr>
              <a:t>struct Color : </a:t>
            </a:r>
            <a:r>
              <a:rPr lang="arn-CL" sz="1600" b="1" dirty="0">
                <a:solidFill>
                  <a:schemeClr val="accent2">
                    <a:lumMod val="50000"/>
                  </a:schemeClr>
                </a:solidFill>
                <a:latin typeface="Consolas" pitchFamily="49" charset="0"/>
                <a:cs typeface="Consolas" pitchFamily="49" charset="0"/>
              </a:rPr>
              <a:t>System.Enum</a:t>
            </a:r>
            <a:r>
              <a:rPr lang="arn-CL" sz="1600" dirty="0">
                <a:solidFill>
                  <a:schemeClr val="accent2">
                    <a:lumMod val="50000"/>
                  </a:schemeClr>
                </a:solidFill>
                <a:latin typeface="Consolas" pitchFamily="49" charset="0"/>
                <a:cs typeface="Consolas" pitchFamily="49" charset="0"/>
              </a:rPr>
              <a:t> </a:t>
            </a:r>
            <a:endParaRPr lang="ru-RU" sz="1600" dirty="0">
              <a:solidFill>
                <a:schemeClr val="accent2">
                  <a:lumMod val="50000"/>
                </a:schemeClr>
              </a:solidFill>
              <a:latin typeface="Consolas" pitchFamily="49" charset="0"/>
              <a:cs typeface="Consolas" pitchFamily="49" charset="0"/>
            </a:endParaRPr>
          </a:p>
          <a:p>
            <a:pPr algn="just"/>
            <a:r>
              <a:rPr lang="arn-CL" sz="1600" dirty="0">
                <a:solidFill>
                  <a:schemeClr val="accent2">
                    <a:lumMod val="50000"/>
                  </a:schemeClr>
                </a:solidFill>
                <a:latin typeface="Consolas" pitchFamily="49" charset="0"/>
                <a:cs typeface="Consolas" pitchFamily="49" charset="0"/>
              </a:rPr>
              <a:t>{</a:t>
            </a:r>
          </a:p>
          <a:p>
            <a:pPr algn="just"/>
            <a:r>
              <a:rPr lang="ru-RU" sz="1600" dirty="0">
                <a:solidFill>
                  <a:schemeClr val="accent2">
                    <a:lumMod val="50000"/>
                  </a:schemeClr>
                </a:solidFill>
                <a:latin typeface="Consolas" pitchFamily="49" charset="0"/>
                <a:cs typeface="Consolas" pitchFamily="49" charset="0"/>
              </a:rPr>
              <a:t>    </a:t>
            </a:r>
            <a:r>
              <a:rPr lang="arn-CL" sz="1600" dirty="0">
                <a:solidFill>
                  <a:schemeClr val="accent2">
                    <a:lumMod val="50000"/>
                  </a:schemeClr>
                </a:solidFill>
                <a:latin typeface="Consolas" pitchFamily="49" charset="0"/>
                <a:cs typeface="Consolas" pitchFamily="49" charset="0"/>
              </a:rPr>
              <a:t>public const Color White = (Color) 0;</a:t>
            </a:r>
          </a:p>
          <a:p>
            <a:pPr algn="just"/>
            <a:r>
              <a:rPr lang="ru-RU" sz="1600" dirty="0">
                <a:solidFill>
                  <a:schemeClr val="accent2">
                    <a:lumMod val="50000"/>
                  </a:schemeClr>
                </a:solidFill>
                <a:latin typeface="Consolas" pitchFamily="49" charset="0"/>
                <a:cs typeface="Consolas" pitchFamily="49" charset="0"/>
              </a:rPr>
              <a:t>    </a:t>
            </a:r>
            <a:r>
              <a:rPr lang="arn-CL" sz="1600" dirty="0">
                <a:solidFill>
                  <a:schemeClr val="accent2">
                    <a:lumMod val="50000"/>
                  </a:schemeClr>
                </a:solidFill>
                <a:latin typeface="Consolas" pitchFamily="49" charset="0"/>
                <a:cs typeface="Consolas" pitchFamily="49" charset="0"/>
              </a:rPr>
              <a:t>public const Color Red = (Color) 1;</a:t>
            </a:r>
          </a:p>
          <a:p>
            <a:pPr algn="just"/>
            <a:r>
              <a:rPr lang="ru-RU" sz="1600" dirty="0">
                <a:solidFill>
                  <a:schemeClr val="accent2">
                    <a:lumMod val="50000"/>
                  </a:schemeClr>
                </a:solidFill>
                <a:latin typeface="Consolas" pitchFamily="49" charset="0"/>
                <a:cs typeface="Consolas" pitchFamily="49" charset="0"/>
              </a:rPr>
              <a:t>    </a:t>
            </a:r>
            <a:r>
              <a:rPr lang="arn-CL" sz="1600" dirty="0">
                <a:solidFill>
                  <a:schemeClr val="accent2">
                    <a:lumMod val="50000"/>
                  </a:schemeClr>
                </a:solidFill>
                <a:latin typeface="Consolas" pitchFamily="49" charset="0"/>
                <a:cs typeface="Consolas" pitchFamily="49" charset="0"/>
              </a:rPr>
              <a:t>public const Color Green = (Color) 2;</a:t>
            </a:r>
          </a:p>
          <a:p>
            <a:pPr algn="just"/>
            <a:r>
              <a:rPr lang="ru-RU" sz="1600" dirty="0">
                <a:solidFill>
                  <a:schemeClr val="accent2">
                    <a:lumMod val="50000"/>
                  </a:schemeClr>
                </a:solidFill>
                <a:latin typeface="Consolas" pitchFamily="49" charset="0"/>
                <a:cs typeface="Consolas" pitchFamily="49" charset="0"/>
              </a:rPr>
              <a:t>    </a:t>
            </a:r>
            <a:r>
              <a:rPr lang="arn-CL" sz="1600" dirty="0">
                <a:solidFill>
                  <a:schemeClr val="accent2">
                    <a:lumMod val="50000"/>
                  </a:schemeClr>
                </a:solidFill>
                <a:latin typeface="Consolas" pitchFamily="49" charset="0"/>
                <a:cs typeface="Consolas" pitchFamily="49" charset="0"/>
              </a:rPr>
              <a:t>public const Color Blue= (Color) 3;</a:t>
            </a:r>
          </a:p>
          <a:p>
            <a:pPr algn="just"/>
            <a:r>
              <a:rPr lang="ru-RU" sz="1600" dirty="0">
                <a:solidFill>
                  <a:schemeClr val="accent2">
                    <a:lumMod val="50000"/>
                  </a:schemeClr>
                </a:solidFill>
                <a:latin typeface="Consolas" pitchFamily="49" charset="0"/>
                <a:cs typeface="Consolas" pitchFamily="49" charset="0"/>
              </a:rPr>
              <a:t>    </a:t>
            </a:r>
            <a:r>
              <a:rPr lang="arn-CL" sz="1600" dirty="0">
                <a:solidFill>
                  <a:schemeClr val="accent2">
                    <a:lumMod val="50000"/>
                  </a:schemeClr>
                </a:solidFill>
                <a:latin typeface="Consolas" pitchFamily="49" charset="0"/>
                <a:cs typeface="Consolas" pitchFamily="49" charset="0"/>
              </a:rPr>
              <a:t>public const Color Orange = (Color) 4;</a:t>
            </a:r>
          </a:p>
          <a:p>
            <a:pPr algn="just"/>
            <a:r>
              <a:rPr lang="ru-RU" sz="1600" dirty="0">
                <a:solidFill>
                  <a:schemeClr val="accent2">
                    <a:lumMod val="50000"/>
                  </a:schemeClr>
                </a:solidFill>
                <a:latin typeface="Consolas" pitchFamily="49" charset="0"/>
                <a:cs typeface="Consolas" pitchFamily="49" charset="0"/>
              </a:rPr>
              <a:t>    </a:t>
            </a:r>
          </a:p>
          <a:p>
            <a:pPr algn="just"/>
            <a:r>
              <a:rPr lang="ru-RU" sz="1600" dirty="0">
                <a:solidFill>
                  <a:schemeClr val="accent2">
                    <a:lumMod val="50000"/>
                  </a:schemeClr>
                </a:solidFill>
                <a:latin typeface="Consolas" pitchFamily="49" charset="0"/>
                <a:cs typeface="Consolas" pitchFamily="49" charset="0"/>
              </a:rPr>
              <a:t>    </a:t>
            </a:r>
            <a:r>
              <a:rPr lang="arn-CL" sz="1600" dirty="0">
                <a:solidFill>
                  <a:schemeClr val="accent2">
                    <a:lumMod val="50000"/>
                  </a:schemeClr>
                </a:solidFill>
                <a:latin typeface="Consolas" pitchFamily="49" charset="0"/>
                <a:cs typeface="Consolas" pitchFamily="49" charset="0"/>
              </a:rPr>
              <a:t>public Int32 value__;</a:t>
            </a:r>
          </a:p>
          <a:p>
            <a:pPr algn="just"/>
            <a:r>
              <a:rPr lang="arn-CL" sz="1600" dirty="0">
                <a:solidFill>
                  <a:schemeClr val="accent2">
                    <a:lumMod val="50000"/>
                  </a:schemeClr>
                </a:solidFill>
                <a:latin typeface="Consolas" pitchFamily="49" charset="0"/>
                <a:cs typeface="Consolas" pitchFamily="49" charset="0"/>
              </a:rPr>
              <a:t>}</a:t>
            </a:r>
            <a:endParaRPr lang="ru-RU" sz="1600" dirty="0">
              <a:solidFill>
                <a:schemeClr val="accent2">
                  <a:lumMod val="50000"/>
                </a:schemeClr>
              </a:solidFill>
              <a:latin typeface="Consolas" pitchFamily="49" charset="0"/>
              <a:cs typeface="Consolas" pitchFamily="49" charset="0"/>
            </a:endParaRPr>
          </a:p>
        </p:txBody>
      </p:sp>
      <p:cxnSp>
        <p:nvCxnSpPr>
          <p:cNvPr id="7" name="Straight Arrow Connector 6"/>
          <p:cNvCxnSpPr/>
          <p:nvPr/>
        </p:nvCxnSpPr>
        <p:spPr>
          <a:xfrm flipV="1">
            <a:off x="2133600" y="1981200"/>
            <a:ext cx="1447800" cy="76200"/>
          </a:xfrm>
          <a:prstGeom prst="straightConnector1">
            <a:avLst/>
          </a:prstGeom>
          <a:ln w="28575">
            <a:solidFill>
              <a:schemeClr val="accent2">
                <a:lumMod val="50000"/>
              </a:schemeClr>
            </a:solidFill>
            <a:prstDash val="sysDot"/>
            <a:tailEnd type="arrow"/>
          </a:ln>
          <a:effectLst/>
        </p:spPr>
        <p:style>
          <a:lnRef idx="2">
            <a:schemeClr val="accent1"/>
          </a:lnRef>
          <a:fillRef idx="0">
            <a:schemeClr val="accent1"/>
          </a:fillRef>
          <a:effectRef idx="1">
            <a:schemeClr val="accent1"/>
          </a:effectRef>
          <a:fontRef idx="minor">
            <a:schemeClr val="tx1"/>
          </a:fontRef>
        </p:style>
      </p:cxnSp>
      <p:pic>
        <p:nvPicPr>
          <p:cNvPr id="12" name="Рисунок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2031" y="3791080"/>
            <a:ext cx="4604769" cy="2108298"/>
          </a:xfrm>
          <a:prstGeom prst="rect">
            <a:avLst/>
          </a:prstGeom>
          <a:ln>
            <a:noFill/>
          </a:ln>
        </p:spPr>
      </p:pic>
    </p:spTree>
    <p:extLst>
      <p:ext uri="{BB962C8B-B14F-4D97-AF65-F5344CB8AC3E}">
        <p14:creationId xmlns:p14="http://schemas.microsoft.com/office/powerpoint/2010/main" val="30770826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Enum</a:t>
            </a:r>
            <a:endParaRPr lang="en-US" dirty="0"/>
          </a:p>
        </p:txBody>
      </p:sp>
      <p:sp>
        <p:nvSpPr>
          <p:cNvPr id="6" name="Flowchart: Document 5"/>
          <p:cNvSpPr/>
          <p:nvPr/>
        </p:nvSpPr>
        <p:spPr>
          <a:xfrm>
            <a:off x="228602" y="1164104"/>
            <a:ext cx="1981200" cy="2596532"/>
          </a:xfrm>
          <a:prstGeom prst="flowChartDocument">
            <a:avLst/>
          </a:prstGeom>
          <a:noFill/>
          <a:ln>
            <a:no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r>
              <a:rPr lang="ru-RU" sz="1600" b="1" dirty="0" err="1">
                <a:latin typeface="Consolas" pitchFamily="49" charset="0"/>
                <a:cs typeface="Consolas" pitchFamily="49" charset="0"/>
              </a:rPr>
              <a:t>enum</a:t>
            </a:r>
            <a:r>
              <a:rPr lang="ru-RU" sz="1600" dirty="0">
                <a:latin typeface="Consolas" pitchFamily="49" charset="0"/>
                <a:cs typeface="Consolas" pitchFamily="49" charset="0"/>
              </a:rPr>
              <a:t> </a:t>
            </a:r>
            <a:r>
              <a:rPr lang="ru-RU" sz="1600" dirty="0" err="1">
                <a:latin typeface="Consolas" pitchFamily="49" charset="0"/>
                <a:cs typeface="Consolas" pitchFamily="49" charset="0"/>
              </a:rPr>
              <a:t>Season</a:t>
            </a:r>
            <a:endParaRPr lang="ru-RU" sz="1600" dirty="0">
              <a:latin typeface="Consolas" pitchFamily="49" charset="0"/>
              <a:cs typeface="Consolas" pitchFamily="49" charset="0"/>
            </a:endParaRPr>
          </a:p>
          <a:p>
            <a:r>
              <a:rPr lang="ru-RU" sz="1600" dirty="0">
                <a:latin typeface="Consolas" pitchFamily="49" charset="0"/>
                <a:cs typeface="Consolas" pitchFamily="49" charset="0"/>
              </a:rPr>
              <a:t>{</a:t>
            </a:r>
          </a:p>
          <a:p>
            <a:r>
              <a:rPr lang="ru-RU" sz="1600" dirty="0">
                <a:latin typeface="Consolas" pitchFamily="49" charset="0"/>
                <a:cs typeface="Consolas" pitchFamily="49" charset="0"/>
              </a:rPr>
              <a:t>    </a:t>
            </a:r>
            <a:r>
              <a:rPr lang="ru-RU" sz="1600" dirty="0" err="1">
                <a:latin typeface="Consolas" pitchFamily="49" charset="0"/>
                <a:cs typeface="Consolas" pitchFamily="49" charset="0"/>
              </a:rPr>
              <a:t>Spring</a:t>
            </a:r>
            <a:r>
              <a:rPr lang="ru-RU" sz="1600" dirty="0">
                <a:latin typeface="Consolas" pitchFamily="49" charset="0"/>
                <a:cs typeface="Consolas" pitchFamily="49" charset="0"/>
              </a:rPr>
              <a:t>,</a:t>
            </a:r>
          </a:p>
          <a:p>
            <a:r>
              <a:rPr lang="ru-RU" sz="1600" dirty="0">
                <a:latin typeface="Consolas" pitchFamily="49" charset="0"/>
                <a:cs typeface="Consolas" pitchFamily="49" charset="0"/>
              </a:rPr>
              <a:t>    </a:t>
            </a:r>
            <a:r>
              <a:rPr lang="ru-RU" sz="1600" dirty="0" err="1">
                <a:latin typeface="Consolas" pitchFamily="49" charset="0"/>
                <a:cs typeface="Consolas" pitchFamily="49" charset="0"/>
              </a:rPr>
              <a:t>Summer</a:t>
            </a:r>
            <a:r>
              <a:rPr lang="ru-RU" sz="1600" dirty="0">
                <a:latin typeface="Consolas" pitchFamily="49" charset="0"/>
                <a:cs typeface="Consolas" pitchFamily="49" charset="0"/>
              </a:rPr>
              <a:t>,</a:t>
            </a:r>
          </a:p>
          <a:p>
            <a:r>
              <a:rPr lang="ru-RU" sz="1600" dirty="0">
                <a:latin typeface="Consolas" pitchFamily="49" charset="0"/>
                <a:cs typeface="Consolas" pitchFamily="49" charset="0"/>
              </a:rPr>
              <a:t>    </a:t>
            </a:r>
            <a:r>
              <a:rPr lang="ru-RU" sz="1600" dirty="0" err="1">
                <a:latin typeface="Consolas" pitchFamily="49" charset="0"/>
                <a:cs typeface="Consolas" pitchFamily="49" charset="0"/>
              </a:rPr>
              <a:t>Autumn</a:t>
            </a:r>
            <a:r>
              <a:rPr lang="ru-RU" sz="1600" dirty="0">
                <a:latin typeface="Consolas" pitchFamily="49" charset="0"/>
                <a:cs typeface="Consolas" pitchFamily="49" charset="0"/>
              </a:rPr>
              <a:t>,</a:t>
            </a:r>
          </a:p>
          <a:p>
            <a:r>
              <a:rPr lang="ru-RU" sz="1600" dirty="0">
                <a:latin typeface="Consolas" pitchFamily="49" charset="0"/>
                <a:cs typeface="Consolas" pitchFamily="49" charset="0"/>
              </a:rPr>
              <a:t>    </a:t>
            </a:r>
            <a:r>
              <a:rPr lang="ru-RU" sz="1600" dirty="0" err="1">
                <a:latin typeface="Consolas" pitchFamily="49" charset="0"/>
                <a:cs typeface="Consolas" pitchFamily="49" charset="0"/>
              </a:rPr>
              <a:t>Winter</a:t>
            </a:r>
            <a:endParaRPr lang="ru-RU" sz="1600" dirty="0">
              <a:latin typeface="Consolas" pitchFamily="49" charset="0"/>
              <a:cs typeface="Consolas" pitchFamily="49" charset="0"/>
            </a:endParaRPr>
          </a:p>
          <a:p>
            <a:r>
              <a:rPr lang="ru-RU" sz="1600" dirty="0">
                <a:latin typeface="Consolas" pitchFamily="49" charset="0"/>
                <a:cs typeface="Consolas" pitchFamily="49" charset="0"/>
              </a:rPr>
              <a:t>};</a:t>
            </a:r>
          </a:p>
        </p:txBody>
      </p:sp>
      <p:sp>
        <p:nvSpPr>
          <p:cNvPr id="8" name="Flowchart: Document 7"/>
          <p:cNvSpPr/>
          <p:nvPr/>
        </p:nvSpPr>
        <p:spPr>
          <a:xfrm>
            <a:off x="2097947" y="1455214"/>
            <a:ext cx="2286000" cy="2517572"/>
          </a:xfrm>
          <a:prstGeom prst="flowChartDocument">
            <a:avLst/>
          </a:prstGeom>
          <a:noFill/>
          <a:ln>
            <a:no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r>
              <a:rPr lang="ru-RU" sz="1600" dirty="0" err="1">
                <a:latin typeface="Consolas" pitchFamily="49" charset="0"/>
                <a:cs typeface="Consolas" pitchFamily="49" charset="0"/>
              </a:rPr>
              <a:t>enum</a:t>
            </a:r>
            <a:r>
              <a:rPr lang="ru-RU" sz="1600" dirty="0">
                <a:latin typeface="Consolas" pitchFamily="49" charset="0"/>
                <a:cs typeface="Consolas" pitchFamily="49" charset="0"/>
              </a:rPr>
              <a:t> </a:t>
            </a:r>
            <a:r>
              <a:rPr lang="ru-RU" sz="1600" dirty="0" err="1">
                <a:latin typeface="Consolas" pitchFamily="49" charset="0"/>
                <a:cs typeface="Consolas" pitchFamily="49" charset="0"/>
              </a:rPr>
              <a:t>Season</a:t>
            </a:r>
            <a:endParaRPr lang="ru-RU" sz="1600" dirty="0">
              <a:latin typeface="Consolas" pitchFamily="49" charset="0"/>
              <a:cs typeface="Consolas" pitchFamily="49" charset="0"/>
            </a:endParaRPr>
          </a:p>
          <a:p>
            <a:r>
              <a:rPr lang="ru-RU" sz="1600" dirty="0">
                <a:latin typeface="Consolas" pitchFamily="49" charset="0"/>
                <a:cs typeface="Consolas" pitchFamily="49" charset="0"/>
              </a:rPr>
              <a:t>{</a:t>
            </a:r>
          </a:p>
          <a:p>
            <a:r>
              <a:rPr lang="ru-RU" sz="1600" dirty="0">
                <a:latin typeface="Consolas" pitchFamily="49" charset="0"/>
                <a:cs typeface="Consolas" pitchFamily="49" charset="0"/>
              </a:rPr>
              <a:t>    </a:t>
            </a:r>
            <a:r>
              <a:rPr lang="ru-RU" sz="1600" dirty="0" err="1">
                <a:latin typeface="Consolas" pitchFamily="49" charset="0"/>
                <a:cs typeface="Consolas" pitchFamily="49" charset="0"/>
              </a:rPr>
              <a:t>Spring</a:t>
            </a:r>
            <a:r>
              <a:rPr lang="ru-RU" sz="1600" dirty="0">
                <a:latin typeface="Consolas" pitchFamily="49" charset="0"/>
                <a:cs typeface="Consolas" pitchFamily="49" charset="0"/>
              </a:rPr>
              <a:t> = 1,</a:t>
            </a:r>
          </a:p>
          <a:p>
            <a:r>
              <a:rPr lang="ru-RU" sz="1600" dirty="0">
                <a:latin typeface="Consolas" pitchFamily="49" charset="0"/>
                <a:cs typeface="Consolas" pitchFamily="49" charset="0"/>
              </a:rPr>
              <a:t>    </a:t>
            </a:r>
            <a:r>
              <a:rPr lang="ru-RU" sz="1600" dirty="0" err="1">
                <a:latin typeface="Consolas" pitchFamily="49" charset="0"/>
                <a:cs typeface="Consolas" pitchFamily="49" charset="0"/>
              </a:rPr>
              <a:t>Summer</a:t>
            </a:r>
            <a:r>
              <a:rPr lang="ru-RU" sz="1600" dirty="0">
                <a:latin typeface="Consolas" pitchFamily="49" charset="0"/>
                <a:cs typeface="Consolas" pitchFamily="49" charset="0"/>
              </a:rPr>
              <a:t>,</a:t>
            </a:r>
          </a:p>
          <a:p>
            <a:r>
              <a:rPr lang="ru-RU" sz="1600" dirty="0">
                <a:latin typeface="Consolas" pitchFamily="49" charset="0"/>
                <a:cs typeface="Consolas" pitchFamily="49" charset="0"/>
              </a:rPr>
              <a:t>    </a:t>
            </a:r>
            <a:r>
              <a:rPr lang="ru-RU" sz="1600" dirty="0" err="1">
                <a:latin typeface="Consolas" pitchFamily="49" charset="0"/>
                <a:cs typeface="Consolas" pitchFamily="49" charset="0"/>
              </a:rPr>
              <a:t>Autumn</a:t>
            </a:r>
            <a:r>
              <a:rPr lang="ru-RU" sz="1600" dirty="0">
                <a:latin typeface="Consolas" pitchFamily="49" charset="0"/>
                <a:cs typeface="Consolas" pitchFamily="49" charset="0"/>
              </a:rPr>
              <a:t>,</a:t>
            </a:r>
          </a:p>
          <a:p>
            <a:r>
              <a:rPr lang="ru-RU" sz="1600" dirty="0">
                <a:latin typeface="Consolas" pitchFamily="49" charset="0"/>
                <a:cs typeface="Consolas" pitchFamily="49" charset="0"/>
              </a:rPr>
              <a:t>    </a:t>
            </a:r>
            <a:r>
              <a:rPr lang="ru-RU" sz="1600" dirty="0" err="1">
                <a:latin typeface="Consolas" pitchFamily="49" charset="0"/>
                <a:cs typeface="Consolas" pitchFamily="49" charset="0"/>
              </a:rPr>
              <a:t>Winter</a:t>
            </a:r>
            <a:endParaRPr lang="ru-RU" sz="1600" dirty="0">
              <a:latin typeface="Consolas" pitchFamily="49" charset="0"/>
              <a:cs typeface="Consolas" pitchFamily="49" charset="0"/>
            </a:endParaRPr>
          </a:p>
          <a:p>
            <a:r>
              <a:rPr lang="ru-RU" sz="1600" dirty="0">
                <a:latin typeface="Consolas" pitchFamily="49" charset="0"/>
                <a:cs typeface="Consolas" pitchFamily="49" charset="0"/>
              </a:rPr>
              <a:t>};</a:t>
            </a:r>
          </a:p>
        </p:txBody>
      </p:sp>
      <p:sp>
        <p:nvSpPr>
          <p:cNvPr id="9" name="Flowchart: Document 8"/>
          <p:cNvSpPr/>
          <p:nvPr/>
        </p:nvSpPr>
        <p:spPr>
          <a:xfrm>
            <a:off x="4114800" y="1827314"/>
            <a:ext cx="2286000" cy="3049699"/>
          </a:xfrm>
          <a:prstGeom prst="flowChartDocument">
            <a:avLst/>
          </a:prstGeom>
          <a:noFill/>
          <a:ln>
            <a:no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r>
              <a:rPr lang="ru-RU" sz="1600" dirty="0" err="1">
                <a:latin typeface="Consolas" pitchFamily="49" charset="0"/>
                <a:cs typeface="Consolas" pitchFamily="49" charset="0"/>
              </a:rPr>
              <a:t>enum</a:t>
            </a:r>
            <a:r>
              <a:rPr lang="ru-RU" sz="1600" dirty="0">
                <a:latin typeface="Consolas" pitchFamily="49" charset="0"/>
                <a:cs typeface="Consolas" pitchFamily="49" charset="0"/>
              </a:rPr>
              <a:t> </a:t>
            </a:r>
            <a:r>
              <a:rPr lang="ru-RU" sz="1600" dirty="0" err="1">
                <a:latin typeface="Consolas" pitchFamily="49" charset="0"/>
                <a:cs typeface="Consolas" pitchFamily="49" charset="0"/>
              </a:rPr>
              <a:t>Season</a:t>
            </a:r>
            <a:endParaRPr lang="ru-RU" sz="1600" dirty="0">
              <a:latin typeface="Consolas" pitchFamily="49" charset="0"/>
              <a:cs typeface="Consolas" pitchFamily="49" charset="0"/>
            </a:endParaRPr>
          </a:p>
          <a:p>
            <a:r>
              <a:rPr lang="ru-RU" sz="1600" dirty="0">
                <a:latin typeface="Consolas" pitchFamily="49" charset="0"/>
                <a:cs typeface="Consolas" pitchFamily="49" charset="0"/>
              </a:rPr>
              <a:t>{</a:t>
            </a:r>
          </a:p>
          <a:p>
            <a:r>
              <a:rPr lang="ru-RU" sz="1600" dirty="0">
                <a:latin typeface="Consolas" pitchFamily="49" charset="0"/>
                <a:cs typeface="Consolas" pitchFamily="49" charset="0"/>
              </a:rPr>
              <a:t>    </a:t>
            </a:r>
            <a:r>
              <a:rPr lang="ru-RU" sz="1600" dirty="0" err="1">
                <a:latin typeface="Consolas" pitchFamily="49" charset="0"/>
                <a:cs typeface="Consolas" pitchFamily="49" charset="0"/>
              </a:rPr>
              <a:t>Spring</a:t>
            </a:r>
            <a:r>
              <a:rPr lang="ru-RU" sz="1600" dirty="0">
                <a:latin typeface="Consolas" pitchFamily="49" charset="0"/>
                <a:cs typeface="Consolas" pitchFamily="49" charset="0"/>
              </a:rPr>
              <a:t> = 1,</a:t>
            </a:r>
          </a:p>
          <a:p>
            <a:r>
              <a:rPr lang="ru-RU" sz="1600" dirty="0">
                <a:latin typeface="Consolas" pitchFamily="49" charset="0"/>
                <a:cs typeface="Consolas" pitchFamily="49" charset="0"/>
              </a:rPr>
              <a:t>    </a:t>
            </a:r>
            <a:r>
              <a:rPr lang="ru-RU" sz="1600" dirty="0" err="1">
                <a:latin typeface="Consolas" pitchFamily="49" charset="0"/>
                <a:cs typeface="Consolas" pitchFamily="49" charset="0"/>
              </a:rPr>
              <a:t>Summer</a:t>
            </a:r>
            <a:r>
              <a:rPr lang="ru-RU" sz="1600" dirty="0">
                <a:latin typeface="Consolas" pitchFamily="49" charset="0"/>
                <a:cs typeface="Consolas" pitchFamily="49" charset="0"/>
              </a:rPr>
              <a:t>,</a:t>
            </a:r>
          </a:p>
          <a:p>
            <a:r>
              <a:rPr lang="ru-RU" sz="1600" dirty="0">
                <a:latin typeface="Consolas" pitchFamily="49" charset="0"/>
                <a:cs typeface="Consolas" pitchFamily="49" charset="0"/>
              </a:rPr>
              <a:t>    </a:t>
            </a:r>
            <a:r>
              <a:rPr lang="ru-RU" sz="1600" b="1" dirty="0" err="1">
                <a:latin typeface="Consolas" pitchFamily="49" charset="0"/>
                <a:cs typeface="Consolas" pitchFamily="49" charset="0"/>
              </a:rPr>
              <a:t>Autumn</a:t>
            </a:r>
            <a:r>
              <a:rPr lang="ru-RU" sz="1600" b="1" dirty="0">
                <a:latin typeface="Consolas" pitchFamily="49" charset="0"/>
                <a:cs typeface="Consolas" pitchFamily="49" charset="0"/>
              </a:rPr>
              <a:t> = 3,          </a:t>
            </a:r>
          </a:p>
          <a:p>
            <a:r>
              <a:rPr lang="ru-RU" sz="1600" b="1" dirty="0">
                <a:latin typeface="Consolas" pitchFamily="49" charset="0"/>
                <a:cs typeface="Consolas" pitchFamily="49" charset="0"/>
              </a:rPr>
              <a:t>    </a:t>
            </a:r>
            <a:r>
              <a:rPr lang="ru-RU" sz="1600" b="1" dirty="0" err="1">
                <a:latin typeface="Consolas" pitchFamily="49" charset="0"/>
                <a:cs typeface="Consolas" pitchFamily="49" charset="0"/>
              </a:rPr>
              <a:t>Fall</a:t>
            </a:r>
            <a:r>
              <a:rPr lang="ru-RU" sz="1600" b="1" dirty="0">
                <a:latin typeface="Consolas" pitchFamily="49" charset="0"/>
                <a:cs typeface="Consolas" pitchFamily="49" charset="0"/>
              </a:rPr>
              <a:t> = 3,</a:t>
            </a:r>
          </a:p>
          <a:p>
            <a:r>
              <a:rPr lang="ru-RU" sz="1600" dirty="0">
                <a:latin typeface="Consolas" pitchFamily="49" charset="0"/>
                <a:cs typeface="Consolas" pitchFamily="49" charset="0"/>
              </a:rPr>
              <a:t>    </a:t>
            </a:r>
            <a:r>
              <a:rPr lang="ru-RU" sz="1600" dirty="0" err="1">
                <a:latin typeface="Consolas" pitchFamily="49" charset="0"/>
                <a:cs typeface="Consolas" pitchFamily="49" charset="0"/>
              </a:rPr>
              <a:t>Winter</a:t>
            </a:r>
            <a:endParaRPr lang="ru-RU" sz="1600" dirty="0">
              <a:latin typeface="Consolas" pitchFamily="49" charset="0"/>
              <a:cs typeface="Consolas" pitchFamily="49" charset="0"/>
            </a:endParaRPr>
          </a:p>
          <a:p>
            <a:r>
              <a:rPr lang="ru-RU" sz="1600" dirty="0">
                <a:latin typeface="Consolas" pitchFamily="49" charset="0"/>
                <a:cs typeface="Consolas" pitchFamily="49" charset="0"/>
              </a:rPr>
              <a:t>};</a:t>
            </a:r>
          </a:p>
        </p:txBody>
      </p:sp>
      <p:sp>
        <p:nvSpPr>
          <p:cNvPr id="11" name="Flowchart: Document 10"/>
          <p:cNvSpPr/>
          <p:nvPr/>
        </p:nvSpPr>
        <p:spPr>
          <a:xfrm>
            <a:off x="6288945" y="2362200"/>
            <a:ext cx="2667000" cy="2514813"/>
          </a:xfrm>
          <a:prstGeom prst="flowChartDocument">
            <a:avLst/>
          </a:prstGeom>
          <a:noFill/>
          <a:ln>
            <a:no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r>
              <a:rPr lang="ru-RU" sz="1600" dirty="0" err="1">
                <a:latin typeface="Consolas" pitchFamily="49" charset="0"/>
                <a:cs typeface="Consolas" pitchFamily="49" charset="0"/>
              </a:rPr>
              <a:t>enum</a:t>
            </a:r>
            <a:r>
              <a:rPr lang="ru-RU" sz="1600" dirty="0">
                <a:latin typeface="Consolas" pitchFamily="49" charset="0"/>
                <a:cs typeface="Consolas" pitchFamily="49" charset="0"/>
              </a:rPr>
              <a:t> </a:t>
            </a:r>
            <a:r>
              <a:rPr lang="ru-RU" sz="1600" dirty="0" err="1">
                <a:latin typeface="Consolas" pitchFamily="49" charset="0"/>
                <a:cs typeface="Consolas" pitchFamily="49" charset="0"/>
              </a:rPr>
              <a:t>Season</a:t>
            </a:r>
            <a:r>
              <a:rPr lang="ru-RU" sz="1600" dirty="0">
                <a:latin typeface="Consolas" pitchFamily="49" charset="0"/>
                <a:cs typeface="Consolas" pitchFamily="49" charset="0"/>
              </a:rPr>
              <a:t> : </a:t>
            </a:r>
            <a:r>
              <a:rPr lang="ru-RU" sz="1600" b="1" dirty="0" err="1">
                <a:latin typeface="Consolas" pitchFamily="49" charset="0"/>
                <a:cs typeface="Consolas" pitchFamily="49" charset="0"/>
              </a:rPr>
              <a:t>short</a:t>
            </a:r>
            <a:endParaRPr lang="ru-RU" sz="1600" b="1" dirty="0">
              <a:latin typeface="Consolas" pitchFamily="49" charset="0"/>
              <a:cs typeface="Consolas" pitchFamily="49" charset="0"/>
            </a:endParaRPr>
          </a:p>
          <a:p>
            <a:r>
              <a:rPr lang="ru-RU" sz="1600" dirty="0">
                <a:latin typeface="Consolas" pitchFamily="49" charset="0"/>
                <a:cs typeface="Consolas" pitchFamily="49" charset="0"/>
              </a:rPr>
              <a:t>{</a:t>
            </a:r>
          </a:p>
          <a:p>
            <a:r>
              <a:rPr lang="ru-RU" sz="1600" dirty="0">
                <a:latin typeface="Consolas" pitchFamily="49" charset="0"/>
                <a:cs typeface="Consolas" pitchFamily="49" charset="0"/>
              </a:rPr>
              <a:t>    </a:t>
            </a:r>
            <a:r>
              <a:rPr lang="ru-RU" sz="1600" dirty="0" err="1">
                <a:latin typeface="Consolas" pitchFamily="49" charset="0"/>
                <a:cs typeface="Consolas" pitchFamily="49" charset="0"/>
              </a:rPr>
              <a:t>Spring</a:t>
            </a:r>
            <a:r>
              <a:rPr lang="ru-RU" sz="1600" dirty="0">
                <a:latin typeface="Consolas" pitchFamily="49" charset="0"/>
                <a:cs typeface="Consolas" pitchFamily="49" charset="0"/>
              </a:rPr>
              <a:t>,</a:t>
            </a:r>
          </a:p>
          <a:p>
            <a:r>
              <a:rPr lang="ru-RU" sz="1600" dirty="0">
                <a:latin typeface="Consolas" pitchFamily="49" charset="0"/>
                <a:cs typeface="Consolas" pitchFamily="49" charset="0"/>
              </a:rPr>
              <a:t>    </a:t>
            </a:r>
            <a:r>
              <a:rPr lang="ru-RU" sz="1600" dirty="0" err="1">
                <a:latin typeface="Consolas" pitchFamily="49" charset="0"/>
                <a:cs typeface="Consolas" pitchFamily="49" charset="0"/>
              </a:rPr>
              <a:t>Summer</a:t>
            </a:r>
            <a:r>
              <a:rPr lang="ru-RU" sz="1600" dirty="0">
                <a:latin typeface="Consolas" pitchFamily="49" charset="0"/>
                <a:cs typeface="Consolas" pitchFamily="49" charset="0"/>
              </a:rPr>
              <a:t>,</a:t>
            </a:r>
          </a:p>
          <a:p>
            <a:r>
              <a:rPr lang="ru-RU" sz="1600" dirty="0">
                <a:latin typeface="Consolas" pitchFamily="49" charset="0"/>
                <a:cs typeface="Consolas" pitchFamily="49" charset="0"/>
              </a:rPr>
              <a:t>    </a:t>
            </a:r>
            <a:r>
              <a:rPr lang="ru-RU" sz="1600" dirty="0" err="1">
                <a:latin typeface="Consolas" pitchFamily="49" charset="0"/>
                <a:cs typeface="Consolas" pitchFamily="49" charset="0"/>
              </a:rPr>
              <a:t>Autumn</a:t>
            </a:r>
            <a:r>
              <a:rPr lang="ru-RU" sz="1600" dirty="0">
                <a:latin typeface="Consolas" pitchFamily="49" charset="0"/>
                <a:cs typeface="Consolas" pitchFamily="49" charset="0"/>
              </a:rPr>
              <a:t>,</a:t>
            </a:r>
          </a:p>
          <a:p>
            <a:r>
              <a:rPr lang="ru-RU" sz="1600" dirty="0">
                <a:latin typeface="Consolas" pitchFamily="49" charset="0"/>
                <a:cs typeface="Consolas" pitchFamily="49" charset="0"/>
              </a:rPr>
              <a:t>    </a:t>
            </a:r>
            <a:r>
              <a:rPr lang="ru-RU" sz="1600" dirty="0" err="1">
                <a:latin typeface="Consolas" pitchFamily="49" charset="0"/>
                <a:cs typeface="Consolas" pitchFamily="49" charset="0"/>
              </a:rPr>
              <a:t>Winter</a:t>
            </a:r>
            <a:endParaRPr lang="ru-RU" sz="1600" dirty="0">
              <a:latin typeface="Consolas" pitchFamily="49" charset="0"/>
              <a:cs typeface="Consolas" pitchFamily="49" charset="0"/>
            </a:endParaRPr>
          </a:p>
          <a:p>
            <a:r>
              <a:rPr lang="ru-RU" sz="1600" dirty="0">
                <a:latin typeface="Consolas" pitchFamily="49" charset="0"/>
                <a:cs typeface="Consolas" pitchFamily="49" charset="0"/>
              </a:rPr>
              <a:t>};</a:t>
            </a:r>
          </a:p>
        </p:txBody>
      </p:sp>
      <p:sp>
        <p:nvSpPr>
          <p:cNvPr id="12" name="Rounded Rectangle 11"/>
          <p:cNvSpPr/>
          <p:nvPr/>
        </p:nvSpPr>
        <p:spPr>
          <a:xfrm>
            <a:off x="2057400" y="4649603"/>
            <a:ext cx="6898545" cy="665885"/>
          </a:xfrm>
          <a:prstGeom prst="roundRect">
            <a:avLst/>
          </a:prstGeom>
          <a:noFill/>
          <a:ln>
            <a:noFill/>
          </a:ln>
          <a:effectLst/>
        </p:spPr>
        <p:style>
          <a:lnRef idx="1">
            <a:schemeClr val="accent1"/>
          </a:lnRef>
          <a:fillRef idx="2">
            <a:schemeClr val="accent1"/>
          </a:fillRef>
          <a:effectRef idx="1">
            <a:schemeClr val="accent1"/>
          </a:effectRef>
          <a:fontRef idx="minor">
            <a:schemeClr val="dk1"/>
          </a:fontRef>
        </p:style>
        <p:txBody>
          <a:bodyPr lIns="117416" tIns="58707" rIns="117416" bIns="58707" rtlCol="0" anchor="ctr"/>
          <a:lstStyle/>
          <a:p>
            <a:pPr marL="106000" algn="ctr"/>
            <a:r>
              <a:rPr lang="ru-RU" dirty="0">
                <a:solidFill>
                  <a:schemeClr val="accent2">
                    <a:lumMod val="50000"/>
                  </a:schemeClr>
                </a:solidFill>
                <a:latin typeface="Consolas"/>
                <a:cs typeface="Consolas"/>
              </a:rPr>
              <a:t>byte  </a:t>
            </a:r>
            <a:r>
              <a:rPr lang="ru-RU" dirty="0" err="1">
                <a:solidFill>
                  <a:schemeClr val="accent2">
                    <a:lumMod val="50000"/>
                  </a:schemeClr>
                </a:solidFill>
                <a:latin typeface="Consolas"/>
                <a:cs typeface="Consolas"/>
              </a:rPr>
              <a:t>sbyte</a:t>
            </a:r>
            <a:r>
              <a:rPr lang="ru-RU" dirty="0">
                <a:solidFill>
                  <a:schemeClr val="accent2">
                    <a:lumMod val="50000"/>
                  </a:schemeClr>
                </a:solidFill>
                <a:latin typeface="Consolas"/>
                <a:cs typeface="Consolas"/>
              </a:rPr>
              <a:t>  </a:t>
            </a:r>
            <a:r>
              <a:rPr lang="ru-RU" dirty="0" err="1">
                <a:solidFill>
                  <a:schemeClr val="accent2">
                    <a:lumMod val="50000"/>
                  </a:schemeClr>
                </a:solidFill>
                <a:latin typeface="Consolas"/>
                <a:cs typeface="Consolas"/>
              </a:rPr>
              <a:t>short</a:t>
            </a:r>
            <a:r>
              <a:rPr lang="ru-RU" dirty="0">
                <a:solidFill>
                  <a:schemeClr val="accent2">
                    <a:lumMod val="50000"/>
                  </a:schemeClr>
                </a:solidFill>
                <a:latin typeface="Consolas"/>
                <a:cs typeface="Consolas"/>
              </a:rPr>
              <a:t>  </a:t>
            </a:r>
            <a:r>
              <a:rPr lang="ru-RU" dirty="0" err="1">
                <a:solidFill>
                  <a:schemeClr val="accent2">
                    <a:lumMod val="50000"/>
                  </a:schemeClr>
                </a:solidFill>
                <a:latin typeface="Consolas"/>
                <a:cs typeface="Consolas"/>
              </a:rPr>
              <a:t>ushort</a:t>
            </a:r>
            <a:r>
              <a:rPr lang="ru-RU" dirty="0">
                <a:solidFill>
                  <a:schemeClr val="accent2">
                    <a:lumMod val="50000"/>
                  </a:schemeClr>
                </a:solidFill>
                <a:latin typeface="Consolas"/>
                <a:cs typeface="Consolas"/>
              </a:rPr>
              <a:t>  int  </a:t>
            </a:r>
            <a:r>
              <a:rPr lang="ru-RU" dirty="0" err="1">
                <a:solidFill>
                  <a:schemeClr val="accent2">
                    <a:lumMod val="50000"/>
                  </a:schemeClr>
                </a:solidFill>
                <a:latin typeface="Consolas"/>
                <a:cs typeface="Consolas"/>
              </a:rPr>
              <a:t>uint</a:t>
            </a:r>
            <a:r>
              <a:rPr lang="ru-RU" dirty="0">
                <a:solidFill>
                  <a:schemeClr val="accent2">
                    <a:lumMod val="50000"/>
                  </a:schemeClr>
                </a:solidFill>
                <a:latin typeface="Consolas"/>
                <a:cs typeface="Consolas"/>
              </a:rPr>
              <a:t>  long  </a:t>
            </a:r>
            <a:r>
              <a:rPr lang="ru-RU" dirty="0" err="1">
                <a:solidFill>
                  <a:schemeClr val="accent2">
                    <a:lumMod val="50000"/>
                  </a:schemeClr>
                </a:solidFill>
                <a:latin typeface="Consolas"/>
                <a:cs typeface="Consolas"/>
              </a:rPr>
              <a:t>ulong</a:t>
            </a:r>
            <a:endParaRPr lang="ru-RU" dirty="0">
              <a:solidFill>
                <a:schemeClr val="accent2">
                  <a:lumMod val="50000"/>
                </a:schemeClr>
              </a:solidFill>
              <a:latin typeface="Consolas"/>
              <a:cs typeface="Consolas"/>
            </a:endParaRPr>
          </a:p>
        </p:txBody>
      </p:sp>
      <p:sp>
        <p:nvSpPr>
          <p:cNvPr id="3" name="Скругленный прямоугольник 2"/>
          <p:cNvSpPr/>
          <p:nvPr/>
        </p:nvSpPr>
        <p:spPr bwMode="auto">
          <a:xfrm>
            <a:off x="1831013" y="5516745"/>
            <a:ext cx="3962400" cy="687710"/>
          </a:xfrm>
          <a:prstGeom prst="roundRect">
            <a:avLst/>
          </a:prstGeom>
          <a:noFill/>
          <a:ln>
            <a:noFill/>
            <a:headEnd/>
            <a:tailEnd/>
          </a:ln>
          <a:effectLst/>
        </p:spPr>
        <p:style>
          <a:lnRef idx="1">
            <a:schemeClr val="accent1"/>
          </a:lnRef>
          <a:fillRef idx="2">
            <a:schemeClr val="accent1"/>
          </a:fillRef>
          <a:effectRef idx="1">
            <a:schemeClr val="accent1"/>
          </a:effectRef>
          <a:fontRef idx="minor">
            <a:schemeClr val="dk1"/>
          </a:fontRef>
        </p:style>
        <p:txBody>
          <a:bodyPr vert="horz" wrap="square" lIns="117416" tIns="58707" rIns="117416" bIns="58707" numCol="1" rtlCol="0" anchor="ctr" anchorCtr="0" compatLnSpc="1">
            <a:prstTxWarp prst="textNoShape">
              <a:avLst/>
            </a:prstTxWarp>
          </a:bodyPr>
          <a:lstStyle/>
          <a:p>
            <a:pPr algn="ctr"/>
            <a:r>
              <a:rPr lang="en-US" dirty="0">
                <a:solidFill>
                  <a:schemeClr val="accent2">
                    <a:lumMod val="50000"/>
                  </a:schemeClr>
                </a:solidFill>
                <a:latin typeface="Consolas" charset="0"/>
                <a:ea typeface="Consolas" charset="0"/>
                <a:cs typeface="Consolas" charset="0"/>
              </a:rPr>
              <a:t>Base class </a:t>
            </a:r>
            <a:r>
              <a:rPr lang="arn-CL" dirty="0" smtClean="0">
                <a:solidFill>
                  <a:schemeClr val="accent2">
                    <a:lumMod val="50000"/>
                  </a:schemeClr>
                </a:solidFill>
                <a:latin typeface="Consolas" charset="0"/>
                <a:ea typeface="Consolas" charset="0"/>
                <a:cs typeface="Consolas" charset="0"/>
              </a:rPr>
              <a:t>FCL</a:t>
            </a:r>
            <a:r>
              <a:rPr lang="ru-RU" dirty="0" smtClean="0">
                <a:solidFill>
                  <a:schemeClr val="accent2">
                    <a:lumMod val="50000"/>
                  </a:schemeClr>
                </a:solidFill>
                <a:latin typeface="Consolas" charset="0"/>
                <a:ea typeface="Consolas" charset="0"/>
                <a:cs typeface="Consolas" charset="0"/>
              </a:rPr>
              <a:t> </a:t>
            </a:r>
            <a:r>
              <a:rPr lang="ru-RU" dirty="0">
                <a:solidFill>
                  <a:schemeClr val="accent2">
                    <a:lumMod val="50000"/>
                  </a:schemeClr>
                </a:solidFill>
                <a:latin typeface="Consolas" charset="0"/>
                <a:ea typeface="Consolas" charset="0"/>
                <a:cs typeface="Consolas" charset="0"/>
              </a:rPr>
              <a:t>(</a:t>
            </a:r>
            <a:r>
              <a:rPr lang="arn-CL" dirty="0">
                <a:solidFill>
                  <a:schemeClr val="accent2">
                    <a:lumMod val="50000"/>
                  </a:schemeClr>
                </a:solidFill>
                <a:latin typeface="Consolas" charset="0"/>
                <a:ea typeface="Consolas" charset="0"/>
                <a:cs typeface="Consolas" charset="0"/>
              </a:rPr>
              <a:t>Int32</a:t>
            </a:r>
            <a:r>
              <a:rPr lang="ru-RU" dirty="0">
                <a:solidFill>
                  <a:schemeClr val="accent2">
                    <a:lumMod val="50000"/>
                  </a:schemeClr>
                </a:solidFill>
                <a:latin typeface="Consolas" charset="0"/>
                <a:ea typeface="Consolas" charset="0"/>
                <a:cs typeface="Consolas" charset="0"/>
              </a:rPr>
              <a:t>)</a:t>
            </a:r>
          </a:p>
        </p:txBody>
      </p:sp>
      <p:pic>
        <p:nvPicPr>
          <p:cNvPr id="16" name="Picture 8" descr="E:\Projects\ContentDev\MSL PNG Library\Validate_XMark.png"/>
          <p:cNvPicPr>
            <a:picLocks noChangeAspect="1" noChangeArrowheads="1"/>
          </p:cNvPicPr>
          <p:nvPr/>
        </p:nvPicPr>
        <p:blipFill>
          <a:blip r:embed="rId2" cstate="print">
            <a:duotone>
              <a:prstClr val="black"/>
              <a:schemeClr val="accent2">
                <a:tint val="45000"/>
                <a:satMod val="400000"/>
              </a:schemeClr>
            </a:duotone>
          </a:blip>
          <a:srcRect/>
          <a:stretch>
            <a:fillRect/>
          </a:stretch>
        </p:blipFill>
        <p:spPr bwMode="auto">
          <a:xfrm>
            <a:off x="5319180" y="5573334"/>
            <a:ext cx="474233" cy="574532"/>
          </a:xfrm>
          <a:prstGeom prst="rect">
            <a:avLst/>
          </a:prstGeom>
          <a:noFill/>
          <a:ln w="9525">
            <a:noFill/>
            <a:miter lim="800000"/>
            <a:headEnd/>
            <a:tailEnd/>
          </a:ln>
        </p:spPr>
      </p:pic>
      <p:cxnSp>
        <p:nvCxnSpPr>
          <p:cNvPr id="5" name="Прямая со стрелкой 4"/>
          <p:cNvCxnSpPr/>
          <p:nvPr/>
        </p:nvCxnSpPr>
        <p:spPr>
          <a:xfrm flipV="1">
            <a:off x="5257800" y="2730565"/>
            <a:ext cx="2646727" cy="2084071"/>
          </a:xfrm>
          <a:prstGeom prst="straightConnector1">
            <a:avLst/>
          </a:prstGeom>
          <a:ln w="28575">
            <a:solidFill>
              <a:schemeClr val="accent3">
                <a:lumMod val="50000"/>
              </a:schemeClr>
            </a:solidFill>
            <a:prstDash val="sysDot"/>
            <a:headEnd type="none" w="med" len="med"/>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501919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7" name="Group 136"/>
          <p:cNvGrpSpPr/>
          <p:nvPr/>
        </p:nvGrpSpPr>
        <p:grpSpPr>
          <a:xfrm>
            <a:off x="224376" y="457200"/>
            <a:ext cx="8695248" cy="5486400"/>
            <a:chOff x="79626" y="609600"/>
            <a:chExt cx="9014340" cy="5715000"/>
          </a:xfrm>
        </p:grpSpPr>
        <p:sp>
          <p:nvSpPr>
            <p:cNvPr id="5" name="Rounded Rectangle 4"/>
            <p:cNvSpPr/>
            <p:nvPr/>
          </p:nvSpPr>
          <p:spPr>
            <a:xfrm>
              <a:off x="4765618" y="1371600"/>
              <a:ext cx="4328348" cy="4953000"/>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r"/>
              <a:r>
                <a:rPr lang="en-US" sz="1600" b="1" dirty="0">
                  <a:solidFill>
                    <a:schemeClr val="accent2">
                      <a:lumMod val="50000"/>
                    </a:schemeClr>
                  </a:solidFill>
                  <a:latin typeface="Consolas" charset="0"/>
                  <a:ea typeface="Consolas" charset="0"/>
                  <a:cs typeface="Consolas" charset="0"/>
                </a:rPr>
                <a:t>Reference Types</a:t>
              </a:r>
            </a:p>
          </p:txBody>
        </p:sp>
        <p:sp>
          <p:nvSpPr>
            <p:cNvPr id="6" name="Rounded Rectangle 5"/>
            <p:cNvSpPr/>
            <p:nvPr/>
          </p:nvSpPr>
          <p:spPr>
            <a:xfrm>
              <a:off x="88384" y="1371600"/>
              <a:ext cx="4398289" cy="4953000"/>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r"/>
              <a:r>
                <a:rPr lang="en-US" sz="1600" b="1" dirty="0">
                  <a:solidFill>
                    <a:schemeClr val="accent2">
                      <a:lumMod val="50000"/>
                    </a:schemeClr>
                  </a:solidFill>
                  <a:latin typeface="Consolas" charset="0"/>
                  <a:ea typeface="Consolas" charset="0"/>
                  <a:cs typeface="Consolas" charset="0"/>
                </a:rPr>
                <a:t>Value Types</a:t>
              </a:r>
            </a:p>
          </p:txBody>
        </p:sp>
        <p:sp>
          <p:nvSpPr>
            <p:cNvPr id="7" name="Rectangle 6"/>
            <p:cNvSpPr/>
            <p:nvPr/>
          </p:nvSpPr>
          <p:spPr>
            <a:xfrm>
              <a:off x="3991372" y="609600"/>
              <a:ext cx="1237455" cy="381001"/>
            </a:xfrm>
            <a:prstGeom prst="rect">
              <a:avLst/>
            </a:prstGeom>
            <a:solidFill>
              <a:schemeClr val="accent2">
                <a:lumMod val="20000"/>
                <a:lumOff val="8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chemeClr val="accent2">
                      <a:lumMod val="50000"/>
                    </a:schemeClr>
                  </a:solidFill>
                  <a:latin typeface="Consolas" charset="0"/>
                  <a:ea typeface="Consolas" charset="0"/>
                  <a:cs typeface="Consolas" charset="0"/>
                </a:rPr>
                <a:t>Object</a:t>
              </a:r>
            </a:p>
          </p:txBody>
        </p:sp>
        <p:sp>
          <p:nvSpPr>
            <p:cNvPr id="8" name="Rectangle 7"/>
            <p:cNvSpPr/>
            <p:nvPr/>
          </p:nvSpPr>
          <p:spPr>
            <a:xfrm>
              <a:off x="79626" y="1106394"/>
              <a:ext cx="1587500" cy="379373"/>
            </a:xfrm>
            <a:prstGeom prst="rect">
              <a:avLst/>
            </a:prstGeom>
            <a:solidFill>
              <a:schemeClr val="accent2">
                <a:lumMod val="20000"/>
                <a:lumOff val="8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chemeClr val="accent2">
                      <a:lumMod val="50000"/>
                    </a:schemeClr>
                  </a:solidFill>
                  <a:latin typeface="Consolas" charset="0"/>
                  <a:ea typeface="Consolas" charset="0"/>
                  <a:cs typeface="Consolas" charset="0"/>
                </a:rPr>
                <a:t>Value Type</a:t>
              </a:r>
            </a:p>
          </p:txBody>
        </p:sp>
        <p:sp>
          <p:nvSpPr>
            <p:cNvPr id="9" name="Rectangle 8"/>
            <p:cNvSpPr/>
            <p:nvPr/>
          </p:nvSpPr>
          <p:spPr>
            <a:xfrm>
              <a:off x="5105400" y="1606392"/>
              <a:ext cx="1237455" cy="379373"/>
            </a:xfrm>
            <a:prstGeom prst="rect">
              <a:avLst/>
            </a:prstGeom>
            <a:solidFill>
              <a:schemeClr val="accent2">
                <a:lumMod val="20000"/>
                <a:lumOff val="8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chemeClr val="accent2">
                      <a:lumMod val="50000"/>
                    </a:schemeClr>
                  </a:solidFill>
                  <a:latin typeface="Consolas" charset="0"/>
                  <a:ea typeface="Consolas" charset="0"/>
                  <a:cs typeface="Consolas" charset="0"/>
                </a:rPr>
                <a:t>String</a:t>
              </a:r>
            </a:p>
          </p:txBody>
        </p:sp>
        <p:sp>
          <p:nvSpPr>
            <p:cNvPr id="10" name="Rectangle 9"/>
            <p:cNvSpPr/>
            <p:nvPr/>
          </p:nvSpPr>
          <p:spPr>
            <a:xfrm>
              <a:off x="1294020" y="1794452"/>
              <a:ext cx="1085257" cy="269921"/>
            </a:xfrm>
            <a:prstGeom prst="rect">
              <a:avLst/>
            </a:prstGeom>
            <a:solidFill>
              <a:schemeClr val="accent2">
                <a:lumMod val="20000"/>
                <a:lumOff val="8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err="1">
                  <a:solidFill>
                    <a:schemeClr val="accent2">
                      <a:lumMod val="50000"/>
                    </a:schemeClr>
                  </a:solidFill>
                  <a:latin typeface="Consolas" charset="0"/>
                  <a:ea typeface="Consolas" charset="0"/>
                  <a:cs typeface="Consolas" charset="0"/>
                </a:rPr>
                <a:t>SByte</a:t>
              </a:r>
              <a:endParaRPr lang="en-US" sz="1500" dirty="0">
                <a:solidFill>
                  <a:schemeClr val="accent2">
                    <a:lumMod val="50000"/>
                  </a:schemeClr>
                </a:solidFill>
                <a:latin typeface="Consolas" charset="0"/>
                <a:ea typeface="Consolas" charset="0"/>
                <a:cs typeface="Consolas" charset="0"/>
              </a:endParaRPr>
            </a:p>
          </p:txBody>
        </p:sp>
        <p:sp>
          <p:nvSpPr>
            <p:cNvPr id="19" name="Rectangle 18"/>
            <p:cNvSpPr/>
            <p:nvPr/>
          </p:nvSpPr>
          <p:spPr>
            <a:xfrm>
              <a:off x="1294020" y="2224306"/>
              <a:ext cx="1085257" cy="269921"/>
            </a:xfrm>
            <a:prstGeom prst="rect">
              <a:avLst/>
            </a:prstGeom>
            <a:solidFill>
              <a:schemeClr val="accent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chemeClr val="accent2">
                      <a:lumMod val="50000"/>
                    </a:schemeClr>
                  </a:solidFill>
                  <a:latin typeface="Consolas" charset="0"/>
                  <a:ea typeface="Consolas" charset="0"/>
                  <a:cs typeface="Consolas" charset="0"/>
                </a:rPr>
                <a:t>Int16</a:t>
              </a:r>
            </a:p>
          </p:txBody>
        </p:sp>
        <p:sp>
          <p:nvSpPr>
            <p:cNvPr id="22" name="Rectangle 21"/>
            <p:cNvSpPr/>
            <p:nvPr/>
          </p:nvSpPr>
          <p:spPr>
            <a:xfrm>
              <a:off x="1294019" y="2613442"/>
              <a:ext cx="1085257" cy="269921"/>
            </a:xfrm>
            <a:prstGeom prst="rect">
              <a:avLst/>
            </a:prstGeom>
            <a:solidFill>
              <a:schemeClr val="accent2">
                <a:lumMod val="20000"/>
                <a:lumOff val="8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chemeClr val="accent2">
                      <a:lumMod val="50000"/>
                    </a:schemeClr>
                  </a:solidFill>
                  <a:latin typeface="Consolas" charset="0"/>
                  <a:ea typeface="Consolas" charset="0"/>
                  <a:cs typeface="Consolas" charset="0"/>
                </a:rPr>
                <a:t>Int32</a:t>
              </a:r>
            </a:p>
          </p:txBody>
        </p:sp>
        <p:sp>
          <p:nvSpPr>
            <p:cNvPr id="24" name="Rectangle 23"/>
            <p:cNvSpPr/>
            <p:nvPr/>
          </p:nvSpPr>
          <p:spPr>
            <a:xfrm>
              <a:off x="1294018" y="3036680"/>
              <a:ext cx="1085257" cy="269921"/>
            </a:xfrm>
            <a:prstGeom prst="rect">
              <a:avLst/>
            </a:prstGeom>
            <a:solidFill>
              <a:schemeClr val="accent2">
                <a:lumMod val="20000"/>
                <a:lumOff val="8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chemeClr val="accent2">
                      <a:lumMod val="50000"/>
                    </a:schemeClr>
                  </a:solidFill>
                  <a:latin typeface="Consolas" charset="0"/>
                  <a:ea typeface="Consolas" charset="0"/>
                  <a:cs typeface="Consolas" charset="0"/>
                </a:rPr>
                <a:t>Int64</a:t>
              </a:r>
            </a:p>
          </p:txBody>
        </p:sp>
        <p:sp>
          <p:nvSpPr>
            <p:cNvPr id="26" name="Rectangle 25"/>
            <p:cNvSpPr/>
            <p:nvPr/>
          </p:nvSpPr>
          <p:spPr>
            <a:xfrm>
              <a:off x="1294018" y="4289842"/>
              <a:ext cx="1085257" cy="269921"/>
            </a:xfrm>
            <a:prstGeom prst="rect">
              <a:avLst/>
            </a:prstGeom>
            <a:solidFill>
              <a:schemeClr val="accent2">
                <a:lumMod val="20000"/>
                <a:lumOff val="8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chemeClr val="accent2">
                      <a:lumMod val="50000"/>
                    </a:schemeClr>
                  </a:solidFill>
                  <a:latin typeface="Consolas" charset="0"/>
                  <a:ea typeface="Consolas" charset="0"/>
                  <a:cs typeface="Consolas" charset="0"/>
                </a:rPr>
                <a:t>Decimal</a:t>
              </a:r>
            </a:p>
          </p:txBody>
        </p:sp>
        <p:sp>
          <p:nvSpPr>
            <p:cNvPr id="32" name="Rounded Rectangle 31"/>
            <p:cNvSpPr/>
            <p:nvPr/>
          </p:nvSpPr>
          <p:spPr>
            <a:xfrm>
              <a:off x="1361455" y="4747607"/>
              <a:ext cx="1981200" cy="433993"/>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a:solidFill>
                    <a:schemeClr val="accent2">
                      <a:lumMod val="50000"/>
                    </a:schemeClr>
                  </a:solidFill>
                  <a:latin typeface="Consolas" charset="0"/>
                  <a:ea typeface="Consolas" charset="0"/>
                  <a:cs typeface="Consolas" charset="0"/>
                </a:rPr>
                <a:t>Struct</a:t>
              </a:r>
              <a:r>
                <a:rPr lang="en-US" sz="1600" dirty="0">
                  <a:solidFill>
                    <a:schemeClr val="accent2">
                      <a:lumMod val="50000"/>
                    </a:schemeClr>
                  </a:solidFill>
                  <a:latin typeface="Consolas" charset="0"/>
                  <a:ea typeface="Consolas" charset="0"/>
                  <a:cs typeface="Consolas" charset="0"/>
                </a:rPr>
                <a:t> Types</a:t>
              </a:r>
            </a:p>
          </p:txBody>
        </p:sp>
        <p:sp>
          <p:nvSpPr>
            <p:cNvPr id="33" name="Rounded Rectangle 32"/>
            <p:cNvSpPr/>
            <p:nvPr/>
          </p:nvSpPr>
          <p:spPr>
            <a:xfrm>
              <a:off x="1352325" y="5248320"/>
              <a:ext cx="1981200" cy="433993"/>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a:solidFill>
                    <a:schemeClr val="accent2">
                      <a:lumMod val="50000"/>
                    </a:schemeClr>
                  </a:solidFill>
                  <a:latin typeface="Consolas" charset="0"/>
                  <a:ea typeface="Consolas" charset="0"/>
                  <a:cs typeface="Consolas" charset="0"/>
                </a:rPr>
                <a:t>Enum</a:t>
              </a:r>
              <a:r>
                <a:rPr lang="en-US" sz="1600" dirty="0">
                  <a:solidFill>
                    <a:schemeClr val="accent2">
                      <a:lumMod val="50000"/>
                    </a:schemeClr>
                  </a:solidFill>
                  <a:latin typeface="Consolas" charset="0"/>
                  <a:ea typeface="Consolas" charset="0"/>
                  <a:cs typeface="Consolas" charset="0"/>
                </a:rPr>
                <a:t> Types</a:t>
              </a:r>
            </a:p>
          </p:txBody>
        </p:sp>
        <p:sp>
          <p:nvSpPr>
            <p:cNvPr id="34" name="Rounded Rectangle 33"/>
            <p:cNvSpPr/>
            <p:nvPr/>
          </p:nvSpPr>
          <p:spPr>
            <a:xfrm>
              <a:off x="1352325" y="5761414"/>
              <a:ext cx="1981200" cy="433993"/>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a:solidFill>
                    <a:schemeClr val="accent2">
                      <a:lumMod val="50000"/>
                    </a:schemeClr>
                  </a:solidFill>
                  <a:latin typeface="Consolas" charset="0"/>
                  <a:ea typeface="Consolas" charset="0"/>
                  <a:cs typeface="Consolas" charset="0"/>
                </a:rPr>
                <a:t>Nullable</a:t>
              </a:r>
              <a:r>
                <a:rPr lang="en-US" sz="1600" dirty="0">
                  <a:solidFill>
                    <a:schemeClr val="accent2">
                      <a:lumMod val="50000"/>
                    </a:schemeClr>
                  </a:solidFill>
                  <a:latin typeface="Consolas" charset="0"/>
                  <a:ea typeface="Consolas" charset="0"/>
                  <a:cs typeface="Consolas" charset="0"/>
                </a:rPr>
                <a:t> Types</a:t>
              </a:r>
            </a:p>
          </p:txBody>
        </p:sp>
        <p:cxnSp>
          <p:nvCxnSpPr>
            <p:cNvPr id="38" name="Straight Connector 37"/>
            <p:cNvCxnSpPr>
              <a:endCxn id="9" idx="0"/>
            </p:cNvCxnSpPr>
            <p:nvPr/>
          </p:nvCxnSpPr>
          <p:spPr>
            <a:xfrm>
              <a:off x="5715000" y="1293773"/>
              <a:ext cx="9128" cy="312619"/>
            </a:xfrm>
            <a:prstGeom prst="line">
              <a:avLst/>
            </a:prstGeom>
            <a:effectLst/>
          </p:spPr>
          <p:style>
            <a:lnRef idx="2">
              <a:schemeClr val="dk1"/>
            </a:lnRef>
            <a:fillRef idx="0">
              <a:schemeClr val="dk1"/>
            </a:fillRef>
            <a:effectRef idx="1">
              <a:schemeClr val="dk1"/>
            </a:effectRef>
            <a:fontRef idx="minor">
              <a:schemeClr val="tx1"/>
            </a:fontRef>
          </p:style>
        </p:cxnSp>
        <p:cxnSp>
          <p:nvCxnSpPr>
            <p:cNvPr id="40" name="Straight Connector 39"/>
            <p:cNvCxnSpPr>
              <a:stCxn id="8" idx="3"/>
            </p:cNvCxnSpPr>
            <p:nvPr/>
          </p:nvCxnSpPr>
          <p:spPr>
            <a:xfrm flipV="1">
              <a:off x="1667126" y="1295400"/>
              <a:ext cx="4047874" cy="680"/>
            </a:xfrm>
            <a:prstGeom prst="line">
              <a:avLst/>
            </a:prstGeom>
            <a:ln>
              <a:solidFill>
                <a:schemeClr val="accent2">
                  <a:lumMod val="50000"/>
                </a:schemeClr>
              </a:solidFill>
            </a:ln>
            <a:effectLst/>
          </p:spPr>
          <p:style>
            <a:lnRef idx="2">
              <a:schemeClr val="dk1"/>
            </a:lnRef>
            <a:fillRef idx="0">
              <a:schemeClr val="dk1"/>
            </a:fillRef>
            <a:effectRef idx="1">
              <a:schemeClr val="dk1"/>
            </a:effectRef>
            <a:fontRef idx="minor">
              <a:schemeClr val="tx1"/>
            </a:fontRef>
          </p:style>
        </p:cxnSp>
        <p:cxnSp>
          <p:nvCxnSpPr>
            <p:cNvPr id="62" name="Straight Arrow Connector 61"/>
            <p:cNvCxnSpPr/>
            <p:nvPr/>
          </p:nvCxnSpPr>
          <p:spPr>
            <a:xfrm flipV="1">
              <a:off x="4572000" y="990603"/>
              <a:ext cx="0" cy="303170"/>
            </a:xfrm>
            <a:prstGeom prst="straightConnector1">
              <a:avLst/>
            </a:prstGeom>
            <a:ln>
              <a:tailEnd type="stealth" w="lg" len="lg"/>
            </a:ln>
            <a:effectLst/>
          </p:spPr>
          <p:style>
            <a:lnRef idx="2">
              <a:schemeClr val="dk1"/>
            </a:lnRef>
            <a:fillRef idx="0">
              <a:schemeClr val="dk1"/>
            </a:fillRef>
            <a:effectRef idx="1">
              <a:schemeClr val="dk1"/>
            </a:effectRef>
            <a:fontRef idx="minor">
              <a:schemeClr val="tx1"/>
            </a:fontRef>
          </p:style>
        </p:cxnSp>
        <p:cxnSp>
          <p:nvCxnSpPr>
            <p:cNvPr id="79" name="Straight Arrow Connector 78"/>
            <p:cNvCxnSpPr>
              <a:endCxn id="8" idx="2"/>
            </p:cNvCxnSpPr>
            <p:nvPr/>
          </p:nvCxnSpPr>
          <p:spPr>
            <a:xfrm flipV="1">
              <a:off x="841625" y="1485767"/>
              <a:ext cx="31751" cy="4536374"/>
            </a:xfrm>
            <a:prstGeom prst="straightConnector1">
              <a:avLst/>
            </a:prstGeom>
            <a:ln>
              <a:solidFill>
                <a:schemeClr val="accent2">
                  <a:lumMod val="50000"/>
                </a:schemeClr>
              </a:solidFill>
              <a:tailEnd type="stealth" w="lg" len="lg"/>
            </a:ln>
            <a:effectLst/>
          </p:spPr>
          <p:style>
            <a:lnRef idx="2">
              <a:schemeClr val="dk1"/>
            </a:lnRef>
            <a:fillRef idx="0">
              <a:schemeClr val="dk1"/>
            </a:fillRef>
            <a:effectRef idx="1">
              <a:schemeClr val="dk1"/>
            </a:effectRef>
            <a:fontRef idx="minor">
              <a:schemeClr val="tx1"/>
            </a:fontRef>
          </p:style>
        </p:cxnSp>
        <p:cxnSp>
          <p:nvCxnSpPr>
            <p:cNvPr id="84" name="Straight Connector 83"/>
            <p:cNvCxnSpPr/>
            <p:nvPr/>
          </p:nvCxnSpPr>
          <p:spPr>
            <a:xfrm>
              <a:off x="881654" y="6018704"/>
              <a:ext cx="457198" cy="1096"/>
            </a:xfrm>
            <a:prstGeom prst="line">
              <a:avLst/>
            </a:prstGeom>
            <a:ln>
              <a:solidFill>
                <a:schemeClr val="accent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881654" y="5465316"/>
              <a:ext cx="457198" cy="1096"/>
            </a:xfrm>
            <a:prstGeom prst="line">
              <a:avLst/>
            </a:prstGeom>
            <a:ln>
              <a:solidFill>
                <a:schemeClr val="accent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881619" y="4964603"/>
              <a:ext cx="466327" cy="1"/>
            </a:xfrm>
            <a:prstGeom prst="line">
              <a:avLst/>
            </a:prstGeom>
            <a:ln>
              <a:solidFill>
                <a:schemeClr val="accent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873968" y="4430920"/>
              <a:ext cx="457198" cy="1096"/>
            </a:xfrm>
            <a:prstGeom prst="line">
              <a:avLst/>
            </a:prstGeom>
            <a:ln>
              <a:solidFill>
                <a:schemeClr val="accent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873968" y="4024309"/>
              <a:ext cx="457198" cy="1096"/>
            </a:xfrm>
            <a:prstGeom prst="line">
              <a:avLst/>
            </a:prstGeom>
            <a:ln>
              <a:solidFill>
                <a:schemeClr val="accent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873968" y="3592720"/>
              <a:ext cx="457198" cy="1096"/>
            </a:xfrm>
            <a:prstGeom prst="line">
              <a:avLst/>
            </a:prstGeom>
            <a:ln>
              <a:solidFill>
                <a:schemeClr val="accent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a:off x="873968" y="3184800"/>
              <a:ext cx="457198" cy="1096"/>
            </a:xfrm>
            <a:prstGeom prst="line">
              <a:avLst/>
            </a:prstGeom>
            <a:ln>
              <a:solidFill>
                <a:schemeClr val="accent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873968" y="2767381"/>
              <a:ext cx="457198" cy="1096"/>
            </a:xfrm>
            <a:prstGeom prst="line">
              <a:avLst/>
            </a:prstGeom>
            <a:ln>
              <a:solidFill>
                <a:schemeClr val="accent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873968" y="2372000"/>
              <a:ext cx="457198" cy="1096"/>
            </a:xfrm>
            <a:prstGeom prst="line">
              <a:avLst/>
            </a:prstGeom>
            <a:ln>
              <a:solidFill>
                <a:schemeClr val="accent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873968" y="1931693"/>
              <a:ext cx="457198" cy="1096"/>
            </a:xfrm>
            <a:prstGeom prst="line">
              <a:avLst/>
            </a:prstGeom>
            <a:ln>
              <a:solidFill>
                <a:schemeClr val="accent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837967" y="4239306"/>
              <a:ext cx="2247899" cy="548"/>
            </a:xfrm>
            <a:prstGeom prst="line">
              <a:avLst/>
            </a:prstGeom>
            <a:ln>
              <a:solidFill>
                <a:schemeClr val="accent2">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00" name="Rectangle 99"/>
            <p:cNvSpPr/>
            <p:nvPr/>
          </p:nvSpPr>
          <p:spPr>
            <a:xfrm>
              <a:off x="3090245" y="4088603"/>
              <a:ext cx="964405" cy="282159"/>
            </a:xfrm>
            <a:prstGeom prst="rect">
              <a:avLst/>
            </a:prstGeom>
            <a:solidFill>
              <a:schemeClr val="accent2">
                <a:lumMod val="20000"/>
                <a:lumOff val="8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chemeClr val="accent2">
                      <a:lumMod val="50000"/>
                    </a:schemeClr>
                  </a:solidFill>
                  <a:latin typeface="Consolas" charset="0"/>
                  <a:ea typeface="Consolas" charset="0"/>
                  <a:cs typeface="Consolas" charset="0"/>
                </a:rPr>
                <a:t>Double</a:t>
              </a:r>
            </a:p>
          </p:txBody>
        </p:sp>
        <p:sp>
          <p:nvSpPr>
            <p:cNvPr id="101" name="Rectangle 100"/>
            <p:cNvSpPr/>
            <p:nvPr/>
          </p:nvSpPr>
          <p:spPr>
            <a:xfrm>
              <a:off x="1294018" y="3886201"/>
              <a:ext cx="1085257" cy="269921"/>
            </a:xfrm>
            <a:prstGeom prst="rect">
              <a:avLst/>
            </a:prstGeom>
            <a:solidFill>
              <a:schemeClr val="accent2">
                <a:lumMod val="20000"/>
                <a:lumOff val="8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chemeClr val="accent2">
                      <a:lumMod val="50000"/>
                    </a:schemeClr>
                  </a:solidFill>
                  <a:latin typeface="Consolas" charset="0"/>
                  <a:ea typeface="Consolas" charset="0"/>
                  <a:cs typeface="Consolas" charset="0"/>
                </a:rPr>
                <a:t>Single</a:t>
              </a:r>
            </a:p>
          </p:txBody>
        </p:sp>
        <p:cxnSp>
          <p:nvCxnSpPr>
            <p:cNvPr id="102" name="Straight Connector 101"/>
            <p:cNvCxnSpPr/>
            <p:nvPr/>
          </p:nvCxnSpPr>
          <p:spPr>
            <a:xfrm>
              <a:off x="873968" y="3809452"/>
              <a:ext cx="2247899" cy="548"/>
            </a:xfrm>
            <a:prstGeom prst="line">
              <a:avLst/>
            </a:prstGeom>
            <a:ln>
              <a:solidFill>
                <a:schemeClr val="accent2">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04" name="Rectangle 103"/>
            <p:cNvSpPr/>
            <p:nvPr/>
          </p:nvSpPr>
          <p:spPr>
            <a:xfrm>
              <a:off x="3109692" y="3631933"/>
              <a:ext cx="964405" cy="282159"/>
            </a:xfrm>
            <a:prstGeom prst="rect">
              <a:avLst/>
            </a:prstGeom>
            <a:solidFill>
              <a:schemeClr val="accent2">
                <a:lumMod val="20000"/>
                <a:lumOff val="8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chemeClr val="accent2">
                      <a:lumMod val="50000"/>
                    </a:schemeClr>
                  </a:solidFill>
                  <a:latin typeface="Consolas" charset="0"/>
                  <a:ea typeface="Consolas" charset="0"/>
                  <a:cs typeface="Consolas" charset="0"/>
                </a:rPr>
                <a:t>Char</a:t>
              </a:r>
            </a:p>
          </p:txBody>
        </p:sp>
        <p:sp>
          <p:nvSpPr>
            <p:cNvPr id="105" name="Rectangle 104"/>
            <p:cNvSpPr/>
            <p:nvPr/>
          </p:nvSpPr>
          <p:spPr>
            <a:xfrm>
              <a:off x="1294018" y="3451642"/>
              <a:ext cx="1085257" cy="269921"/>
            </a:xfrm>
            <a:prstGeom prst="rect">
              <a:avLst/>
            </a:prstGeom>
            <a:solidFill>
              <a:schemeClr val="accent2">
                <a:lumMod val="20000"/>
                <a:lumOff val="8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chemeClr val="accent2">
                      <a:lumMod val="50000"/>
                    </a:schemeClr>
                  </a:solidFill>
                  <a:latin typeface="Consolas" charset="0"/>
                  <a:ea typeface="Consolas" charset="0"/>
                  <a:cs typeface="Consolas" charset="0"/>
                </a:rPr>
                <a:t>Boolean</a:t>
              </a:r>
            </a:p>
          </p:txBody>
        </p:sp>
        <p:cxnSp>
          <p:nvCxnSpPr>
            <p:cNvPr id="106" name="Straight Connector 105"/>
            <p:cNvCxnSpPr/>
            <p:nvPr/>
          </p:nvCxnSpPr>
          <p:spPr>
            <a:xfrm>
              <a:off x="837967" y="3378614"/>
              <a:ext cx="2247899" cy="548"/>
            </a:xfrm>
            <a:prstGeom prst="line">
              <a:avLst/>
            </a:prstGeom>
            <a:ln>
              <a:solidFill>
                <a:schemeClr val="accent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a:off x="873968" y="2960613"/>
              <a:ext cx="2247899" cy="548"/>
            </a:xfrm>
            <a:prstGeom prst="line">
              <a:avLst/>
            </a:prstGeom>
            <a:ln>
              <a:solidFill>
                <a:schemeClr val="accent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a:off x="873968" y="2564241"/>
              <a:ext cx="2247899" cy="548"/>
            </a:xfrm>
            <a:prstGeom prst="line">
              <a:avLst/>
            </a:prstGeom>
            <a:ln>
              <a:solidFill>
                <a:schemeClr val="accent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a:off x="873968" y="2158311"/>
              <a:ext cx="2247899" cy="548"/>
            </a:xfrm>
            <a:prstGeom prst="line">
              <a:avLst/>
            </a:prstGeom>
            <a:ln>
              <a:solidFill>
                <a:schemeClr val="accent2">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10" name="Rectangle 109"/>
            <p:cNvSpPr/>
            <p:nvPr/>
          </p:nvSpPr>
          <p:spPr>
            <a:xfrm>
              <a:off x="3102945" y="1993964"/>
              <a:ext cx="964405" cy="282159"/>
            </a:xfrm>
            <a:prstGeom prst="rect">
              <a:avLst/>
            </a:prstGeom>
            <a:solidFill>
              <a:schemeClr val="accent2">
                <a:lumMod val="20000"/>
                <a:lumOff val="8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chemeClr val="accent2">
                      <a:lumMod val="50000"/>
                    </a:schemeClr>
                  </a:solidFill>
                  <a:latin typeface="Consolas" charset="0"/>
                  <a:ea typeface="Consolas" charset="0"/>
                  <a:cs typeface="Consolas" charset="0"/>
                </a:rPr>
                <a:t>Byte</a:t>
              </a:r>
            </a:p>
          </p:txBody>
        </p:sp>
        <p:sp>
          <p:nvSpPr>
            <p:cNvPr id="111" name="Rectangle 110"/>
            <p:cNvSpPr/>
            <p:nvPr/>
          </p:nvSpPr>
          <p:spPr>
            <a:xfrm>
              <a:off x="3102945" y="2424035"/>
              <a:ext cx="964405" cy="282159"/>
            </a:xfrm>
            <a:prstGeom prst="rect">
              <a:avLst/>
            </a:prstGeom>
            <a:solidFill>
              <a:schemeClr val="accent2">
                <a:lumMod val="20000"/>
                <a:lumOff val="8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chemeClr val="accent2">
                      <a:lumMod val="50000"/>
                    </a:schemeClr>
                  </a:solidFill>
                  <a:latin typeface="Consolas" charset="0"/>
                  <a:ea typeface="Consolas" charset="0"/>
                  <a:cs typeface="Consolas" charset="0"/>
                </a:rPr>
                <a:t>UInt16</a:t>
              </a:r>
            </a:p>
          </p:txBody>
        </p:sp>
        <p:sp>
          <p:nvSpPr>
            <p:cNvPr id="112" name="Rectangle 111"/>
            <p:cNvSpPr/>
            <p:nvPr/>
          </p:nvSpPr>
          <p:spPr>
            <a:xfrm>
              <a:off x="3090245" y="2823918"/>
              <a:ext cx="964405" cy="282159"/>
            </a:xfrm>
            <a:prstGeom prst="rect">
              <a:avLst/>
            </a:prstGeom>
            <a:solidFill>
              <a:schemeClr val="accent2">
                <a:lumMod val="20000"/>
                <a:lumOff val="8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chemeClr val="accent2">
                      <a:lumMod val="50000"/>
                    </a:schemeClr>
                  </a:solidFill>
                  <a:latin typeface="Consolas" charset="0"/>
                  <a:ea typeface="Consolas" charset="0"/>
                  <a:cs typeface="Consolas" charset="0"/>
                </a:rPr>
                <a:t>UInt32</a:t>
              </a:r>
            </a:p>
          </p:txBody>
        </p:sp>
        <p:sp>
          <p:nvSpPr>
            <p:cNvPr id="114" name="Rectangle 113"/>
            <p:cNvSpPr/>
            <p:nvPr/>
          </p:nvSpPr>
          <p:spPr>
            <a:xfrm>
              <a:off x="3090245" y="3228577"/>
              <a:ext cx="964405" cy="282159"/>
            </a:xfrm>
            <a:prstGeom prst="rect">
              <a:avLst/>
            </a:prstGeom>
            <a:solidFill>
              <a:schemeClr val="accent2">
                <a:lumMod val="20000"/>
                <a:lumOff val="80000"/>
              </a:schemeClr>
            </a:solidFill>
            <a:ln>
              <a:solidFill>
                <a:schemeClr val="accent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chemeClr val="accent2">
                      <a:lumMod val="50000"/>
                    </a:schemeClr>
                  </a:solidFill>
                  <a:latin typeface="Consolas" charset="0"/>
                  <a:ea typeface="Consolas" charset="0"/>
                  <a:cs typeface="Consolas" charset="0"/>
                </a:rPr>
                <a:t>UInt64</a:t>
              </a:r>
            </a:p>
          </p:txBody>
        </p:sp>
        <p:cxnSp>
          <p:nvCxnSpPr>
            <p:cNvPr id="119" name="Straight Connector 118"/>
            <p:cNvCxnSpPr>
              <a:stCxn id="9" idx="2"/>
            </p:cNvCxnSpPr>
            <p:nvPr/>
          </p:nvCxnSpPr>
          <p:spPr>
            <a:xfrm>
              <a:off x="5724128" y="1985765"/>
              <a:ext cx="0" cy="3576835"/>
            </a:xfrm>
            <a:prstGeom prst="line">
              <a:avLst/>
            </a:prstGeom>
            <a:ln>
              <a:solidFill>
                <a:schemeClr val="accent2">
                  <a:lumMod val="50000"/>
                </a:schemeClr>
              </a:solidFill>
            </a:ln>
            <a:effectLst/>
          </p:spPr>
          <p:style>
            <a:lnRef idx="2">
              <a:schemeClr val="dk1"/>
            </a:lnRef>
            <a:fillRef idx="0">
              <a:schemeClr val="dk1"/>
            </a:fillRef>
            <a:effectRef idx="1">
              <a:schemeClr val="dk1"/>
            </a:effectRef>
            <a:fontRef idx="minor">
              <a:schemeClr val="tx1"/>
            </a:fontRef>
          </p:style>
        </p:cxnSp>
        <p:sp>
          <p:nvSpPr>
            <p:cNvPr id="120" name="Rounded Rectangle 119"/>
            <p:cNvSpPr/>
            <p:nvPr/>
          </p:nvSpPr>
          <p:spPr>
            <a:xfrm>
              <a:off x="6477000" y="5181600"/>
              <a:ext cx="2142988" cy="717709"/>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accent2">
                      <a:lumMod val="50000"/>
                    </a:schemeClr>
                  </a:solidFill>
                  <a:latin typeface="Consolas" charset="0"/>
                  <a:ea typeface="Consolas" charset="0"/>
                  <a:cs typeface="Consolas" charset="0"/>
                </a:rPr>
                <a:t>Array Types</a:t>
              </a:r>
            </a:p>
          </p:txBody>
        </p:sp>
        <p:sp>
          <p:nvSpPr>
            <p:cNvPr id="121" name="Rounded Rectangle 120"/>
            <p:cNvSpPr/>
            <p:nvPr/>
          </p:nvSpPr>
          <p:spPr>
            <a:xfrm>
              <a:off x="6477000" y="4246894"/>
              <a:ext cx="2142988" cy="717709"/>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solidFill>
                    <a:schemeClr val="accent2">
                      <a:lumMod val="50000"/>
                    </a:schemeClr>
                  </a:solidFill>
                  <a:latin typeface="Consolas" charset="0"/>
                  <a:ea typeface="Consolas" charset="0"/>
                  <a:cs typeface="Consolas" charset="0"/>
                </a:rPr>
                <a:t>Class Types</a:t>
              </a:r>
              <a:endParaRPr lang="en-US" sz="1600" dirty="0">
                <a:solidFill>
                  <a:schemeClr val="accent2">
                    <a:lumMod val="50000"/>
                  </a:schemeClr>
                </a:solidFill>
                <a:latin typeface="Consolas" charset="0"/>
                <a:ea typeface="Consolas" charset="0"/>
                <a:cs typeface="Consolas" charset="0"/>
              </a:endParaRPr>
            </a:p>
          </p:txBody>
        </p:sp>
        <p:sp>
          <p:nvSpPr>
            <p:cNvPr id="122" name="Rounded Rectangle 121"/>
            <p:cNvSpPr/>
            <p:nvPr/>
          </p:nvSpPr>
          <p:spPr>
            <a:xfrm>
              <a:off x="6477000" y="3306600"/>
              <a:ext cx="2142988" cy="717709"/>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accent2">
                      <a:lumMod val="50000"/>
                    </a:schemeClr>
                  </a:solidFill>
                  <a:latin typeface="Consolas" charset="0"/>
                  <a:ea typeface="Consolas" charset="0"/>
                  <a:cs typeface="Consolas" charset="0"/>
                </a:rPr>
                <a:t>Delegate Types</a:t>
              </a:r>
            </a:p>
          </p:txBody>
        </p:sp>
        <p:sp>
          <p:nvSpPr>
            <p:cNvPr id="123" name="Rounded Rectangle 122"/>
            <p:cNvSpPr/>
            <p:nvPr/>
          </p:nvSpPr>
          <p:spPr>
            <a:xfrm>
              <a:off x="6477000" y="2366306"/>
              <a:ext cx="2142988" cy="717709"/>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accent2">
                      <a:lumMod val="50000"/>
                    </a:schemeClr>
                  </a:solidFill>
                  <a:latin typeface="Consolas" charset="0"/>
                  <a:ea typeface="Consolas" charset="0"/>
                  <a:cs typeface="Consolas" charset="0"/>
                </a:rPr>
                <a:t>Interface Types</a:t>
              </a:r>
            </a:p>
          </p:txBody>
        </p:sp>
        <p:cxnSp>
          <p:nvCxnSpPr>
            <p:cNvPr id="126" name="Straight Connector 125"/>
            <p:cNvCxnSpPr>
              <a:endCxn id="120" idx="1"/>
            </p:cNvCxnSpPr>
            <p:nvPr/>
          </p:nvCxnSpPr>
          <p:spPr>
            <a:xfrm flipV="1">
              <a:off x="5715000" y="5540455"/>
              <a:ext cx="761999" cy="11569"/>
            </a:xfrm>
            <a:prstGeom prst="line">
              <a:avLst/>
            </a:prstGeom>
            <a:effectLst/>
          </p:spPr>
          <p:style>
            <a:lnRef idx="2">
              <a:schemeClr val="dk1"/>
            </a:lnRef>
            <a:fillRef idx="0">
              <a:schemeClr val="dk1"/>
            </a:fillRef>
            <a:effectRef idx="1">
              <a:schemeClr val="dk1"/>
            </a:effectRef>
            <a:fontRef idx="minor">
              <a:schemeClr val="tx1"/>
            </a:fontRef>
          </p:style>
        </p:cxnSp>
        <p:cxnSp>
          <p:nvCxnSpPr>
            <p:cNvPr id="127" name="Straight Connector 126"/>
            <p:cNvCxnSpPr/>
            <p:nvPr/>
          </p:nvCxnSpPr>
          <p:spPr>
            <a:xfrm flipV="1">
              <a:off x="5733257" y="4611731"/>
              <a:ext cx="743743" cy="8081"/>
            </a:xfrm>
            <a:prstGeom prst="line">
              <a:avLst/>
            </a:prstGeom>
            <a:ln>
              <a:solidFill>
                <a:schemeClr val="accent2">
                  <a:lumMod val="50000"/>
                </a:schemeClr>
              </a:solidFill>
            </a:ln>
            <a:effectLst/>
          </p:spPr>
          <p:style>
            <a:lnRef idx="2">
              <a:schemeClr val="dk1"/>
            </a:lnRef>
            <a:fillRef idx="0">
              <a:schemeClr val="dk1"/>
            </a:fillRef>
            <a:effectRef idx="1">
              <a:schemeClr val="dk1"/>
            </a:effectRef>
            <a:fontRef idx="minor">
              <a:schemeClr val="tx1"/>
            </a:fontRef>
          </p:style>
        </p:cxnSp>
        <p:cxnSp>
          <p:nvCxnSpPr>
            <p:cNvPr id="133" name="Straight Connector 132"/>
            <p:cNvCxnSpPr/>
            <p:nvPr/>
          </p:nvCxnSpPr>
          <p:spPr>
            <a:xfrm flipV="1">
              <a:off x="5724128" y="3688327"/>
              <a:ext cx="762000" cy="11569"/>
            </a:xfrm>
            <a:prstGeom prst="line">
              <a:avLst/>
            </a:prstGeom>
            <a:ln>
              <a:solidFill>
                <a:schemeClr val="accent2">
                  <a:lumMod val="50000"/>
                </a:schemeClr>
              </a:solidFill>
            </a:ln>
            <a:effectLst/>
          </p:spPr>
          <p:style>
            <a:lnRef idx="2">
              <a:schemeClr val="dk1"/>
            </a:lnRef>
            <a:fillRef idx="0">
              <a:schemeClr val="dk1"/>
            </a:fillRef>
            <a:effectRef idx="1">
              <a:schemeClr val="dk1"/>
            </a:effectRef>
            <a:fontRef idx="minor">
              <a:schemeClr val="tx1"/>
            </a:fontRef>
          </p:style>
        </p:cxnSp>
        <p:cxnSp>
          <p:nvCxnSpPr>
            <p:cNvPr id="134" name="Straight Connector 133"/>
            <p:cNvCxnSpPr/>
            <p:nvPr/>
          </p:nvCxnSpPr>
          <p:spPr>
            <a:xfrm flipV="1">
              <a:off x="5715000" y="2747233"/>
              <a:ext cx="762000" cy="11569"/>
            </a:xfrm>
            <a:prstGeom prst="line">
              <a:avLst/>
            </a:prstGeom>
            <a:ln>
              <a:solidFill>
                <a:schemeClr val="accent2">
                  <a:lumMod val="50000"/>
                </a:schemeClr>
              </a:solidFill>
            </a:ln>
            <a:effectLst/>
          </p:spPr>
          <p:style>
            <a:lnRef idx="2">
              <a:schemeClr val="dk1"/>
            </a:lnRef>
            <a:fillRef idx="0">
              <a:schemeClr val="dk1"/>
            </a:fillRef>
            <a:effectRef idx="1">
              <a:schemeClr val="dk1"/>
            </a:effectRef>
            <a:fontRef idx="minor">
              <a:schemeClr val="tx1"/>
            </a:fontRef>
          </p:style>
        </p:cxnSp>
      </p:grpSp>
      <p:sp>
        <p:nvSpPr>
          <p:cNvPr id="3" name="Заголовок 2"/>
          <p:cNvSpPr>
            <a:spLocks noGrp="1"/>
          </p:cNvSpPr>
          <p:nvPr>
            <p:ph type="title"/>
          </p:nvPr>
        </p:nvSpPr>
        <p:spPr/>
        <p:txBody>
          <a:bodyPr/>
          <a:lstStyle/>
          <a:p>
            <a:r>
              <a:rPr lang="en-US" dirty="0" smtClean="0"/>
              <a:t>Types</a:t>
            </a:r>
            <a:endParaRPr lang="en-US" dirty="0"/>
          </a:p>
        </p:txBody>
      </p:sp>
    </p:spTree>
    <p:extLst>
      <p:ext uri="{BB962C8B-B14F-4D97-AF65-F5344CB8AC3E}">
        <p14:creationId xmlns:p14="http://schemas.microsoft.com/office/powerpoint/2010/main" val="42803720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a:lstStyle/>
          <a:p>
            <a:r>
              <a:rPr lang="en-US" dirty="0" err="1"/>
              <a:t>Enum</a:t>
            </a:r>
            <a:endParaRPr lang="ru-RU" dirty="0"/>
          </a:p>
        </p:txBody>
      </p:sp>
      <p:sp>
        <p:nvSpPr>
          <p:cNvPr id="8" name="Rounded Rectangle 7"/>
          <p:cNvSpPr/>
          <p:nvPr/>
        </p:nvSpPr>
        <p:spPr>
          <a:xfrm>
            <a:off x="113321" y="5331769"/>
            <a:ext cx="5257801" cy="685800"/>
          </a:xfrm>
          <a:prstGeom prst="roundRect">
            <a:avLst/>
          </a:prstGeom>
          <a:noFill/>
          <a:ln>
            <a:noFill/>
          </a:ln>
          <a:effectLst/>
        </p:spPr>
        <p:style>
          <a:lnRef idx="1">
            <a:schemeClr val="accent1"/>
          </a:lnRef>
          <a:fillRef idx="2">
            <a:schemeClr val="accent1"/>
          </a:fillRef>
          <a:effectRef idx="1">
            <a:schemeClr val="accent1"/>
          </a:effectRef>
          <a:fontRef idx="minor">
            <a:schemeClr val="dk1"/>
          </a:fontRef>
        </p:style>
        <p:txBody>
          <a:bodyPr lIns="117416" tIns="58707" rIns="117416" bIns="58707" rtlCol="0" anchor="ctr"/>
          <a:lstStyle/>
          <a:p>
            <a:pPr marL="106000" algn="just"/>
            <a:r>
              <a:rPr lang="ru-RU" sz="1600" dirty="0">
                <a:solidFill>
                  <a:schemeClr val="accent2">
                    <a:lumMod val="50000"/>
                  </a:schemeClr>
                </a:solidFill>
                <a:latin typeface="Consolas" pitchFamily="49" charset="0"/>
                <a:cs typeface="Consolas" pitchFamily="49" charset="0"/>
              </a:rPr>
              <a:t>[</a:t>
            </a:r>
            <a:r>
              <a:rPr lang="ru-RU" sz="1600" dirty="0" err="1">
                <a:solidFill>
                  <a:schemeClr val="accent2">
                    <a:lumMod val="50000"/>
                  </a:schemeClr>
                </a:solidFill>
                <a:latin typeface="Consolas" pitchFamily="49" charset="0"/>
                <a:cs typeface="Consolas" pitchFamily="49" charset="0"/>
              </a:rPr>
              <a:t>EnumType</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variableName</a:t>
            </a:r>
            <a:r>
              <a:rPr lang="ru-RU" sz="1600" dirty="0">
                <a:solidFill>
                  <a:schemeClr val="accent2">
                    <a:lumMod val="50000"/>
                  </a:schemeClr>
                </a:solidFill>
                <a:latin typeface="Consolas" pitchFamily="49" charset="0"/>
                <a:cs typeface="Consolas" pitchFamily="49" charset="0"/>
              </a:rPr>
              <a:t> = [</a:t>
            </a:r>
            <a:r>
              <a:rPr lang="ru-RU" sz="1600" dirty="0" err="1">
                <a:solidFill>
                  <a:schemeClr val="accent2">
                    <a:lumMod val="50000"/>
                  </a:schemeClr>
                </a:solidFill>
                <a:latin typeface="Consolas" pitchFamily="49" charset="0"/>
                <a:cs typeface="Consolas" pitchFamily="49" charset="0"/>
              </a:rPr>
              <a:t>EnumValue</a:t>
            </a:r>
            <a:r>
              <a:rPr lang="ru-RU" sz="1600" dirty="0">
                <a:solidFill>
                  <a:schemeClr val="accent2">
                    <a:lumMod val="50000"/>
                  </a:schemeClr>
                </a:solidFill>
                <a:latin typeface="Consolas" pitchFamily="49" charset="0"/>
                <a:cs typeface="Consolas" pitchFamily="49" charset="0"/>
              </a:rPr>
              <a:t>]</a:t>
            </a:r>
          </a:p>
        </p:txBody>
      </p:sp>
      <p:sp>
        <p:nvSpPr>
          <p:cNvPr id="7" name="Flowchart: Document 5"/>
          <p:cNvSpPr/>
          <p:nvPr/>
        </p:nvSpPr>
        <p:spPr>
          <a:xfrm>
            <a:off x="381000" y="990600"/>
            <a:ext cx="4722444" cy="4114800"/>
          </a:xfrm>
          <a:prstGeom prst="flowChartDocument">
            <a:avLst/>
          </a:prstGeom>
          <a:noFill/>
          <a:ln>
            <a:no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endParaRPr lang="ru-RU" sz="1600" dirty="0">
              <a:solidFill>
                <a:schemeClr val="accent2">
                  <a:lumMod val="50000"/>
                </a:schemeClr>
              </a:solidFill>
              <a:latin typeface="Consolas" pitchFamily="49" charset="0"/>
              <a:cs typeface="Consolas" pitchFamily="49" charset="0"/>
            </a:endParaRPr>
          </a:p>
          <a:p>
            <a:endParaRPr lang="en-US" sz="1600" dirty="0">
              <a:solidFill>
                <a:schemeClr val="accent2">
                  <a:lumMod val="50000"/>
                </a:schemeClr>
              </a:solidFill>
              <a:latin typeface="Consolas" pitchFamily="49" charset="0"/>
              <a:cs typeface="Consolas" pitchFamily="49" charset="0"/>
            </a:endParaRPr>
          </a:p>
          <a:p>
            <a:r>
              <a:rPr lang="ru-RU" sz="1600" dirty="0" err="1">
                <a:solidFill>
                  <a:schemeClr val="accent2">
                    <a:lumMod val="50000"/>
                  </a:schemeClr>
                </a:solidFill>
                <a:latin typeface="Consolas" pitchFamily="49" charset="0"/>
                <a:cs typeface="Consolas" pitchFamily="49" charset="0"/>
              </a:rPr>
              <a:t>enum</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Day</a:t>
            </a:r>
            <a:endParaRPr lang="ru-RU" sz="1600" dirty="0">
              <a:solidFill>
                <a:schemeClr val="accent2">
                  <a:lumMod val="50000"/>
                </a:schemeClr>
              </a:solidFill>
              <a:latin typeface="Consolas" pitchFamily="49" charset="0"/>
              <a:cs typeface="Consolas" pitchFamily="49" charset="0"/>
            </a:endParaRPr>
          </a:p>
          <a:p>
            <a:r>
              <a:rPr lang="ru-RU" sz="1600" dirty="0">
                <a:solidFill>
                  <a:schemeClr val="accent2">
                    <a:lumMod val="50000"/>
                  </a:schemeClr>
                </a:solidFill>
                <a:latin typeface="Consolas" pitchFamily="49" charset="0"/>
                <a:cs typeface="Consolas" pitchFamily="49" charset="0"/>
              </a:rPr>
              <a:t>{</a:t>
            </a:r>
          </a:p>
          <a:p>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Monday</a:t>
            </a:r>
            <a:r>
              <a:rPr lang="ru-RU" sz="1600" dirty="0">
                <a:solidFill>
                  <a:schemeClr val="accent2">
                    <a:lumMod val="50000"/>
                  </a:schemeClr>
                </a:solidFill>
                <a:latin typeface="Consolas" pitchFamily="49" charset="0"/>
                <a:cs typeface="Consolas" pitchFamily="49" charset="0"/>
              </a:rPr>
              <a:t> = 1,</a:t>
            </a:r>
          </a:p>
          <a:p>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Tuesday</a:t>
            </a:r>
            <a:r>
              <a:rPr lang="ru-RU" sz="1600" dirty="0">
                <a:solidFill>
                  <a:schemeClr val="accent2">
                    <a:lumMod val="50000"/>
                  </a:schemeClr>
                </a:solidFill>
                <a:latin typeface="Consolas" pitchFamily="49" charset="0"/>
                <a:cs typeface="Consolas" pitchFamily="49" charset="0"/>
              </a:rPr>
              <a:t> = 2,</a:t>
            </a:r>
          </a:p>
          <a:p>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Wednesday</a:t>
            </a:r>
            <a:r>
              <a:rPr lang="ru-RU" sz="1600" dirty="0">
                <a:solidFill>
                  <a:schemeClr val="accent2">
                    <a:lumMod val="50000"/>
                  </a:schemeClr>
                </a:solidFill>
                <a:latin typeface="Consolas" pitchFamily="49" charset="0"/>
                <a:cs typeface="Consolas" pitchFamily="49" charset="0"/>
              </a:rPr>
              <a:t> = 3,</a:t>
            </a:r>
          </a:p>
          <a:p>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Thursday</a:t>
            </a:r>
            <a:r>
              <a:rPr lang="ru-RU" sz="1600" dirty="0">
                <a:solidFill>
                  <a:schemeClr val="accent2">
                    <a:lumMod val="50000"/>
                  </a:schemeClr>
                </a:solidFill>
                <a:latin typeface="Consolas" pitchFamily="49" charset="0"/>
                <a:cs typeface="Consolas" pitchFamily="49" charset="0"/>
              </a:rPr>
              <a:t> = 4,</a:t>
            </a:r>
          </a:p>
          <a:p>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Friday</a:t>
            </a:r>
            <a:r>
              <a:rPr lang="ru-RU" sz="1600" dirty="0">
                <a:solidFill>
                  <a:schemeClr val="accent2">
                    <a:lumMod val="50000"/>
                  </a:schemeClr>
                </a:solidFill>
                <a:latin typeface="Consolas" pitchFamily="49" charset="0"/>
                <a:cs typeface="Consolas" pitchFamily="49" charset="0"/>
              </a:rPr>
              <a:t> = 5,</a:t>
            </a:r>
          </a:p>
          <a:p>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Saturday</a:t>
            </a:r>
            <a:r>
              <a:rPr lang="ru-RU" sz="1600" dirty="0">
                <a:solidFill>
                  <a:schemeClr val="accent2">
                    <a:lumMod val="50000"/>
                  </a:schemeClr>
                </a:solidFill>
                <a:latin typeface="Consolas" pitchFamily="49" charset="0"/>
                <a:cs typeface="Consolas" pitchFamily="49" charset="0"/>
              </a:rPr>
              <a:t> = 6,</a:t>
            </a:r>
          </a:p>
          <a:p>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Sunday</a:t>
            </a:r>
            <a:r>
              <a:rPr lang="ru-RU" sz="1600" dirty="0">
                <a:solidFill>
                  <a:schemeClr val="accent2">
                    <a:lumMod val="50000"/>
                  </a:schemeClr>
                </a:solidFill>
                <a:latin typeface="Consolas" pitchFamily="49" charset="0"/>
                <a:cs typeface="Consolas" pitchFamily="49" charset="0"/>
              </a:rPr>
              <a:t> = 7</a:t>
            </a:r>
          </a:p>
          <a:p>
            <a:r>
              <a:rPr lang="ru-RU" sz="1600" dirty="0">
                <a:solidFill>
                  <a:schemeClr val="accent2">
                    <a:lumMod val="50000"/>
                  </a:schemeClr>
                </a:solidFill>
                <a:latin typeface="Consolas" pitchFamily="49" charset="0"/>
                <a:cs typeface="Consolas" pitchFamily="49" charset="0"/>
              </a:rPr>
              <a:t>};</a:t>
            </a:r>
          </a:p>
          <a:p>
            <a:r>
              <a:rPr lang="ru-RU" sz="1600" dirty="0">
                <a:solidFill>
                  <a:schemeClr val="accent2">
                    <a:lumMod val="50000"/>
                  </a:schemeClr>
                </a:solidFill>
                <a:latin typeface="Consolas" pitchFamily="49" charset="0"/>
                <a:cs typeface="Consolas" pitchFamily="49" charset="0"/>
              </a:rPr>
              <a:t> </a:t>
            </a:r>
          </a:p>
          <a:p>
            <a:r>
              <a:rPr lang="ru-RU" sz="1600" dirty="0">
                <a:solidFill>
                  <a:schemeClr val="accent2">
                    <a:lumMod val="50000"/>
                  </a:schemeClr>
                </a:solidFill>
                <a:latin typeface="Consolas" pitchFamily="49" charset="0"/>
                <a:cs typeface="Consolas" pitchFamily="49" charset="0"/>
              </a:rPr>
              <a:t>static void Main(string[] </a:t>
            </a:r>
            <a:r>
              <a:rPr lang="ru-RU" sz="1600" dirty="0" err="1">
                <a:solidFill>
                  <a:schemeClr val="accent2">
                    <a:lumMod val="50000"/>
                  </a:schemeClr>
                </a:solidFill>
                <a:latin typeface="Consolas" pitchFamily="49" charset="0"/>
                <a:cs typeface="Consolas" pitchFamily="49" charset="0"/>
              </a:rPr>
              <a:t>args</a:t>
            </a:r>
            <a:r>
              <a:rPr lang="ru-RU" sz="1600" dirty="0">
                <a:solidFill>
                  <a:schemeClr val="accent2">
                    <a:lumMod val="50000"/>
                  </a:schemeClr>
                </a:solidFill>
                <a:latin typeface="Consolas" pitchFamily="49" charset="0"/>
                <a:cs typeface="Consolas" pitchFamily="49" charset="0"/>
              </a:rPr>
              <a:t>)</a:t>
            </a:r>
          </a:p>
          <a:p>
            <a:r>
              <a:rPr lang="ru-RU" sz="1600" dirty="0">
                <a:solidFill>
                  <a:schemeClr val="accent2">
                    <a:lumMod val="50000"/>
                  </a:schemeClr>
                </a:solidFill>
                <a:latin typeface="Consolas" pitchFamily="49" charset="0"/>
                <a:cs typeface="Consolas" pitchFamily="49" charset="0"/>
              </a:rPr>
              <a:t>{</a:t>
            </a:r>
          </a:p>
          <a:p>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Day</a:t>
            </a:r>
            <a:r>
              <a:rPr lang="ru-RU" sz="1600" dirty="0">
                <a:solidFill>
                  <a:schemeClr val="accent2">
                    <a:lumMod val="50000"/>
                  </a:schemeClr>
                </a:solidFill>
                <a:latin typeface="Consolas" pitchFamily="49" charset="0"/>
                <a:cs typeface="Consolas" pitchFamily="49" charset="0"/>
              </a:rPr>
              <a:t> </a:t>
            </a:r>
            <a:r>
              <a:rPr lang="en-US" sz="1600" dirty="0">
                <a:solidFill>
                  <a:schemeClr val="accent2">
                    <a:lumMod val="50000"/>
                  </a:schemeClr>
                </a:solidFill>
                <a:latin typeface="Consolas" pitchFamily="49" charset="0"/>
                <a:cs typeface="Consolas" pitchFamily="49" charset="0"/>
              </a:rPr>
              <a:t>d</a:t>
            </a:r>
            <a:r>
              <a:rPr lang="ru-RU" sz="1600" dirty="0" err="1">
                <a:solidFill>
                  <a:schemeClr val="accent2">
                    <a:lumMod val="50000"/>
                  </a:schemeClr>
                </a:solidFill>
                <a:latin typeface="Consolas" pitchFamily="49" charset="0"/>
                <a:cs typeface="Consolas" pitchFamily="49" charset="0"/>
              </a:rPr>
              <a:t>ayOff</a:t>
            </a:r>
            <a:r>
              <a:rPr lang="ru-RU" sz="1600" dirty="0">
                <a:solidFill>
                  <a:schemeClr val="accent2">
                    <a:lumMod val="50000"/>
                  </a:schemeClr>
                </a:solidFill>
                <a:latin typeface="Consolas" pitchFamily="49" charset="0"/>
                <a:cs typeface="Consolas" pitchFamily="49" charset="0"/>
              </a:rPr>
              <a:t> = </a:t>
            </a:r>
            <a:r>
              <a:rPr lang="ru-RU" sz="1600" dirty="0" err="1">
                <a:solidFill>
                  <a:schemeClr val="accent2">
                    <a:lumMod val="50000"/>
                  </a:schemeClr>
                </a:solidFill>
                <a:latin typeface="Consolas" pitchFamily="49" charset="0"/>
                <a:cs typeface="Consolas" pitchFamily="49" charset="0"/>
              </a:rPr>
              <a:t>Day.Sunday</a:t>
            </a:r>
            <a:r>
              <a:rPr lang="ru-RU" sz="1600" dirty="0">
                <a:solidFill>
                  <a:schemeClr val="accent2">
                    <a:lumMod val="50000"/>
                  </a:schemeClr>
                </a:solidFill>
                <a:latin typeface="Consolas" pitchFamily="49" charset="0"/>
                <a:cs typeface="Consolas" pitchFamily="49" charset="0"/>
              </a:rPr>
              <a:t>;</a:t>
            </a:r>
          </a:p>
          <a:p>
            <a:r>
              <a:rPr lang="ru-RU" sz="1600" dirty="0">
                <a:solidFill>
                  <a:schemeClr val="accent2">
                    <a:lumMod val="50000"/>
                  </a:schemeClr>
                </a:solidFill>
                <a:latin typeface="Consolas" pitchFamily="49" charset="0"/>
                <a:cs typeface="Consolas" pitchFamily="49" charset="0"/>
              </a:rPr>
              <a:t>}</a:t>
            </a:r>
          </a:p>
        </p:txBody>
      </p:sp>
    </p:spTree>
    <p:extLst>
      <p:ext uri="{BB962C8B-B14F-4D97-AF65-F5344CB8AC3E}">
        <p14:creationId xmlns:p14="http://schemas.microsoft.com/office/powerpoint/2010/main" val="476504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a:lstStyle/>
          <a:p>
            <a:r>
              <a:rPr lang="en-US" dirty="0" err="1"/>
              <a:t>Enum</a:t>
            </a:r>
            <a:endParaRPr lang="ru-RU" dirty="0"/>
          </a:p>
        </p:txBody>
      </p:sp>
      <p:sp>
        <p:nvSpPr>
          <p:cNvPr id="7" name="Flowchart: Document 6"/>
          <p:cNvSpPr/>
          <p:nvPr/>
        </p:nvSpPr>
        <p:spPr>
          <a:xfrm>
            <a:off x="209439" y="1307208"/>
            <a:ext cx="8725122" cy="1445041"/>
          </a:xfrm>
          <a:prstGeom prst="flowChartDocument">
            <a:avLst/>
          </a:prstGeom>
          <a:noFill/>
          <a:ln>
            <a:no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r>
              <a:rPr lang="ru-RU" sz="1600" dirty="0">
                <a:solidFill>
                  <a:schemeClr val="accent2">
                    <a:lumMod val="50000"/>
                  </a:schemeClr>
                </a:solidFill>
                <a:latin typeface="Consolas" pitchFamily="49" charset="0"/>
                <a:cs typeface="Consolas" pitchFamily="49" charset="0"/>
              </a:rPr>
              <a:t>for(</a:t>
            </a:r>
            <a:r>
              <a:rPr lang="ru-RU" sz="1600" dirty="0" err="1">
                <a:solidFill>
                  <a:schemeClr val="accent2">
                    <a:lumMod val="50000"/>
                  </a:schemeClr>
                </a:solidFill>
                <a:latin typeface="Consolas" pitchFamily="49" charset="0"/>
                <a:cs typeface="Consolas" pitchFamily="49" charset="0"/>
              </a:rPr>
              <a:t>Day</a:t>
            </a:r>
            <a:r>
              <a:rPr lang="ru-RU" sz="1600" dirty="0">
                <a:solidFill>
                  <a:schemeClr val="accent2">
                    <a:lumMod val="50000"/>
                  </a:schemeClr>
                </a:solidFill>
                <a:latin typeface="Consolas" pitchFamily="49" charset="0"/>
                <a:cs typeface="Consolas" pitchFamily="49" charset="0"/>
              </a:rPr>
              <a:t> dayOfWeek = </a:t>
            </a:r>
            <a:r>
              <a:rPr lang="ru-RU" sz="1600" dirty="0" err="1">
                <a:solidFill>
                  <a:schemeClr val="accent2">
                    <a:lumMod val="50000"/>
                  </a:schemeClr>
                </a:solidFill>
                <a:latin typeface="Consolas" pitchFamily="49" charset="0"/>
                <a:cs typeface="Consolas" pitchFamily="49" charset="0"/>
              </a:rPr>
              <a:t>Day.Monday</a:t>
            </a:r>
            <a:r>
              <a:rPr lang="ru-RU" sz="1600" dirty="0">
                <a:solidFill>
                  <a:schemeClr val="accent2">
                    <a:lumMod val="50000"/>
                  </a:schemeClr>
                </a:solidFill>
                <a:latin typeface="Consolas" pitchFamily="49" charset="0"/>
                <a:cs typeface="Consolas" pitchFamily="49" charset="0"/>
              </a:rPr>
              <a:t>; dayOfWeek &lt;= </a:t>
            </a:r>
            <a:r>
              <a:rPr lang="ru-RU" sz="1600" dirty="0" err="1">
                <a:solidFill>
                  <a:schemeClr val="accent2">
                    <a:lumMod val="50000"/>
                  </a:schemeClr>
                </a:solidFill>
                <a:latin typeface="Consolas" pitchFamily="49" charset="0"/>
                <a:cs typeface="Consolas" pitchFamily="49" charset="0"/>
              </a:rPr>
              <a:t>Day.Sunday</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dayOfWeek</a:t>
            </a:r>
            <a:r>
              <a:rPr lang="ru-RU" sz="1600" dirty="0">
                <a:solidFill>
                  <a:schemeClr val="accent2">
                    <a:lumMod val="50000"/>
                  </a:schemeClr>
                </a:solidFill>
                <a:latin typeface="Consolas" pitchFamily="49" charset="0"/>
                <a:cs typeface="Consolas" pitchFamily="49" charset="0"/>
              </a:rPr>
              <a:t>++)</a:t>
            </a:r>
          </a:p>
          <a:p>
            <a:r>
              <a:rPr lang="ru-RU" sz="1600" dirty="0">
                <a:solidFill>
                  <a:schemeClr val="accent2">
                    <a:lumMod val="50000"/>
                  </a:schemeClr>
                </a:solidFill>
                <a:latin typeface="Consolas" pitchFamily="49" charset="0"/>
                <a:cs typeface="Consolas" pitchFamily="49" charset="0"/>
              </a:rPr>
              <a:t>{</a:t>
            </a:r>
          </a:p>
          <a:p>
            <a:r>
              <a:rPr lang="ru-RU" sz="1600" dirty="0">
                <a:solidFill>
                  <a:schemeClr val="accent2">
                    <a:lumMod val="50000"/>
                  </a:schemeClr>
                </a:solidFill>
                <a:latin typeface="Consolas" pitchFamily="49" charset="0"/>
                <a:cs typeface="Consolas" pitchFamily="49" charset="0"/>
              </a:rPr>
              <a:t>    Console.WriteLine(dayOfWeek);</a:t>
            </a:r>
          </a:p>
          <a:p>
            <a:r>
              <a:rPr lang="ru-RU" sz="1600" dirty="0">
                <a:solidFill>
                  <a:schemeClr val="accent2">
                    <a:lumMod val="50000"/>
                  </a:schemeClr>
                </a:solidFill>
                <a:latin typeface="Consolas" pitchFamily="49" charset="0"/>
                <a:cs typeface="Consolas" pitchFamily="49" charset="0"/>
              </a:rPr>
              <a:t>}</a:t>
            </a:r>
          </a:p>
        </p:txBody>
      </p:sp>
      <p:sp>
        <p:nvSpPr>
          <p:cNvPr id="14" name="Rounded Rectangle 13"/>
          <p:cNvSpPr/>
          <p:nvPr/>
        </p:nvSpPr>
        <p:spPr>
          <a:xfrm>
            <a:off x="159522" y="4365593"/>
            <a:ext cx="3695922" cy="605027"/>
          </a:xfrm>
          <a:prstGeom prst="roundRect">
            <a:avLst/>
          </a:prstGeom>
          <a:noFill/>
          <a:ln>
            <a:noFill/>
          </a:ln>
          <a:effectLst/>
        </p:spPr>
        <p:style>
          <a:lnRef idx="1">
            <a:schemeClr val="accent1"/>
          </a:lnRef>
          <a:fillRef idx="2">
            <a:schemeClr val="accent1"/>
          </a:fillRef>
          <a:effectRef idx="1">
            <a:schemeClr val="accent1"/>
          </a:effectRef>
          <a:fontRef idx="minor">
            <a:schemeClr val="dk1"/>
          </a:fontRef>
        </p:style>
        <p:txBody>
          <a:bodyPr lIns="117416" tIns="58707" rIns="117416" bIns="58707" rtlCol="0" anchor="ctr"/>
          <a:lstStyle/>
          <a:p>
            <a:pPr marL="106000" algn="just"/>
            <a:r>
              <a:rPr lang="ru-RU" sz="1600" dirty="0" err="1">
                <a:solidFill>
                  <a:schemeClr val="accent2">
                    <a:lumMod val="50000"/>
                  </a:schemeClr>
                </a:solidFill>
                <a:latin typeface="Consolas" charset="0"/>
                <a:ea typeface="Consolas" charset="0"/>
                <a:cs typeface="Consolas" charset="0"/>
              </a:rPr>
              <a:t>Day.Monday</a:t>
            </a:r>
            <a:r>
              <a:rPr lang="ru-RU" sz="1600" dirty="0">
                <a:solidFill>
                  <a:schemeClr val="accent2">
                    <a:lumMod val="50000"/>
                  </a:schemeClr>
                </a:solidFill>
                <a:latin typeface="Consolas" charset="0"/>
                <a:ea typeface="Consolas" charset="0"/>
                <a:cs typeface="Consolas" charset="0"/>
              </a:rPr>
              <a:t> + </a:t>
            </a:r>
            <a:r>
              <a:rPr lang="ru-RU" sz="1600" dirty="0" err="1">
                <a:solidFill>
                  <a:schemeClr val="accent2">
                    <a:lumMod val="50000"/>
                  </a:schemeClr>
                </a:solidFill>
                <a:latin typeface="Consolas" charset="0"/>
                <a:ea typeface="Consolas" charset="0"/>
                <a:cs typeface="Consolas" charset="0"/>
              </a:rPr>
              <a:t>Day.Wednesday</a:t>
            </a:r>
            <a:endParaRPr lang="ru-RU" sz="1600" dirty="0">
              <a:solidFill>
                <a:schemeClr val="accent2">
                  <a:lumMod val="50000"/>
                </a:schemeClr>
              </a:solidFill>
              <a:latin typeface="Consolas" charset="0"/>
              <a:ea typeface="Consolas" charset="0"/>
              <a:cs typeface="Consolas" charset="0"/>
            </a:endParaRPr>
          </a:p>
        </p:txBody>
      </p:sp>
      <p:pic>
        <p:nvPicPr>
          <p:cNvPr id="17" name="Picture 3" descr="C:\Users\mike\Pictures\MSL PNG Library\QuestionMark.png"/>
          <p:cNvPicPr>
            <a:picLocks noChangeAspect="1" noChangeArrowheads="1"/>
          </p:cNvPicPr>
          <p:nvPr/>
        </p:nvPicPr>
        <p:blipFill>
          <a:blip r:embed="rId2" cstate="print">
            <a:duotone>
              <a:prstClr val="black"/>
              <a:schemeClr val="accent3">
                <a:tint val="45000"/>
                <a:satMod val="400000"/>
              </a:schemeClr>
            </a:duotone>
          </a:blip>
          <a:srcRect/>
          <a:stretch>
            <a:fillRect/>
          </a:stretch>
        </p:blipFill>
        <p:spPr bwMode="auto">
          <a:xfrm>
            <a:off x="6473405" y="3775323"/>
            <a:ext cx="540308" cy="643678"/>
          </a:xfrm>
          <a:prstGeom prst="rect">
            <a:avLst/>
          </a:prstGeom>
          <a:noFill/>
          <a:ln w="9525">
            <a:noFill/>
            <a:miter lim="800000"/>
            <a:headEnd/>
            <a:tailEnd/>
          </a:ln>
        </p:spPr>
      </p:pic>
      <p:sp>
        <p:nvSpPr>
          <p:cNvPr id="11" name="Rounded Rectangle 13"/>
          <p:cNvSpPr/>
          <p:nvPr/>
        </p:nvSpPr>
        <p:spPr>
          <a:xfrm>
            <a:off x="186026" y="3760566"/>
            <a:ext cx="8507400" cy="605027"/>
          </a:xfrm>
          <a:prstGeom prst="roundRect">
            <a:avLst/>
          </a:prstGeom>
          <a:noFill/>
          <a:ln>
            <a:noFill/>
          </a:ln>
          <a:effectLst/>
        </p:spPr>
        <p:style>
          <a:lnRef idx="1">
            <a:schemeClr val="accent1"/>
          </a:lnRef>
          <a:fillRef idx="2">
            <a:schemeClr val="accent1"/>
          </a:fillRef>
          <a:effectRef idx="1">
            <a:schemeClr val="accent1"/>
          </a:effectRef>
          <a:fontRef idx="minor">
            <a:schemeClr val="dk1"/>
          </a:fontRef>
        </p:style>
        <p:txBody>
          <a:bodyPr lIns="117416" tIns="58707" rIns="117416" bIns="58707" rtlCol="0" anchor="ctr"/>
          <a:lstStyle/>
          <a:p>
            <a:r>
              <a:rPr lang="mr-IN" sz="1600" dirty="0">
                <a:solidFill>
                  <a:schemeClr val="accent2">
                    <a:lumMod val="50000"/>
                  </a:schemeClr>
                </a:solidFill>
                <a:latin typeface="Consolas" charset="0"/>
                <a:ea typeface="Consolas" charset="0"/>
                <a:cs typeface="Consolas" charset="0"/>
              </a:rPr>
              <a:t>= == != &lt; &gt; &lt;= &gt;= + - ^ &amp; | </a:t>
            </a:r>
            <a:r>
              <a:rPr lang="mr-IN" sz="1600" dirty="0" smtClean="0">
                <a:solidFill>
                  <a:schemeClr val="accent2">
                    <a:lumMod val="50000"/>
                  </a:schemeClr>
                </a:solidFill>
                <a:latin typeface="Consolas" charset="0"/>
                <a:ea typeface="Consolas" charset="0"/>
                <a:cs typeface="Consolas" charset="0"/>
              </a:rPr>
              <a:t>~</a:t>
            </a:r>
            <a:r>
              <a:rPr lang="en-US" sz="1600" dirty="0" smtClean="0">
                <a:solidFill>
                  <a:schemeClr val="accent2">
                    <a:lumMod val="50000"/>
                  </a:schemeClr>
                </a:solidFill>
                <a:latin typeface="Consolas" charset="0"/>
                <a:ea typeface="Consolas" charset="0"/>
                <a:cs typeface="Consolas" charset="0"/>
              </a:rPr>
              <a:t> </a:t>
            </a:r>
            <a:r>
              <a:rPr lang="mr-IN" sz="1600" dirty="0">
                <a:solidFill>
                  <a:schemeClr val="accent2">
                    <a:lumMod val="50000"/>
                  </a:schemeClr>
                </a:solidFill>
                <a:latin typeface="Consolas" charset="0"/>
                <a:ea typeface="Consolas" charset="0"/>
                <a:cs typeface="Consolas" charset="0"/>
              </a:rPr>
              <a:t>+= -= ++ -- </a:t>
            </a:r>
            <a:r>
              <a:rPr lang="mr-IN" sz="1600" dirty="0" err="1">
                <a:solidFill>
                  <a:schemeClr val="accent2">
                    <a:lumMod val="50000"/>
                  </a:schemeClr>
                </a:solidFill>
                <a:latin typeface="Consolas" charset="0"/>
                <a:ea typeface="Consolas" charset="0"/>
                <a:cs typeface="Consolas" charset="0"/>
              </a:rPr>
              <a:t>sizeof</a:t>
            </a:r>
            <a:r>
              <a:rPr lang="mr-IN" sz="1600" dirty="0">
                <a:solidFill>
                  <a:schemeClr val="accent2">
                    <a:lumMod val="50000"/>
                  </a:schemeClr>
                </a:solidFill>
                <a:latin typeface="Consolas" charset="0"/>
                <a:ea typeface="Consolas" charset="0"/>
                <a:cs typeface="Consolas" charset="0"/>
              </a:rPr>
              <a:t> </a:t>
            </a:r>
          </a:p>
        </p:txBody>
      </p:sp>
      <p:sp>
        <p:nvSpPr>
          <p:cNvPr id="15" name="Rounded Rectangle 14"/>
          <p:cNvSpPr/>
          <p:nvPr/>
        </p:nvSpPr>
        <p:spPr>
          <a:xfrm>
            <a:off x="6864626" y="1535821"/>
            <a:ext cx="1828800" cy="2209800"/>
          </a:xfrm>
          <a:prstGeom prst="roundRect">
            <a:avLst/>
          </a:prstGeom>
          <a:noFill/>
          <a:ln>
            <a:noFill/>
          </a:ln>
          <a:effectLst/>
        </p:spPr>
        <p:style>
          <a:lnRef idx="1">
            <a:schemeClr val="accent1"/>
          </a:lnRef>
          <a:fillRef idx="2">
            <a:schemeClr val="accent1"/>
          </a:fillRef>
          <a:effectRef idx="1">
            <a:schemeClr val="accent1"/>
          </a:effectRef>
          <a:fontRef idx="minor">
            <a:schemeClr val="dk1"/>
          </a:fontRef>
        </p:style>
        <p:txBody>
          <a:bodyPr lIns="117416" tIns="58707" rIns="117416" bIns="58707" rtlCol="0" anchor="ctr"/>
          <a:lstStyle/>
          <a:p>
            <a:pPr marL="166688"/>
            <a:r>
              <a:rPr lang="ru-RU" sz="1600" dirty="0" err="1">
                <a:solidFill>
                  <a:schemeClr val="accent2">
                    <a:lumMod val="50000"/>
                  </a:schemeClr>
                </a:solidFill>
                <a:latin typeface="Consolas" panose="020B0609020204030204" pitchFamily="49" charset="0"/>
                <a:cs typeface="Consolas" panose="020B0609020204030204" pitchFamily="49" charset="0"/>
              </a:rPr>
              <a:t>Monday</a:t>
            </a:r>
            <a:endParaRPr lang="ru-RU" sz="1600" dirty="0">
              <a:solidFill>
                <a:schemeClr val="accent2">
                  <a:lumMod val="50000"/>
                </a:schemeClr>
              </a:solidFill>
              <a:latin typeface="Consolas" panose="020B0609020204030204" pitchFamily="49" charset="0"/>
              <a:cs typeface="Consolas" panose="020B0609020204030204" pitchFamily="49" charset="0"/>
            </a:endParaRPr>
          </a:p>
          <a:p>
            <a:pPr marL="166688"/>
            <a:r>
              <a:rPr lang="ru-RU" sz="1600" dirty="0" err="1">
                <a:solidFill>
                  <a:schemeClr val="accent2">
                    <a:lumMod val="50000"/>
                  </a:schemeClr>
                </a:solidFill>
                <a:latin typeface="Consolas" panose="020B0609020204030204" pitchFamily="49" charset="0"/>
                <a:cs typeface="Consolas" panose="020B0609020204030204" pitchFamily="49" charset="0"/>
              </a:rPr>
              <a:t>Tuesday</a:t>
            </a:r>
            <a:endParaRPr lang="ru-RU" sz="1600" dirty="0">
              <a:solidFill>
                <a:schemeClr val="accent2">
                  <a:lumMod val="50000"/>
                </a:schemeClr>
              </a:solidFill>
              <a:latin typeface="Consolas" panose="020B0609020204030204" pitchFamily="49" charset="0"/>
              <a:cs typeface="Consolas" panose="020B0609020204030204" pitchFamily="49" charset="0"/>
            </a:endParaRPr>
          </a:p>
          <a:p>
            <a:pPr marL="166688"/>
            <a:r>
              <a:rPr lang="ru-RU" sz="1600" dirty="0" err="1">
                <a:solidFill>
                  <a:schemeClr val="accent2">
                    <a:lumMod val="50000"/>
                  </a:schemeClr>
                </a:solidFill>
                <a:latin typeface="Consolas" panose="020B0609020204030204" pitchFamily="49" charset="0"/>
                <a:cs typeface="Consolas" panose="020B0609020204030204" pitchFamily="49" charset="0"/>
              </a:rPr>
              <a:t>Wednesday</a:t>
            </a:r>
            <a:endParaRPr lang="ru-RU" sz="1600" dirty="0">
              <a:solidFill>
                <a:schemeClr val="accent2">
                  <a:lumMod val="50000"/>
                </a:schemeClr>
              </a:solidFill>
              <a:latin typeface="Consolas" panose="020B0609020204030204" pitchFamily="49" charset="0"/>
              <a:cs typeface="Consolas" panose="020B0609020204030204" pitchFamily="49" charset="0"/>
            </a:endParaRPr>
          </a:p>
          <a:p>
            <a:pPr marL="166688"/>
            <a:r>
              <a:rPr lang="ru-RU" sz="1600" dirty="0" err="1">
                <a:solidFill>
                  <a:schemeClr val="accent2">
                    <a:lumMod val="50000"/>
                  </a:schemeClr>
                </a:solidFill>
                <a:latin typeface="Consolas" panose="020B0609020204030204" pitchFamily="49" charset="0"/>
                <a:cs typeface="Consolas" panose="020B0609020204030204" pitchFamily="49" charset="0"/>
              </a:rPr>
              <a:t>Thursday</a:t>
            </a:r>
            <a:endParaRPr lang="ru-RU" sz="1600" dirty="0">
              <a:solidFill>
                <a:schemeClr val="accent2">
                  <a:lumMod val="50000"/>
                </a:schemeClr>
              </a:solidFill>
              <a:latin typeface="Consolas" panose="020B0609020204030204" pitchFamily="49" charset="0"/>
              <a:cs typeface="Consolas" panose="020B0609020204030204" pitchFamily="49" charset="0"/>
            </a:endParaRPr>
          </a:p>
          <a:p>
            <a:pPr marL="166688"/>
            <a:r>
              <a:rPr lang="ru-RU" sz="1600" dirty="0" err="1">
                <a:solidFill>
                  <a:schemeClr val="accent2">
                    <a:lumMod val="50000"/>
                  </a:schemeClr>
                </a:solidFill>
                <a:latin typeface="Consolas" panose="020B0609020204030204" pitchFamily="49" charset="0"/>
                <a:cs typeface="Consolas" panose="020B0609020204030204" pitchFamily="49" charset="0"/>
              </a:rPr>
              <a:t>Friday</a:t>
            </a:r>
            <a:endParaRPr lang="ru-RU" sz="1600" dirty="0">
              <a:solidFill>
                <a:schemeClr val="accent2">
                  <a:lumMod val="50000"/>
                </a:schemeClr>
              </a:solidFill>
              <a:latin typeface="Consolas" panose="020B0609020204030204" pitchFamily="49" charset="0"/>
              <a:cs typeface="Consolas" panose="020B0609020204030204" pitchFamily="49" charset="0"/>
            </a:endParaRPr>
          </a:p>
          <a:p>
            <a:pPr marL="166688"/>
            <a:r>
              <a:rPr lang="ru-RU" sz="1600" dirty="0" err="1">
                <a:solidFill>
                  <a:schemeClr val="accent2">
                    <a:lumMod val="50000"/>
                  </a:schemeClr>
                </a:solidFill>
                <a:latin typeface="Consolas" panose="020B0609020204030204" pitchFamily="49" charset="0"/>
                <a:cs typeface="Consolas" panose="020B0609020204030204" pitchFamily="49" charset="0"/>
              </a:rPr>
              <a:t>Saturday</a:t>
            </a:r>
            <a:endParaRPr lang="ru-RU" sz="1600" dirty="0">
              <a:solidFill>
                <a:schemeClr val="accent2">
                  <a:lumMod val="50000"/>
                </a:schemeClr>
              </a:solidFill>
              <a:latin typeface="Consolas" panose="020B0609020204030204" pitchFamily="49" charset="0"/>
              <a:cs typeface="Consolas" panose="020B0609020204030204" pitchFamily="49" charset="0"/>
            </a:endParaRPr>
          </a:p>
          <a:p>
            <a:pPr marL="166688"/>
            <a:r>
              <a:rPr lang="ru-RU" sz="1600" dirty="0" err="1">
                <a:solidFill>
                  <a:schemeClr val="accent2">
                    <a:lumMod val="50000"/>
                  </a:schemeClr>
                </a:solidFill>
                <a:latin typeface="Consolas" panose="020B0609020204030204" pitchFamily="49" charset="0"/>
                <a:cs typeface="Consolas" panose="020B0609020204030204" pitchFamily="49" charset="0"/>
              </a:rPr>
              <a:t>Sunday</a:t>
            </a:r>
            <a:endParaRPr lang="ru-RU" sz="1600" dirty="0">
              <a:solidFill>
                <a:schemeClr val="accent2">
                  <a:lumMod val="50000"/>
                </a:schemeClr>
              </a:solidFill>
              <a:latin typeface="Consolas" panose="020B0609020204030204" pitchFamily="49" charset="0"/>
              <a:cs typeface="Consolas" panose="020B0609020204030204" pitchFamily="49" charset="0"/>
            </a:endParaRPr>
          </a:p>
        </p:txBody>
      </p:sp>
      <p:cxnSp>
        <p:nvCxnSpPr>
          <p:cNvPr id="4" name="Прямая со стрелкой 3"/>
          <p:cNvCxnSpPr/>
          <p:nvPr/>
        </p:nvCxnSpPr>
        <p:spPr>
          <a:xfrm>
            <a:off x="3276600" y="2236547"/>
            <a:ext cx="3737113" cy="223579"/>
          </a:xfrm>
          <a:prstGeom prst="straightConnector1">
            <a:avLst/>
          </a:prstGeom>
          <a:ln w="28575">
            <a:solidFill>
              <a:schemeClr val="accent2">
                <a:lumMod val="50000"/>
              </a:schemeClr>
            </a:solidFill>
            <a:prstDash val="sysDot"/>
            <a:headEnd type="none" w="med" len="med"/>
            <a:tailEnd type="triangle"/>
          </a:ln>
          <a:effectLst/>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209439" y="5050744"/>
            <a:ext cx="8629761" cy="584775"/>
          </a:xfrm>
          <a:prstGeom prst="rect">
            <a:avLst/>
          </a:prstGeom>
        </p:spPr>
        <p:txBody>
          <a:bodyPr wrap="square">
            <a:spAutoFit/>
          </a:bodyPr>
          <a:lstStyle/>
          <a:p>
            <a:r>
              <a:rPr lang="en-US" sz="1600" dirty="0">
                <a:solidFill>
                  <a:schemeClr val="accent2">
                    <a:lumMod val="50000"/>
                  </a:schemeClr>
                </a:solidFill>
                <a:latin typeface="Consolas" charset="0"/>
                <a:ea typeface="Consolas" charset="0"/>
                <a:cs typeface="Consolas" charset="0"/>
              </a:rPr>
              <a:t>[Flags] </a:t>
            </a:r>
            <a:endParaRPr lang="en-US" sz="1600" dirty="0" smtClean="0">
              <a:solidFill>
                <a:schemeClr val="accent2">
                  <a:lumMod val="50000"/>
                </a:schemeClr>
              </a:solidFill>
              <a:latin typeface="Consolas" charset="0"/>
              <a:ea typeface="Consolas" charset="0"/>
              <a:cs typeface="Consolas" charset="0"/>
            </a:endParaRPr>
          </a:p>
          <a:p>
            <a:r>
              <a:rPr lang="en-US" sz="1600" dirty="0" smtClean="0">
                <a:solidFill>
                  <a:schemeClr val="accent2">
                    <a:lumMod val="50000"/>
                  </a:schemeClr>
                </a:solidFill>
                <a:latin typeface="Consolas" charset="0"/>
                <a:ea typeface="Consolas" charset="0"/>
                <a:cs typeface="Consolas" charset="0"/>
              </a:rPr>
              <a:t>public </a:t>
            </a:r>
            <a:r>
              <a:rPr lang="en-US" sz="1600" dirty="0" err="1">
                <a:solidFill>
                  <a:schemeClr val="accent2">
                    <a:lumMod val="50000"/>
                  </a:schemeClr>
                </a:solidFill>
                <a:latin typeface="Consolas" charset="0"/>
                <a:ea typeface="Consolas" charset="0"/>
                <a:cs typeface="Consolas" charset="0"/>
              </a:rPr>
              <a:t>enum</a:t>
            </a:r>
            <a:r>
              <a:rPr lang="en-US" sz="1600" dirty="0">
                <a:solidFill>
                  <a:schemeClr val="accent2">
                    <a:lumMod val="50000"/>
                  </a:schemeClr>
                </a:solidFill>
                <a:latin typeface="Consolas" charset="0"/>
                <a:ea typeface="Consolas" charset="0"/>
                <a:cs typeface="Consolas" charset="0"/>
              </a:rPr>
              <a:t> </a:t>
            </a:r>
            <a:r>
              <a:rPr lang="en-US" sz="1600" dirty="0" err="1">
                <a:solidFill>
                  <a:schemeClr val="accent2">
                    <a:lumMod val="50000"/>
                  </a:schemeClr>
                </a:solidFill>
                <a:latin typeface="Consolas" charset="0"/>
                <a:ea typeface="Consolas" charset="0"/>
                <a:cs typeface="Consolas" charset="0"/>
              </a:rPr>
              <a:t>BorderSides</a:t>
            </a:r>
            <a:r>
              <a:rPr lang="en-US" sz="1600" dirty="0">
                <a:solidFill>
                  <a:schemeClr val="accent2">
                    <a:lumMod val="50000"/>
                  </a:schemeClr>
                </a:solidFill>
                <a:latin typeface="Consolas" charset="0"/>
                <a:ea typeface="Consolas" charset="0"/>
                <a:cs typeface="Consolas" charset="0"/>
              </a:rPr>
              <a:t> </a:t>
            </a:r>
            <a:r>
              <a:rPr lang="en-US" sz="1600" dirty="0" smtClean="0">
                <a:solidFill>
                  <a:schemeClr val="accent2">
                    <a:lumMod val="50000"/>
                  </a:schemeClr>
                </a:solidFill>
                <a:latin typeface="Consolas" charset="0"/>
                <a:ea typeface="Consolas" charset="0"/>
                <a:cs typeface="Consolas" charset="0"/>
              </a:rPr>
              <a:t>{ None=0</a:t>
            </a:r>
            <a:r>
              <a:rPr lang="en-US" sz="1600" dirty="0">
                <a:solidFill>
                  <a:schemeClr val="accent2">
                    <a:lumMod val="50000"/>
                  </a:schemeClr>
                </a:solidFill>
                <a:latin typeface="Consolas" charset="0"/>
                <a:ea typeface="Consolas" charset="0"/>
                <a:cs typeface="Consolas" charset="0"/>
              </a:rPr>
              <a:t>, </a:t>
            </a:r>
            <a:r>
              <a:rPr lang="en-US" sz="1600" dirty="0" smtClean="0">
                <a:solidFill>
                  <a:schemeClr val="accent2">
                    <a:lumMod val="50000"/>
                  </a:schemeClr>
                </a:solidFill>
                <a:latin typeface="Consolas" charset="0"/>
                <a:ea typeface="Consolas" charset="0"/>
                <a:cs typeface="Consolas" charset="0"/>
              </a:rPr>
              <a:t>Left=1</a:t>
            </a:r>
            <a:r>
              <a:rPr lang="en-US" sz="1600" dirty="0">
                <a:solidFill>
                  <a:schemeClr val="accent2">
                    <a:lumMod val="50000"/>
                  </a:schemeClr>
                </a:solidFill>
                <a:latin typeface="Consolas" charset="0"/>
                <a:ea typeface="Consolas" charset="0"/>
                <a:cs typeface="Consolas" charset="0"/>
              </a:rPr>
              <a:t>, </a:t>
            </a:r>
            <a:r>
              <a:rPr lang="en-US" sz="1600" dirty="0" smtClean="0">
                <a:solidFill>
                  <a:schemeClr val="accent2">
                    <a:lumMod val="50000"/>
                  </a:schemeClr>
                </a:solidFill>
                <a:latin typeface="Consolas" charset="0"/>
                <a:ea typeface="Consolas" charset="0"/>
                <a:cs typeface="Consolas" charset="0"/>
              </a:rPr>
              <a:t>Right=2</a:t>
            </a:r>
            <a:r>
              <a:rPr lang="en-US" sz="1600" dirty="0">
                <a:solidFill>
                  <a:schemeClr val="accent2">
                    <a:lumMod val="50000"/>
                  </a:schemeClr>
                </a:solidFill>
                <a:latin typeface="Consolas" charset="0"/>
                <a:ea typeface="Consolas" charset="0"/>
                <a:cs typeface="Consolas" charset="0"/>
              </a:rPr>
              <a:t>, Top=4, </a:t>
            </a:r>
            <a:r>
              <a:rPr lang="en-US" sz="1600" dirty="0" smtClean="0">
                <a:solidFill>
                  <a:schemeClr val="accent2">
                    <a:lumMod val="50000"/>
                  </a:schemeClr>
                </a:solidFill>
                <a:latin typeface="Consolas" charset="0"/>
                <a:ea typeface="Consolas" charset="0"/>
                <a:cs typeface="Consolas" charset="0"/>
              </a:rPr>
              <a:t>Bottom=8} </a:t>
            </a:r>
            <a:endParaRPr lang="en-US" sz="1600" dirty="0">
              <a:solidFill>
                <a:schemeClr val="accent2">
                  <a:lumMod val="50000"/>
                </a:schemeClr>
              </a:solidFill>
              <a:effectLst/>
              <a:latin typeface="Consolas" charset="0"/>
              <a:ea typeface="Consolas" charset="0"/>
              <a:cs typeface="Consolas" charset="0"/>
            </a:endParaRPr>
          </a:p>
        </p:txBody>
      </p:sp>
    </p:spTree>
    <p:extLst>
      <p:ext uri="{BB962C8B-B14F-4D97-AF65-F5344CB8AC3E}">
        <p14:creationId xmlns:p14="http://schemas.microsoft.com/office/powerpoint/2010/main" val="29307862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Boxing and unboxing</a:t>
            </a:r>
            <a:endParaRPr lang="en-US" dirty="0"/>
          </a:p>
        </p:txBody>
      </p:sp>
      <p:sp>
        <p:nvSpPr>
          <p:cNvPr id="14" name="Rounded Rectangle 13"/>
          <p:cNvSpPr/>
          <p:nvPr/>
        </p:nvSpPr>
        <p:spPr>
          <a:xfrm>
            <a:off x="193964" y="2996810"/>
            <a:ext cx="8645236" cy="2895600"/>
          </a:xfrm>
          <a:prstGeom prst="roundRect">
            <a:avLst/>
          </a:prstGeom>
          <a:noFill/>
          <a:ln>
            <a:noFill/>
          </a:ln>
          <a:effectLst/>
        </p:spPr>
        <p:style>
          <a:lnRef idx="1">
            <a:schemeClr val="accent1"/>
          </a:lnRef>
          <a:fillRef idx="2">
            <a:schemeClr val="accent1"/>
          </a:fillRef>
          <a:effectRef idx="1">
            <a:schemeClr val="accent1"/>
          </a:effectRef>
          <a:fontRef idx="minor">
            <a:schemeClr val="dk1"/>
          </a:fontRef>
        </p:style>
        <p:txBody>
          <a:bodyPr lIns="117416" tIns="58707" rIns="117416" bIns="58707" rtlCol="0" anchor="ctr"/>
          <a:lstStyle/>
          <a:p>
            <a:pPr marL="106000" algn="just"/>
            <a:r>
              <a:rPr lang="en-US" dirty="0" smtClean="0">
                <a:solidFill>
                  <a:schemeClr val="accent2">
                    <a:lumMod val="50000"/>
                  </a:schemeClr>
                </a:solidFill>
                <a:latin typeface="Calibri" panose="020F0502020204030204" pitchFamily="34" charset="0"/>
              </a:rPr>
              <a:t>Internally:</a:t>
            </a:r>
          </a:p>
          <a:p>
            <a:pPr marL="391750" indent="-285750" algn="just">
              <a:buFont typeface="Arial" charset="0"/>
              <a:buChar char="•"/>
            </a:pPr>
            <a:r>
              <a:rPr lang="en-US" dirty="0" smtClean="0">
                <a:solidFill>
                  <a:schemeClr val="accent2">
                    <a:lumMod val="50000"/>
                  </a:schemeClr>
                </a:solidFill>
                <a:latin typeface="Calibri" panose="020F0502020204030204" pitchFamily="34" charset="0"/>
              </a:rPr>
              <a:t>Memory is </a:t>
            </a:r>
            <a:r>
              <a:rPr lang="en-US" dirty="0">
                <a:solidFill>
                  <a:schemeClr val="accent2">
                    <a:lumMod val="50000"/>
                  </a:schemeClr>
                </a:solidFill>
                <a:latin typeface="Calibri" panose="020F0502020204030204" pitchFamily="34" charset="0"/>
              </a:rPr>
              <a:t>allocated from the managed heap. The amount of memory allocated is the size required by the value type’s fields plus the two additional overhead members (the type object pointer and the sync block index) required by all objects on the managed heap</a:t>
            </a:r>
            <a:r>
              <a:rPr lang="en-US" dirty="0" smtClean="0">
                <a:solidFill>
                  <a:schemeClr val="accent2">
                    <a:lumMod val="50000"/>
                  </a:schemeClr>
                </a:solidFill>
                <a:latin typeface="Calibri" panose="020F0502020204030204" pitchFamily="34" charset="0"/>
              </a:rPr>
              <a:t>.</a:t>
            </a:r>
          </a:p>
          <a:p>
            <a:pPr marL="391750" indent="-285750" algn="just">
              <a:buFont typeface="Arial" charset="0"/>
              <a:buChar char="•"/>
            </a:pPr>
            <a:r>
              <a:rPr lang="en-US" dirty="0" smtClean="0">
                <a:solidFill>
                  <a:schemeClr val="accent2">
                    <a:lumMod val="50000"/>
                  </a:schemeClr>
                </a:solidFill>
                <a:latin typeface="Calibri" panose="020F0502020204030204" pitchFamily="34" charset="0"/>
              </a:rPr>
              <a:t>The </a:t>
            </a:r>
            <a:r>
              <a:rPr lang="en-US" dirty="0">
                <a:solidFill>
                  <a:schemeClr val="accent2">
                    <a:lumMod val="50000"/>
                  </a:schemeClr>
                </a:solidFill>
                <a:latin typeface="Calibri" panose="020F0502020204030204" pitchFamily="34" charset="0"/>
              </a:rPr>
              <a:t>value type’s fields are copied to the newly allocated heap memory</a:t>
            </a:r>
            <a:r>
              <a:rPr lang="en-US" dirty="0" smtClean="0">
                <a:solidFill>
                  <a:schemeClr val="accent2">
                    <a:lumMod val="50000"/>
                  </a:schemeClr>
                </a:solidFill>
                <a:latin typeface="Calibri" panose="020F0502020204030204" pitchFamily="34" charset="0"/>
              </a:rPr>
              <a:t>.</a:t>
            </a:r>
          </a:p>
          <a:p>
            <a:pPr marL="391750" indent="-285750" algn="just">
              <a:buFont typeface="Arial" charset="0"/>
              <a:buChar char="•"/>
            </a:pPr>
            <a:r>
              <a:rPr lang="en-US" dirty="0" smtClean="0">
                <a:solidFill>
                  <a:schemeClr val="accent2">
                    <a:lumMod val="50000"/>
                  </a:schemeClr>
                </a:solidFill>
                <a:latin typeface="Calibri" panose="020F0502020204030204" pitchFamily="34" charset="0"/>
              </a:rPr>
              <a:t>The </a:t>
            </a:r>
            <a:r>
              <a:rPr lang="en-US" dirty="0">
                <a:solidFill>
                  <a:schemeClr val="accent2">
                    <a:lumMod val="50000"/>
                  </a:schemeClr>
                </a:solidFill>
                <a:latin typeface="Calibri" panose="020F0502020204030204" pitchFamily="34" charset="0"/>
              </a:rPr>
              <a:t>address of the object is returned. This address is now a reference to an object; the value type is now a reference type</a:t>
            </a:r>
            <a:r>
              <a:rPr lang="en-US" dirty="0" smtClean="0">
                <a:solidFill>
                  <a:schemeClr val="accent2">
                    <a:lumMod val="50000"/>
                  </a:schemeClr>
                </a:solidFill>
                <a:latin typeface="Calibri" panose="020F0502020204030204" pitchFamily="34" charset="0"/>
              </a:rPr>
              <a:t>.</a:t>
            </a:r>
            <a:endParaRPr lang="en-US" dirty="0">
              <a:solidFill>
                <a:schemeClr val="accent2">
                  <a:lumMod val="50000"/>
                </a:schemeClr>
              </a:solidFill>
              <a:latin typeface="Calibri" panose="020F0502020204030204" pitchFamily="34" charset="0"/>
            </a:endParaRPr>
          </a:p>
        </p:txBody>
      </p:sp>
      <p:grpSp>
        <p:nvGrpSpPr>
          <p:cNvPr id="29" name="Group 28"/>
          <p:cNvGrpSpPr/>
          <p:nvPr/>
        </p:nvGrpSpPr>
        <p:grpSpPr>
          <a:xfrm>
            <a:off x="173182" y="790230"/>
            <a:ext cx="8884227" cy="2338109"/>
            <a:chOff x="173182" y="790230"/>
            <a:chExt cx="8884227" cy="2338109"/>
          </a:xfrm>
        </p:grpSpPr>
        <p:sp>
          <p:nvSpPr>
            <p:cNvPr id="7" name="Flowchart: Document 6"/>
            <p:cNvSpPr/>
            <p:nvPr/>
          </p:nvSpPr>
          <p:spPr>
            <a:xfrm>
              <a:off x="193964" y="804649"/>
              <a:ext cx="8797636" cy="838200"/>
            </a:xfrm>
            <a:prstGeom prst="flowChartDocument">
              <a:avLst/>
            </a:prstGeom>
            <a:noFill/>
            <a:ln>
              <a:no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r>
                <a:rPr lang="ru-RU" sz="1600" dirty="0" err="1">
                  <a:solidFill>
                    <a:schemeClr val="accent2">
                      <a:lumMod val="50000"/>
                    </a:schemeClr>
                  </a:solidFill>
                  <a:latin typeface="Consolas" pitchFamily="49" charset="0"/>
                  <a:cs typeface="Consolas" pitchFamily="49" charset="0"/>
                </a:rPr>
                <a:t>Residence</a:t>
              </a:r>
              <a:r>
                <a:rPr lang="ru-RU" sz="1600" dirty="0">
                  <a:solidFill>
                    <a:schemeClr val="accent2">
                      <a:lumMod val="50000"/>
                    </a:schemeClr>
                  </a:solidFill>
                  <a:latin typeface="Consolas" pitchFamily="49" charset="0"/>
                  <a:cs typeface="Consolas" pitchFamily="49" charset="0"/>
                </a:rPr>
                <a:t> </a:t>
              </a:r>
              <a:r>
                <a:rPr lang="en-US" sz="1600" dirty="0">
                  <a:solidFill>
                    <a:schemeClr val="accent2">
                      <a:lumMod val="50000"/>
                    </a:schemeClr>
                  </a:solidFill>
                  <a:latin typeface="Consolas" pitchFamily="49" charset="0"/>
                  <a:cs typeface="Consolas" pitchFamily="49" charset="0"/>
                </a:rPr>
                <a:t>h</a:t>
              </a:r>
              <a:r>
                <a:rPr lang="ru-RU" sz="1600" dirty="0" err="1">
                  <a:solidFill>
                    <a:schemeClr val="accent2">
                      <a:lumMod val="50000"/>
                    </a:schemeClr>
                  </a:solidFill>
                  <a:latin typeface="Consolas" pitchFamily="49" charset="0"/>
                  <a:cs typeface="Consolas" pitchFamily="49" charset="0"/>
                </a:rPr>
                <a:t>ouse</a:t>
              </a:r>
              <a:r>
                <a:rPr lang="ru-RU" sz="1600" dirty="0">
                  <a:solidFill>
                    <a:schemeClr val="accent2">
                      <a:lumMod val="50000"/>
                    </a:schemeClr>
                  </a:solidFill>
                  <a:latin typeface="Consolas" pitchFamily="49" charset="0"/>
                  <a:cs typeface="Consolas" pitchFamily="49" charset="0"/>
                </a:rPr>
                <a:t> = new </a:t>
              </a:r>
              <a:r>
                <a:rPr lang="ru-RU" sz="1600" dirty="0" err="1">
                  <a:solidFill>
                    <a:schemeClr val="accent2">
                      <a:lumMod val="50000"/>
                    </a:schemeClr>
                  </a:solidFill>
                  <a:latin typeface="Consolas" pitchFamily="49" charset="0"/>
                  <a:cs typeface="Consolas" pitchFamily="49" charset="0"/>
                </a:rPr>
                <a:t>Residence</a:t>
              </a:r>
              <a:r>
                <a:rPr lang="ru-RU" sz="1600" dirty="0" smtClean="0">
                  <a:solidFill>
                    <a:schemeClr val="accent2">
                      <a:lumMod val="50000"/>
                    </a:schemeClr>
                  </a:solidFill>
                  <a:latin typeface="Consolas" pitchFamily="49" charset="0"/>
                  <a:cs typeface="Consolas" pitchFamily="49" charset="0"/>
                </a:rPr>
                <a:t>();</a:t>
              </a:r>
              <a:endParaRPr lang="ru-RU" sz="1600" dirty="0">
                <a:solidFill>
                  <a:schemeClr val="accent2">
                    <a:lumMod val="50000"/>
                  </a:schemeClr>
                </a:solidFill>
                <a:latin typeface="Consolas" pitchFamily="49" charset="0"/>
                <a:cs typeface="Consolas" pitchFamily="49" charset="0"/>
              </a:endParaRPr>
            </a:p>
            <a:p>
              <a:r>
                <a:rPr lang="ru-RU" sz="1600" dirty="0">
                  <a:solidFill>
                    <a:schemeClr val="accent2">
                      <a:lumMod val="50000"/>
                    </a:schemeClr>
                  </a:solidFill>
                  <a:latin typeface="Consolas" pitchFamily="49" charset="0"/>
                  <a:cs typeface="Consolas" pitchFamily="49" charset="0"/>
                </a:rPr>
                <a:t>object </a:t>
              </a:r>
              <a:r>
                <a:rPr lang="ru-RU" sz="1600" dirty="0" err="1">
                  <a:solidFill>
                    <a:schemeClr val="accent2">
                      <a:lumMod val="50000"/>
                    </a:schemeClr>
                  </a:solidFill>
                  <a:latin typeface="Consolas" pitchFamily="49" charset="0"/>
                  <a:cs typeface="Consolas" pitchFamily="49" charset="0"/>
                </a:rPr>
                <a:t>obj</a:t>
              </a:r>
              <a:r>
                <a:rPr lang="ru-RU" sz="1600" dirty="0">
                  <a:solidFill>
                    <a:schemeClr val="accent2">
                      <a:lumMod val="50000"/>
                    </a:schemeClr>
                  </a:solidFill>
                  <a:latin typeface="Consolas" pitchFamily="49" charset="0"/>
                  <a:cs typeface="Consolas" pitchFamily="49" charset="0"/>
                </a:rPr>
                <a:t> = </a:t>
              </a:r>
              <a:r>
                <a:rPr lang="en-US" sz="1600" dirty="0">
                  <a:solidFill>
                    <a:schemeClr val="accent2">
                      <a:lumMod val="50000"/>
                    </a:schemeClr>
                  </a:solidFill>
                  <a:latin typeface="Consolas" pitchFamily="49" charset="0"/>
                  <a:cs typeface="Consolas" pitchFamily="49" charset="0"/>
                </a:rPr>
                <a:t>h</a:t>
              </a:r>
              <a:r>
                <a:rPr lang="ru-RU" sz="1600" dirty="0" err="1">
                  <a:solidFill>
                    <a:schemeClr val="accent2">
                      <a:lumMod val="50000"/>
                    </a:schemeClr>
                  </a:solidFill>
                  <a:latin typeface="Consolas" pitchFamily="49" charset="0"/>
                  <a:cs typeface="Consolas" pitchFamily="49" charset="0"/>
                </a:rPr>
                <a:t>ouse</a:t>
              </a:r>
              <a:r>
                <a:rPr lang="ru-RU" sz="1600" dirty="0">
                  <a:solidFill>
                    <a:schemeClr val="accent2">
                      <a:lumMod val="50000"/>
                    </a:schemeClr>
                  </a:solidFill>
                  <a:latin typeface="Consolas" pitchFamily="49" charset="0"/>
                  <a:cs typeface="Consolas" pitchFamily="49" charset="0"/>
                </a:rPr>
                <a:t>;</a:t>
              </a:r>
            </a:p>
          </p:txBody>
        </p:sp>
        <p:sp>
          <p:nvSpPr>
            <p:cNvPr id="9" name="Flowchart: Document 8"/>
            <p:cNvSpPr/>
            <p:nvPr/>
          </p:nvSpPr>
          <p:spPr>
            <a:xfrm>
              <a:off x="173182" y="1498644"/>
              <a:ext cx="8797636" cy="1066800"/>
            </a:xfrm>
            <a:prstGeom prst="flowChartDocument">
              <a:avLst/>
            </a:prstGeom>
            <a:noFill/>
            <a:ln>
              <a:no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r>
                <a:rPr lang="ru-RU" sz="1600" dirty="0" err="1">
                  <a:solidFill>
                    <a:schemeClr val="accent2">
                      <a:lumMod val="50000"/>
                    </a:schemeClr>
                  </a:solidFill>
                  <a:latin typeface="Consolas" pitchFamily="49" charset="0"/>
                  <a:cs typeface="Consolas" pitchFamily="49" charset="0"/>
                </a:rPr>
                <a:t>Currency</a:t>
              </a:r>
              <a:r>
                <a:rPr lang="ru-RU" sz="1600" dirty="0">
                  <a:solidFill>
                    <a:schemeClr val="accent2">
                      <a:lumMod val="50000"/>
                    </a:schemeClr>
                  </a:solidFill>
                  <a:latin typeface="Consolas" pitchFamily="49" charset="0"/>
                  <a:cs typeface="Consolas" pitchFamily="49" charset="0"/>
                </a:rPr>
                <a:t> </a:t>
              </a:r>
              <a:r>
                <a:rPr lang="en-US" sz="1600" dirty="0">
                  <a:solidFill>
                    <a:schemeClr val="accent2">
                      <a:lumMod val="50000"/>
                    </a:schemeClr>
                  </a:solidFill>
                  <a:latin typeface="Consolas" pitchFamily="49" charset="0"/>
                  <a:cs typeface="Consolas" pitchFamily="49" charset="0"/>
                </a:rPr>
                <a:t>c</a:t>
              </a:r>
              <a:r>
                <a:rPr lang="ru-RU" sz="1600" dirty="0" err="1">
                  <a:solidFill>
                    <a:schemeClr val="accent2">
                      <a:lumMod val="50000"/>
                    </a:schemeClr>
                  </a:solidFill>
                  <a:latin typeface="Consolas" pitchFamily="49" charset="0"/>
                  <a:cs typeface="Consolas" pitchFamily="49" charset="0"/>
                </a:rPr>
                <a:t>urrency</a:t>
              </a:r>
              <a:r>
                <a:rPr lang="ru-RU" sz="1600" dirty="0">
                  <a:solidFill>
                    <a:schemeClr val="accent2">
                      <a:lumMod val="50000"/>
                    </a:schemeClr>
                  </a:solidFill>
                  <a:latin typeface="Consolas" pitchFamily="49" charset="0"/>
                  <a:cs typeface="Consolas" pitchFamily="49" charset="0"/>
                </a:rPr>
                <a:t> = </a:t>
              </a:r>
              <a:r>
                <a:rPr lang="ru-RU" sz="1600" dirty="0" err="1">
                  <a:solidFill>
                    <a:schemeClr val="accent2">
                      <a:lumMod val="50000"/>
                    </a:schemeClr>
                  </a:solidFill>
                  <a:latin typeface="Consolas" pitchFamily="49" charset="0"/>
                  <a:cs typeface="Consolas" pitchFamily="49" charset="0"/>
                </a:rPr>
                <a:t>new</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Currency</a:t>
              </a:r>
              <a:r>
                <a:rPr lang="ru-RU" sz="1600" dirty="0" smtClean="0">
                  <a:solidFill>
                    <a:schemeClr val="accent2">
                      <a:lumMod val="50000"/>
                    </a:schemeClr>
                  </a:solidFill>
                  <a:latin typeface="Consolas" pitchFamily="49" charset="0"/>
                  <a:cs typeface="Consolas" pitchFamily="49" charset="0"/>
                </a:rPr>
                <a:t>();</a:t>
              </a:r>
              <a:endParaRPr lang="ru-RU" sz="1600" dirty="0">
                <a:solidFill>
                  <a:schemeClr val="accent2">
                    <a:lumMod val="50000"/>
                  </a:schemeClr>
                </a:solidFill>
                <a:latin typeface="Consolas" pitchFamily="49" charset="0"/>
                <a:cs typeface="Consolas" pitchFamily="49" charset="0"/>
              </a:endParaRPr>
            </a:p>
            <a:p>
              <a:r>
                <a:rPr lang="ru-RU" sz="1600" dirty="0" err="1">
                  <a:solidFill>
                    <a:schemeClr val="accent2">
                      <a:lumMod val="50000"/>
                    </a:schemeClr>
                  </a:solidFill>
                  <a:latin typeface="Consolas" pitchFamily="49" charset="0"/>
                  <a:cs typeface="Consolas" pitchFamily="49" charset="0"/>
                </a:rPr>
                <a:t>object</a:t>
              </a:r>
              <a:r>
                <a:rPr lang="ru-RU" sz="1600" dirty="0">
                  <a:solidFill>
                    <a:schemeClr val="accent2">
                      <a:lumMod val="50000"/>
                    </a:schemeClr>
                  </a:solidFill>
                  <a:latin typeface="Consolas" pitchFamily="49" charset="0"/>
                  <a:cs typeface="Consolas" pitchFamily="49" charset="0"/>
                </a:rPr>
                <a:t> o = </a:t>
              </a:r>
              <a:r>
                <a:rPr lang="en-US" sz="1600" dirty="0">
                  <a:solidFill>
                    <a:schemeClr val="accent2">
                      <a:lumMod val="50000"/>
                    </a:schemeClr>
                  </a:solidFill>
                  <a:latin typeface="Consolas" pitchFamily="49" charset="0"/>
                  <a:cs typeface="Consolas" pitchFamily="49" charset="0"/>
                </a:rPr>
                <a:t>c</a:t>
              </a:r>
              <a:r>
                <a:rPr lang="ru-RU" sz="1600" dirty="0" err="1">
                  <a:solidFill>
                    <a:schemeClr val="accent2">
                      <a:lumMod val="50000"/>
                    </a:schemeClr>
                  </a:solidFill>
                  <a:latin typeface="Consolas" pitchFamily="49" charset="0"/>
                  <a:cs typeface="Consolas" pitchFamily="49" charset="0"/>
                </a:rPr>
                <a:t>urrency</a:t>
              </a:r>
              <a:r>
                <a:rPr lang="ru-RU" sz="1600" dirty="0">
                  <a:solidFill>
                    <a:schemeClr val="accent2">
                      <a:lumMod val="50000"/>
                    </a:schemeClr>
                  </a:solidFill>
                  <a:latin typeface="Consolas" pitchFamily="49" charset="0"/>
                  <a:cs typeface="Consolas" pitchFamily="49" charset="0"/>
                </a:rPr>
                <a:t>;</a:t>
              </a:r>
            </a:p>
          </p:txBody>
        </p:sp>
        <p:sp>
          <p:nvSpPr>
            <p:cNvPr id="10" name="Rounded Rectangle 9"/>
            <p:cNvSpPr/>
            <p:nvPr/>
          </p:nvSpPr>
          <p:spPr>
            <a:xfrm>
              <a:off x="7533409" y="1597299"/>
              <a:ext cx="1524000" cy="749047"/>
            </a:xfrm>
            <a:prstGeom prst="roundRect">
              <a:avLst/>
            </a:prstGeom>
            <a:solidFill>
              <a:schemeClr val="bg1"/>
            </a:solidFill>
            <a:ln>
              <a:noFill/>
            </a:ln>
            <a:effectLst/>
          </p:spPr>
          <p:style>
            <a:lnRef idx="1">
              <a:schemeClr val="accent1"/>
            </a:lnRef>
            <a:fillRef idx="2">
              <a:schemeClr val="accent1"/>
            </a:fillRef>
            <a:effectRef idx="1">
              <a:schemeClr val="accent1"/>
            </a:effectRef>
            <a:fontRef idx="minor">
              <a:schemeClr val="dk1"/>
            </a:fontRef>
          </p:style>
          <p:txBody>
            <a:bodyPr lIns="117416" tIns="58707" rIns="117416" bIns="58707" rtlCol="0" anchor="ctr"/>
            <a:lstStyle/>
            <a:p>
              <a:r>
                <a:rPr lang="en-US" sz="1600" dirty="0" err="1" smtClean="0">
                  <a:solidFill>
                    <a:schemeClr val="accent2">
                      <a:lumMod val="50000"/>
                    </a:schemeClr>
                  </a:solidFill>
                  <a:latin typeface="Consolas" charset="0"/>
                  <a:ea typeface="Consolas" charset="0"/>
                  <a:cs typeface="Consolas" charset="0"/>
                </a:rPr>
                <a:t>struct</a:t>
              </a:r>
              <a:endParaRPr lang="ru-RU" sz="1600" dirty="0">
                <a:solidFill>
                  <a:schemeClr val="accent2">
                    <a:lumMod val="50000"/>
                  </a:schemeClr>
                </a:solidFill>
                <a:latin typeface="Consolas" charset="0"/>
                <a:ea typeface="Consolas" charset="0"/>
                <a:cs typeface="Consolas" charset="0"/>
              </a:endParaRPr>
            </a:p>
            <a:p>
              <a:r>
                <a:rPr lang="en-US" sz="1600" dirty="0" smtClean="0">
                  <a:solidFill>
                    <a:schemeClr val="accent2">
                      <a:lumMod val="50000"/>
                    </a:schemeClr>
                  </a:solidFill>
                  <a:latin typeface="Consolas" charset="0"/>
                  <a:ea typeface="Consolas" charset="0"/>
                  <a:cs typeface="Consolas" charset="0"/>
                </a:rPr>
                <a:t>boxing</a:t>
              </a:r>
              <a:endParaRPr lang="ru-RU" sz="1600" dirty="0">
                <a:solidFill>
                  <a:schemeClr val="accent2">
                    <a:lumMod val="50000"/>
                  </a:schemeClr>
                </a:solidFill>
                <a:latin typeface="Consolas" charset="0"/>
                <a:ea typeface="Consolas" charset="0"/>
                <a:cs typeface="Consolas" charset="0"/>
              </a:endParaRPr>
            </a:p>
          </p:txBody>
        </p:sp>
        <p:cxnSp>
          <p:nvCxnSpPr>
            <p:cNvPr id="4" name="Прямая со стрелкой 3"/>
            <p:cNvCxnSpPr/>
            <p:nvPr/>
          </p:nvCxnSpPr>
          <p:spPr>
            <a:xfrm flipH="1">
              <a:off x="2819400" y="2074215"/>
              <a:ext cx="4572000" cy="1"/>
            </a:xfrm>
            <a:prstGeom prst="straightConnector1">
              <a:avLst/>
            </a:prstGeom>
            <a:ln w="28575">
              <a:solidFill>
                <a:schemeClr val="accent2">
                  <a:lumMod val="50000"/>
                </a:schemeClr>
              </a:solidFill>
              <a:prstDash val="sysDot"/>
              <a:tailEnd type="triangle"/>
            </a:ln>
            <a:effectLst/>
          </p:spPr>
          <p:style>
            <a:lnRef idx="2">
              <a:schemeClr val="accent1"/>
            </a:lnRef>
            <a:fillRef idx="0">
              <a:schemeClr val="accent1"/>
            </a:fillRef>
            <a:effectRef idx="1">
              <a:schemeClr val="accent1"/>
            </a:effectRef>
            <a:fontRef idx="minor">
              <a:schemeClr val="tx1"/>
            </a:fontRef>
          </p:style>
        </p:cxnSp>
        <p:sp>
          <p:nvSpPr>
            <p:cNvPr id="11" name="Rounded Rectangle 9"/>
            <p:cNvSpPr/>
            <p:nvPr/>
          </p:nvSpPr>
          <p:spPr>
            <a:xfrm>
              <a:off x="7702300" y="790230"/>
              <a:ext cx="990600" cy="517450"/>
            </a:xfrm>
            <a:prstGeom prst="roundRect">
              <a:avLst/>
            </a:prstGeom>
            <a:solidFill>
              <a:schemeClr val="bg1"/>
            </a:solidFill>
            <a:ln>
              <a:noFill/>
            </a:ln>
            <a:effectLst/>
          </p:spPr>
          <p:style>
            <a:lnRef idx="1">
              <a:schemeClr val="accent1"/>
            </a:lnRef>
            <a:fillRef idx="2">
              <a:schemeClr val="accent1"/>
            </a:fillRef>
            <a:effectRef idx="1">
              <a:schemeClr val="accent1"/>
            </a:effectRef>
            <a:fontRef idx="minor">
              <a:schemeClr val="dk1"/>
            </a:fontRef>
          </p:style>
          <p:txBody>
            <a:bodyPr lIns="117416" tIns="58707" rIns="117416" bIns="58707" rtlCol="0" anchor="ctr"/>
            <a:lstStyle/>
            <a:p>
              <a:r>
                <a:rPr lang="en-US" sz="1600" dirty="0" smtClean="0">
                  <a:solidFill>
                    <a:schemeClr val="accent2">
                      <a:lumMod val="50000"/>
                    </a:schemeClr>
                  </a:solidFill>
                  <a:latin typeface="Consolas" charset="0"/>
                  <a:ea typeface="Consolas" charset="0"/>
                  <a:cs typeface="Consolas" charset="0"/>
                </a:rPr>
                <a:t>class</a:t>
              </a:r>
              <a:endParaRPr lang="ru-RU" sz="1600" dirty="0">
                <a:solidFill>
                  <a:schemeClr val="accent2">
                    <a:lumMod val="50000"/>
                  </a:schemeClr>
                </a:solidFill>
                <a:latin typeface="Consolas" charset="0"/>
                <a:ea typeface="Consolas" charset="0"/>
                <a:cs typeface="Consolas" charset="0"/>
              </a:endParaRPr>
            </a:p>
          </p:txBody>
        </p:sp>
        <p:cxnSp>
          <p:nvCxnSpPr>
            <p:cNvPr id="12" name="Прямая со стрелкой 11"/>
            <p:cNvCxnSpPr/>
            <p:nvPr/>
          </p:nvCxnSpPr>
          <p:spPr>
            <a:xfrm flipH="1" flipV="1">
              <a:off x="4610101" y="1031111"/>
              <a:ext cx="3009899" cy="35689"/>
            </a:xfrm>
            <a:prstGeom prst="straightConnector1">
              <a:avLst/>
            </a:prstGeom>
            <a:ln w="28575">
              <a:solidFill>
                <a:schemeClr val="accent2">
                  <a:lumMod val="50000"/>
                </a:schemeClr>
              </a:solidFill>
              <a:prstDash val="sysDot"/>
              <a:tailEnd type="triangle"/>
            </a:ln>
            <a:effectLst/>
          </p:spPr>
          <p:style>
            <a:lnRef idx="2">
              <a:schemeClr val="accent1"/>
            </a:lnRef>
            <a:fillRef idx="0">
              <a:schemeClr val="accent1"/>
            </a:fillRef>
            <a:effectRef idx="1">
              <a:schemeClr val="accent1"/>
            </a:effectRef>
            <a:fontRef idx="minor">
              <a:schemeClr val="tx1"/>
            </a:fontRef>
          </p:style>
        </p:cxnSp>
        <p:cxnSp>
          <p:nvCxnSpPr>
            <p:cNvPr id="19" name="Прямая со стрелкой 18"/>
            <p:cNvCxnSpPr/>
            <p:nvPr/>
          </p:nvCxnSpPr>
          <p:spPr>
            <a:xfrm flipH="1" flipV="1">
              <a:off x="4610100" y="1814340"/>
              <a:ext cx="2552700" cy="54333"/>
            </a:xfrm>
            <a:prstGeom prst="straightConnector1">
              <a:avLst/>
            </a:prstGeom>
            <a:ln w="28575">
              <a:solidFill>
                <a:schemeClr val="accent2">
                  <a:lumMod val="50000"/>
                </a:schemeClr>
              </a:solidFill>
              <a:prstDash val="sysDot"/>
              <a:tailEnd type="triangle"/>
            </a:ln>
            <a:effectLst/>
          </p:spPr>
          <p:style>
            <a:lnRef idx="2">
              <a:schemeClr val="accent1"/>
            </a:lnRef>
            <a:fillRef idx="0">
              <a:schemeClr val="accent1"/>
            </a:fillRef>
            <a:effectRef idx="1">
              <a:schemeClr val="accent1"/>
            </a:effectRef>
            <a:fontRef idx="minor">
              <a:schemeClr val="tx1"/>
            </a:fontRef>
          </p:style>
        </p:cxnSp>
        <p:sp>
          <p:nvSpPr>
            <p:cNvPr id="18" name="Flowchart: Document 11"/>
            <p:cNvSpPr/>
            <p:nvPr/>
          </p:nvSpPr>
          <p:spPr>
            <a:xfrm>
              <a:off x="174086" y="2279759"/>
              <a:ext cx="8839200" cy="848580"/>
            </a:xfrm>
            <a:prstGeom prst="flowChartDocument">
              <a:avLst/>
            </a:prstGeom>
            <a:noFill/>
            <a:ln>
              <a:no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r>
                <a:rPr lang="ru-RU" sz="1600" dirty="0" err="1" smtClean="0">
                  <a:solidFill>
                    <a:schemeClr val="accent2">
                      <a:lumMod val="50000"/>
                    </a:schemeClr>
                  </a:solidFill>
                  <a:latin typeface="Consolas" pitchFamily="49" charset="0"/>
                  <a:cs typeface="Consolas" pitchFamily="49" charset="0"/>
                </a:rPr>
                <a:t>Currency</a:t>
              </a:r>
              <a:r>
                <a:rPr lang="ru-RU" sz="1600" dirty="0" smtClean="0">
                  <a:solidFill>
                    <a:schemeClr val="accent2">
                      <a:lumMod val="50000"/>
                    </a:schemeClr>
                  </a:solidFill>
                  <a:latin typeface="Consolas" pitchFamily="49" charset="0"/>
                  <a:cs typeface="Consolas" pitchFamily="49" charset="0"/>
                </a:rPr>
                <a:t> </a:t>
              </a:r>
              <a:r>
                <a:rPr lang="ru-RU" sz="1600" dirty="0">
                  <a:solidFill>
                    <a:schemeClr val="accent2">
                      <a:lumMod val="50000"/>
                    </a:schemeClr>
                  </a:solidFill>
                  <a:latin typeface="Consolas" pitchFamily="49" charset="0"/>
                  <a:cs typeface="Consolas" pitchFamily="49" charset="0"/>
                </a:rPr>
                <a:t>anotherCurrency = (Currency)o;</a:t>
              </a:r>
            </a:p>
          </p:txBody>
        </p:sp>
        <p:sp>
          <p:nvSpPr>
            <p:cNvPr id="20" name="Rounded Rectangle 19"/>
            <p:cNvSpPr/>
            <p:nvPr/>
          </p:nvSpPr>
          <p:spPr>
            <a:xfrm>
              <a:off x="7454650" y="2396892"/>
              <a:ext cx="1485900" cy="631914"/>
            </a:xfrm>
            <a:prstGeom prst="roundRect">
              <a:avLst/>
            </a:prstGeom>
            <a:noFill/>
            <a:ln>
              <a:noFill/>
            </a:ln>
            <a:effectLst/>
          </p:spPr>
          <p:style>
            <a:lnRef idx="1">
              <a:schemeClr val="accent1"/>
            </a:lnRef>
            <a:fillRef idx="2">
              <a:schemeClr val="accent1"/>
            </a:fillRef>
            <a:effectRef idx="1">
              <a:schemeClr val="accent1"/>
            </a:effectRef>
            <a:fontRef idx="minor">
              <a:schemeClr val="dk1"/>
            </a:fontRef>
          </p:style>
          <p:txBody>
            <a:bodyPr lIns="117416" tIns="58707" rIns="117416" bIns="58707" rtlCol="0" anchor="ctr"/>
            <a:lstStyle/>
            <a:p>
              <a:pPr marL="106000" algn="just"/>
              <a:r>
                <a:rPr lang="en-US" sz="1600" smtClean="0">
                  <a:solidFill>
                    <a:schemeClr val="accent2">
                      <a:lumMod val="50000"/>
                    </a:schemeClr>
                  </a:solidFill>
                  <a:latin typeface="Consolas" charset="0"/>
                  <a:ea typeface="Consolas" charset="0"/>
                  <a:cs typeface="Consolas" charset="0"/>
                </a:rPr>
                <a:t>unboxing</a:t>
              </a:r>
              <a:endParaRPr lang="en-US" sz="1600" dirty="0">
                <a:solidFill>
                  <a:schemeClr val="accent2">
                    <a:lumMod val="50000"/>
                  </a:schemeClr>
                </a:solidFill>
                <a:latin typeface="Consolas" charset="0"/>
                <a:ea typeface="Consolas" charset="0"/>
                <a:cs typeface="Consolas" charset="0"/>
              </a:endParaRPr>
            </a:p>
          </p:txBody>
        </p:sp>
        <p:cxnSp>
          <p:nvCxnSpPr>
            <p:cNvPr id="23" name="Прямая со стрелкой 18"/>
            <p:cNvCxnSpPr/>
            <p:nvPr/>
          </p:nvCxnSpPr>
          <p:spPr>
            <a:xfrm flipH="1" flipV="1">
              <a:off x="5181601" y="2649715"/>
              <a:ext cx="2209799" cy="121271"/>
            </a:xfrm>
            <a:prstGeom prst="straightConnector1">
              <a:avLst/>
            </a:prstGeom>
            <a:ln w="28575">
              <a:solidFill>
                <a:schemeClr val="accent2">
                  <a:lumMod val="50000"/>
                </a:schemeClr>
              </a:solidFill>
              <a:prstDash val="sysDot"/>
              <a:tailEnd type="triangle"/>
            </a:ln>
            <a:effectLst/>
          </p:spPr>
          <p:style>
            <a:lnRef idx="2">
              <a:schemeClr val="accent1"/>
            </a:lnRef>
            <a:fillRef idx="0">
              <a:schemeClr val="accent1"/>
            </a:fillRef>
            <a:effectRef idx="1">
              <a:schemeClr val="accent1"/>
            </a:effectRef>
            <a:fontRef idx="minor">
              <a:schemeClr val="tx1"/>
            </a:fontRef>
          </p:style>
        </p:cxn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Boxing and unboxing</a:t>
            </a:r>
          </a:p>
        </p:txBody>
      </p:sp>
      <p:grpSp>
        <p:nvGrpSpPr>
          <p:cNvPr id="15" name="Group 14"/>
          <p:cNvGrpSpPr/>
          <p:nvPr/>
        </p:nvGrpSpPr>
        <p:grpSpPr>
          <a:xfrm>
            <a:off x="228600" y="914400"/>
            <a:ext cx="8534400" cy="4495800"/>
            <a:chOff x="228600" y="914400"/>
            <a:chExt cx="8534400" cy="4495800"/>
          </a:xfrm>
        </p:grpSpPr>
        <p:sp>
          <p:nvSpPr>
            <p:cNvPr id="4" name="Flowchart: Document 8"/>
            <p:cNvSpPr/>
            <p:nvPr/>
          </p:nvSpPr>
          <p:spPr>
            <a:xfrm>
              <a:off x="228600" y="914400"/>
              <a:ext cx="5105400" cy="3200400"/>
            </a:xfrm>
            <a:prstGeom prst="flowChartDocument">
              <a:avLst/>
            </a:prstGeom>
            <a:noFill/>
            <a:ln>
              <a:no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endParaRPr lang="en-US" sz="1600" dirty="0">
                <a:solidFill>
                  <a:schemeClr val="accent2">
                    <a:lumMod val="50000"/>
                  </a:schemeClr>
                </a:solidFill>
                <a:latin typeface="Consolas"/>
                <a:cs typeface="Consolas"/>
              </a:endParaRPr>
            </a:p>
            <a:p>
              <a:r>
                <a:rPr lang="en-US" sz="1600" dirty="0">
                  <a:solidFill>
                    <a:schemeClr val="accent2">
                      <a:lumMod val="50000"/>
                    </a:schemeClr>
                  </a:solidFill>
                  <a:latin typeface="Consolas"/>
                  <a:cs typeface="Consolas"/>
                </a:rPr>
                <a:t>static void Main() </a:t>
              </a:r>
            </a:p>
            <a:p>
              <a:r>
                <a:rPr lang="en-US" sz="1600" dirty="0">
                  <a:solidFill>
                    <a:schemeClr val="accent2">
                      <a:lumMod val="50000"/>
                    </a:schemeClr>
                  </a:solidFill>
                  <a:latin typeface="Consolas"/>
                  <a:cs typeface="Consolas"/>
                </a:rPr>
                <a:t>{</a:t>
              </a:r>
            </a:p>
            <a:p>
              <a:r>
                <a:rPr lang="en-US" sz="1600" dirty="0">
                  <a:solidFill>
                    <a:schemeClr val="accent2">
                      <a:lumMod val="50000"/>
                    </a:schemeClr>
                  </a:solidFill>
                  <a:latin typeface="Consolas"/>
                  <a:cs typeface="Consolas"/>
                </a:rPr>
                <a:t>	</a:t>
              </a:r>
              <a:r>
                <a:rPr lang="en-US" sz="1600" b="1" dirty="0">
                  <a:solidFill>
                    <a:schemeClr val="accent2">
                      <a:lumMod val="50000"/>
                    </a:schemeClr>
                  </a:solidFill>
                  <a:latin typeface="Consolas"/>
                  <a:cs typeface="Consolas"/>
                </a:rPr>
                <a:t>Bar(42)</a:t>
              </a:r>
              <a:r>
                <a:rPr lang="en-US" sz="1600" dirty="0">
                  <a:solidFill>
                    <a:schemeClr val="accent2">
                      <a:lumMod val="50000"/>
                    </a:schemeClr>
                  </a:solidFill>
                  <a:latin typeface="Consolas"/>
                  <a:cs typeface="Consolas"/>
                </a:rPr>
                <a:t>; </a:t>
              </a:r>
            </a:p>
            <a:p>
              <a:r>
                <a:rPr lang="en-US" sz="1600" dirty="0">
                  <a:solidFill>
                    <a:schemeClr val="accent2">
                      <a:lumMod val="50000"/>
                    </a:schemeClr>
                  </a:solidFill>
                  <a:latin typeface="Consolas"/>
                  <a:cs typeface="Consolas"/>
                </a:rPr>
                <a:t>}</a:t>
              </a:r>
            </a:p>
            <a:p>
              <a:r>
                <a:rPr lang="en-US" sz="1600" dirty="0">
                  <a:solidFill>
                    <a:schemeClr val="accent2">
                      <a:lumMod val="50000"/>
                    </a:schemeClr>
                  </a:solidFill>
                  <a:latin typeface="Consolas"/>
                  <a:cs typeface="Consolas"/>
                </a:rPr>
                <a:t>static void Bar(object value) </a:t>
              </a:r>
            </a:p>
            <a:p>
              <a:r>
                <a:rPr lang="en-US" sz="1600" dirty="0">
                  <a:solidFill>
                    <a:schemeClr val="accent2">
                      <a:lumMod val="50000"/>
                    </a:schemeClr>
                  </a:solidFill>
                  <a:latin typeface="Consolas"/>
                  <a:cs typeface="Consolas"/>
                </a:rPr>
                <a:t>{</a:t>
              </a:r>
            </a:p>
            <a:p>
              <a:r>
                <a:rPr lang="en-US" sz="1600" dirty="0">
                  <a:solidFill>
                    <a:schemeClr val="accent2">
                      <a:lumMod val="50000"/>
                    </a:schemeClr>
                  </a:solidFill>
                  <a:latin typeface="Consolas"/>
                  <a:cs typeface="Consolas"/>
                </a:rPr>
                <a:t>	</a:t>
              </a:r>
              <a:r>
                <a:rPr lang="en-US" sz="1600" dirty="0" err="1">
                  <a:solidFill>
                    <a:schemeClr val="accent2">
                      <a:lumMod val="50000"/>
                    </a:schemeClr>
                  </a:solidFill>
                  <a:latin typeface="Consolas"/>
                  <a:cs typeface="Consolas"/>
                </a:rPr>
                <a:t>int</a:t>
              </a:r>
              <a:r>
                <a:rPr lang="en-US" sz="1600" dirty="0">
                  <a:solidFill>
                    <a:schemeClr val="accent2">
                      <a:lumMod val="50000"/>
                    </a:schemeClr>
                  </a:solidFill>
                  <a:latin typeface="Consolas"/>
                  <a:cs typeface="Consolas"/>
                </a:rPr>
                <a:t> a = </a:t>
              </a:r>
              <a:r>
                <a:rPr lang="en-US" sz="1600" b="1" dirty="0">
                  <a:solidFill>
                    <a:schemeClr val="accent2">
                      <a:lumMod val="50000"/>
                    </a:schemeClr>
                  </a:solidFill>
                  <a:latin typeface="Consolas"/>
                  <a:cs typeface="Consolas"/>
                </a:rPr>
                <a:t>(</a:t>
              </a:r>
              <a:r>
                <a:rPr lang="en-US" sz="1600" b="1" dirty="0" err="1">
                  <a:solidFill>
                    <a:schemeClr val="accent2">
                      <a:lumMod val="50000"/>
                    </a:schemeClr>
                  </a:solidFill>
                  <a:latin typeface="Consolas"/>
                  <a:cs typeface="Consolas"/>
                </a:rPr>
                <a:t>int</a:t>
              </a:r>
              <a:r>
                <a:rPr lang="en-US" sz="1600" b="1" dirty="0">
                  <a:solidFill>
                    <a:schemeClr val="accent2">
                      <a:lumMod val="50000"/>
                    </a:schemeClr>
                  </a:solidFill>
                  <a:latin typeface="Consolas"/>
                  <a:cs typeface="Consolas"/>
                </a:rPr>
                <a:t>)value</a:t>
              </a:r>
              <a:r>
                <a:rPr lang="en-US" sz="1600" dirty="0">
                  <a:solidFill>
                    <a:schemeClr val="accent2">
                      <a:lumMod val="50000"/>
                    </a:schemeClr>
                  </a:solidFill>
                  <a:latin typeface="Consolas"/>
                  <a:cs typeface="Consolas"/>
                </a:rPr>
                <a:t>;</a:t>
              </a:r>
            </a:p>
            <a:p>
              <a:r>
                <a:rPr lang="en-US" sz="1600" dirty="0">
                  <a:solidFill>
                    <a:schemeClr val="accent2">
                      <a:lumMod val="50000"/>
                    </a:schemeClr>
                  </a:solidFill>
                  <a:latin typeface="Consolas"/>
                  <a:cs typeface="Consolas"/>
                </a:rPr>
                <a:t>}</a:t>
              </a:r>
            </a:p>
          </p:txBody>
        </p:sp>
        <p:sp>
          <p:nvSpPr>
            <p:cNvPr id="5" name="Flowchart: Document 8"/>
            <p:cNvSpPr/>
            <p:nvPr/>
          </p:nvSpPr>
          <p:spPr>
            <a:xfrm>
              <a:off x="4495800" y="1524000"/>
              <a:ext cx="4267200" cy="3886200"/>
            </a:xfrm>
            <a:prstGeom prst="flowChartDocument">
              <a:avLst/>
            </a:prstGeom>
            <a:noFill/>
            <a:ln>
              <a:no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endParaRPr lang="fi-FI" sz="1600" dirty="0">
                <a:solidFill>
                  <a:schemeClr val="accent2">
                    <a:lumMod val="50000"/>
                  </a:schemeClr>
                </a:solidFill>
                <a:latin typeface="Consolas" panose="020B0609020204030204" pitchFamily="49" charset="0"/>
                <a:cs typeface="Consolas" panose="020B0609020204030204" pitchFamily="49" charset="0"/>
              </a:endParaRPr>
            </a:p>
            <a:p>
              <a:r>
                <a:rPr lang="fi-FI" sz="1600" dirty="0">
                  <a:solidFill>
                    <a:schemeClr val="accent2">
                      <a:lumMod val="50000"/>
                    </a:schemeClr>
                  </a:solidFill>
                  <a:latin typeface="Consolas" panose="020B0609020204030204" pitchFamily="49" charset="0"/>
                  <a:cs typeface="Consolas" panose="020B0609020204030204" pitchFamily="49" charset="0"/>
                </a:rPr>
                <a:t>IL_0000:  </a:t>
              </a:r>
              <a:r>
                <a:rPr lang="fi-FI" sz="1600" dirty="0" err="1">
                  <a:solidFill>
                    <a:schemeClr val="accent2">
                      <a:lumMod val="50000"/>
                    </a:schemeClr>
                  </a:solidFill>
                  <a:latin typeface="Consolas" panose="020B0609020204030204" pitchFamily="49" charset="0"/>
                  <a:cs typeface="Consolas" panose="020B0609020204030204" pitchFamily="49" charset="0"/>
                </a:rPr>
                <a:t>nop</a:t>
              </a:r>
              <a:r>
                <a:rPr lang="fi-FI" sz="1600" dirty="0">
                  <a:solidFill>
                    <a:schemeClr val="accent2">
                      <a:lumMod val="50000"/>
                    </a:schemeClr>
                  </a:solidFill>
                  <a:latin typeface="Consolas" panose="020B0609020204030204" pitchFamily="49" charset="0"/>
                  <a:cs typeface="Consolas" panose="020B0609020204030204" pitchFamily="49" charset="0"/>
                </a:rPr>
                <a:t>         </a:t>
              </a:r>
            </a:p>
            <a:p>
              <a:r>
                <a:rPr lang="pl-PL" sz="1600" dirty="0">
                  <a:solidFill>
                    <a:schemeClr val="accent2">
                      <a:lumMod val="50000"/>
                    </a:schemeClr>
                  </a:solidFill>
                  <a:latin typeface="Consolas" panose="020B0609020204030204" pitchFamily="49" charset="0"/>
                  <a:cs typeface="Consolas" panose="020B0609020204030204" pitchFamily="49" charset="0"/>
                </a:rPr>
                <a:t>IL_0001:  ldc.i4.s    2A </a:t>
              </a:r>
            </a:p>
            <a:p>
              <a:r>
                <a:rPr lang="fr-FR" sz="1600" b="1" dirty="0">
                  <a:solidFill>
                    <a:schemeClr val="accent2">
                      <a:lumMod val="50000"/>
                    </a:schemeClr>
                  </a:solidFill>
                  <a:latin typeface="Consolas" panose="020B0609020204030204" pitchFamily="49" charset="0"/>
                  <a:cs typeface="Consolas" panose="020B0609020204030204" pitchFamily="49" charset="0"/>
                </a:rPr>
                <a:t>IL_0003:  box         System.Int32</a:t>
              </a:r>
            </a:p>
            <a:p>
              <a:r>
                <a:rPr lang="en-US" sz="1600" dirty="0">
                  <a:solidFill>
                    <a:schemeClr val="accent2">
                      <a:lumMod val="50000"/>
                    </a:schemeClr>
                  </a:solidFill>
                  <a:latin typeface="Consolas" panose="020B0609020204030204" pitchFamily="49" charset="0"/>
                  <a:cs typeface="Consolas" panose="020B0609020204030204" pitchFamily="49" charset="0"/>
                </a:rPr>
                <a:t>IL_0008:  call        </a:t>
              </a:r>
              <a:r>
                <a:rPr lang="en-US" sz="1600" dirty="0" err="1">
                  <a:solidFill>
                    <a:schemeClr val="accent2">
                      <a:lumMod val="50000"/>
                    </a:schemeClr>
                  </a:solidFill>
                  <a:latin typeface="Consolas" panose="020B0609020204030204" pitchFamily="49" charset="0"/>
                  <a:cs typeface="Consolas" panose="020B0609020204030204" pitchFamily="49" charset="0"/>
                </a:rPr>
                <a:t>UserQuery.Bar</a:t>
              </a:r>
              <a:endParaRPr lang="en-US" sz="1600" dirty="0">
                <a:solidFill>
                  <a:schemeClr val="accent2">
                    <a:lumMod val="50000"/>
                  </a:schemeClr>
                </a:solidFill>
                <a:latin typeface="Consolas" panose="020B0609020204030204" pitchFamily="49" charset="0"/>
                <a:cs typeface="Consolas" panose="020B0609020204030204" pitchFamily="49" charset="0"/>
              </a:endParaRPr>
            </a:p>
            <a:p>
              <a:r>
                <a:rPr lang="fi-FI" sz="1600" dirty="0">
                  <a:solidFill>
                    <a:schemeClr val="accent2">
                      <a:lumMod val="50000"/>
                    </a:schemeClr>
                  </a:solidFill>
                  <a:latin typeface="Consolas" panose="020B0609020204030204" pitchFamily="49" charset="0"/>
                  <a:cs typeface="Consolas" panose="020B0609020204030204" pitchFamily="49" charset="0"/>
                </a:rPr>
                <a:t>IL_000D:  </a:t>
              </a:r>
              <a:r>
                <a:rPr lang="fi-FI" sz="1600" dirty="0" err="1">
                  <a:solidFill>
                    <a:schemeClr val="accent2">
                      <a:lumMod val="50000"/>
                    </a:schemeClr>
                  </a:solidFill>
                  <a:latin typeface="Consolas" panose="020B0609020204030204" pitchFamily="49" charset="0"/>
                  <a:cs typeface="Consolas" panose="020B0609020204030204" pitchFamily="49" charset="0"/>
                </a:rPr>
                <a:t>nop</a:t>
              </a:r>
              <a:r>
                <a:rPr lang="fi-FI" sz="1600" dirty="0">
                  <a:solidFill>
                    <a:schemeClr val="accent2">
                      <a:lumMod val="50000"/>
                    </a:schemeClr>
                  </a:solidFill>
                  <a:latin typeface="Consolas" panose="020B0609020204030204" pitchFamily="49" charset="0"/>
                  <a:cs typeface="Consolas" panose="020B0609020204030204" pitchFamily="49" charset="0"/>
                </a:rPr>
                <a:t>         </a:t>
              </a:r>
            </a:p>
            <a:p>
              <a:r>
                <a:rPr lang="da-DK" sz="1600" dirty="0">
                  <a:solidFill>
                    <a:schemeClr val="accent2">
                      <a:lumMod val="50000"/>
                    </a:schemeClr>
                  </a:solidFill>
                  <a:latin typeface="Consolas" panose="020B0609020204030204" pitchFamily="49" charset="0"/>
                  <a:cs typeface="Consolas" panose="020B0609020204030204" pitchFamily="49" charset="0"/>
                </a:rPr>
                <a:t>IL_000E:  ret         </a:t>
              </a:r>
            </a:p>
            <a:p>
              <a:endParaRPr lang="da-DK" sz="1600" dirty="0">
                <a:solidFill>
                  <a:schemeClr val="accent2">
                    <a:lumMod val="50000"/>
                  </a:schemeClr>
                </a:solidFill>
                <a:latin typeface="Consolas" panose="020B0609020204030204" pitchFamily="49" charset="0"/>
                <a:cs typeface="Consolas" panose="020B0609020204030204" pitchFamily="49" charset="0"/>
              </a:endParaRPr>
            </a:p>
            <a:p>
              <a:r>
                <a:rPr lang="da-DK" sz="1600" dirty="0">
                  <a:solidFill>
                    <a:schemeClr val="accent2">
                      <a:lumMod val="50000"/>
                    </a:schemeClr>
                  </a:solidFill>
                  <a:latin typeface="Consolas" panose="020B0609020204030204" pitchFamily="49" charset="0"/>
                  <a:cs typeface="Consolas" panose="020B0609020204030204" pitchFamily="49" charset="0"/>
                </a:rPr>
                <a:t>Bar:</a:t>
              </a:r>
            </a:p>
            <a:p>
              <a:r>
                <a:rPr lang="fi-FI" sz="1600" dirty="0">
                  <a:solidFill>
                    <a:schemeClr val="accent2">
                      <a:lumMod val="50000"/>
                    </a:schemeClr>
                  </a:solidFill>
                  <a:latin typeface="Consolas" panose="020B0609020204030204" pitchFamily="49" charset="0"/>
                  <a:cs typeface="Consolas" panose="020B0609020204030204" pitchFamily="49" charset="0"/>
                </a:rPr>
                <a:t>IL_0000:  </a:t>
              </a:r>
              <a:r>
                <a:rPr lang="fi-FI" sz="1600" dirty="0" err="1">
                  <a:solidFill>
                    <a:schemeClr val="accent2">
                      <a:lumMod val="50000"/>
                    </a:schemeClr>
                  </a:solidFill>
                  <a:latin typeface="Consolas" panose="020B0609020204030204" pitchFamily="49" charset="0"/>
                  <a:cs typeface="Consolas" panose="020B0609020204030204" pitchFamily="49" charset="0"/>
                </a:rPr>
                <a:t>nop</a:t>
              </a:r>
              <a:r>
                <a:rPr lang="fi-FI" sz="1600" dirty="0">
                  <a:solidFill>
                    <a:schemeClr val="accent2">
                      <a:lumMod val="50000"/>
                    </a:schemeClr>
                  </a:solidFill>
                  <a:latin typeface="Consolas" panose="020B0609020204030204" pitchFamily="49" charset="0"/>
                  <a:cs typeface="Consolas" panose="020B0609020204030204" pitchFamily="49" charset="0"/>
                </a:rPr>
                <a:t>         </a:t>
              </a:r>
            </a:p>
            <a:p>
              <a:r>
                <a:rPr lang="is-IS" sz="1600" dirty="0">
                  <a:solidFill>
                    <a:schemeClr val="accent2">
                      <a:lumMod val="50000"/>
                    </a:schemeClr>
                  </a:solidFill>
                  <a:latin typeface="Consolas" panose="020B0609020204030204" pitchFamily="49" charset="0"/>
                  <a:cs typeface="Consolas" panose="020B0609020204030204" pitchFamily="49" charset="0"/>
                </a:rPr>
                <a:t>IL_0001:  ldarg.0     </a:t>
              </a:r>
            </a:p>
            <a:p>
              <a:r>
                <a:rPr lang="en-US" sz="1600" b="1" dirty="0">
                  <a:solidFill>
                    <a:schemeClr val="accent2">
                      <a:lumMod val="50000"/>
                    </a:schemeClr>
                  </a:solidFill>
                  <a:latin typeface="Consolas" panose="020B0609020204030204" pitchFamily="49" charset="0"/>
                  <a:cs typeface="Consolas" panose="020B0609020204030204" pitchFamily="49" charset="0"/>
                </a:rPr>
                <a:t>IL_0002:  </a:t>
              </a:r>
              <a:r>
                <a:rPr lang="en-US" sz="1600" b="1" dirty="0" err="1">
                  <a:solidFill>
                    <a:schemeClr val="accent2">
                      <a:lumMod val="50000"/>
                    </a:schemeClr>
                  </a:solidFill>
                  <a:latin typeface="Consolas" panose="020B0609020204030204" pitchFamily="49" charset="0"/>
                  <a:cs typeface="Consolas" panose="020B0609020204030204" pitchFamily="49" charset="0"/>
                </a:rPr>
                <a:t>unbox.any</a:t>
              </a:r>
              <a:r>
                <a:rPr lang="en-US" sz="1600" b="1" dirty="0">
                  <a:solidFill>
                    <a:schemeClr val="accent2">
                      <a:lumMod val="50000"/>
                    </a:schemeClr>
                  </a:solidFill>
                  <a:latin typeface="Consolas" panose="020B0609020204030204" pitchFamily="49" charset="0"/>
                  <a:cs typeface="Consolas" panose="020B0609020204030204" pitchFamily="49" charset="0"/>
                </a:rPr>
                <a:t>   System.Int32</a:t>
              </a:r>
            </a:p>
            <a:p>
              <a:r>
                <a:rPr lang="en-US" sz="1600" dirty="0">
                  <a:solidFill>
                    <a:schemeClr val="accent2">
                      <a:lumMod val="50000"/>
                    </a:schemeClr>
                  </a:solidFill>
                  <a:latin typeface="Consolas" panose="020B0609020204030204" pitchFamily="49" charset="0"/>
                  <a:cs typeface="Consolas" panose="020B0609020204030204" pitchFamily="49" charset="0"/>
                </a:rPr>
                <a:t>IL_0007:  stloc.0     // a</a:t>
              </a:r>
            </a:p>
            <a:p>
              <a:r>
                <a:rPr lang="da-DK" sz="1600" dirty="0">
                  <a:solidFill>
                    <a:schemeClr val="accent2">
                      <a:lumMod val="50000"/>
                    </a:schemeClr>
                  </a:solidFill>
                  <a:latin typeface="Consolas" panose="020B0609020204030204" pitchFamily="49" charset="0"/>
                  <a:cs typeface="Consolas" panose="020B0609020204030204" pitchFamily="49" charset="0"/>
                </a:rPr>
                <a:t>IL_0008:  ret </a:t>
              </a:r>
              <a:endParaRPr lang="en-US" sz="1700" dirty="0">
                <a:solidFill>
                  <a:schemeClr val="accent2">
                    <a:lumMod val="50000"/>
                  </a:schemeClr>
                </a:solidFill>
                <a:latin typeface="Consolas" panose="020B0609020204030204" pitchFamily="49" charset="0"/>
                <a:cs typeface="Consolas" panose="020B0609020204030204" pitchFamily="49" charset="0"/>
              </a:endParaRPr>
            </a:p>
          </p:txBody>
        </p:sp>
        <p:cxnSp>
          <p:nvCxnSpPr>
            <p:cNvPr id="6" name="Прямая со стрелкой 5"/>
            <p:cNvCxnSpPr/>
            <p:nvPr/>
          </p:nvCxnSpPr>
          <p:spPr>
            <a:xfrm>
              <a:off x="2133600" y="2026625"/>
              <a:ext cx="2438400" cy="183175"/>
            </a:xfrm>
            <a:prstGeom prst="straightConnector1">
              <a:avLst/>
            </a:prstGeom>
            <a:ln w="28575">
              <a:solidFill>
                <a:schemeClr val="accent3">
                  <a:lumMod val="50000"/>
                </a:schemeClr>
              </a:solidFill>
              <a:prstDash val="sysDot"/>
              <a:headEnd type="non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9" name="Прямая со стрелкой 5"/>
            <p:cNvCxnSpPr/>
            <p:nvPr/>
          </p:nvCxnSpPr>
          <p:spPr>
            <a:xfrm>
              <a:off x="2781300" y="3154975"/>
              <a:ext cx="1790700" cy="948928"/>
            </a:xfrm>
            <a:prstGeom prst="straightConnector1">
              <a:avLst/>
            </a:prstGeom>
            <a:ln w="28575">
              <a:solidFill>
                <a:schemeClr val="accent3">
                  <a:lumMod val="50000"/>
                </a:schemeClr>
              </a:solidFill>
              <a:prstDash val="sysDot"/>
              <a:headEnd type="none" w="med" len="med"/>
              <a:tailEnd type="triangle"/>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9264328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Boxing and unboxing</a:t>
            </a:r>
          </a:p>
        </p:txBody>
      </p:sp>
      <p:grpSp>
        <p:nvGrpSpPr>
          <p:cNvPr id="79" name="Группа 78"/>
          <p:cNvGrpSpPr/>
          <p:nvPr/>
        </p:nvGrpSpPr>
        <p:grpSpPr>
          <a:xfrm>
            <a:off x="147539" y="762000"/>
            <a:ext cx="8868180" cy="5257800"/>
            <a:chOff x="147539" y="762000"/>
            <a:chExt cx="8868180" cy="5257800"/>
          </a:xfrm>
        </p:grpSpPr>
        <p:grpSp>
          <p:nvGrpSpPr>
            <p:cNvPr id="66" name="Группа 65"/>
            <p:cNvGrpSpPr/>
            <p:nvPr/>
          </p:nvGrpSpPr>
          <p:grpSpPr>
            <a:xfrm>
              <a:off x="4038601" y="762000"/>
              <a:ext cx="4977118" cy="5257800"/>
              <a:chOff x="990600" y="789709"/>
              <a:chExt cx="4800601" cy="5101893"/>
            </a:xfrm>
          </p:grpSpPr>
          <p:grpSp>
            <p:nvGrpSpPr>
              <p:cNvPr id="20" name="Группа 19"/>
              <p:cNvGrpSpPr/>
              <p:nvPr/>
            </p:nvGrpSpPr>
            <p:grpSpPr>
              <a:xfrm>
                <a:off x="990600" y="810491"/>
                <a:ext cx="1066800" cy="1167202"/>
                <a:chOff x="1143000" y="1752600"/>
                <a:chExt cx="1295400" cy="1371600"/>
              </a:xfrm>
            </p:grpSpPr>
            <p:cxnSp>
              <p:nvCxnSpPr>
                <p:cNvPr id="6" name="Прямая соединительная линия 5"/>
                <p:cNvCxnSpPr/>
                <p:nvPr/>
              </p:nvCxnSpPr>
              <p:spPr>
                <a:xfrm>
                  <a:off x="1143000" y="1752600"/>
                  <a:ext cx="0" cy="1371600"/>
                </a:xfrm>
                <a:prstGeom prst="line">
                  <a:avLst/>
                </a:prstGeom>
                <a:ln w="57150">
                  <a:solidFill>
                    <a:schemeClr val="accent2">
                      <a:lumMod val="50000"/>
                    </a:schemeClr>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 name="Прямая соединительная линия 7"/>
                <p:cNvCxnSpPr/>
                <p:nvPr/>
              </p:nvCxnSpPr>
              <p:spPr>
                <a:xfrm>
                  <a:off x="2438400" y="1752600"/>
                  <a:ext cx="0" cy="1371600"/>
                </a:xfrm>
                <a:prstGeom prst="line">
                  <a:avLst/>
                </a:prstGeom>
                <a:ln w="57150">
                  <a:solidFill>
                    <a:schemeClr val="accent2">
                      <a:lumMod val="50000"/>
                    </a:schemeClr>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9" name="Прямая соединительная линия 8"/>
                <p:cNvCxnSpPr/>
                <p:nvPr/>
              </p:nvCxnSpPr>
              <p:spPr>
                <a:xfrm>
                  <a:off x="1143000" y="3103418"/>
                  <a:ext cx="1295400" cy="0"/>
                </a:xfrm>
                <a:prstGeom prst="line">
                  <a:avLst/>
                </a:prstGeom>
                <a:ln w="57150">
                  <a:solidFill>
                    <a:schemeClr val="accent2">
                      <a:lumMod val="50000"/>
                    </a:schemeClr>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4" name="Прямая соединительная линия 13"/>
                <p:cNvCxnSpPr/>
                <p:nvPr/>
              </p:nvCxnSpPr>
              <p:spPr>
                <a:xfrm>
                  <a:off x="1143000" y="2590800"/>
                  <a:ext cx="1295400" cy="0"/>
                </a:xfrm>
                <a:prstGeom prst="line">
                  <a:avLst/>
                </a:prstGeom>
                <a:ln w="57150">
                  <a:solidFill>
                    <a:schemeClr val="accent2">
                      <a:lumMod val="50000"/>
                    </a:schemeClr>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
            <p:nvSpPr>
              <p:cNvPr id="21" name="Облако 20"/>
              <p:cNvSpPr/>
              <p:nvPr/>
            </p:nvSpPr>
            <p:spPr>
              <a:xfrm>
                <a:off x="2721446" y="789709"/>
                <a:ext cx="1981200" cy="1129102"/>
              </a:xfrm>
              <a:prstGeom prst="cloud">
                <a:avLst/>
              </a:prstGeom>
              <a:solidFill>
                <a:schemeClr val="accent2">
                  <a:lumMod val="20000"/>
                  <a:lumOff val="80000"/>
                </a:schemeClr>
              </a:solidFill>
              <a:ln w="28575">
                <a:solidFill>
                  <a:schemeClr val="accent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4" name="Группа 23"/>
              <p:cNvGrpSpPr/>
              <p:nvPr/>
            </p:nvGrpSpPr>
            <p:grpSpPr>
              <a:xfrm>
                <a:off x="990600" y="2477526"/>
                <a:ext cx="1066800" cy="1167202"/>
                <a:chOff x="1143000" y="1752600"/>
                <a:chExt cx="1295400" cy="1371600"/>
              </a:xfrm>
            </p:grpSpPr>
            <p:cxnSp>
              <p:nvCxnSpPr>
                <p:cNvPr id="25" name="Прямая соединительная линия 24"/>
                <p:cNvCxnSpPr/>
                <p:nvPr/>
              </p:nvCxnSpPr>
              <p:spPr>
                <a:xfrm>
                  <a:off x="1143000" y="1752600"/>
                  <a:ext cx="0" cy="1371600"/>
                </a:xfrm>
                <a:prstGeom prst="line">
                  <a:avLst/>
                </a:prstGeom>
                <a:ln w="57150">
                  <a:solidFill>
                    <a:schemeClr val="accent2">
                      <a:lumMod val="50000"/>
                    </a:schemeClr>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6" name="Прямая соединительная линия 25"/>
                <p:cNvCxnSpPr/>
                <p:nvPr/>
              </p:nvCxnSpPr>
              <p:spPr>
                <a:xfrm>
                  <a:off x="2438400" y="1752600"/>
                  <a:ext cx="0" cy="1371600"/>
                </a:xfrm>
                <a:prstGeom prst="line">
                  <a:avLst/>
                </a:prstGeom>
                <a:ln w="57150">
                  <a:solidFill>
                    <a:schemeClr val="accent2">
                      <a:lumMod val="50000"/>
                    </a:schemeClr>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7" name="Прямая соединительная линия 26"/>
                <p:cNvCxnSpPr/>
                <p:nvPr/>
              </p:nvCxnSpPr>
              <p:spPr>
                <a:xfrm>
                  <a:off x="1143000" y="3103418"/>
                  <a:ext cx="1295400" cy="0"/>
                </a:xfrm>
                <a:prstGeom prst="line">
                  <a:avLst/>
                </a:prstGeom>
                <a:ln w="57150">
                  <a:solidFill>
                    <a:schemeClr val="accent2">
                      <a:lumMod val="50000"/>
                    </a:schemeClr>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8" name="Прямая соединительная линия 27"/>
                <p:cNvCxnSpPr/>
                <p:nvPr/>
              </p:nvCxnSpPr>
              <p:spPr>
                <a:xfrm>
                  <a:off x="1143000" y="2590800"/>
                  <a:ext cx="1295400" cy="0"/>
                </a:xfrm>
                <a:prstGeom prst="line">
                  <a:avLst/>
                </a:prstGeom>
                <a:ln w="57150">
                  <a:solidFill>
                    <a:schemeClr val="accent2">
                      <a:lumMod val="50000"/>
                    </a:schemeClr>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
            <p:nvSpPr>
              <p:cNvPr id="30" name="Облако 29"/>
              <p:cNvSpPr/>
              <p:nvPr/>
            </p:nvSpPr>
            <p:spPr>
              <a:xfrm>
                <a:off x="2721446" y="2456744"/>
                <a:ext cx="1981200" cy="1129102"/>
              </a:xfrm>
              <a:prstGeom prst="cloud">
                <a:avLst/>
              </a:prstGeom>
              <a:solidFill>
                <a:schemeClr val="accent2">
                  <a:lumMod val="20000"/>
                  <a:lumOff val="80000"/>
                </a:schemeClr>
              </a:solidFill>
              <a:ln w="28575">
                <a:solidFill>
                  <a:schemeClr val="accent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3" name="Группа 32"/>
              <p:cNvGrpSpPr/>
              <p:nvPr/>
            </p:nvGrpSpPr>
            <p:grpSpPr>
              <a:xfrm>
                <a:off x="990600" y="4724400"/>
                <a:ext cx="1066800" cy="1167202"/>
                <a:chOff x="1143000" y="1752600"/>
                <a:chExt cx="1295400" cy="1371600"/>
              </a:xfrm>
            </p:grpSpPr>
            <p:cxnSp>
              <p:nvCxnSpPr>
                <p:cNvPr id="34" name="Прямая соединительная линия 33"/>
                <p:cNvCxnSpPr/>
                <p:nvPr/>
              </p:nvCxnSpPr>
              <p:spPr>
                <a:xfrm>
                  <a:off x="1143000" y="1752600"/>
                  <a:ext cx="0" cy="1371600"/>
                </a:xfrm>
                <a:prstGeom prst="line">
                  <a:avLst/>
                </a:prstGeom>
                <a:ln w="57150">
                  <a:solidFill>
                    <a:schemeClr val="accent2">
                      <a:lumMod val="50000"/>
                    </a:schemeClr>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5" name="Прямая соединительная линия 34"/>
                <p:cNvCxnSpPr/>
                <p:nvPr/>
              </p:nvCxnSpPr>
              <p:spPr>
                <a:xfrm>
                  <a:off x="2438400" y="1752600"/>
                  <a:ext cx="0" cy="1371600"/>
                </a:xfrm>
                <a:prstGeom prst="line">
                  <a:avLst/>
                </a:prstGeom>
                <a:ln w="57150">
                  <a:solidFill>
                    <a:schemeClr val="accent2">
                      <a:lumMod val="50000"/>
                    </a:schemeClr>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6" name="Прямая соединительная линия 35"/>
                <p:cNvCxnSpPr/>
                <p:nvPr/>
              </p:nvCxnSpPr>
              <p:spPr>
                <a:xfrm>
                  <a:off x="1143000" y="3103418"/>
                  <a:ext cx="1295400" cy="0"/>
                </a:xfrm>
                <a:prstGeom prst="line">
                  <a:avLst/>
                </a:prstGeom>
                <a:ln w="57150">
                  <a:solidFill>
                    <a:schemeClr val="accent2">
                      <a:lumMod val="50000"/>
                    </a:schemeClr>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7" name="Прямая соединительная линия 36"/>
                <p:cNvCxnSpPr/>
                <p:nvPr/>
              </p:nvCxnSpPr>
              <p:spPr>
                <a:xfrm>
                  <a:off x="1143000" y="2590800"/>
                  <a:ext cx="1295400" cy="0"/>
                </a:xfrm>
                <a:prstGeom prst="line">
                  <a:avLst/>
                </a:prstGeom>
                <a:ln w="57150">
                  <a:solidFill>
                    <a:schemeClr val="accent2">
                      <a:lumMod val="50000"/>
                    </a:schemeClr>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8" name="Прямая соединительная линия 37"/>
                <p:cNvCxnSpPr/>
                <p:nvPr/>
              </p:nvCxnSpPr>
              <p:spPr>
                <a:xfrm>
                  <a:off x="1143000" y="2057400"/>
                  <a:ext cx="1295400" cy="0"/>
                </a:xfrm>
                <a:prstGeom prst="line">
                  <a:avLst/>
                </a:prstGeom>
                <a:ln w="57150">
                  <a:solidFill>
                    <a:schemeClr val="accent2">
                      <a:lumMod val="50000"/>
                    </a:schemeClr>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
            <p:nvSpPr>
              <p:cNvPr id="39" name="Облако 38"/>
              <p:cNvSpPr/>
              <p:nvPr/>
            </p:nvSpPr>
            <p:spPr>
              <a:xfrm>
                <a:off x="2721445" y="4647966"/>
                <a:ext cx="1981200" cy="1129102"/>
              </a:xfrm>
              <a:prstGeom prst="cloud">
                <a:avLst/>
              </a:prstGeom>
              <a:solidFill>
                <a:schemeClr val="accent2">
                  <a:lumMod val="20000"/>
                  <a:lumOff val="80000"/>
                </a:schemeClr>
              </a:solidFill>
              <a:ln w="28575">
                <a:solidFill>
                  <a:schemeClr val="accent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Прямоугольник 40"/>
              <p:cNvSpPr/>
              <p:nvPr/>
            </p:nvSpPr>
            <p:spPr>
              <a:xfrm>
                <a:off x="1332281" y="1580765"/>
                <a:ext cx="383438" cy="307777"/>
              </a:xfrm>
              <a:prstGeom prst="rect">
                <a:avLst/>
              </a:prstGeom>
            </p:spPr>
            <p:txBody>
              <a:bodyPr wrap="none">
                <a:spAutoFit/>
              </a:bodyPr>
              <a:lstStyle/>
              <a:p>
                <a:pPr algn="ctr"/>
                <a:r>
                  <a:rPr lang="en-US" sz="1400" b="1" dirty="0">
                    <a:latin typeface="Consolas" panose="020B0609020204030204" pitchFamily="49" charset="0"/>
                    <a:cs typeface="Consolas" panose="020B0609020204030204" pitchFamily="49" charset="0"/>
                  </a:rPr>
                  <a:t>42</a:t>
                </a:r>
              </a:p>
            </p:txBody>
          </p:sp>
          <p:sp>
            <p:nvSpPr>
              <p:cNvPr id="42" name="Прямоугольник 41"/>
              <p:cNvSpPr/>
              <p:nvPr/>
            </p:nvSpPr>
            <p:spPr>
              <a:xfrm>
                <a:off x="1133508" y="3267833"/>
                <a:ext cx="780984" cy="307777"/>
              </a:xfrm>
              <a:prstGeom prst="rect">
                <a:avLst/>
              </a:prstGeom>
            </p:spPr>
            <p:txBody>
              <a:bodyPr wrap="none">
                <a:spAutoFit/>
              </a:bodyPr>
              <a:lstStyle/>
              <a:p>
                <a:pPr algn="ctr"/>
                <a:r>
                  <a:rPr lang="en-US" sz="1400" b="1" dirty="0">
                    <a:latin typeface="Consolas" panose="020B0609020204030204" pitchFamily="49" charset="0"/>
                    <a:cs typeface="Consolas" panose="020B0609020204030204" pitchFamily="49" charset="0"/>
                  </a:rPr>
                  <a:t>0x1234</a:t>
                </a:r>
              </a:p>
            </p:txBody>
          </p:sp>
          <p:sp>
            <p:nvSpPr>
              <p:cNvPr id="44" name="Прямоугольник 43"/>
              <p:cNvSpPr/>
              <p:nvPr/>
            </p:nvSpPr>
            <p:spPr>
              <a:xfrm>
                <a:off x="3286242" y="2867406"/>
                <a:ext cx="851607" cy="307777"/>
              </a:xfrm>
              <a:prstGeom prst="rect">
                <a:avLst/>
              </a:prstGeom>
              <a:noFill/>
              <a:ln w="38100">
                <a:solidFill>
                  <a:schemeClr val="accent2">
                    <a:lumMod val="50000"/>
                  </a:schemeClr>
                </a:solidFill>
              </a:ln>
            </p:spPr>
            <p:txBody>
              <a:bodyPr wrap="square">
                <a:spAutoFit/>
              </a:bodyPr>
              <a:lstStyle/>
              <a:p>
                <a:pPr algn="ctr"/>
                <a:r>
                  <a:rPr lang="en-US" sz="1400" b="1" dirty="0">
                    <a:latin typeface="Consolas" panose="020B0609020204030204" pitchFamily="49" charset="0"/>
                    <a:cs typeface="Consolas" panose="020B0609020204030204" pitchFamily="49" charset="0"/>
                  </a:rPr>
                  <a:t>42</a:t>
                </a:r>
              </a:p>
            </p:txBody>
          </p:sp>
          <p:cxnSp>
            <p:nvCxnSpPr>
              <p:cNvPr id="46" name="Скругленная соединительная линия 45"/>
              <p:cNvCxnSpPr>
                <a:stCxn id="42" idx="3"/>
                <a:endCxn id="44" idx="1"/>
              </p:cNvCxnSpPr>
              <p:nvPr/>
            </p:nvCxnSpPr>
            <p:spPr>
              <a:xfrm flipV="1">
                <a:off x="1914492" y="3021295"/>
                <a:ext cx="1371750" cy="400427"/>
              </a:xfrm>
              <a:prstGeom prst="curvedConnector3">
                <a:avLst/>
              </a:prstGeom>
              <a:ln w="28575">
                <a:solidFill>
                  <a:schemeClr val="accent2">
                    <a:lumMod val="50000"/>
                  </a:schemeClr>
                </a:solidFill>
                <a:prstDash val="sysDot"/>
                <a:headEnd type="none" w="med" len="med"/>
                <a:tailEnd type="triangle"/>
              </a:ln>
              <a:effectLst/>
            </p:spPr>
            <p:style>
              <a:lnRef idx="2">
                <a:schemeClr val="accent1"/>
              </a:lnRef>
              <a:fillRef idx="0">
                <a:schemeClr val="accent1"/>
              </a:fillRef>
              <a:effectRef idx="1">
                <a:schemeClr val="accent1"/>
              </a:effectRef>
              <a:fontRef idx="minor">
                <a:schemeClr val="tx1"/>
              </a:fontRef>
            </p:style>
          </p:cxnSp>
          <p:sp>
            <p:nvSpPr>
              <p:cNvPr id="47" name="Выноска 1 46"/>
              <p:cNvSpPr/>
              <p:nvPr/>
            </p:nvSpPr>
            <p:spPr>
              <a:xfrm>
                <a:off x="4343401" y="1981200"/>
                <a:ext cx="1447800" cy="372665"/>
              </a:xfrm>
              <a:prstGeom prst="borderCallout1">
                <a:avLst>
                  <a:gd name="adj1" fmla="val 55927"/>
                  <a:gd name="adj2" fmla="val 59"/>
                  <a:gd name="adj3" fmla="val 238901"/>
                  <a:gd name="adj4" fmla="val -53202"/>
                </a:avLst>
              </a:prstGeom>
              <a:solidFill>
                <a:schemeClr val="accent2">
                  <a:lumMod val="20000"/>
                  <a:lumOff val="80000"/>
                </a:schemeClr>
              </a:solidFill>
              <a:ln w="28575">
                <a:solidFill>
                  <a:schemeClr val="accent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Прямоугольник 47"/>
              <p:cNvSpPr/>
              <p:nvPr/>
            </p:nvSpPr>
            <p:spPr>
              <a:xfrm>
                <a:off x="4350328" y="2019359"/>
                <a:ext cx="1377301" cy="307777"/>
              </a:xfrm>
              <a:prstGeom prst="rect">
                <a:avLst/>
              </a:prstGeom>
            </p:spPr>
            <p:txBody>
              <a:bodyPr wrap="none">
                <a:spAutoFit/>
              </a:bodyPr>
              <a:lstStyle/>
              <a:p>
                <a:pPr algn="ctr"/>
                <a:r>
                  <a:rPr lang="fr-FR" sz="1400" b="1" dirty="0">
                    <a:latin typeface="Consolas" panose="020B0609020204030204" pitchFamily="49" charset="0"/>
                    <a:cs typeface="Consolas" panose="020B0609020204030204" pitchFamily="49" charset="0"/>
                  </a:rPr>
                  <a:t>System.Int32</a:t>
                </a:r>
                <a:endParaRPr lang="en-US" sz="1400" b="1" dirty="0">
                  <a:latin typeface="Consolas" panose="020B0609020204030204" pitchFamily="49" charset="0"/>
                  <a:cs typeface="Consolas" panose="020B0609020204030204" pitchFamily="49" charset="0"/>
                </a:endParaRPr>
              </a:p>
            </p:txBody>
          </p:sp>
          <p:sp>
            <p:nvSpPr>
              <p:cNvPr id="51" name="Прямоугольник 50"/>
              <p:cNvSpPr/>
              <p:nvPr/>
            </p:nvSpPr>
            <p:spPr>
              <a:xfrm>
                <a:off x="1332279" y="5058629"/>
                <a:ext cx="383438" cy="307777"/>
              </a:xfrm>
              <a:prstGeom prst="rect">
                <a:avLst/>
              </a:prstGeom>
            </p:spPr>
            <p:txBody>
              <a:bodyPr wrap="none">
                <a:spAutoFit/>
              </a:bodyPr>
              <a:lstStyle/>
              <a:p>
                <a:pPr algn="ctr"/>
                <a:r>
                  <a:rPr lang="en-US" sz="1400" b="1" dirty="0">
                    <a:latin typeface="Consolas" panose="020B0609020204030204" pitchFamily="49" charset="0"/>
                    <a:cs typeface="Consolas" panose="020B0609020204030204" pitchFamily="49" charset="0"/>
                  </a:rPr>
                  <a:t>42</a:t>
                </a:r>
              </a:p>
            </p:txBody>
          </p:sp>
          <p:sp>
            <p:nvSpPr>
              <p:cNvPr id="52" name="Прямоугольник 51"/>
              <p:cNvSpPr/>
              <p:nvPr/>
            </p:nvSpPr>
            <p:spPr>
              <a:xfrm>
                <a:off x="1133508" y="5484630"/>
                <a:ext cx="780984" cy="307777"/>
              </a:xfrm>
              <a:prstGeom prst="rect">
                <a:avLst/>
              </a:prstGeom>
            </p:spPr>
            <p:txBody>
              <a:bodyPr wrap="none">
                <a:spAutoFit/>
              </a:bodyPr>
              <a:lstStyle/>
              <a:p>
                <a:pPr algn="ctr"/>
                <a:r>
                  <a:rPr lang="en-US" sz="1400" b="1" dirty="0">
                    <a:latin typeface="Consolas" panose="020B0609020204030204" pitchFamily="49" charset="0"/>
                    <a:cs typeface="Consolas" panose="020B0609020204030204" pitchFamily="49" charset="0"/>
                  </a:rPr>
                  <a:t>0x1234</a:t>
                </a:r>
              </a:p>
            </p:txBody>
          </p:sp>
          <p:sp>
            <p:nvSpPr>
              <p:cNvPr id="53" name="Прямоугольник 52"/>
              <p:cNvSpPr/>
              <p:nvPr/>
            </p:nvSpPr>
            <p:spPr>
              <a:xfrm>
                <a:off x="3243030" y="5060959"/>
                <a:ext cx="851607" cy="307777"/>
              </a:xfrm>
              <a:prstGeom prst="rect">
                <a:avLst/>
              </a:prstGeom>
              <a:ln w="38100">
                <a:solidFill>
                  <a:schemeClr val="accent2">
                    <a:lumMod val="50000"/>
                  </a:schemeClr>
                </a:solidFill>
              </a:ln>
            </p:spPr>
            <p:txBody>
              <a:bodyPr wrap="square">
                <a:spAutoFit/>
              </a:bodyPr>
              <a:lstStyle/>
              <a:p>
                <a:pPr algn="ctr"/>
                <a:r>
                  <a:rPr lang="en-US" sz="1400" b="1" dirty="0">
                    <a:latin typeface="Consolas" panose="020B0609020204030204" pitchFamily="49" charset="0"/>
                    <a:cs typeface="Consolas" panose="020B0609020204030204" pitchFamily="49" charset="0"/>
                  </a:rPr>
                  <a:t>42</a:t>
                </a:r>
              </a:p>
            </p:txBody>
          </p:sp>
          <p:cxnSp>
            <p:nvCxnSpPr>
              <p:cNvPr id="54" name="Скругленная соединительная линия 53"/>
              <p:cNvCxnSpPr>
                <a:endCxn id="53" idx="1"/>
              </p:cNvCxnSpPr>
              <p:nvPr/>
            </p:nvCxnSpPr>
            <p:spPr>
              <a:xfrm flipV="1">
                <a:off x="1871280" y="5214848"/>
                <a:ext cx="1371750" cy="400427"/>
              </a:xfrm>
              <a:prstGeom prst="curvedConnector3">
                <a:avLst/>
              </a:prstGeom>
              <a:ln w="28575">
                <a:solidFill>
                  <a:schemeClr val="accent2">
                    <a:lumMod val="50000"/>
                  </a:schemeClr>
                </a:solidFill>
                <a:prstDash val="sysDot"/>
                <a:headEnd type="none" w="med" len="med"/>
                <a:tailEnd type="triangle"/>
              </a:ln>
              <a:effectLst/>
            </p:spPr>
            <p:style>
              <a:lnRef idx="2">
                <a:schemeClr val="accent1"/>
              </a:lnRef>
              <a:fillRef idx="0">
                <a:schemeClr val="accent1"/>
              </a:fillRef>
              <a:effectRef idx="1">
                <a:schemeClr val="accent1"/>
              </a:effectRef>
              <a:fontRef idx="minor">
                <a:schemeClr val="tx1"/>
              </a:fontRef>
            </p:style>
          </p:cxnSp>
          <p:sp>
            <p:nvSpPr>
              <p:cNvPr id="55" name="Выноска 1 54"/>
              <p:cNvSpPr/>
              <p:nvPr/>
            </p:nvSpPr>
            <p:spPr>
              <a:xfrm>
                <a:off x="4300189" y="4174753"/>
                <a:ext cx="1447800" cy="372665"/>
              </a:xfrm>
              <a:prstGeom prst="borderCallout1">
                <a:avLst>
                  <a:gd name="adj1" fmla="val 55927"/>
                  <a:gd name="adj2" fmla="val 59"/>
                  <a:gd name="adj3" fmla="val 238901"/>
                  <a:gd name="adj4" fmla="val -53202"/>
                </a:avLst>
              </a:prstGeom>
              <a:solidFill>
                <a:schemeClr val="accent2">
                  <a:lumMod val="20000"/>
                  <a:lumOff val="80000"/>
                </a:schemeClr>
              </a:solidFill>
              <a:ln w="28575">
                <a:solidFill>
                  <a:schemeClr val="accent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Прямоугольник 55"/>
              <p:cNvSpPr/>
              <p:nvPr/>
            </p:nvSpPr>
            <p:spPr>
              <a:xfrm>
                <a:off x="4335439" y="4207198"/>
                <a:ext cx="1377301" cy="307777"/>
              </a:xfrm>
              <a:prstGeom prst="rect">
                <a:avLst/>
              </a:prstGeom>
              <a:solidFill>
                <a:schemeClr val="accent2">
                  <a:lumMod val="20000"/>
                  <a:lumOff val="80000"/>
                </a:schemeClr>
              </a:solidFill>
            </p:spPr>
            <p:txBody>
              <a:bodyPr wrap="none">
                <a:spAutoFit/>
              </a:bodyPr>
              <a:lstStyle/>
              <a:p>
                <a:pPr algn="ctr"/>
                <a:r>
                  <a:rPr lang="fr-FR" sz="1400" b="1" dirty="0">
                    <a:latin typeface="Consolas" panose="020B0609020204030204" pitchFamily="49" charset="0"/>
                    <a:cs typeface="Consolas" panose="020B0609020204030204" pitchFamily="49" charset="0"/>
                  </a:rPr>
                  <a:t>System.Int32</a:t>
                </a:r>
                <a:endParaRPr lang="en-US" sz="1400" b="1" dirty="0">
                  <a:latin typeface="Consolas" panose="020B0609020204030204" pitchFamily="49" charset="0"/>
                  <a:cs typeface="Consolas" panose="020B0609020204030204" pitchFamily="49" charset="0"/>
                </a:endParaRPr>
              </a:p>
            </p:txBody>
          </p:sp>
          <p:cxnSp>
            <p:nvCxnSpPr>
              <p:cNvPr id="58" name="Прямая со стрелкой 57"/>
              <p:cNvCxnSpPr/>
              <p:nvPr/>
            </p:nvCxnSpPr>
            <p:spPr>
              <a:xfrm flipH="1">
                <a:off x="1537821" y="3823284"/>
                <a:ext cx="1" cy="776425"/>
              </a:xfrm>
              <a:prstGeom prst="straightConnector1">
                <a:avLst/>
              </a:prstGeom>
              <a:ln w="28575">
                <a:solidFill>
                  <a:schemeClr val="accent2">
                    <a:lumMod val="50000"/>
                  </a:schemeClr>
                </a:solidFill>
                <a:prstDash val="sysDot"/>
                <a:headEnd type="none" w="med" len="med"/>
                <a:tailEnd type="triangle"/>
              </a:ln>
              <a:effectLst/>
            </p:spPr>
            <p:style>
              <a:lnRef idx="2">
                <a:schemeClr val="accent1"/>
              </a:lnRef>
              <a:fillRef idx="0">
                <a:schemeClr val="accent1"/>
              </a:fillRef>
              <a:effectRef idx="1">
                <a:schemeClr val="accent1"/>
              </a:effectRef>
              <a:fontRef idx="minor">
                <a:schemeClr val="tx1"/>
              </a:fontRef>
            </p:style>
          </p:cxnSp>
          <p:sp>
            <p:nvSpPr>
              <p:cNvPr id="63" name="Прямоугольник 62"/>
              <p:cNvSpPr/>
              <p:nvPr/>
            </p:nvSpPr>
            <p:spPr>
              <a:xfrm>
                <a:off x="1597165" y="3990109"/>
                <a:ext cx="979755" cy="307777"/>
              </a:xfrm>
              <a:prstGeom prst="rect">
                <a:avLst/>
              </a:prstGeom>
            </p:spPr>
            <p:txBody>
              <a:bodyPr wrap="none">
                <a:spAutoFit/>
              </a:bodyPr>
              <a:lstStyle/>
              <a:p>
                <a:pPr algn="ctr"/>
                <a:r>
                  <a:rPr lang="en-US" sz="1400" b="1" dirty="0">
                    <a:latin typeface="Consolas" panose="020B0609020204030204" pitchFamily="49" charset="0"/>
                    <a:cs typeface="Consolas" panose="020B0609020204030204" pitchFamily="49" charset="0"/>
                  </a:rPr>
                  <a:t>Call Bar</a:t>
                </a:r>
              </a:p>
            </p:txBody>
          </p:sp>
        </p:grpSp>
        <p:sp>
          <p:nvSpPr>
            <p:cNvPr id="67" name="Flowchart: Document 8"/>
            <p:cNvSpPr/>
            <p:nvPr/>
          </p:nvSpPr>
          <p:spPr>
            <a:xfrm>
              <a:off x="147539" y="1580034"/>
              <a:ext cx="3656463" cy="3886200"/>
            </a:xfrm>
            <a:prstGeom prst="flowChartDocument">
              <a:avLst/>
            </a:prstGeom>
            <a:noFill/>
            <a:ln>
              <a:no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endParaRPr lang="fi-FI" sz="1400" dirty="0">
                <a:latin typeface="Consolas" panose="020B0609020204030204" pitchFamily="49" charset="0"/>
                <a:cs typeface="Consolas" panose="020B0609020204030204" pitchFamily="49" charset="0"/>
              </a:endParaRPr>
            </a:p>
            <a:p>
              <a:r>
                <a:rPr lang="fi-FI" sz="1400" dirty="0">
                  <a:latin typeface="Consolas" panose="020B0609020204030204" pitchFamily="49" charset="0"/>
                  <a:cs typeface="Consolas" panose="020B0609020204030204" pitchFamily="49" charset="0"/>
                </a:rPr>
                <a:t>IL_0000:  </a:t>
              </a:r>
              <a:r>
                <a:rPr lang="fi-FI" sz="1400" dirty="0" err="1">
                  <a:latin typeface="Consolas" panose="020B0609020204030204" pitchFamily="49" charset="0"/>
                  <a:cs typeface="Consolas" panose="020B0609020204030204" pitchFamily="49" charset="0"/>
                </a:rPr>
                <a:t>nop</a:t>
              </a:r>
              <a:r>
                <a:rPr lang="fi-FI" sz="1400" dirty="0">
                  <a:latin typeface="Consolas" panose="020B0609020204030204" pitchFamily="49" charset="0"/>
                  <a:cs typeface="Consolas" panose="020B0609020204030204" pitchFamily="49" charset="0"/>
                </a:rPr>
                <a:t>         </a:t>
              </a:r>
            </a:p>
            <a:p>
              <a:r>
                <a:rPr lang="pl-PL" sz="1400" dirty="0">
                  <a:latin typeface="Consolas" panose="020B0609020204030204" pitchFamily="49" charset="0"/>
                  <a:cs typeface="Consolas" panose="020B0609020204030204" pitchFamily="49" charset="0"/>
                </a:rPr>
                <a:t>IL_0001:  </a:t>
              </a:r>
              <a:r>
                <a:rPr lang="pl-PL" sz="1500" b="1" dirty="0">
                  <a:latin typeface="Consolas" panose="020B0609020204030204" pitchFamily="49" charset="0"/>
                  <a:cs typeface="Consolas" panose="020B0609020204030204" pitchFamily="49" charset="0"/>
                </a:rPr>
                <a:t>ldc.i4.s</a:t>
              </a:r>
              <a:r>
                <a:rPr lang="en-US" sz="1500" b="1" dirty="0">
                  <a:latin typeface="Consolas" panose="020B0609020204030204" pitchFamily="49" charset="0"/>
                  <a:cs typeface="Consolas" panose="020B0609020204030204" pitchFamily="49" charset="0"/>
                </a:rPr>
                <a:t>   </a:t>
              </a:r>
              <a:r>
                <a:rPr lang="pl-PL" sz="1500" b="1" dirty="0">
                  <a:latin typeface="Consolas" panose="020B0609020204030204" pitchFamily="49" charset="0"/>
                  <a:cs typeface="Consolas" panose="020B0609020204030204" pitchFamily="49" charset="0"/>
                </a:rPr>
                <a:t>2A </a:t>
              </a:r>
            </a:p>
            <a:p>
              <a:r>
                <a:rPr lang="fr-FR" sz="1400" dirty="0">
                  <a:latin typeface="Consolas" panose="020B0609020204030204" pitchFamily="49" charset="0"/>
                  <a:cs typeface="Consolas" panose="020B0609020204030204" pitchFamily="49" charset="0"/>
                </a:rPr>
                <a:t>IL_0003</a:t>
              </a:r>
              <a:r>
                <a:rPr lang="fr-FR" sz="1500" dirty="0">
                  <a:latin typeface="Consolas" panose="020B0609020204030204" pitchFamily="49" charset="0"/>
                  <a:cs typeface="Consolas" panose="020B0609020204030204" pitchFamily="49" charset="0"/>
                </a:rPr>
                <a:t>:  </a:t>
              </a:r>
              <a:r>
                <a:rPr lang="fr-FR" sz="1500" b="1" dirty="0">
                  <a:latin typeface="Consolas" panose="020B0609020204030204" pitchFamily="49" charset="0"/>
                  <a:cs typeface="Consolas" panose="020B0609020204030204" pitchFamily="49" charset="0"/>
                </a:rPr>
                <a:t>box        System.Int32</a:t>
              </a:r>
            </a:p>
            <a:p>
              <a:r>
                <a:rPr lang="en-US" sz="1400" dirty="0">
                  <a:latin typeface="Consolas" panose="020B0609020204030204" pitchFamily="49" charset="0"/>
                  <a:cs typeface="Consolas" panose="020B0609020204030204" pitchFamily="49" charset="0"/>
                </a:rPr>
                <a:t>IL_0008:  call       </a:t>
              </a:r>
              <a:r>
                <a:rPr lang="en-US" sz="1400" dirty="0" err="1">
                  <a:latin typeface="Consolas" panose="020B0609020204030204" pitchFamily="49" charset="0"/>
                  <a:cs typeface="Consolas" panose="020B0609020204030204" pitchFamily="49" charset="0"/>
                </a:rPr>
                <a:t>UserQuery.Bar</a:t>
              </a:r>
              <a:endParaRPr lang="en-US" sz="1400" dirty="0">
                <a:latin typeface="Consolas" panose="020B0609020204030204" pitchFamily="49" charset="0"/>
                <a:cs typeface="Consolas" panose="020B0609020204030204" pitchFamily="49" charset="0"/>
              </a:endParaRPr>
            </a:p>
            <a:p>
              <a:r>
                <a:rPr lang="fi-FI" sz="1400" dirty="0">
                  <a:latin typeface="Consolas" panose="020B0609020204030204" pitchFamily="49" charset="0"/>
                  <a:cs typeface="Consolas" panose="020B0609020204030204" pitchFamily="49" charset="0"/>
                </a:rPr>
                <a:t>IL_000D:  </a:t>
              </a:r>
              <a:r>
                <a:rPr lang="fi-FI" sz="1400" dirty="0" err="1">
                  <a:latin typeface="Consolas" panose="020B0609020204030204" pitchFamily="49" charset="0"/>
                  <a:cs typeface="Consolas" panose="020B0609020204030204" pitchFamily="49" charset="0"/>
                </a:rPr>
                <a:t>nop</a:t>
              </a:r>
              <a:r>
                <a:rPr lang="fi-FI" sz="1400" dirty="0">
                  <a:latin typeface="Consolas" panose="020B0609020204030204" pitchFamily="49" charset="0"/>
                  <a:cs typeface="Consolas" panose="020B0609020204030204" pitchFamily="49" charset="0"/>
                </a:rPr>
                <a:t>         </a:t>
              </a:r>
            </a:p>
            <a:p>
              <a:r>
                <a:rPr lang="da-DK" sz="1400" dirty="0">
                  <a:latin typeface="Consolas" panose="020B0609020204030204" pitchFamily="49" charset="0"/>
                  <a:cs typeface="Consolas" panose="020B0609020204030204" pitchFamily="49" charset="0"/>
                </a:rPr>
                <a:t>IL_000E:  </a:t>
              </a:r>
              <a:r>
                <a:rPr lang="da-DK" sz="1500" dirty="0" smtClean="0">
                  <a:latin typeface="Consolas" panose="020B0609020204030204" pitchFamily="49" charset="0"/>
                  <a:cs typeface="Consolas" panose="020B0609020204030204" pitchFamily="49" charset="0"/>
                </a:rPr>
                <a:t>ret</a:t>
              </a:r>
              <a:r>
                <a:rPr lang="da-DK" sz="1400" dirty="0" smtClean="0">
                  <a:latin typeface="Consolas" panose="020B0609020204030204" pitchFamily="49" charset="0"/>
                  <a:cs typeface="Consolas" panose="020B0609020204030204" pitchFamily="49" charset="0"/>
                </a:rPr>
                <a:t>         </a:t>
              </a:r>
              <a:endParaRPr lang="da-DK" sz="1400" dirty="0">
                <a:latin typeface="Consolas" panose="020B0609020204030204" pitchFamily="49" charset="0"/>
                <a:cs typeface="Consolas" panose="020B0609020204030204" pitchFamily="49" charset="0"/>
              </a:endParaRPr>
            </a:p>
            <a:p>
              <a:endParaRPr lang="da-DK" sz="1400" dirty="0">
                <a:latin typeface="Consolas" panose="020B0609020204030204" pitchFamily="49" charset="0"/>
                <a:cs typeface="Consolas" panose="020B0609020204030204" pitchFamily="49" charset="0"/>
              </a:endParaRPr>
            </a:p>
            <a:p>
              <a:r>
                <a:rPr lang="da-DK" sz="1400" dirty="0">
                  <a:latin typeface="Consolas" panose="020B0609020204030204" pitchFamily="49" charset="0"/>
                  <a:cs typeface="Consolas" panose="020B0609020204030204" pitchFamily="49" charset="0"/>
                </a:rPr>
                <a:t>Bar:</a:t>
              </a:r>
            </a:p>
            <a:p>
              <a:r>
                <a:rPr lang="fi-FI" sz="1400" dirty="0">
                  <a:latin typeface="Consolas" panose="020B0609020204030204" pitchFamily="49" charset="0"/>
                  <a:cs typeface="Consolas" panose="020B0609020204030204" pitchFamily="49" charset="0"/>
                </a:rPr>
                <a:t>IL_0000:  </a:t>
              </a:r>
              <a:r>
                <a:rPr lang="fi-FI" sz="1400" dirty="0" err="1">
                  <a:latin typeface="Consolas" panose="020B0609020204030204" pitchFamily="49" charset="0"/>
                  <a:cs typeface="Consolas" panose="020B0609020204030204" pitchFamily="49" charset="0"/>
                </a:rPr>
                <a:t>nop</a:t>
              </a:r>
              <a:r>
                <a:rPr lang="fi-FI" sz="1400" dirty="0">
                  <a:latin typeface="Consolas" panose="020B0609020204030204" pitchFamily="49" charset="0"/>
                  <a:cs typeface="Consolas" panose="020B0609020204030204" pitchFamily="49" charset="0"/>
                </a:rPr>
                <a:t>         </a:t>
              </a:r>
            </a:p>
            <a:p>
              <a:r>
                <a:rPr lang="is-IS" sz="1400" dirty="0">
                  <a:latin typeface="Consolas" panose="020B0609020204030204" pitchFamily="49" charset="0"/>
                  <a:cs typeface="Consolas" panose="020B0609020204030204" pitchFamily="49" charset="0"/>
                </a:rPr>
                <a:t>IL_0001:  ldarg.0     </a:t>
              </a:r>
            </a:p>
            <a:p>
              <a:r>
                <a:rPr lang="en-US" sz="1400" dirty="0">
                  <a:latin typeface="Consolas" panose="020B0609020204030204" pitchFamily="49" charset="0"/>
                  <a:cs typeface="Consolas" panose="020B0609020204030204" pitchFamily="49" charset="0"/>
                </a:rPr>
                <a:t>IL_0002:  </a:t>
              </a:r>
              <a:r>
                <a:rPr lang="en-US" sz="1500" b="1" dirty="0" err="1">
                  <a:latin typeface="Consolas" panose="020B0609020204030204" pitchFamily="49" charset="0"/>
                  <a:cs typeface="Consolas" panose="020B0609020204030204" pitchFamily="49" charset="0"/>
                </a:rPr>
                <a:t>unbox.any</a:t>
              </a:r>
              <a:r>
                <a:rPr lang="en-US" sz="1500" b="1" dirty="0">
                  <a:latin typeface="Consolas" panose="020B0609020204030204" pitchFamily="49" charset="0"/>
                  <a:cs typeface="Consolas" panose="020B0609020204030204" pitchFamily="49" charset="0"/>
                </a:rPr>
                <a:t>  System.Int32</a:t>
              </a:r>
            </a:p>
            <a:p>
              <a:r>
                <a:rPr lang="en-US" sz="1400" dirty="0">
                  <a:latin typeface="Consolas" panose="020B0609020204030204" pitchFamily="49" charset="0"/>
                  <a:cs typeface="Consolas" panose="020B0609020204030204" pitchFamily="49" charset="0"/>
                </a:rPr>
                <a:t>IL_0007:  stloc.0     // a</a:t>
              </a:r>
            </a:p>
            <a:p>
              <a:r>
                <a:rPr lang="da-DK" sz="1400" dirty="0">
                  <a:latin typeface="Consolas" panose="020B0609020204030204" pitchFamily="49" charset="0"/>
                  <a:cs typeface="Consolas" panose="020B0609020204030204" pitchFamily="49" charset="0"/>
                </a:rPr>
                <a:t>IL_0008:  ret </a:t>
              </a:r>
              <a:endParaRPr lang="en-US" sz="1600" dirty="0">
                <a:latin typeface="Consolas" panose="020B0609020204030204" pitchFamily="49" charset="0"/>
                <a:cs typeface="Consolas" panose="020B0609020204030204" pitchFamily="49" charset="0"/>
              </a:endParaRPr>
            </a:p>
          </p:txBody>
        </p:sp>
        <p:cxnSp>
          <p:nvCxnSpPr>
            <p:cNvPr id="69" name="Прямая со стрелкой 68"/>
            <p:cNvCxnSpPr/>
            <p:nvPr/>
          </p:nvCxnSpPr>
          <p:spPr>
            <a:xfrm flipV="1">
              <a:off x="1975770" y="1752600"/>
              <a:ext cx="2139030" cy="368464"/>
            </a:xfrm>
            <a:prstGeom prst="straightConnector1">
              <a:avLst/>
            </a:prstGeom>
            <a:ln w="28575">
              <a:solidFill>
                <a:schemeClr val="accent2">
                  <a:lumMod val="50000"/>
                </a:schemeClr>
              </a:solidFill>
              <a:prstDash val="sysDot"/>
              <a:headEnd type="non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71" name="Прямая со стрелкой 70"/>
            <p:cNvCxnSpPr/>
            <p:nvPr/>
          </p:nvCxnSpPr>
          <p:spPr>
            <a:xfrm>
              <a:off x="1676400" y="2489528"/>
              <a:ext cx="2438400" cy="955664"/>
            </a:xfrm>
            <a:prstGeom prst="straightConnector1">
              <a:avLst/>
            </a:prstGeom>
            <a:ln w="28575">
              <a:solidFill>
                <a:schemeClr val="accent2">
                  <a:lumMod val="50000"/>
                </a:schemeClr>
              </a:solidFill>
              <a:prstDash val="sysDot"/>
              <a:headEnd type="non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76" name="Прямая со стрелкой 75"/>
            <p:cNvCxnSpPr/>
            <p:nvPr/>
          </p:nvCxnSpPr>
          <p:spPr>
            <a:xfrm>
              <a:off x="2133600" y="4250486"/>
              <a:ext cx="2053163" cy="1063401"/>
            </a:xfrm>
            <a:prstGeom prst="straightConnector1">
              <a:avLst/>
            </a:prstGeom>
            <a:ln w="28575">
              <a:solidFill>
                <a:schemeClr val="accent2">
                  <a:lumMod val="50000"/>
                </a:schemeClr>
              </a:solidFill>
              <a:prstDash val="sysDot"/>
              <a:headEnd type="none" w="med" len="med"/>
              <a:tailEnd type="triangle"/>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9405877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effectLst/>
        </p:spPr>
        <p:txBody>
          <a:bodyPr/>
          <a:lstStyle/>
          <a:p>
            <a:pPr algn="just"/>
            <a:r>
              <a:rPr lang="en-US" dirty="0" err="1" smtClean="0"/>
              <a:t>Nullable</a:t>
            </a:r>
            <a:r>
              <a:rPr lang="en-US" dirty="0" smtClean="0"/>
              <a:t> Types</a:t>
            </a:r>
            <a:endParaRPr lang="en-US" dirty="0"/>
          </a:p>
        </p:txBody>
      </p:sp>
      <p:sp>
        <p:nvSpPr>
          <p:cNvPr id="5" name="Rounded Rectangle 4"/>
          <p:cNvSpPr/>
          <p:nvPr/>
        </p:nvSpPr>
        <p:spPr>
          <a:xfrm>
            <a:off x="82826" y="854876"/>
            <a:ext cx="8839199" cy="761998"/>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117416" tIns="58707" rIns="117416" bIns="58707" rtlCol="0" anchor="ctr"/>
          <a:lstStyle/>
          <a:p>
            <a:pPr algn="just"/>
            <a:r>
              <a:rPr lang="en-US" dirty="0">
                <a:solidFill>
                  <a:schemeClr val="accent2">
                    <a:lumMod val="50000"/>
                  </a:schemeClr>
                </a:solidFill>
                <a:latin typeface="Calibri" charset="0"/>
                <a:ea typeface="Calibri" charset="0"/>
                <a:cs typeface="Calibri" charset="0"/>
              </a:rPr>
              <a:t>Reference types can represent a nonexistent value with a null reference. Value types, however, cannot ordinarily represent null values. </a:t>
            </a:r>
          </a:p>
        </p:txBody>
      </p:sp>
      <p:grpSp>
        <p:nvGrpSpPr>
          <p:cNvPr id="3" name="Group 2"/>
          <p:cNvGrpSpPr/>
          <p:nvPr/>
        </p:nvGrpSpPr>
        <p:grpSpPr>
          <a:xfrm>
            <a:off x="251792" y="1710413"/>
            <a:ext cx="8633789" cy="4153728"/>
            <a:chOff x="228600" y="1180272"/>
            <a:chExt cx="8633789" cy="4153728"/>
          </a:xfrm>
        </p:grpSpPr>
        <p:sp>
          <p:nvSpPr>
            <p:cNvPr id="6" name="Flowchart: Document 5"/>
            <p:cNvSpPr/>
            <p:nvPr/>
          </p:nvSpPr>
          <p:spPr>
            <a:xfrm>
              <a:off x="228600" y="1543050"/>
              <a:ext cx="5257799" cy="1828800"/>
            </a:xfrm>
            <a:prstGeom prst="flowChartDocument">
              <a:avLst/>
            </a:prstGeom>
            <a:noFill/>
            <a:ln>
              <a:no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endParaRPr lang="ru-RU" sz="1600" dirty="0">
                <a:solidFill>
                  <a:schemeClr val="accent2">
                    <a:lumMod val="50000"/>
                  </a:schemeClr>
                </a:solidFill>
                <a:latin typeface="Consolas" pitchFamily="49" charset="0"/>
                <a:cs typeface="Consolas" pitchFamily="49" charset="0"/>
              </a:endParaRPr>
            </a:p>
            <a:p>
              <a:r>
                <a:rPr lang="ru-RU" sz="1600" dirty="0" err="1">
                  <a:solidFill>
                    <a:schemeClr val="accent2">
                      <a:lumMod val="50000"/>
                    </a:schemeClr>
                  </a:solidFill>
                  <a:latin typeface="Consolas" pitchFamily="49" charset="0"/>
                  <a:cs typeface="Consolas" pitchFamily="49" charset="0"/>
                </a:rPr>
                <a:t>Residence</a:t>
              </a:r>
              <a:r>
                <a:rPr lang="en-US" sz="1600" dirty="0">
                  <a:solidFill>
                    <a:schemeClr val="accent2">
                      <a:lumMod val="50000"/>
                    </a:schemeClr>
                  </a:solidFill>
                  <a:latin typeface="Consolas" pitchFamily="49" charset="0"/>
                  <a:cs typeface="Consolas" pitchFamily="49" charset="0"/>
                </a:rPr>
                <a:t> h</a:t>
              </a:r>
              <a:r>
                <a:rPr lang="ru-RU" sz="1600" dirty="0" err="1">
                  <a:solidFill>
                    <a:schemeClr val="accent2">
                      <a:lumMod val="50000"/>
                    </a:schemeClr>
                  </a:solidFill>
                  <a:latin typeface="Consolas" pitchFamily="49" charset="0"/>
                  <a:cs typeface="Consolas" pitchFamily="49" charset="0"/>
                </a:rPr>
                <a:t>ouse</a:t>
              </a:r>
              <a:r>
                <a:rPr lang="ru-RU" sz="1600" dirty="0">
                  <a:solidFill>
                    <a:schemeClr val="accent2">
                      <a:lumMod val="50000"/>
                    </a:schemeClr>
                  </a:solidFill>
                  <a:latin typeface="Consolas" pitchFamily="49" charset="0"/>
                  <a:cs typeface="Consolas" pitchFamily="49" charset="0"/>
                </a:rPr>
                <a:t> = null;</a:t>
              </a:r>
            </a:p>
            <a:p>
              <a:r>
                <a:rPr lang="ru-RU" sz="1600" dirty="0">
                  <a:solidFill>
                    <a:schemeClr val="accent2">
                      <a:lumMod val="50000"/>
                    </a:schemeClr>
                  </a:solidFill>
                  <a:latin typeface="Consolas" pitchFamily="49" charset="0"/>
                  <a:cs typeface="Consolas" pitchFamily="49" charset="0"/>
                </a:rPr>
                <a:t>...</a:t>
              </a:r>
            </a:p>
            <a:p>
              <a:r>
                <a:rPr lang="ru-RU" sz="1600" dirty="0" err="1">
                  <a:solidFill>
                    <a:schemeClr val="accent2">
                      <a:lumMod val="50000"/>
                    </a:schemeClr>
                  </a:solidFill>
                  <a:latin typeface="Consolas" pitchFamily="49" charset="0"/>
                  <a:cs typeface="Consolas" pitchFamily="49" charset="0"/>
                </a:rPr>
                <a:t>if</a:t>
              </a:r>
              <a:r>
                <a:rPr lang="ru-RU" sz="1600" dirty="0">
                  <a:solidFill>
                    <a:schemeClr val="accent2">
                      <a:lumMod val="50000"/>
                    </a:schemeClr>
                  </a:solidFill>
                  <a:latin typeface="Consolas" pitchFamily="49" charset="0"/>
                  <a:cs typeface="Consolas" pitchFamily="49" charset="0"/>
                </a:rPr>
                <a:t> (</a:t>
              </a:r>
              <a:r>
                <a:rPr lang="en-US" sz="1600" dirty="0">
                  <a:solidFill>
                    <a:schemeClr val="accent2">
                      <a:lumMod val="50000"/>
                    </a:schemeClr>
                  </a:solidFill>
                  <a:latin typeface="Consolas" pitchFamily="49" charset="0"/>
                  <a:cs typeface="Consolas" pitchFamily="49" charset="0"/>
                </a:rPr>
                <a:t>h</a:t>
              </a:r>
              <a:r>
                <a:rPr lang="ru-RU" sz="1600" dirty="0" err="1">
                  <a:solidFill>
                    <a:schemeClr val="accent2">
                      <a:lumMod val="50000"/>
                    </a:schemeClr>
                  </a:solidFill>
                  <a:latin typeface="Consolas" pitchFamily="49" charset="0"/>
                  <a:cs typeface="Consolas" pitchFamily="49" charset="0"/>
                </a:rPr>
                <a:t>ouse</a:t>
              </a:r>
              <a:r>
                <a:rPr lang="ru-RU" sz="1600" dirty="0">
                  <a:solidFill>
                    <a:schemeClr val="accent2">
                      <a:lumMod val="50000"/>
                    </a:schemeClr>
                  </a:solidFill>
                  <a:latin typeface="Consolas" pitchFamily="49" charset="0"/>
                  <a:cs typeface="Consolas" pitchFamily="49" charset="0"/>
                </a:rPr>
                <a:t> == null)</a:t>
              </a:r>
            </a:p>
            <a:p>
              <a:r>
                <a:rPr lang="ru-RU" sz="1600" dirty="0">
                  <a:solidFill>
                    <a:schemeClr val="accent2">
                      <a:lumMod val="50000"/>
                    </a:schemeClr>
                  </a:solidFill>
                  <a:latin typeface="Consolas" pitchFamily="49" charset="0"/>
                  <a:cs typeface="Consolas" pitchFamily="49" charset="0"/>
                </a:rPr>
                <a:t>{</a:t>
              </a:r>
            </a:p>
            <a:p>
              <a:pPr lvl="1"/>
              <a:r>
                <a:rPr lang="en-US" sz="1600" dirty="0">
                  <a:solidFill>
                    <a:schemeClr val="accent2">
                      <a:lumMod val="50000"/>
                    </a:schemeClr>
                  </a:solidFill>
                  <a:latin typeface="Consolas" pitchFamily="49" charset="0"/>
                  <a:cs typeface="Consolas" pitchFamily="49" charset="0"/>
                </a:rPr>
                <a:t>h</a:t>
              </a:r>
              <a:r>
                <a:rPr lang="ru-RU" sz="1600" dirty="0" err="1">
                  <a:solidFill>
                    <a:schemeClr val="accent2">
                      <a:lumMod val="50000"/>
                    </a:schemeClr>
                  </a:solidFill>
                  <a:latin typeface="Consolas" pitchFamily="49" charset="0"/>
                  <a:cs typeface="Consolas" pitchFamily="49" charset="0"/>
                </a:rPr>
                <a:t>ouse</a:t>
              </a:r>
              <a:r>
                <a:rPr lang="ru-RU" sz="1600" dirty="0">
                  <a:solidFill>
                    <a:schemeClr val="accent2">
                      <a:lumMod val="50000"/>
                    </a:schemeClr>
                  </a:solidFill>
                  <a:latin typeface="Consolas" pitchFamily="49" charset="0"/>
                  <a:cs typeface="Consolas" pitchFamily="49" charset="0"/>
                </a:rPr>
                <a:t> = new Residence(...);</a:t>
              </a:r>
            </a:p>
            <a:p>
              <a:r>
                <a:rPr lang="ru-RU" sz="1600" dirty="0">
                  <a:solidFill>
                    <a:schemeClr val="accent2">
                      <a:lumMod val="50000"/>
                    </a:schemeClr>
                  </a:solidFill>
                  <a:latin typeface="Consolas" pitchFamily="49" charset="0"/>
                  <a:cs typeface="Consolas" pitchFamily="49" charset="0"/>
                </a:rPr>
                <a:t>}</a:t>
              </a:r>
            </a:p>
          </p:txBody>
        </p:sp>
        <p:sp>
          <p:nvSpPr>
            <p:cNvPr id="7" name="Flowchart: Document 6"/>
            <p:cNvSpPr/>
            <p:nvPr/>
          </p:nvSpPr>
          <p:spPr>
            <a:xfrm>
              <a:off x="4267200" y="1502427"/>
              <a:ext cx="3432313" cy="609600"/>
            </a:xfrm>
            <a:prstGeom prst="flowChartDocument">
              <a:avLst/>
            </a:prstGeom>
            <a:noFill/>
            <a:ln>
              <a:no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r>
                <a:rPr lang="ru-RU" sz="1600" dirty="0" err="1">
                  <a:solidFill>
                    <a:schemeClr val="accent2">
                      <a:lumMod val="50000"/>
                    </a:schemeClr>
                  </a:solidFill>
                  <a:latin typeface="Consolas" pitchFamily="49" charset="0"/>
                  <a:cs typeface="Consolas" pitchFamily="49" charset="0"/>
                </a:rPr>
                <a:t>Currency</a:t>
              </a:r>
              <a:r>
                <a:rPr lang="ru-RU" sz="1600" dirty="0">
                  <a:solidFill>
                    <a:schemeClr val="accent2">
                      <a:lumMod val="50000"/>
                    </a:schemeClr>
                  </a:solidFill>
                  <a:latin typeface="Consolas" pitchFamily="49" charset="0"/>
                  <a:cs typeface="Consolas" pitchFamily="49" charset="0"/>
                </a:rPr>
                <a:t> </a:t>
              </a:r>
              <a:r>
                <a:rPr lang="en-US" sz="1600" dirty="0">
                  <a:solidFill>
                    <a:schemeClr val="accent2">
                      <a:lumMod val="50000"/>
                    </a:schemeClr>
                  </a:solidFill>
                  <a:latin typeface="Consolas" pitchFamily="49" charset="0"/>
                  <a:cs typeface="Consolas" pitchFamily="49" charset="0"/>
                </a:rPr>
                <a:t>c</a:t>
              </a:r>
              <a:r>
                <a:rPr lang="ru-RU" sz="1600" dirty="0" err="1">
                  <a:solidFill>
                    <a:schemeClr val="accent2">
                      <a:lumMod val="50000"/>
                    </a:schemeClr>
                  </a:solidFill>
                  <a:latin typeface="Consolas" pitchFamily="49" charset="0"/>
                  <a:cs typeface="Consolas" pitchFamily="49" charset="0"/>
                </a:rPr>
                <a:t>urrency</a:t>
              </a:r>
              <a:r>
                <a:rPr lang="ru-RU" sz="1600" dirty="0">
                  <a:solidFill>
                    <a:schemeClr val="accent2">
                      <a:lumMod val="50000"/>
                    </a:schemeClr>
                  </a:solidFill>
                  <a:latin typeface="Consolas" pitchFamily="49" charset="0"/>
                  <a:cs typeface="Consolas" pitchFamily="49" charset="0"/>
                </a:rPr>
                <a:t> = null;</a:t>
              </a:r>
            </a:p>
          </p:txBody>
        </p:sp>
        <p:sp>
          <p:nvSpPr>
            <p:cNvPr id="8" name="Explosion 1 7"/>
            <p:cNvSpPr/>
            <p:nvPr/>
          </p:nvSpPr>
          <p:spPr>
            <a:xfrm>
              <a:off x="7566989" y="1180272"/>
              <a:ext cx="1295400" cy="1295400"/>
            </a:xfrm>
            <a:prstGeom prst="irregularSeal1">
              <a:avLst/>
            </a:prstGeom>
            <a:noFill/>
            <a:ln>
              <a:solidFill>
                <a:schemeClr val="accent2">
                  <a:lumMod val="50000"/>
                </a:schemeClr>
              </a:solidFill>
            </a:ln>
            <a:effectLst/>
          </p:spPr>
          <p:style>
            <a:lnRef idx="1">
              <a:schemeClr val="accent2"/>
            </a:lnRef>
            <a:fillRef idx="2">
              <a:schemeClr val="accent2"/>
            </a:fillRef>
            <a:effectRef idx="1">
              <a:schemeClr val="accent2"/>
            </a:effectRef>
            <a:fontRef idx="minor">
              <a:schemeClr val="dk1"/>
            </a:fontRef>
          </p:style>
          <p:txBody>
            <a:bodyPr lIns="117416" tIns="58707" rIns="117416" bIns="58707" rtlCol="0" anchor="ctr"/>
            <a:lstStyle/>
            <a:p>
              <a:pPr marL="106000" algn="just"/>
              <a:r>
                <a:rPr lang="ru-RU" b="1" dirty="0">
                  <a:solidFill>
                    <a:schemeClr val="accent2">
                      <a:lumMod val="50000"/>
                    </a:schemeClr>
                  </a:solidFill>
                  <a:latin typeface="Calibri" panose="020F0502020204030204" pitchFamily="34" charset="0"/>
                </a:rPr>
                <a:t>CTE</a:t>
              </a:r>
            </a:p>
          </p:txBody>
        </p:sp>
        <p:sp>
          <p:nvSpPr>
            <p:cNvPr id="9" name="Flowchart: Document 8"/>
            <p:cNvSpPr/>
            <p:nvPr/>
          </p:nvSpPr>
          <p:spPr>
            <a:xfrm>
              <a:off x="228600" y="3505200"/>
              <a:ext cx="5486400" cy="1828800"/>
            </a:xfrm>
            <a:prstGeom prst="flowChartDocument">
              <a:avLst/>
            </a:prstGeom>
            <a:noFill/>
            <a:ln>
              <a:no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endParaRPr lang="ru-RU" sz="1600" b="1" dirty="0">
                <a:solidFill>
                  <a:schemeClr val="accent2">
                    <a:lumMod val="50000"/>
                  </a:schemeClr>
                </a:solidFill>
                <a:latin typeface="Consolas" pitchFamily="49" charset="0"/>
                <a:cs typeface="Consolas" pitchFamily="49" charset="0"/>
              </a:endParaRPr>
            </a:p>
            <a:p>
              <a:r>
                <a:rPr lang="ru-RU" sz="1600" b="1" dirty="0" err="1">
                  <a:solidFill>
                    <a:schemeClr val="accent2">
                      <a:lumMod val="50000"/>
                    </a:schemeClr>
                  </a:solidFill>
                  <a:latin typeface="Consolas" pitchFamily="49" charset="0"/>
                  <a:cs typeface="Consolas" pitchFamily="49" charset="0"/>
                </a:rPr>
                <a:t>Currency</a:t>
              </a:r>
              <a:r>
                <a:rPr lang="ru-RU" sz="1600" b="1" dirty="0">
                  <a:solidFill>
                    <a:schemeClr val="accent2">
                      <a:lumMod val="50000"/>
                    </a:schemeClr>
                  </a:solidFill>
                  <a:latin typeface="Consolas" pitchFamily="49" charset="0"/>
                  <a:cs typeface="Consolas" pitchFamily="49" charset="0"/>
                </a:rPr>
                <a:t>? </a:t>
              </a:r>
              <a:r>
                <a:rPr lang="en-US" sz="1600" dirty="0">
                  <a:solidFill>
                    <a:schemeClr val="accent2">
                      <a:lumMod val="50000"/>
                    </a:schemeClr>
                  </a:solidFill>
                  <a:latin typeface="Consolas" pitchFamily="49" charset="0"/>
                  <a:cs typeface="Consolas" pitchFamily="49" charset="0"/>
                </a:rPr>
                <a:t>c</a:t>
              </a:r>
              <a:r>
                <a:rPr lang="ru-RU" sz="1600" dirty="0" err="1">
                  <a:solidFill>
                    <a:schemeClr val="accent2">
                      <a:lumMod val="50000"/>
                    </a:schemeClr>
                  </a:solidFill>
                  <a:latin typeface="Consolas" pitchFamily="49" charset="0"/>
                  <a:cs typeface="Consolas" pitchFamily="49" charset="0"/>
                </a:rPr>
                <a:t>urrency</a:t>
              </a:r>
              <a:r>
                <a:rPr lang="ru-RU" sz="1600" dirty="0">
                  <a:solidFill>
                    <a:schemeClr val="accent2">
                      <a:lumMod val="50000"/>
                    </a:schemeClr>
                  </a:solidFill>
                  <a:latin typeface="Consolas" pitchFamily="49" charset="0"/>
                  <a:cs typeface="Consolas" pitchFamily="49" charset="0"/>
                </a:rPr>
                <a:t> = null;</a:t>
              </a:r>
            </a:p>
            <a:p>
              <a:r>
                <a:rPr lang="ru-RU" sz="1600" dirty="0">
                  <a:solidFill>
                    <a:schemeClr val="accent2">
                      <a:lumMod val="50000"/>
                    </a:schemeClr>
                  </a:solidFill>
                  <a:latin typeface="Consolas" pitchFamily="49" charset="0"/>
                  <a:cs typeface="Consolas" pitchFamily="49" charset="0"/>
                </a:rPr>
                <a:t>...</a:t>
              </a:r>
            </a:p>
            <a:p>
              <a:r>
                <a:rPr lang="ru-RU" sz="1600" dirty="0" err="1">
                  <a:solidFill>
                    <a:schemeClr val="accent2">
                      <a:lumMod val="50000"/>
                    </a:schemeClr>
                  </a:solidFill>
                  <a:latin typeface="Consolas" pitchFamily="49" charset="0"/>
                  <a:cs typeface="Consolas" pitchFamily="49" charset="0"/>
                </a:rPr>
                <a:t>if</a:t>
              </a:r>
              <a:r>
                <a:rPr lang="ru-RU" sz="1600" dirty="0">
                  <a:solidFill>
                    <a:schemeClr val="accent2">
                      <a:lumMod val="50000"/>
                    </a:schemeClr>
                  </a:solidFill>
                  <a:latin typeface="Consolas" pitchFamily="49" charset="0"/>
                  <a:cs typeface="Consolas" pitchFamily="49" charset="0"/>
                </a:rPr>
                <a:t> (</a:t>
              </a:r>
              <a:r>
                <a:rPr lang="en-US" sz="1600" dirty="0">
                  <a:solidFill>
                    <a:schemeClr val="accent2">
                      <a:lumMod val="50000"/>
                    </a:schemeClr>
                  </a:solidFill>
                  <a:latin typeface="Consolas" pitchFamily="49" charset="0"/>
                  <a:cs typeface="Consolas" pitchFamily="49" charset="0"/>
                </a:rPr>
                <a:t>c</a:t>
              </a:r>
              <a:r>
                <a:rPr lang="ru-RU" sz="1600" dirty="0" err="1">
                  <a:solidFill>
                    <a:schemeClr val="accent2">
                      <a:lumMod val="50000"/>
                    </a:schemeClr>
                  </a:solidFill>
                  <a:latin typeface="Consolas" pitchFamily="49" charset="0"/>
                  <a:cs typeface="Consolas" pitchFamily="49" charset="0"/>
                </a:rPr>
                <a:t>urrency</a:t>
              </a:r>
              <a:r>
                <a:rPr lang="ru-RU" sz="1600" dirty="0">
                  <a:solidFill>
                    <a:schemeClr val="accent2">
                      <a:lumMod val="50000"/>
                    </a:schemeClr>
                  </a:solidFill>
                  <a:latin typeface="Consolas" pitchFamily="49" charset="0"/>
                  <a:cs typeface="Consolas" pitchFamily="49" charset="0"/>
                </a:rPr>
                <a:t> == null)</a:t>
              </a:r>
            </a:p>
            <a:p>
              <a:r>
                <a:rPr lang="ru-RU" sz="1600" dirty="0">
                  <a:solidFill>
                    <a:schemeClr val="accent2">
                      <a:lumMod val="50000"/>
                    </a:schemeClr>
                  </a:solidFill>
                  <a:latin typeface="Consolas" pitchFamily="49" charset="0"/>
                  <a:cs typeface="Consolas" pitchFamily="49" charset="0"/>
                </a:rPr>
                <a:t>{</a:t>
              </a:r>
            </a:p>
            <a:p>
              <a:r>
                <a:rPr lang="ru-RU" sz="1600" dirty="0">
                  <a:solidFill>
                    <a:schemeClr val="accent2">
                      <a:lumMod val="50000"/>
                    </a:schemeClr>
                  </a:solidFill>
                  <a:latin typeface="Consolas" pitchFamily="49" charset="0"/>
                  <a:cs typeface="Consolas" pitchFamily="49" charset="0"/>
                </a:rPr>
                <a:t>     </a:t>
              </a:r>
              <a:r>
                <a:rPr lang="en-US" sz="1600" dirty="0">
                  <a:solidFill>
                    <a:schemeClr val="accent2">
                      <a:lumMod val="50000"/>
                    </a:schemeClr>
                  </a:solidFill>
                  <a:latin typeface="Consolas" pitchFamily="49" charset="0"/>
                  <a:cs typeface="Consolas" pitchFamily="49" charset="0"/>
                </a:rPr>
                <a:t>c</a:t>
              </a:r>
              <a:r>
                <a:rPr lang="ru-RU" sz="1600" dirty="0" err="1">
                  <a:solidFill>
                    <a:schemeClr val="accent2">
                      <a:lumMod val="50000"/>
                    </a:schemeClr>
                  </a:solidFill>
                  <a:latin typeface="Consolas" pitchFamily="49" charset="0"/>
                  <a:cs typeface="Consolas" pitchFamily="49" charset="0"/>
                </a:rPr>
                <a:t>urrency</a:t>
              </a:r>
              <a:r>
                <a:rPr lang="ru-RU" sz="1600" dirty="0">
                  <a:solidFill>
                    <a:schemeClr val="accent2">
                      <a:lumMod val="50000"/>
                    </a:schemeClr>
                  </a:solidFill>
                  <a:latin typeface="Consolas" pitchFamily="49" charset="0"/>
                  <a:cs typeface="Consolas" pitchFamily="49" charset="0"/>
                </a:rPr>
                <a:t> = new Currency(...);</a:t>
              </a:r>
            </a:p>
            <a:p>
              <a:r>
                <a:rPr lang="ru-RU" sz="1600" dirty="0">
                  <a:solidFill>
                    <a:schemeClr val="accent2">
                      <a:lumMod val="50000"/>
                    </a:schemeClr>
                  </a:solidFill>
                  <a:latin typeface="Consolas" pitchFamily="49" charset="0"/>
                  <a:cs typeface="Consolas" pitchFamily="49" charset="0"/>
                </a:rPr>
                <a:t>}</a:t>
              </a:r>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a:lstStyle/>
          <a:p>
            <a:r>
              <a:rPr lang="en-US" dirty="0" err="1"/>
              <a:t>Nullable</a:t>
            </a:r>
            <a:r>
              <a:rPr lang="en-US" dirty="0"/>
              <a:t> Types</a:t>
            </a:r>
            <a:endParaRPr lang="ru-RU" dirty="0"/>
          </a:p>
        </p:txBody>
      </p:sp>
      <p:sp>
        <p:nvSpPr>
          <p:cNvPr id="5" name="Rounded Rectangle 4"/>
          <p:cNvSpPr/>
          <p:nvPr/>
        </p:nvSpPr>
        <p:spPr>
          <a:xfrm>
            <a:off x="152400" y="607084"/>
            <a:ext cx="8686803" cy="1882958"/>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117416" tIns="58707" rIns="117416" bIns="58707" rtlCol="0" anchor="ctr"/>
          <a:lstStyle/>
          <a:p>
            <a:pPr algn="just"/>
            <a:r>
              <a:rPr lang="en-US" dirty="0">
                <a:solidFill>
                  <a:schemeClr val="accent2">
                    <a:lumMod val="50000"/>
                  </a:schemeClr>
                </a:solidFill>
                <a:latin typeface="Calibri" charset="0"/>
                <a:ea typeface="Calibri" charset="0"/>
                <a:cs typeface="Calibri" charset="0"/>
              </a:rPr>
              <a:t>To represent null in a value type, you must use a special construct called a </a:t>
            </a:r>
            <a:r>
              <a:rPr lang="en-US" dirty="0" err="1">
                <a:solidFill>
                  <a:schemeClr val="accent2">
                    <a:lumMod val="50000"/>
                  </a:schemeClr>
                </a:solidFill>
                <a:latin typeface="Calibri" charset="0"/>
                <a:ea typeface="Calibri" charset="0"/>
                <a:cs typeface="Calibri" charset="0"/>
              </a:rPr>
              <a:t>nullable</a:t>
            </a:r>
            <a:r>
              <a:rPr lang="en-US" dirty="0">
                <a:solidFill>
                  <a:schemeClr val="accent2">
                    <a:lumMod val="50000"/>
                  </a:schemeClr>
                </a:solidFill>
                <a:latin typeface="Calibri" charset="0"/>
                <a:ea typeface="Calibri" charset="0"/>
                <a:cs typeface="Calibri" charset="0"/>
              </a:rPr>
              <a:t> type. A </a:t>
            </a:r>
            <a:r>
              <a:rPr lang="en-US" dirty="0" err="1">
                <a:solidFill>
                  <a:schemeClr val="accent2">
                    <a:lumMod val="50000"/>
                  </a:schemeClr>
                </a:solidFill>
                <a:latin typeface="Calibri" charset="0"/>
                <a:ea typeface="Calibri" charset="0"/>
                <a:cs typeface="Calibri" charset="0"/>
              </a:rPr>
              <a:t>nullable</a:t>
            </a:r>
            <a:r>
              <a:rPr lang="en-US" dirty="0">
                <a:solidFill>
                  <a:schemeClr val="accent2">
                    <a:lumMod val="50000"/>
                  </a:schemeClr>
                </a:solidFill>
                <a:latin typeface="Calibri" charset="0"/>
                <a:ea typeface="Calibri" charset="0"/>
                <a:cs typeface="Calibri" charset="0"/>
              </a:rPr>
              <a:t> type is denoted with a value type followed by the ? symbol </a:t>
            </a:r>
            <a:endParaRPr lang="en-US" dirty="0" smtClean="0">
              <a:solidFill>
                <a:schemeClr val="accent2">
                  <a:lumMod val="50000"/>
                </a:schemeClr>
              </a:solidFill>
              <a:latin typeface="Calibri" charset="0"/>
              <a:ea typeface="Calibri" charset="0"/>
              <a:cs typeface="Calibri" charset="0"/>
            </a:endParaRPr>
          </a:p>
          <a:p>
            <a:pPr algn="just"/>
            <a:endParaRPr lang="en-US" dirty="0">
              <a:solidFill>
                <a:schemeClr val="accent2">
                  <a:lumMod val="50000"/>
                </a:schemeClr>
              </a:solidFill>
              <a:latin typeface="Calibri" charset="0"/>
              <a:ea typeface="Calibri" charset="0"/>
              <a:cs typeface="Calibri" charset="0"/>
            </a:endParaRPr>
          </a:p>
          <a:p>
            <a:pPr algn="just"/>
            <a:r>
              <a:rPr lang="en-US" dirty="0">
                <a:solidFill>
                  <a:schemeClr val="accent2">
                    <a:lumMod val="50000"/>
                  </a:schemeClr>
                </a:solidFill>
                <a:latin typeface="Calibri" charset="0"/>
                <a:ea typeface="Calibri" charset="0"/>
                <a:cs typeface="Calibri" charset="0"/>
              </a:rPr>
              <a:t>T? translates into </a:t>
            </a:r>
            <a:r>
              <a:rPr lang="en-US" dirty="0" err="1">
                <a:solidFill>
                  <a:schemeClr val="accent2">
                    <a:lumMod val="50000"/>
                  </a:schemeClr>
                </a:solidFill>
                <a:latin typeface="Calibri" charset="0"/>
                <a:ea typeface="Calibri" charset="0"/>
                <a:cs typeface="Calibri" charset="0"/>
              </a:rPr>
              <a:t>System.Nullable</a:t>
            </a:r>
            <a:r>
              <a:rPr lang="en-US" dirty="0">
                <a:solidFill>
                  <a:schemeClr val="accent2">
                    <a:lumMod val="50000"/>
                  </a:schemeClr>
                </a:solidFill>
                <a:latin typeface="Calibri" charset="0"/>
                <a:ea typeface="Calibri" charset="0"/>
                <a:cs typeface="Calibri" charset="0"/>
              </a:rPr>
              <a:t>&lt;T&gt;, which is a lightweight immutable structure, having only two fields, to represent Value and </a:t>
            </a:r>
            <a:r>
              <a:rPr lang="en-US" dirty="0" err="1">
                <a:solidFill>
                  <a:schemeClr val="accent2">
                    <a:lumMod val="50000"/>
                  </a:schemeClr>
                </a:solidFill>
                <a:latin typeface="Calibri" charset="0"/>
                <a:ea typeface="Calibri" charset="0"/>
                <a:cs typeface="Calibri" charset="0"/>
              </a:rPr>
              <a:t>HasValue</a:t>
            </a:r>
            <a:r>
              <a:rPr lang="en-US" dirty="0">
                <a:solidFill>
                  <a:schemeClr val="accent2">
                    <a:lumMod val="50000"/>
                  </a:schemeClr>
                </a:solidFill>
                <a:latin typeface="Calibri" charset="0"/>
                <a:ea typeface="Calibri" charset="0"/>
                <a:cs typeface="Calibri" charset="0"/>
              </a:rPr>
              <a:t> </a:t>
            </a:r>
          </a:p>
        </p:txBody>
      </p:sp>
      <p:grpSp>
        <p:nvGrpSpPr>
          <p:cNvPr id="4" name="Group 3"/>
          <p:cNvGrpSpPr/>
          <p:nvPr/>
        </p:nvGrpSpPr>
        <p:grpSpPr>
          <a:xfrm>
            <a:off x="284928" y="2364292"/>
            <a:ext cx="8626861" cy="1366049"/>
            <a:chOff x="212342" y="2400021"/>
            <a:chExt cx="8855456" cy="1366049"/>
          </a:xfrm>
        </p:grpSpPr>
        <p:sp>
          <p:nvSpPr>
            <p:cNvPr id="11" name="Rounded Rectangle 10"/>
            <p:cNvSpPr/>
            <p:nvPr/>
          </p:nvSpPr>
          <p:spPr>
            <a:xfrm>
              <a:off x="212342" y="2480037"/>
              <a:ext cx="2507673" cy="457200"/>
            </a:xfrm>
            <a:prstGeom prst="roundRect">
              <a:avLst/>
            </a:prstGeom>
            <a:noFill/>
            <a:ln>
              <a:noFill/>
            </a:ln>
            <a:effectLst/>
          </p:spPr>
          <p:style>
            <a:lnRef idx="1">
              <a:schemeClr val="accent1"/>
            </a:lnRef>
            <a:fillRef idx="2">
              <a:schemeClr val="accent1"/>
            </a:fillRef>
            <a:effectRef idx="1">
              <a:schemeClr val="accent1"/>
            </a:effectRef>
            <a:fontRef idx="minor">
              <a:schemeClr val="dk1"/>
            </a:fontRef>
          </p:style>
          <p:txBody>
            <a:bodyPr lIns="117416" tIns="58707" rIns="117416" bIns="58707" rtlCol="0" anchor="ctr"/>
            <a:lstStyle/>
            <a:p>
              <a:pPr marL="106000" algn="ctr"/>
              <a:r>
                <a:rPr lang="ru-RU" sz="1600" dirty="0">
                  <a:solidFill>
                    <a:schemeClr val="accent2">
                      <a:lumMod val="50000"/>
                    </a:schemeClr>
                  </a:solidFill>
                  <a:latin typeface="Consolas" charset="0"/>
                  <a:ea typeface="Consolas" charset="0"/>
                  <a:cs typeface="Consolas" charset="0"/>
                </a:rPr>
                <a:t>Nullable&lt;Int32&gt;</a:t>
              </a:r>
            </a:p>
          </p:txBody>
        </p:sp>
        <p:sp>
          <p:nvSpPr>
            <p:cNvPr id="12" name="Rounded Rectangle 11"/>
            <p:cNvSpPr/>
            <p:nvPr/>
          </p:nvSpPr>
          <p:spPr>
            <a:xfrm>
              <a:off x="3047999" y="2400021"/>
              <a:ext cx="6019799" cy="668740"/>
            </a:xfrm>
            <a:prstGeom prst="roundRect">
              <a:avLst/>
            </a:prstGeom>
            <a:noFill/>
            <a:ln>
              <a:noFill/>
            </a:ln>
            <a:effectLst/>
          </p:spPr>
          <p:style>
            <a:lnRef idx="1">
              <a:schemeClr val="accent1"/>
            </a:lnRef>
            <a:fillRef idx="2">
              <a:schemeClr val="accent1"/>
            </a:fillRef>
            <a:effectRef idx="1">
              <a:schemeClr val="accent1"/>
            </a:effectRef>
            <a:fontRef idx="minor">
              <a:schemeClr val="dk1"/>
            </a:fontRef>
          </p:style>
          <p:txBody>
            <a:bodyPr lIns="117416" tIns="58707" rIns="117416" bIns="58707" rtlCol="0" anchor="ctr"/>
            <a:lstStyle/>
            <a:p>
              <a:pPr algn="just"/>
              <a:r>
                <a:rPr lang="ru-RU" sz="1600" dirty="0" smtClean="0">
                  <a:solidFill>
                    <a:schemeClr val="accent2">
                      <a:lumMod val="50000"/>
                    </a:schemeClr>
                  </a:solidFill>
                  <a:latin typeface="Consolas" charset="0"/>
                  <a:ea typeface="Consolas" charset="0"/>
                  <a:cs typeface="Consolas" charset="0"/>
                </a:rPr>
                <a:t>-</a:t>
              </a:r>
              <a:r>
                <a:rPr lang="ru-RU" sz="1600" dirty="0">
                  <a:solidFill>
                    <a:schemeClr val="accent2">
                      <a:lumMod val="50000"/>
                    </a:schemeClr>
                  </a:solidFill>
                  <a:latin typeface="Consolas" charset="0"/>
                  <a:ea typeface="Consolas" charset="0"/>
                  <a:cs typeface="Consolas" charset="0"/>
                </a:rPr>
                <a:t>2 147 483 648 </a:t>
              </a:r>
              <a:r>
                <a:rPr lang="mr-IN" sz="1600" dirty="0" smtClean="0">
                  <a:solidFill>
                    <a:schemeClr val="accent2">
                      <a:lumMod val="50000"/>
                    </a:schemeClr>
                  </a:solidFill>
                  <a:latin typeface="Consolas" charset="0"/>
                  <a:ea typeface="Consolas" charset="0"/>
                  <a:cs typeface="Consolas" charset="0"/>
                </a:rPr>
                <a:t>…</a:t>
              </a:r>
              <a:r>
                <a:rPr lang="ru-RU" sz="1600" dirty="0" smtClean="0">
                  <a:solidFill>
                    <a:schemeClr val="accent2">
                      <a:lumMod val="50000"/>
                    </a:schemeClr>
                  </a:solidFill>
                  <a:latin typeface="Consolas" charset="0"/>
                  <a:ea typeface="Consolas" charset="0"/>
                  <a:cs typeface="Consolas" charset="0"/>
                </a:rPr>
                <a:t> </a:t>
              </a:r>
              <a:r>
                <a:rPr lang="ru-RU" sz="1600" dirty="0">
                  <a:solidFill>
                    <a:schemeClr val="accent2">
                      <a:lumMod val="50000"/>
                    </a:schemeClr>
                  </a:solidFill>
                  <a:latin typeface="Consolas" charset="0"/>
                  <a:ea typeface="Consolas" charset="0"/>
                  <a:cs typeface="Consolas" charset="0"/>
                </a:rPr>
                <a:t>2 147 483 647 </a:t>
              </a:r>
              <a:r>
                <a:rPr lang="en-US" sz="1600" dirty="0" smtClean="0">
                  <a:solidFill>
                    <a:schemeClr val="accent2">
                      <a:lumMod val="50000"/>
                    </a:schemeClr>
                  </a:solidFill>
                  <a:latin typeface="Consolas" charset="0"/>
                  <a:ea typeface="Consolas" charset="0"/>
                  <a:cs typeface="Consolas" charset="0"/>
                </a:rPr>
                <a:t>or </a:t>
              </a:r>
              <a:r>
                <a:rPr lang="ru-RU" sz="1600" dirty="0" smtClean="0">
                  <a:solidFill>
                    <a:schemeClr val="accent2">
                      <a:lumMod val="50000"/>
                    </a:schemeClr>
                  </a:solidFill>
                  <a:latin typeface="Consolas" charset="0"/>
                  <a:ea typeface="Consolas" charset="0"/>
                  <a:cs typeface="Consolas" charset="0"/>
                </a:rPr>
                <a:t> </a:t>
              </a:r>
              <a:r>
                <a:rPr lang="ru-RU" sz="1600" dirty="0">
                  <a:solidFill>
                    <a:schemeClr val="accent2">
                      <a:lumMod val="50000"/>
                    </a:schemeClr>
                  </a:solidFill>
                  <a:latin typeface="Consolas" charset="0"/>
                  <a:ea typeface="Consolas" charset="0"/>
                  <a:cs typeface="Consolas" charset="0"/>
                </a:rPr>
                <a:t>null</a:t>
              </a:r>
            </a:p>
          </p:txBody>
        </p:sp>
        <p:sp>
          <p:nvSpPr>
            <p:cNvPr id="19" name="Rounded Rectangle 18"/>
            <p:cNvSpPr/>
            <p:nvPr/>
          </p:nvSpPr>
          <p:spPr>
            <a:xfrm>
              <a:off x="212342" y="3240963"/>
              <a:ext cx="2387787" cy="457200"/>
            </a:xfrm>
            <a:prstGeom prst="roundRect">
              <a:avLst/>
            </a:prstGeom>
            <a:noFill/>
            <a:ln>
              <a:noFill/>
            </a:ln>
            <a:effectLst/>
          </p:spPr>
          <p:style>
            <a:lnRef idx="1">
              <a:schemeClr val="accent1"/>
            </a:lnRef>
            <a:fillRef idx="2">
              <a:schemeClr val="accent1"/>
            </a:fillRef>
            <a:effectRef idx="1">
              <a:schemeClr val="accent1"/>
            </a:effectRef>
            <a:fontRef idx="minor">
              <a:schemeClr val="dk1"/>
            </a:fontRef>
          </p:style>
          <p:txBody>
            <a:bodyPr lIns="117416" tIns="58707" rIns="117416" bIns="58707" rtlCol="0" anchor="ctr"/>
            <a:lstStyle/>
            <a:p>
              <a:pPr marL="106000" algn="ctr"/>
              <a:r>
                <a:rPr lang="ru-RU" sz="1600" dirty="0">
                  <a:solidFill>
                    <a:schemeClr val="accent2">
                      <a:lumMod val="50000"/>
                    </a:schemeClr>
                  </a:solidFill>
                  <a:latin typeface="Consolas" charset="0"/>
                  <a:ea typeface="Consolas" charset="0"/>
                  <a:cs typeface="Consolas" charset="0"/>
                </a:rPr>
                <a:t>Nullable&lt;bool&gt;</a:t>
              </a:r>
            </a:p>
          </p:txBody>
        </p:sp>
        <p:sp>
          <p:nvSpPr>
            <p:cNvPr id="20" name="Rounded Rectangle 19"/>
            <p:cNvSpPr/>
            <p:nvPr/>
          </p:nvSpPr>
          <p:spPr>
            <a:xfrm>
              <a:off x="2971800" y="3080270"/>
              <a:ext cx="5357185" cy="685800"/>
            </a:xfrm>
            <a:prstGeom prst="roundRect">
              <a:avLst/>
            </a:prstGeom>
            <a:noFill/>
            <a:ln>
              <a:noFill/>
            </a:ln>
            <a:effectLst/>
          </p:spPr>
          <p:style>
            <a:lnRef idx="1">
              <a:schemeClr val="accent1"/>
            </a:lnRef>
            <a:fillRef idx="2">
              <a:schemeClr val="accent1"/>
            </a:fillRef>
            <a:effectRef idx="1">
              <a:schemeClr val="accent1"/>
            </a:effectRef>
            <a:fontRef idx="minor">
              <a:schemeClr val="dk1"/>
            </a:fontRef>
          </p:style>
          <p:txBody>
            <a:bodyPr lIns="117416" tIns="58707" rIns="117416" bIns="58707" rtlCol="0" anchor="ctr"/>
            <a:lstStyle/>
            <a:p>
              <a:pPr marL="106000" algn="just"/>
              <a:r>
                <a:rPr lang="ru-RU" sz="1600" dirty="0" err="1" smtClean="0">
                  <a:solidFill>
                    <a:schemeClr val="accent2">
                      <a:lumMod val="50000"/>
                    </a:schemeClr>
                  </a:solidFill>
                  <a:latin typeface="Consolas" charset="0"/>
                  <a:ea typeface="Consolas" charset="0"/>
                  <a:cs typeface="Consolas" charset="0"/>
                </a:rPr>
                <a:t>true</a:t>
              </a:r>
              <a:r>
                <a:rPr lang="ru-RU" sz="1600" dirty="0">
                  <a:solidFill>
                    <a:schemeClr val="accent2">
                      <a:lumMod val="50000"/>
                    </a:schemeClr>
                  </a:solidFill>
                  <a:latin typeface="Consolas" charset="0"/>
                  <a:ea typeface="Consolas" charset="0"/>
                  <a:cs typeface="Consolas" charset="0"/>
                </a:rPr>
                <a:t>, </a:t>
              </a:r>
              <a:r>
                <a:rPr lang="ru-RU" sz="1600" dirty="0" err="1">
                  <a:solidFill>
                    <a:schemeClr val="accent2">
                      <a:lumMod val="50000"/>
                    </a:schemeClr>
                  </a:solidFill>
                  <a:latin typeface="Consolas" charset="0"/>
                  <a:ea typeface="Consolas" charset="0"/>
                  <a:cs typeface="Consolas" charset="0"/>
                </a:rPr>
                <a:t>false</a:t>
              </a:r>
              <a:r>
                <a:rPr lang="ru-RU" sz="1600" dirty="0">
                  <a:solidFill>
                    <a:schemeClr val="accent2">
                      <a:lumMod val="50000"/>
                    </a:schemeClr>
                  </a:solidFill>
                  <a:latin typeface="Consolas" charset="0"/>
                  <a:ea typeface="Consolas" charset="0"/>
                  <a:cs typeface="Consolas" charset="0"/>
                </a:rPr>
                <a:t> </a:t>
              </a:r>
              <a:r>
                <a:rPr lang="en-US" sz="1600" dirty="0" smtClean="0">
                  <a:solidFill>
                    <a:schemeClr val="accent2">
                      <a:lumMod val="50000"/>
                    </a:schemeClr>
                  </a:solidFill>
                  <a:latin typeface="Consolas" charset="0"/>
                  <a:ea typeface="Consolas" charset="0"/>
                  <a:cs typeface="Consolas" charset="0"/>
                </a:rPr>
                <a:t>or </a:t>
              </a:r>
              <a:r>
                <a:rPr lang="ru-RU" sz="1600" dirty="0" err="1" smtClean="0">
                  <a:solidFill>
                    <a:schemeClr val="accent2">
                      <a:lumMod val="50000"/>
                    </a:schemeClr>
                  </a:solidFill>
                  <a:latin typeface="Consolas" charset="0"/>
                  <a:ea typeface="Consolas" charset="0"/>
                  <a:cs typeface="Consolas" charset="0"/>
                </a:rPr>
                <a:t>null</a:t>
              </a:r>
              <a:endParaRPr lang="ru-RU" sz="1600" dirty="0">
                <a:solidFill>
                  <a:schemeClr val="accent2">
                    <a:lumMod val="50000"/>
                  </a:schemeClr>
                </a:solidFill>
                <a:latin typeface="Consolas" charset="0"/>
                <a:ea typeface="Consolas" charset="0"/>
                <a:cs typeface="Consolas" charset="0"/>
              </a:endParaRPr>
            </a:p>
          </p:txBody>
        </p:sp>
      </p:grpSp>
      <p:sp>
        <p:nvSpPr>
          <p:cNvPr id="25" name="Flowchart: Document 24"/>
          <p:cNvSpPr/>
          <p:nvPr/>
        </p:nvSpPr>
        <p:spPr>
          <a:xfrm>
            <a:off x="281615" y="4001889"/>
            <a:ext cx="4876800" cy="2057400"/>
          </a:xfrm>
          <a:prstGeom prst="flowChartDocument">
            <a:avLst/>
          </a:prstGeom>
          <a:noFill/>
          <a:ln>
            <a:no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endParaRPr lang="ru-RU" sz="1700" dirty="0">
              <a:solidFill>
                <a:schemeClr val="accent2">
                  <a:lumMod val="50000"/>
                </a:schemeClr>
              </a:solidFill>
              <a:latin typeface="Consolas" pitchFamily="49" charset="0"/>
              <a:cs typeface="Consolas" pitchFamily="49" charset="0"/>
            </a:endParaRPr>
          </a:p>
          <a:p>
            <a:r>
              <a:rPr lang="ru-RU" sz="1700" dirty="0" err="1">
                <a:solidFill>
                  <a:schemeClr val="accent2">
                    <a:lumMod val="50000"/>
                  </a:schemeClr>
                </a:solidFill>
                <a:latin typeface="Consolas" pitchFamily="49" charset="0"/>
                <a:cs typeface="Consolas" pitchFamily="49" charset="0"/>
              </a:rPr>
              <a:t>Currency</a:t>
            </a:r>
            <a:r>
              <a:rPr lang="ru-RU" sz="1700" dirty="0">
                <a:solidFill>
                  <a:schemeClr val="accent2">
                    <a:lumMod val="50000"/>
                  </a:schemeClr>
                </a:solidFill>
                <a:latin typeface="Consolas" pitchFamily="49" charset="0"/>
                <a:cs typeface="Consolas" pitchFamily="49" charset="0"/>
              </a:rPr>
              <a:t>? </a:t>
            </a:r>
            <a:r>
              <a:rPr lang="en-US" sz="1700" dirty="0">
                <a:solidFill>
                  <a:schemeClr val="accent2">
                    <a:lumMod val="50000"/>
                  </a:schemeClr>
                </a:solidFill>
                <a:latin typeface="Consolas" pitchFamily="49" charset="0"/>
                <a:cs typeface="Consolas" pitchFamily="49" charset="0"/>
              </a:rPr>
              <a:t>c</a:t>
            </a:r>
            <a:r>
              <a:rPr lang="ru-RU" sz="1700" dirty="0" err="1">
                <a:solidFill>
                  <a:schemeClr val="accent2">
                    <a:lumMod val="50000"/>
                  </a:schemeClr>
                </a:solidFill>
                <a:latin typeface="Consolas" pitchFamily="49" charset="0"/>
                <a:cs typeface="Consolas" pitchFamily="49" charset="0"/>
              </a:rPr>
              <a:t>urrency</a:t>
            </a:r>
            <a:r>
              <a:rPr lang="ru-RU" sz="1700" dirty="0">
                <a:solidFill>
                  <a:schemeClr val="accent2">
                    <a:lumMod val="50000"/>
                  </a:schemeClr>
                </a:solidFill>
                <a:latin typeface="Consolas" pitchFamily="49" charset="0"/>
                <a:cs typeface="Consolas" pitchFamily="49" charset="0"/>
              </a:rPr>
              <a:t> = null;</a:t>
            </a:r>
          </a:p>
          <a:p>
            <a:r>
              <a:rPr lang="ru-RU" sz="1700" dirty="0">
                <a:solidFill>
                  <a:schemeClr val="accent2">
                    <a:lumMod val="50000"/>
                  </a:schemeClr>
                </a:solidFill>
                <a:latin typeface="Consolas" pitchFamily="49" charset="0"/>
                <a:cs typeface="Consolas" pitchFamily="49" charset="0"/>
              </a:rPr>
              <a:t>...</a:t>
            </a:r>
          </a:p>
          <a:p>
            <a:r>
              <a:rPr lang="ru-RU" sz="1700" dirty="0" err="1">
                <a:solidFill>
                  <a:schemeClr val="accent2">
                    <a:lumMod val="50000"/>
                  </a:schemeClr>
                </a:solidFill>
                <a:latin typeface="Consolas" pitchFamily="49" charset="0"/>
                <a:cs typeface="Consolas" pitchFamily="49" charset="0"/>
              </a:rPr>
              <a:t>if</a:t>
            </a:r>
            <a:r>
              <a:rPr lang="ru-RU" sz="1700" dirty="0">
                <a:solidFill>
                  <a:schemeClr val="accent2">
                    <a:lumMod val="50000"/>
                  </a:schemeClr>
                </a:solidFill>
                <a:latin typeface="Consolas" pitchFamily="49" charset="0"/>
                <a:cs typeface="Consolas" pitchFamily="49" charset="0"/>
              </a:rPr>
              <a:t> (</a:t>
            </a:r>
            <a:r>
              <a:rPr lang="en-US" sz="1700" dirty="0">
                <a:solidFill>
                  <a:schemeClr val="accent2">
                    <a:lumMod val="50000"/>
                  </a:schemeClr>
                </a:solidFill>
                <a:latin typeface="Consolas" pitchFamily="49" charset="0"/>
                <a:cs typeface="Consolas" pitchFamily="49" charset="0"/>
              </a:rPr>
              <a:t>c</a:t>
            </a:r>
            <a:r>
              <a:rPr lang="ru-RU" sz="1600" dirty="0" err="1">
                <a:solidFill>
                  <a:schemeClr val="accent2">
                    <a:lumMod val="50000"/>
                  </a:schemeClr>
                </a:solidFill>
                <a:latin typeface="Consolas" pitchFamily="49" charset="0"/>
                <a:cs typeface="Consolas" pitchFamily="49" charset="0"/>
              </a:rPr>
              <a:t>urrency.</a:t>
            </a:r>
            <a:r>
              <a:rPr lang="ru-RU" sz="1600" b="1" dirty="0" err="1">
                <a:solidFill>
                  <a:schemeClr val="accent2">
                    <a:lumMod val="50000"/>
                  </a:schemeClr>
                </a:solidFill>
                <a:latin typeface="Consolas" pitchFamily="49" charset="0"/>
                <a:cs typeface="Consolas" pitchFamily="49" charset="0"/>
              </a:rPr>
              <a:t>HasValue</a:t>
            </a:r>
            <a:r>
              <a:rPr lang="ru-RU" sz="1700" dirty="0">
                <a:solidFill>
                  <a:schemeClr val="accent2">
                    <a:lumMod val="50000"/>
                  </a:schemeClr>
                </a:solidFill>
                <a:latin typeface="Consolas" pitchFamily="49" charset="0"/>
                <a:cs typeface="Consolas" pitchFamily="49" charset="0"/>
              </a:rPr>
              <a:t>)</a:t>
            </a:r>
          </a:p>
          <a:p>
            <a:r>
              <a:rPr lang="ru-RU" sz="1700" dirty="0">
                <a:solidFill>
                  <a:schemeClr val="accent2">
                    <a:lumMod val="50000"/>
                  </a:schemeClr>
                </a:solidFill>
                <a:latin typeface="Consolas" pitchFamily="49" charset="0"/>
                <a:cs typeface="Consolas" pitchFamily="49" charset="0"/>
              </a:rPr>
              <a:t>{</a:t>
            </a:r>
          </a:p>
          <a:p>
            <a:r>
              <a:rPr lang="ru-RU" sz="1700" dirty="0">
                <a:solidFill>
                  <a:schemeClr val="accent2">
                    <a:lumMod val="50000"/>
                  </a:schemeClr>
                </a:solidFill>
                <a:latin typeface="Consolas" pitchFamily="49" charset="0"/>
                <a:cs typeface="Consolas" pitchFamily="49" charset="0"/>
              </a:rPr>
              <a:t>    </a:t>
            </a:r>
            <a:r>
              <a:rPr lang="ru-RU" sz="1700" dirty="0" err="1">
                <a:solidFill>
                  <a:schemeClr val="accent2">
                    <a:lumMod val="50000"/>
                  </a:schemeClr>
                </a:solidFill>
                <a:latin typeface="Consolas" pitchFamily="49" charset="0"/>
                <a:cs typeface="Consolas" pitchFamily="49" charset="0"/>
              </a:rPr>
              <a:t>Console.WriteLine</a:t>
            </a:r>
            <a:r>
              <a:rPr lang="ru-RU" sz="1700" dirty="0">
                <a:solidFill>
                  <a:schemeClr val="accent2">
                    <a:lumMod val="50000"/>
                  </a:schemeClr>
                </a:solidFill>
                <a:latin typeface="Consolas" pitchFamily="49" charset="0"/>
                <a:cs typeface="Consolas" pitchFamily="49" charset="0"/>
              </a:rPr>
              <a:t>(</a:t>
            </a:r>
            <a:r>
              <a:rPr lang="en-US" sz="1700" dirty="0">
                <a:solidFill>
                  <a:schemeClr val="accent2">
                    <a:lumMod val="50000"/>
                  </a:schemeClr>
                </a:solidFill>
                <a:latin typeface="Consolas" pitchFamily="49" charset="0"/>
                <a:cs typeface="Consolas" pitchFamily="49" charset="0"/>
              </a:rPr>
              <a:t>c</a:t>
            </a:r>
            <a:r>
              <a:rPr lang="ru-RU" sz="1700" dirty="0" err="1">
                <a:solidFill>
                  <a:schemeClr val="accent2">
                    <a:lumMod val="50000"/>
                  </a:schemeClr>
                </a:solidFill>
                <a:latin typeface="Consolas" pitchFamily="49" charset="0"/>
                <a:cs typeface="Consolas" pitchFamily="49" charset="0"/>
              </a:rPr>
              <a:t>urrency.</a:t>
            </a:r>
            <a:r>
              <a:rPr lang="ru-RU" sz="1700" b="1" dirty="0" err="1">
                <a:solidFill>
                  <a:schemeClr val="accent2">
                    <a:lumMod val="50000"/>
                  </a:schemeClr>
                </a:solidFill>
                <a:latin typeface="Consolas" pitchFamily="49" charset="0"/>
                <a:cs typeface="Consolas" pitchFamily="49" charset="0"/>
              </a:rPr>
              <a:t>Value</a:t>
            </a:r>
            <a:r>
              <a:rPr lang="ru-RU" sz="1700" dirty="0">
                <a:solidFill>
                  <a:schemeClr val="accent2">
                    <a:lumMod val="50000"/>
                  </a:schemeClr>
                </a:solidFill>
                <a:latin typeface="Consolas" pitchFamily="49" charset="0"/>
                <a:cs typeface="Consolas" pitchFamily="49" charset="0"/>
              </a:rPr>
              <a:t>);</a:t>
            </a:r>
          </a:p>
          <a:p>
            <a:r>
              <a:rPr lang="ru-RU" sz="1700" dirty="0">
                <a:solidFill>
                  <a:schemeClr val="accent2">
                    <a:lumMod val="50000"/>
                  </a:schemeClr>
                </a:solidFill>
                <a:latin typeface="Consolas" pitchFamily="49" charset="0"/>
                <a:cs typeface="Consolas" pitchFamily="49" charset="0"/>
              </a:rPr>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p:spPr>
        <p:txBody>
          <a:bodyPr/>
          <a:lstStyle/>
          <a:p>
            <a:r>
              <a:rPr lang="en-US" dirty="0" err="1"/>
              <a:t>Nullable</a:t>
            </a:r>
            <a:r>
              <a:rPr lang="en-US" dirty="0"/>
              <a:t> Types</a:t>
            </a:r>
            <a:endParaRPr lang="ru-RU" dirty="0"/>
          </a:p>
        </p:txBody>
      </p:sp>
      <p:sp>
        <p:nvSpPr>
          <p:cNvPr id="16" name="Flowchart: Document 15"/>
          <p:cNvSpPr/>
          <p:nvPr/>
        </p:nvSpPr>
        <p:spPr>
          <a:xfrm>
            <a:off x="2825086" y="835344"/>
            <a:ext cx="4888173" cy="838200"/>
          </a:xfrm>
          <a:prstGeom prst="flowChartDocument">
            <a:avLst/>
          </a:prstGeom>
          <a:noFill/>
          <a:ln>
            <a:no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r>
              <a:rPr lang="en-US" sz="1600" dirty="0" err="1">
                <a:solidFill>
                  <a:schemeClr val="accent2">
                    <a:lumMod val="50000"/>
                  </a:schemeClr>
                </a:solidFill>
                <a:latin typeface="Consolas" pitchFamily="49" charset="0"/>
                <a:cs typeface="Consolas" pitchFamily="49" charset="0"/>
              </a:rPr>
              <a:t>int</a:t>
            </a:r>
            <a:r>
              <a:rPr lang="en-US" sz="1600" dirty="0">
                <a:solidFill>
                  <a:schemeClr val="accent2">
                    <a:lumMod val="50000"/>
                  </a:schemeClr>
                </a:solidFill>
                <a:latin typeface="Consolas" pitchFamily="49" charset="0"/>
                <a:cs typeface="Consolas" pitchFamily="49" charset="0"/>
              </a:rPr>
              <a:t> x = (</a:t>
            </a:r>
            <a:r>
              <a:rPr lang="en-US" sz="1600" dirty="0" err="1">
                <a:solidFill>
                  <a:schemeClr val="accent2">
                    <a:lumMod val="50000"/>
                  </a:schemeClr>
                </a:solidFill>
                <a:latin typeface="Consolas" pitchFamily="49" charset="0"/>
                <a:cs typeface="Consolas" pitchFamily="49" charset="0"/>
              </a:rPr>
              <a:t>b.HasValue</a:t>
            </a:r>
            <a:r>
              <a:rPr lang="en-US" sz="1600" dirty="0">
                <a:solidFill>
                  <a:schemeClr val="accent2">
                    <a:lumMod val="50000"/>
                  </a:schemeClr>
                </a:solidFill>
                <a:latin typeface="Consolas" pitchFamily="49" charset="0"/>
                <a:cs typeface="Consolas" pitchFamily="49" charset="0"/>
              </a:rPr>
              <a:t>) ? </a:t>
            </a:r>
            <a:r>
              <a:rPr lang="en-US" sz="1600" dirty="0" err="1">
                <a:solidFill>
                  <a:schemeClr val="accent2">
                    <a:lumMod val="50000"/>
                  </a:schemeClr>
                </a:solidFill>
                <a:latin typeface="Consolas" pitchFamily="49" charset="0"/>
                <a:cs typeface="Consolas" pitchFamily="49" charset="0"/>
              </a:rPr>
              <a:t>b.Value</a:t>
            </a:r>
            <a:r>
              <a:rPr lang="en-US" sz="1600" dirty="0">
                <a:solidFill>
                  <a:schemeClr val="accent2">
                    <a:lumMod val="50000"/>
                  </a:schemeClr>
                </a:solidFill>
                <a:latin typeface="Consolas" pitchFamily="49" charset="0"/>
                <a:cs typeface="Consolas" pitchFamily="49" charset="0"/>
              </a:rPr>
              <a:t> : 123</a:t>
            </a:r>
            <a:r>
              <a:rPr lang="en-US" sz="1600" dirty="0" smtClean="0">
                <a:solidFill>
                  <a:schemeClr val="accent2">
                    <a:lumMod val="50000"/>
                  </a:schemeClr>
                </a:solidFill>
                <a:latin typeface="Consolas" pitchFamily="49" charset="0"/>
                <a:cs typeface="Consolas" pitchFamily="49" charset="0"/>
              </a:rPr>
              <a:t>;</a:t>
            </a:r>
          </a:p>
          <a:p>
            <a:r>
              <a:rPr lang="en-US" sz="1600" dirty="0" err="1">
                <a:solidFill>
                  <a:schemeClr val="accent2">
                    <a:lumMod val="50000"/>
                  </a:schemeClr>
                </a:solidFill>
                <a:latin typeface="Consolas" pitchFamily="49" charset="0"/>
                <a:cs typeface="Consolas" pitchFamily="49" charset="0"/>
              </a:rPr>
              <a:t>int</a:t>
            </a:r>
            <a:r>
              <a:rPr lang="en-US" sz="1600" dirty="0">
                <a:solidFill>
                  <a:schemeClr val="accent2">
                    <a:lumMod val="50000"/>
                  </a:schemeClr>
                </a:solidFill>
                <a:latin typeface="Consolas" pitchFamily="49" charset="0"/>
                <a:cs typeface="Consolas" pitchFamily="49" charset="0"/>
              </a:rPr>
              <a:t> x = b ?? 123</a:t>
            </a:r>
            <a:r>
              <a:rPr lang="en-US" sz="1600" dirty="0" smtClean="0">
                <a:solidFill>
                  <a:schemeClr val="accent2">
                    <a:lumMod val="50000"/>
                  </a:schemeClr>
                </a:solidFill>
                <a:latin typeface="Consolas" pitchFamily="49" charset="0"/>
                <a:cs typeface="Consolas" pitchFamily="49" charset="0"/>
              </a:rPr>
              <a:t>;</a:t>
            </a:r>
            <a:endParaRPr lang="ru-RU" sz="1600" dirty="0">
              <a:solidFill>
                <a:schemeClr val="accent2">
                  <a:lumMod val="50000"/>
                </a:schemeClr>
              </a:solidFill>
              <a:latin typeface="Consolas" pitchFamily="49" charset="0"/>
              <a:cs typeface="Consolas" pitchFamily="49" charset="0"/>
            </a:endParaRPr>
          </a:p>
        </p:txBody>
      </p:sp>
      <p:sp>
        <p:nvSpPr>
          <p:cNvPr id="25" name="Flowchart: Document 24"/>
          <p:cNvSpPr/>
          <p:nvPr/>
        </p:nvSpPr>
        <p:spPr>
          <a:xfrm>
            <a:off x="2825086" y="1777181"/>
            <a:ext cx="6166514" cy="1475229"/>
          </a:xfrm>
          <a:prstGeom prst="flowChartDocument">
            <a:avLst/>
          </a:prstGeom>
          <a:noFill/>
          <a:ln>
            <a:no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r>
              <a:rPr lang="en-US" sz="1600" dirty="0">
                <a:solidFill>
                  <a:schemeClr val="accent2">
                    <a:lumMod val="50000"/>
                  </a:schemeClr>
                </a:solidFill>
                <a:latin typeface="Consolas" pitchFamily="49" charset="0"/>
                <a:cs typeface="Consolas" pitchFamily="49" charset="0"/>
              </a:rPr>
              <a:t>string temp = </a:t>
            </a:r>
            <a:r>
              <a:rPr lang="en-US" sz="1600" dirty="0" err="1">
                <a:solidFill>
                  <a:schemeClr val="accent2">
                    <a:lumMod val="50000"/>
                  </a:schemeClr>
                </a:solidFill>
                <a:latin typeface="Consolas" pitchFamily="49" charset="0"/>
                <a:cs typeface="Consolas" pitchFamily="49" charset="0"/>
              </a:rPr>
              <a:t>GetFilename</a:t>
            </a:r>
            <a:r>
              <a:rPr lang="en-US" sz="1600" dirty="0">
                <a:solidFill>
                  <a:schemeClr val="accent2">
                    <a:lumMod val="50000"/>
                  </a:schemeClr>
                </a:solidFill>
                <a:latin typeface="Consolas" pitchFamily="49" charset="0"/>
                <a:cs typeface="Consolas" pitchFamily="49" charset="0"/>
              </a:rPr>
              <a:t>();</a:t>
            </a:r>
          </a:p>
          <a:p>
            <a:r>
              <a:rPr lang="en-US" sz="1600" dirty="0">
                <a:solidFill>
                  <a:schemeClr val="accent2">
                    <a:lumMod val="50000"/>
                  </a:schemeClr>
                </a:solidFill>
                <a:latin typeface="Consolas" pitchFamily="49" charset="0"/>
                <a:cs typeface="Consolas" pitchFamily="49" charset="0"/>
              </a:rPr>
              <a:t>filename = (temp != null) ? temp : "Untitled</a:t>
            </a:r>
            <a:r>
              <a:rPr lang="en-US" sz="1600" dirty="0" smtClean="0">
                <a:solidFill>
                  <a:schemeClr val="accent2">
                    <a:lumMod val="50000"/>
                  </a:schemeClr>
                </a:solidFill>
                <a:latin typeface="Consolas" pitchFamily="49" charset="0"/>
                <a:cs typeface="Consolas" pitchFamily="49" charset="0"/>
              </a:rPr>
              <a:t>";</a:t>
            </a:r>
          </a:p>
          <a:p>
            <a:r>
              <a:rPr lang="en-US" sz="1600" dirty="0">
                <a:solidFill>
                  <a:schemeClr val="accent2">
                    <a:lumMod val="50000"/>
                  </a:schemeClr>
                </a:solidFill>
                <a:latin typeface="Consolas" pitchFamily="49" charset="0"/>
                <a:cs typeface="Consolas" pitchFamily="49" charset="0"/>
              </a:rPr>
              <a:t>string filename = </a:t>
            </a:r>
            <a:r>
              <a:rPr lang="en-US" sz="1600" dirty="0" err="1">
                <a:solidFill>
                  <a:schemeClr val="accent2">
                    <a:lumMod val="50000"/>
                  </a:schemeClr>
                </a:solidFill>
                <a:latin typeface="Consolas" pitchFamily="49" charset="0"/>
                <a:cs typeface="Consolas" pitchFamily="49" charset="0"/>
              </a:rPr>
              <a:t>GetFilename</a:t>
            </a:r>
            <a:r>
              <a:rPr lang="en-US" sz="1600" dirty="0">
                <a:solidFill>
                  <a:schemeClr val="accent2">
                    <a:lumMod val="50000"/>
                  </a:schemeClr>
                </a:solidFill>
                <a:latin typeface="Consolas" pitchFamily="49" charset="0"/>
                <a:cs typeface="Consolas" pitchFamily="49" charset="0"/>
              </a:rPr>
              <a:t>() ?? "</a:t>
            </a:r>
            <a:r>
              <a:rPr lang="en-US" sz="1600" dirty="0" smtClean="0">
                <a:solidFill>
                  <a:schemeClr val="accent2">
                    <a:lumMod val="50000"/>
                  </a:schemeClr>
                </a:solidFill>
                <a:latin typeface="Consolas" pitchFamily="49" charset="0"/>
                <a:cs typeface="Consolas" pitchFamily="49" charset="0"/>
              </a:rPr>
              <a:t>Untitled”;</a:t>
            </a:r>
            <a:endParaRPr lang="en-US" sz="1600" dirty="0">
              <a:solidFill>
                <a:schemeClr val="accent2">
                  <a:lumMod val="50000"/>
                </a:schemeClr>
              </a:solidFill>
              <a:latin typeface="Consolas" pitchFamily="49" charset="0"/>
              <a:cs typeface="Consolas" pitchFamily="49" charset="0"/>
            </a:endParaRPr>
          </a:p>
        </p:txBody>
      </p:sp>
      <p:sp>
        <p:nvSpPr>
          <p:cNvPr id="21" name="Flowchart: Document 20"/>
          <p:cNvSpPr/>
          <p:nvPr/>
        </p:nvSpPr>
        <p:spPr>
          <a:xfrm>
            <a:off x="4724400" y="3361535"/>
            <a:ext cx="3733800" cy="762000"/>
          </a:xfrm>
          <a:prstGeom prst="flowChartDocument">
            <a:avLst/>
          </a:prstGeom>
          <a:noFill/>
          <a:ln>
            <a:no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endParaRPr lang="ru-RU" sz="1600" dirty="0">
              <a:solidFill>
                <a:schemeClr val="accent2">
                  <a:lumMod val="50000"/>
                </a:schemeClr>
              </a:solidFill>
              <a:latin typeface="Consolas" pitchFamily="49" charset="0"/>
              <a:cs typeface="Consolas" pitchFamily="49" charset="0"/>
            </a:endParaRPr>
          </a:p>
        </p:txBody>
      </p:sp>
      <p:grpSp>
        <p:nvGrpSpPr>
          <p:cNvPr id="4" name="Group 3"/>
          <p:cNvGrpSpPr/>
          <p:nvPr/>
        </p:nvGrpSpPr>
        <p:grpSpPr>
          <a:xfrm>
            <a:off x="457200" y="915743"/>
            <a:ext cx="3048000" cy="2820166"/>
            <a:chOff x="1994452" y="860457"/>
            <a:chExt cx="3048000" cy="2820166"/>
          </a:xfrm>
        </p:grpSpPr>
        <p:sp>
          <p:nvSpPr>
            <p:cNvPr id="9" name="Flowchart: Document 15"/>
            <p:cNvSpPr/>
            <p:nvPr/>
          </p:nvSpPr>
          <p:spPr>
            <a:xfrm>
              <a:off x="1994452" y="860457"/>
              <a:ext cx="3048000" cy="2820166"/>
            </a:xfrm>
            <a:prstGeom prst="flowChartDocument">
              <a:avLst/>
            </a:prstGeom>
            <a:noFill/>
            <a:ln>
              <a:noFill/>
            </a:ln>
            <a:effectLst/>
          </p:spPr>
          <p:style>
            <a:lnRef idx="2">
              <a:schemeClr val="accent1"/>
            </a:lnRef>
            <a:fillRef idx="1">
              <a:schemeClr val="lt1"/>
            </a:fillRef>
            <a:effectRef idx="0">
              <a:schemeClr val="accent1"/>
            </a:effectRef>
            <a:fontRef idx="minor">
              <a:schemeClr val="dk1"/>
            </a:fontRef>
          </p:style>
          <p:txBody>
            <a:bodyPr rtlCol="0" anchor="ctr"/>
            <a:lstStyle/>
            <a:p>
              <a:r>
                <a:rPr lang="ru-RU" sz="1600" dirty="0">
                  <a:solidFill>
                    <a:schemeClr val="accent2">
                      <a:lumMod val="50000"/>
                    </a:schemeClr>
                  </a:solidFill>
                  <a:latin typeface="Consolas" pitchFamily="49" charset="0"/>
                  <a:cs typeface="Consolas" pitchFamily="49" charset="0"/>
                </a:rPr>
                <a:t>int? i = null; </a:t>
              </a:r>
              <a:endParaRPr lang="en-US" sz="1600" dirty="0" smtClean="0">
                <a:solidFill>
                  <a:schemeClr val="accent2">
                    <a:lumMod val="50000"/>
                  </a:schemeClr>
                </a:solidFill>
                <a:latin typeface="Consolas" pitchFamily="49" charset="0"/>
                <a:cs typeface="Consolas" pitchFamily="49" charset="0"/>
              </a:endParaRPr>
            </a:p>
            <a:p>
              <a:endParaRPr lang="ru-RU" sz="1600" dirty="0">
                <a:solidFill>
                  <a:schemeClr val="accent2">
                    <a:lumMod val="50000"/>
                  </a:schemeClr>
                </a:solidFill>
                <a:latin typeface="Consolas" pitchFamily="49" charset="0"/>
                <a:cs typeface="Consolas" pitchFamily="49" charset="0"/>
              </a:endParaRPr>
            </a:p>
            <a:p>
              <a:r>
                <a:rPr lang="ru-RU" sz="1600" dirty="0">
                  <a:solidFill>
                    <a:schemeClr val="accent2">
                      <a:lumMod val="50000"/>
                    </a:schemeClr>
                  </a:solidFill>
                  <a:latin typeface="Consolas" pitchFamily="49" charset="0"/>
                  <a:cs typeface="Consolas" pitchFamily="49" charset="0"/>
                </a:rPr>
                <a:t>int j = 99</a:t>
              </a:r>
              <a:r>
                <a:rPr lang="ru-RU" sz="1600" dirty="0" smtClean="0">
                  <a:solidFill>
                    <a:schemeClr val="accent2">
                      <a:lumMod val="50000"/>
                    </a:schemeClr>
                  </a:solidFill>
                  <a:latin typeface="Consolas" pitchFamily="49" charset="0"/>
                  <a:cs typeface="Consolas" pitchFamily="49" charset="0"/>
                </a:rPr>
                <a:t>;</a:t>
              </a:r>
              <a:endParaRPr lang="en-US" sz="1600" dirty="0" smtClean="0">
                <a:solidFill>
                  <a:schemeClr val="accent2">
                    <a:lumMod val="50000"/>
                  </a:schemeClr>
                </a:solidFill>
                <a:latin typeface="Consolas" pitchFamily="49" charset="0"/>
                <a:cs typeface="Consolas" pitchFamily="49" charset="0"/>
              </a:endParaRPr>
            </a:p>
            <a:p>
              <a:endParaRPr lang="ru-RU" sz="1600" dirty="0">
                <a:solidFill>
                  <a:schemeClr val="accent2">
                    <a:lumMod val="50000"/>
                  </a:schemeClr>
                </a:solidFill>
                <a:latin typeface="Consolas" pitchFamily="49" charset="0"/>
                <a:cs typeface="Consolas" pitchFamily="49" charset="0"/>
              </a:endParaRPr>
            </a:p>
            <a:p>
              <a:r>
                <a:rPr lang="ru-RU" sz="1600" dirty="0">
                  <a:solidFill>
                    <a:schemeClr val="accent2">
                      <a:lumMod val="50000"/>
                    </a:schemeClr>
                  </a:solidFill>
                  <a:latin typeface="Consolas" pitchFamily="49" charset="0"/>
                  <a:cs typeface="Consolas" pitchFamily="49" charset="0"/>
                </a:rPr>
                <a:t>i = 100</a:t>
              </a:r>
            </a:p>
            <a:p>
              <a:endParaRPr lang="ru-RU" sz="1600" dirty="0">
                <a:solidFill>
                  <a:schemeClr val="accent2">
                    <a:lumMod val="50000"/>
                  </a:schemeClr>
                </a:solidFill>
                <a:latin typeface="Consolas" pitchFamily="49" charset="0"/>
                <a:cs typeface="Consolas" pitchFamily="49" charset="0"/>
              </a:endParaRPr>
            </a:p>
            <a:p>
              <a:r>
                <a:rPr lang="ru-RU" sz="1600" dirty="0">
                  <a:solidFill>
                    <a:schemeClr val="accent2">
                      <a:lumMod val="50000"/>
                    </a:schemeClr>
                  </a:solidFill>
                  <a:latin typeface="Consolas" pitchFamily="49" charset="0"/>
                  <a:cs typeface="Consolas" pitchFamily="49" charset="0"/>
                </a:rPr>
                <a:t>i = j;</a:t>
              </a:r>
            </a:p>
            <a:p>
              <a:endParaRPr lang="ru-RU" sz="1600" dirty="0">
                <a:solidFill>
                  <a:schemeClr val="accent2">
                    <a:lumMod val="50000"/>
                  </a:schemeClr>
                </a:solidFill>
                <a:latin typeface="Consolas" pitchFamily="49" charset="0"/>
                <a:cs typeface="Consolas" pitchFamily="49" charset="0"/>
              </a:endParaRPr>
            </a:p>
            <a:p>
              <a:r>
                <a:rPr lang="ru-RU" sz="1600" dirty="0">
                  <a:solidFill>
                    <a:schemeClr val="accent2">
                      <a:lumMod val="50000"/>
                    </a:schemeClr>
                  </a:solidFill>
                  <a:latin typeface="Consolas" pitchFamily="49" charset="0"/>
                  <a:cs typeface="Consolas" pitchFamily="49" charset="0"/>
                </a:rPr>
                <a:t>j = i;</a:t>
              </a:r>
            </a:p>
          </p:txBody>
        </p:sp>
        <p:pic>
          <p:nvPicPr>
            <p:cNvPr id="10" name="Picture 7" descr="E:\Projects\ContentDev\MSL PNG Library\Validate_CheckMark.png"/>
            <p:cNvPicPr>
              <a:picLocks noChangeAspect="1" noChangeArrowheads="1"/>
            </p:cNvPicPr>
            <p:nvPr/>
          </p:nvPicPr>
          <p:blipFill>
            <a:blip r:embed="rId2" cstate="print">
              <a:duotone>
                <a:prstClr val="black"/>
                <a:schemeClr val="accent1">
                  <a:tint val="45000"/>
                  <a:satMod val="400000"/>
                </a:schemeClr>
              </a:duotone>
            </a:blip>
            <a:srcRect/>
            <a:stretch>
              <a:fillRect/>
            </a:stretch>
          </p:blipFill>
          <p:spPr bwMode="auto">
            <a:xfrm rot="21390319">
              <a:off x="3048256" y="1735472"/>
              <a:ext cx="458048" cy="412575"/>
            </a:xfrm>
            <a:prstGeom prst="rect">
              <a:avLst/>
            </a:prstGeom>
            <a:noFill/>
            <a:ln w="9525">
              <a:noFill/>
              <a:miter lim="800000"/>
              <a:headEnd/>
              <a:tailEnd/>
            </a:ln>
            <a:effectLst/>
          </p:spPr>
        </p:pic>
        <p:pic>
          <p:nvPicPr>
            <p:cNvPr id="11" name="Picture 7" descr="E:\Projects\ContentDev\MSL PNG Library\Validate_CheckMark.png"/>
            <p:cNvPicPr>
              <a:picLocks noChangeAspect="1" noChangeArrowheads="1"/>
            </p:cNvPicPr>
            <p:nvPr/>
          </p:nvPicPr>
          <p:blipFill>
            <a:blip r:embed="rId2" cstate="print">
              <a:duotone>
                <a:prstClr val="black"/>
                <a:schemeClr val="accent1">
                  <a:tint val="45000"/>
                  <a:satMod val="400000"/>
                </a:schemeClr>
              </a:duotone>
            </a:blip>
            <a:srcRect/>
            <a:stretch>
              <a:fillRect/>
            </a:stretch>
          </p:blipFill>
          <p:spPr bwMode="auto">
            <a:xfrm rot="21390319">
              <a:off x="3048256" y="2307784"/>
              <a:ext cx="458048" cy="412575"/>
            </a:xfrm>
            <a:prstGeom prst="rect">
              <a:avLst/>
            </a:prstGeom>
            <a:noFill/>
            <a:ln w="9525">
              <a:noFill/>
              <a:miter lim="800000"/>
              <a:headEnd/>
              <a:tailEnd/>
            </a:ln>
            <a:effectLst/>
          </p:spPr>
        </p:pic>
        <p:pic>
          <p:nvPicPr>
            <p:cNvPr id="12" name="Picture 8" descr="E:\Projects\ContentDev\MSL PNG Library\Validate_XMark.png"/>
            <p:cNvPicPr>
              <a:picLocks noChangeAspect="1" noChangeArrowheads="1"/>
            </p:cNvPicPr>
            <p:nvPr/>
          </p:nvPicPr>
          <p:blipFill>
            <a:blip r:embed="rId3" cstate="print">
              <a:duotone>
                <a:prstClr val="black"/>
                <a:schemeClr val="accent5">
                  <a:tint val="45000"/>
                  <a:satMod val="400000"/>
                </a:schemeClr>
              </a:duotone>
            </a:blip>
            <a:srcRect/>
            <a:stretch>
              <a:fillRect/>
            </a:stretch>
          </p:blipFill>
          <p:spPr bwMode="auto">
            <a:xfrm>
              <a:off x="3071818" y="2861251"/>
              <a:ext cx="463879" cy="533400"/>
            </a:xfrm>
            <a:prstGeom prst="rect">
              <a:avLst/>
            </a:prstGeom>
            <a:noFill/>
            <a:ln w="9525">
              <a:noFill/>
              <a:miter lim="800000"/>
              <a:headEnd/>
              <a:tailEnd/>
            </a:ln>
            <a:effectLst/>
          </p:spPr>
        </p:pic>
      </p:grpSp>
      <p:sp>
        <p:nvSpPr>
          <p:cNvPr id="6" name="Rectangle 5"/>
          <p:cNvSpPr/>
          <p:nvPr/>
        </p:nvSpPr>
        <p:spPr>
          <a:xfrm>
            <a:off x="2842330" y="3149497"/>
            <a:ext cx="6149270" cy="861774"/>
          </a:xfrm>
          <a:prstGeom prst="rect">
            <a:avLst/>
          </a:prstGeom>
        </p:spPr>
        <p:txBody>
          <a:bodyPr wrap="square">
            <a:spAutoFit/>
          </a:bodyPr>
          <a:lstStyle/>
          <a:p>
            <a:r>
              <a:rPr lang="en-US" sz="1600" dirty="0" err="1">
                <a:solidFill>
                  <a:schemeClr val="accent2">
                    <a:lumMod val="50000"/>
                  </a:schemeClr>
                </a:solidFill>
                <a:latin typeface="Consolas" charset="0"/>
                <a:ea typeface="Consolas" charset="0"/>
                <a:cs typeface="Consolas" charset="0"/>
              </a:rPr>
              <a:t>System.Text.StringBuilder</a:t>
            </a:r>
            <a:r>
              <a:rPr lang="en-US" sz="1600" dirty="0">
                <a:solidFill>
                  <a:schemeClr val="accent2">
                    <a:lumMod val="50000"/>
                  </a:schemeClr>
                </a:solidFill>
                <a:latin typeface="Consolas" charset="0"/>
                <a:ea typeface="Consolas" charset="0"/>
                <a:cs typeface="Consolas" charset="0"/>
              </a:rPr>
              <a:t> </a:t>
            </a:r>
            <a:r>
              <a:rPr lang="en-US" sz="1600" dirty="0" err="1">
                <a:solidFill>
                  <a:schemeClr val="accent2">
                    <a:lumMod val="50000"/>
                  </a:schemeClr>
                </a:solidFill>
                <a:latin typeface="Consolas" charset="0"/>
                <a:ea typeface="Consolas" charset="0"/>
                <a:cs typeface="Consolas" charset="0"/>
              </a:rPr>
              <a:t>sb</a:t>
            </a:r>
            <a:r>
              <a:rPr lang="en-US" sz="1600" dirty="0">
                <a:solidFill>
                  <a:schemeClr val="accent2">
                    <a:lumMod val="50000"/>
                  </a:schemeClr>
                </a:solidFill>
                <a:latin typeface="Consolas" charset="0"/>
                <a:ea typeface="Consolas" charset="0"/>
                <a:cs typeface="Consolas" charset="0"/>
              </a:rPr>
              <a:t> = null;</a:t>
            </a:r>
            <a:br>
              <a:rPr lang="en-US" sz="1600" dirty="0">
                <a:solidFill>
                  <a:schemeClr val="accent2">
                    <a:lumMod val="50000"/>
                  </a:schemeClr>
                </a:solidFill>
                <a:latin typeface="Consolas" charset="0"/>
                <a:ea typeface="Consolas" charset="0"/>
                <a:cs typeface="Consolas" charset="0"/>
              </a:rPr>
            </a:br>
            <a:r>
              <a:rPr lang="en-US" sz="1600" dirty="0">
                <a:solidFill>
                  <a:schemeClr val="accent2">
                    <a:lumMod val="50000"/>
                  </a:schemeClr>
                </a:solidFill>
                <a:latin typeface="Consolas" charset="0"/>
                <a:ea typeface="Consolas" charset="0"/>
                <a:cs typeface="Consolas" charset="0"/>
              </a:rPr>
              <a:t>string s = </a:t>
            </a:r>
            <a:r>
              <a:rPr lang="en-US" sz="1600" dirty="0" err="1">
                <a:solidFill>
                  <a:schemeClr val="accent2">
                    <a:lumMod val="50000"/>
                  </a:schemeClr>
                </a:solidFill>
                <a:latin typeface="Consolas" charset="0"/>
                <a:ea typeface="Consolas" charset="0"/>
                <a:cs typeface="Consolas" charset="0"/>
              </a:rPr>
              <a:t>sb</a:t>
            </a:r>
            <a:r>
              <a:rPr lang="en-US" sz="1600" b="1" dirty="0">
                <a:solidFill>
                  <a:schemeClr val="accent2">
                    <a:lumMod val="50000"/>
                  </a:schemeClr>
                </a:solidFill>
                <a:latin typeface="Consolas" charset="0"/>
                <a:ea typeface="Consolas" charset="0"/>
                <a:cs typeface="Consolas" charset="0"/>
              </a:rPr>
              <a:t>?.</a:t>
            </a:r>
            <a:r>
              <a:rPr lang="en-US" sz="1600" dirty="0" err="1">
                <a:solidFill>
                  <a:schemeClr val="accent2">
                    <a:lumMod val="50000"/>
                  </a:schemeClr>
                </a:solidFill>
                <a:latin typeface="Consolas" charset="0"/>
                <a:ea typeface="Consolas" charset="0"/>
                <a:cs typeface="Consolas" charset="0"/>
              </a:rPr>
              <a:t>ToString</a:t>
            </a:r>
            <a:r>
              <a:rPr lang="en-US" sz="1600" dirty="0">
                <a:solidFill>
                  <a:schemeClr val="accent2">
                    <a:lumMod val="50000"/>
                  </a:schemeClr>
                </a:solidFill>
                <a:latin typeface="Consolas" charset="0"/>
                <a:ea typeface="Consolas" charset="0"/>
                <a:cs typeface="Consolas" charset="0"/>
              </a:rPr>
              <a:t>(); </a:t>
            </a:r>
            <a:endParaRPr lang="en-US" sz="1600" dirty="0" smtClean="0">
              <a:solidFill>
                <a:schemeClr val="accent2">
                  <a:lumMod val="50000"/>
                </a:schemeClr>
              </a:solidFill>
              <a:latin typeface="Consolas" charset="0"/>
              <a:ea typeface="Consolas" charset="0"/>
              <a:cs typeface="Consolas" charset="0"/>
            </a:endParaRPr>
          </a:p>
          <a:p>
            <a:r>
              <a:rPr lang="en-US" sz="1600" dirty="0" smtClean="0">
                <a:solidFill>
                  <a:schemeClr val="accent2">
                    <a:lumMod val="50000"/>
                  </a:schemeClr>
                </a:solidFill>
                <a:latin typeface="Consolas" charset="0"/>
                <a:ea typeface="Consolas" charset="0"/>
                <a:cs typeface="Consolas" charset="0"/>
              </a:rPr>
              <a:t>// </a:t>
            </a:r>
            <a:r>
              <a:rPr lang="en-US" sz="1600" dirty="0">
                <a:solidFill>
                  <a:schemeClr val="accent2">
                    <a:lumMod val="50000"/>
                  </a:schemeClr>
                </a:solidFill>
                <a:latin typeface="Consolas" charset="0"/>
                <a:ea typeface="Consolas" charset="0"/>
                <a:cs typeface="Consolas" charset="0"/>
              </a:rPr>
              <a:t>No error; s instead evaluates to null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9031694"/>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976803"/>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a:t>
            </a:r>
            <a:endParaRPr lang="en-US" dirty="0"/>
          </a:p>
        </p:txBody>
      </p:sp>
      <p:grpSp>
        <p:nvGrpSpPr>
          <p:cNvPr id="3" name="Group 2"/>
          <p:cNvGrpSpPr/>
          <p:nvPr/>
        </p:nvGrpSpPr>
        <p:grpSpPr>
          <a:xfrm>
            <a:off x="185795" y="1390208"/>
            <a:ext cx="8752831" cy="4248592"/>
            <a:chOff x="185795" y="1390208"/>
            <a:chExt cx="8752831" cy="4248592"/>
          </a:xfrm>
        </p:grpSpPr>
        <p:sp>
          <p:nvSpPr>
            <p:cNvPr id="9" name="Rounded Rectangle 8"/>
            <p:cNvSpPr/>
            <p:nvPr/>
          </p:nvSpPr>
          <p:spPr>
            <a:xfrm>
              <a:off x="185795" y="1390208"/>
              <a:ext cx="8752831" cy="1540337"/>
            </a:xfrm>
            <a:prstGeom prst="roundRect">
              <a:avLst/>
            </a:prstGeom>
            <a:noFill/>
            <a:ln>
              <a:noFill/>
            </a:ln>
            <a:effectLst/>
          </p:spPr>
          <p:style>
            <a:lnRef idx="1">
              <a:schemeClr val="accent1"/>
            </a:lnRef>
            <a:fillRef idx="2">
              <a:schemeClr val="accent1"/>
            </a:fillRef>
            <a:effectRef idx="1">
              <a:schemeClr val="accent1"/>
            </a:effectRef>
            <a:fontRef idx="minor">
              <a:schemeClr val="dk1"/>
            </a:fontRef>
          </p:style>
          <p:txBody>
            <a:bodyPr lIns="117416" tIns="58707" rIns="117416" bIns="58707" rtlCol="0" anchor="ctr"/>
            <a:lstStyle/>
            <a:p>
              <a:pPr algn="just"/>
              <a:r>
                <a:rPr lang="en-US" dirty="0">
                  <a:solidFill>
                    <a:schemeClr val="accent2">
                      <a:lumMod val="50000"/>
                    </a:schemeClr>
                  </a:solidFill>
                  <a:effectLst/>
                  <a:latin typeface="Calibri" charset="0"/>
                  <a:ea typeface="Calibri" charset="0"/>
                  <a:cs typeface="Calibri" charset="0"/>
                </a:rPr>
                <a:t>A class can contain both code and data, and it can choose to make some of its features publicly available, while keeping other features accessible only to code within the class. So classes offer a mechanism for encapsulation—they can define a clear public programming interface for other people to use, while keeping in­ </a:t>
              </a:r>
              <a:r>
                <a:rPr lang="en-US" dirty="0" err="1">
                  <a:solidFill>
                    <a:schemeClr val="accent2">
                      <a:lumMod val="50000"/>
                    </a:schemeClr>
                  </a:solidFill>
                  <a:effectLst/>
                  <a:latin typeface="Calibri" charset="0"/>
                  <a:ea typeface="Calibri" charset="0"/>
                  <a:cs typeface="Calibri" charset="0"/>
                </a:rPr>
                <a:t>ternal</a:t>
              </a:r>
              <a:r>
                <a:rPr lang="en-US" dirty="0">
                  <a:solidFill>
                    <a:schemeClr val="accent2">
                      <a:lumMod val="50000"/>
                    </a:schemeClr>
                  </a:solidFill>
                  <a:effectLst/>
                  <a:latin typeface="Calibri" charset="0"/>
                  <a:ea typeface="Calibri" charset="0"/>
                  <a:cs typeface="Calibri" charset="0"/>
                </a:rPr>
                <a:t> implementation details inaccessible. </a:t>
              </a:r>
            </a:p>
          </p:txBody>
        </p:sp>
        <p:sp>
          <p:nvSpPr>
            <p:cNvPr id="12" name="Rounded Rectangle 11"/>
            <p:cNvSpPr/>
            <p:nvPr/>
          </p:nvSpPr>
          <p:spPr>
            <a:xfrm>
              <a:off x="381000" y="2611276"/>
              <a:ext cx="4154100" cy="1528245"/>
            </a:xfrm>
            <a:prstGeom prst="roundRect">
              <a:avLst/>
            </a:prstGeom>
            <a:noFill/>
            <a:ln>
              <a:noFill/>
            </a:ln>
            <a:effectLst>
              <a:glow rad="63500">
                <a:schemeClr val="accent1">
                  <a:satMod val="175000"/>
                  <a:alpha val="40000"/>
                </a:schemeClr>
              </a:glow>
            </a:effectLst>
          </p:spPr>
          <p:style>
            <a:lnRef idx="1">
              <a:schemeClr val="accent1"/>
            </a:lnRef>
            <a:fillRef idx="2">
              <a:schemeClr val="accent1"/>
            </a:fillRef>
            <a:effectRef idx="1">
              <a:schemeClr val="accent1"/>
            </a:effectRef>
            <a:fontRef idx="minor">
              <a:schemeClr val="dk1"/>
            </a:fontRef>
          </p:style>
          <p:txBody>
            <a:bodyPr lIns="117416" tIns="58707" rIns="117416" bIns="58707" rtlCol="0" anchor="ctr"/>
            <a:lstStyle/>
            <a:p>
              <a:pPr marL="106000" algn="just"/>
              <a:endParaRPr lang="ru-RU"/>
            </a:p>
          </p:txBody>
        </p:sp>
        <p:sp>
          <p:nvSpPr>
            <p:cNvPr id="13" name="Flowchart: Document 12"/>
            <p:cNvSpPr/>
            <p:nvPr/>
          </p:nvSpPr>
          <p:spPr>
            <a:xfrm>
              <a:off x="544829" y="3861162"/>
              <a:ext cx="2438400" cy="1528245"/>
            </a:xfrm>
            <a:prstGeom prst="flowChartDocument">
              <a:avLst/>
            </a:prstGeom>
            <a:noFill/>
            <a:ln>
              <a:no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pPr>
                <a:defRPr/>
              </a:pPr>
              <a:r>
                <a:rPr lang="ru-RU" b="1" dirty="0">
                  <a:solidFill>
                    <a:schemeClr val="accent2">
                      <a:lumMod val="50000"/>
                    </a:schemeClr>
                  </a:solidFill>
                  <a:latin typeface="Consolas" pitchFamily="49" charset="0"/>
                  <a:cs typeface="Consolas" pitchFamily="49" charset="0"/>
                </a:rPr>
                <a:t>class</a:t>
              </a:r>
              <a:r>
                <a:rPr lang="ru-RU" dirty="0">
                  <a:solidFill>
                    <a:schemeClr val="accent2">
                      <a:lumMod val="50000"/>
                    </a:schemeClr>
                  </a:solidFill>
                  <a:latin typeface="Consolas" pitchFamily="49" charset="0"/>
                  <a:cs typeface="Consolas" pitchFamily="49" charset="0"/>
                </a:rPr>
                <a:t> </a:t>
              </a:r>
              <a:r>
                <a:rPr lang="ru-RU" b="1" dirty="0">
                  <a:solidFill>
                    <a:schemeClr val="accent2">
                      <a:lumMod val="50000"/>
                    </a:schemeClr>
                  </a:solidFill>
                  <a:latin typeface="Consolas" pitchFamily="49" charset="0"/>
                  <a:cs typeface="Consolas" pitchFamily="49" charset="0"/>
                </a:rPr>
                <a:t>House</a:t>
              </a:r>
            </a:p>
            <a:p>
              <a:pPr>
                <a:defRPr/>
              </a:pPr>
              <a:r>
                <a:rPr lang="ru-RU" dirty="0">
                  <a:solidFill>
                    <a:schemeClr val="accent2">
                      <a:lumMod val="50000"/>
                    </a:schemeClr>
                  </a:solidFill>
                  <a:latin typeface="Consolas" pitchFamily="49" charset="0"/>
                  <a:cs typeface="Consolas" pitchFamily="49" charset="0"/>
                </a:rPr>
                <a:t>{</a:t>
              </a:r>
            </a:p>
            <a:p>
              <a:pPr>
                <a:defRPr/>
              </a:pPr>
              <a:r>
                <a:rPr lang="ru-RU" dirty="0">
                  <a:solidFill>
                    <a:schemeClr val="accent2">
                      <a:lumMod val="50000"/>
                    </a:schemeClr>
                  </a:solidFill>
                  <a:latin typeface="Consolas" pitchFamily="49" charset="0"/>
                  <a:cs typeface="Consolas" pitchFamily="49" charset="0"/>
                </a:rPr>
                <a:t>   ...</a:t>
              </a:r>
            </a:p>
            <a:p>
              <a:pPr>
                <a:defRPr/>
              </a:pPr>
              <a:r>
                <a:rPr lang="ru-RU" dirty="0">
                  <a:solidFill>
                    <a:schemeClr val="accent2">
                      <a:lumMod val="50000"/>
                    </a:schemeClr>
                  </a:solidFill>
                  <a:latin typeface="Consolas" pitchFamily="49" charset="0"/>
                  <a:cs typeface="Consolas" pitchFamily="49" charset="0"/>
                </a:rPr>
                <a:t>}</a:t>
              </a:r>
            </a:p>
          </p:txBody>
        </p:sp>
        <p:sp>
          <p:nvSpPr>
            <p:cNvPr id="21" name="Rounded Rectangle 8"/>
            <p:cNvSpPr/>
            <p:nvPr/>
          </p:nvSpPr>
          <p:spPr>
            <a:xfrm>
              <a:off x="5752754" y="3980397"/>
              <a:ext cx="3185872" cy="1658403"/>
            </a:xfrm>
            <a:prstGeom prst="roundRect">
              <a:avLst/>
            </a:prstGeom>
            <a:noFill/>
            <a:ln>
              <a:noFill/>
            </a:ln>
            <a:effectLst/>
          </p:spPr>
          <p:style>
            <a:lnRef idx="1">
              <a:schemeClr val="accent1"/>
            </a:lnRef>
            <a:fillRef idx="2">
              <a:schemeClr val="accent1"/>
            </a:fillRef>
            <a:effectRef idx="1">
              <a:schemeClr val="accent1"/>
            </a:effectRef>
            <a:fontRef idx="minor">
              <a:schemeClr val="dk1"/>
            </a:fontRef>
          </p:style>
          <p:txBody>
            <a:bodyPr lIns="117416" tIns="58707" rIns="117416" bIns="58707" rtlCol="0" anchor="ctr"/>
            <a:lstStyle/>
            <a:p>
              <a:pPr algn="just"/>
              <a:r>
                <a:rPr lang="en-US" dirty="0">
                  <a:solidFill>
                    <a:schemeClr val="accent2">
                      <a:lumMod val="50000"/>
                    </a:schemeClr>
                  </a:solidFill>
                  <a:latin typeface="Bradley Hand" charset="0"/>
                  <a:ea typeface="Bradley Hand" charset="0"/>
                  <a:cs typeface="Bradley Hand" charset="0"/>
                </a:rPr>
                <a:t>Class definitions always contain the class keyword followed by the name of the class </a:t>
              </a:r>
            </a:p>
          </p:txBody>
        </p:sp>
        <p:cxnSp>
          <p:nvCxnSpPr>
            <p:cNvPr id="16" name="Прямая со стрелкой 5"/>
            <p:cNvCxnSpPr>
              <a:stCxn id="21" idx="1"/>
            </p:cNvCxnSpPr>
            <p:nvPr/>
          </p:nvCxnSpPr>
          <p:spPr>
            <a:xfrm flipH="1" flipV="1">
              <a:off x="1143000" y="4254330"/>
              <a:ext cx="4609754" cy="555269"/>
            </a:xfrm>
            <a:prstGeom prst="straightConnector1">
              <a:avLst/>
            </a:prstGeom>
            <a:ln w="28575">
              <a:solidFill>
                <a:schemeClr val="accent2">
                  <a:lumMod val="50000"/>
                </a:schemeClr>
              </a:solidFill>
              <a:prstDash val="sysDot"/>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2474317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a:t>
            </a:r>
          </a:p>
        </p:txBody>
      </p:sp>
      <p:grpSp>
        <p:nvGrpSpPr>
          <p:cNvPr id="3" name="Group 2"/>
          <p:cNvGrpSpPr/>
          <p:nvPr/>
        </p:nvGrpSpPr>
        <p:grpSpPr>
          <a:xfrm>
            <a:off x="228600" y="1066800"/>
            <a:ext cx="8686800" cy="3656109"/>
            <a:chOff x="228600" y="1066800"/>
            <a:chExt cx="8686800" cy="3656109"/>
          </a:xfrm>
        </p:grpSpPr>
        <p:sp>
          <p:nvSpPr>
            <p:cNvPr id="13" name="Flowchart: Document 12"/>
            <p:cNvSpPr/>
            <p:nvPr/>
          </p:nvSpPr>
          <p:spPr>
            <a:xfrm>
              <a:off x="228600" y="1066800"/>
              <a:ext cx="8686800" cy="2983468"/>
            </a:xfrm>
            <a:prstGeom prst="flowChartDocument">
              <a:avLst/>
            </a:prstGeom>
            <a:solidFill>
              <a:schemeClr val="bg1"/>
            </a:solidFill>
            <a:ln>
              <a:no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pPr>
                <a:defRPr/>
              </a:pPr>
              <a:endParaRPr lang="en-US" dirty="0">
                <a:solidFill>
                  <a:schemeClr val="accent2">
                    <a:lumMod val="50000"/>
                  </a:schemeClr>
                </a:solidFill>
                <a:latin typeface="Consolas" pitchFamily="49" charset="0"/>
                <a:cs typeface="Consolas" pitchFamily="49" charset="0"/>
              </a:endParaRPr>
            </a:p>
            <a:p>
              <a:pPr>
                <a:defRPr/>
              </a:pPr>
              <a:r>
                <a:rPr lang="en-US" dirty="0" smtClean="0">
                  <a:solidFill>
                    <a:schemeClr val="accent2">
                      <a:lumMod val="50000"/>
                    </a:schemeClr>
                  </a:solidFill>
                  <a:latin typeface="Consolas" pitchFamily="49" charset="0"/>
                  <a:cs typeface="Consolas" pitchFamily="49" charset="0"/>
                </a:rPr>
                <a:t>[</a:t>
              </a:r>
              <a:r>
                <a:rPr lang="en-US" dirty="0">
                  <a:solidFill>
                    <a:schemeClr val="accent2">
                      <a:lumMod val="50000"/>
                    </a:schemeClr>
                  </a:solidFill>
                  <a:latin typeface="Consolas" charset="0"/>
                  <a:ea typeface="Consolas" charset="0"/>
                  <a:cs typeface="Consolas" charset="0"/>
                </a:rPr>
                <a:t>Attributes</a:t>
              </a:r>
              <a:r>
                <a:rPr lang="en-US" dirty="0" smtClean="0">
                  <a:solidFill>
                    <a:schemeClr val="accent2">
                      <a:lumMod val="50000"/>
                    </a:schemeClr>
                  </a:solidFill>
                  <a:latin typeface="Consolas" pitchFamily="49" charset="0"/>
                  <a:cs typeface="Consolas" pitchFamily="49" charset="0"/>
                </a:rPr>
                <a:t>]</a:t>
              </a:r>
              <a:endParaRPr lang="en-US" dirty="0">
                <a:solidFill>
                  <a:schemeClr val="accent2">
                    <a:lumMod val="50000"/>
                  </a:schemeClr>
                </a:solidFill>
                <a:latin typeface="Consolas" pitchFamily="49" charset="0"/>
                <a:cs typeface="Consolas" pitchFamily="49" charset="0"/>
              </a:endParaRPr>
            </a:p>
            <a:p>
              <a:r>
                <a:rPr lang="en-US" dirty="0" smtClean="0">
                  <a:solidFill>
                    <a:schemeClr val="accent2">
                      <a:lumMod val="50000"/>
                    </a:schemeClr>
                  </a:solidFill>
                  <a:latin typeface="Consolas" pitchFamily="49" charset="0"/>
                  <a:cs typeface="Consolas" pitchFamily="49" charset="0"/>
                </a:rPr>
                <a:t>[Class modifiers] </a:t>
              </a:r>
              <a:r>
                <a:rPr lang="ru-RU" b="1" dirty="0" err="1">
                  <a:solidFill>
                    <a:schemeClr val="accent2">
                      <a:lumMod val="50000"/>
                    </a:schemeClr>
                  </a:solidFill>
                  <a:latin typeface="Consolas" pitchFamily="49" charset="0"/>
                  <a:cs typeface="Consolas" pitchFamily="49" charset="0"/>
                </a:rPr>
                <a:t>class</a:t>
              </a:r>
              <a:r>
                <a:rPr lang="ru-RU" b="1" dirty="0">
                  <a:solidFill>
                    <a:schemeClr val="accent2">
                      <a:lumMod val="50000"/>
                    </a:schemeClr>
                  </a:solidFill>
                  <a:latin typeface="Consolas" pitchFamily="49" charset="0"/>
                  <a:cs typeface="Consolas" pitchFamily="49" charset="0"/>
                </a:rPr>
                <a:t> </a:t>
              </a:r>
              <a:r>
                <a:rPr lang="en-US" b="1" dirty="0" err="1">
                  <a:solidFill>
                    <a:schemeClr val="accent2">
                      <a:lumMod val="50000"/>
                    </a:schemeClr>
                  </a:solidFill>
                  <a:latin typeface="Consolas" pitchFamily="49" charset="0"/>
                  <a:cs typeface="Consolas" pitchFamily="49" charset="0"/>
                </a:rPr>
                <a:t>ClassName</a:t>
              </a:r>
              <a:r>
                <a:rPr lang="en-US" b="1" dirty="0">
                  <a:solidFill>
                    <a:schemeClr val="accent2">
                      <a:lumMod val="50000"/>
                    </a:schemeClr>
                  </a:solidFill>
                  <a:latin typeface="Consolas" pitchFamily="49" charset="0"/>
                  <a:cs typeface="Consolas" pitchFamily="49" charset="0"/>
                </a:rPr>
                <a:t> </a:t>
              </a:r>
              <a:r>
                <a:rPr lang="en-US" dirty="0" smtClean="0">
                  <a:solidFill>
                    <a:schemeClr val="accent2">
                      <a:lumMod val="50000"/>
                    </a:schemeClr>
                  </a:solidFill>
                  <a:latin typeface="Consolas" pitchFamily="49" charset="0"/>
                  <a:cs typeface="Consolas" pitchFamily="49" charset="0"/>
                </a:rPr>
                <a:t>[</a:t>
              </a:r>
              <a:r>
                <a:rPr lang="en-US" dirty="0">
                  <a:solidFill>
                    <a:schemeClr val="accent2">
                      <a:lumMod val="50000"/>
                    </a:schemeClr>
                  </a:solidFill>
                  <a:latin typeface="Consolas" charset="0"/>
                  <a:ea typeface="Consolas" charset="0"/>
                  <a:cs typeface="Consolas" charset="0"/>
                </a:rPr>
                <a:t>Generic type parameters, a base </a:t>
              </a:r>
              <a:r>
                <a:rPr lang="en-US" dirty="0" smtClean="0">
                  <a:solidFill>
                    <a:schemeClr val="accent2">
                      <a:lumMod val="50000"/>
                    </a:schemeClr>
                  </a:solidFill>
                  <a:latin typeface="Consolas" charset="0"/>
                  <a:ea typeface="Consolas" charset="0"/>
                  <a:cs typeface="Consolas" charset="0"/>
                </a:rPr>
                <a:t>					class</a:t>
              </a:r>
              <a:r>
                <a:rPr lang="en-US" dirty="0">
                  <a:solidFill>
                    <a:schemeClr val="accent2">
                      <a:lumMod val="50000"/>
                    </a:schemeClr>
                  </a:solidFill>
                  <a:latin typeface="Consolas" charset="0"/>
                  <a:ea typeface="Consolas" charset="0"/>
                  <a:cs typeface="Consolas" charset="0"/>
                </a:rPr>
                <a:t>, and </a:t>
              </a:r>
              <a:r>
                <a:rPr lang="en-US" dirty="0" smtClean="0">
                  <a:solidFill>
                    <a:schemeClr val="accent2">
                      <a:lumMod val="50000"/>
                    </a:schemeClr>
                  </a:solidFill>
                  <a:latin typeface="Consolas" charset="0"/>
                  <a:ea typeface="Consolas" charset="0"/>
                  <a:cs typeface="Consolas" charset="0"/>
                </a:rPr>
                <a:t>interfaces</a:t>
              </a:r>
              <a:r>
                <a:rPr lang="en-US" dirty="0" smtClean="0">
                  <a:solidFill>
                    <a:schemeClr val="accent2">
                      <a:lumMod val="50000"/>
                    </a:schemeClr>
                  </a:solidFill>
                  <a:latin typeface="Consolas" pitchFamily="49" charset="0"/>
                  <a:cs typeface="Consolas" pitchFamily="49" charset="0"/>
                </a:rPr>
                <a:t>] </a:t>
              </a:r>
              <a:endParaRPr lang="ru-RU" dirty="0">
                <a:solidFill>
                  <a:schemeClr val="accent2">
                    <a:lumMod val="50000"/>
                  </a:schemeClr>
                </a:solidFill>
                <a:latin typeface="Consolas" pitchFamily="49" charset="0"/>
                <a:cs typeface="Consolas" pitchFamily="49" charset="0"/>
              </a:endParaRPr>
            </a:p>
            <a:p>
              <a:pPr>
                <a:defRPr/>
              </a:pPr>
              <a:r>
                <a:rPr lang="ru-RU" dirty="0">
                  <a:solidFill>
                    <a:schemeClr val="accent2">
                      <a:lumMod val="50000"/>
                    </a:schemeClr>
                  </a:solidFill>
                  <a:latin typeface="Consolas" pitchFamily="49" charset="0"/>
                  <a:cs typeface="Consolas" pitchFamily="49" charset="0"/>
                </a:rPr>
                <a:t>{</a:t>
              </a:r>
            </a:p>
            <a:p>
              <a:r>
                <a:rPr lang="en-US" dirty="0" smtClean="0">
                  <a:solidFill>
                    <a:schemeClr val="accent2">
                      <a:lumMod val="50000"/>
                    </a:schemeClr>
                  </a:solidFill>
                  <a:latin typeface="Consolas" panose="020B0609020204030204" pitchFamily="49" charset="0"/>
                  <a:cs typeface="Consolas" panose="020B0609020204030204" pitchFamily="49" charset="0"/>
                </a:rPr>
                <a:t>    	Class members</a:t>
              </a:r>
              <a:r>
                <a:rPr lang="ru-RU" dirty="0" smtClean="0">
                  <a:solidFill>
                    <a:schemeClr val="accent2">
                      <a:lumMod val="50000"/>
                    </a:schemeClr>
                  </a:solidFill>
                  <a:latin typeface="Consolas" panose="020B0609020204030204" pitchFamily="49" charset="0"/>
                  <a:cs typeface="Consolas" panose="020B0609020204030204" pitchFamily="49" charset="0"/>
                </a:rPr>
                <a:t> </a:t>
              </a:r>
              <a:r>
                <a:rPr lang="en-US" dirty="0" smtClean="0">
                  <a:solidFill>
                    <a:schemeClr val="accent2">
                      <a:lumMod val="50000"/>
                    </a:schemeClr>
                  </a:solidFill>
                  <a:latin typeface="Consolas" panose="020B0609020204030204" pitchFamily="49" charset="0"/>
                  <a:cs typeface="Consolas" panose="020B0609020204030204" pitchFamily="49" charset="0"/>
                </a:rPr>
                <a:t>– </a:t>
              </a:r>
              <a:r>
                <a:rPr lang="en-US" dirty="0">
                  <a:solidFill>
                    <a:schemeClr val="accent2">
                      <a:lumMod val="50000"/>
                    </a:schemeClr>
                  </a:solidFill>
                  <a:latin typeface="Consolas" charset="0"/>
                  <a:ea typeface="Consolas" charset="0"/>
                  <a:cs typeface="Consolas" charset="0"/>
                </a:rPr>
                <a:t>these are methods, properties, indexers, </a:t>
              </a:r>
              <a:r>
                <a:rPr lang="en-US" dirty="0" smtClean="0">
                  <a:solidFill>
                    <a:schemeClr val="accent2">
                      <a:lumMod val="50000"/>
                    </a:schemeClr>
                  </a:solidFill>
                  <a:latin typeface="Consolas" charset="0"/>
                  <a:ea typeface="Consolas" charset="0"/>
                  <a:cs typeface="Consolas" charset="0"/>
                </a:rPr>
                <a:t>			events</a:t>
              </a:r>
              <a:r>
                <a:rPr lang="en-US" dirty="0">
                  <a:solidFill>
                    <a:schemeClr val="accent2">
                      <a:lumMod val="50000"/>
                    </a:schemeClr>
                  </a:solidFill>
                  <a:latin typeface="Consolas" charset="0"/>
                  <a:ea typeface="Consolas" charset="0"/>
                  <a:cs typeface="Consolas" charset="0"/>
                </a:rPr>
                <a:t>, </a:t>
              </a:r>
              <a:r>
                <a:rPr lang="en-US" dirty="0" smtClean="0">
                  <a:solidFill>
                    <a:schemeClr val="accent2">
                      <a:lumMod val="50000"/>
                    </a:schemeClr>
                  </a:solidFill>
                  <a:latin typeface="Consolas" charset="0"/>
                  <a:ea typeface="Consolas" charset="0"/>
                  <a:cs typeface="Consolas" charset="0"/>
                </a:rPr>
                <a:t>fields</a:t>
              </a:r>
              <a:r>
                <a:rPr lang="en-US" dirty="0">
                  <a:solidFill>
                    <a:schemeClr val="accent2">
                      <a:lumMod val="50000"/>
                    </a:schemeClr>
                  </a:solidFill>
                  <a:latin typeface="Consolas" charset="0"/>
                  <a:ea typeface="Consolas" charset="0"/>
                  <a:cs typeface="Consolas" charset="0"/>
                </a:rPr>
                <a:t>, </a:t>
              </a:r>
              <a:r>
                <a:rPr lang="en-US" dirty="0" smtClean="0">
                  <a:solidFill>
                    <a:schemeClr val="accent2">
                      <a:lumMod val="50000"/>
                    </a:schemeClr>
                  </a:solidFill>
                  <a:latin typeface="Consolas" charset="0"/>
                  <a:ea typeface="Consolas" charset="0"/>
                  <a:cs typeface="Consolas" charset="0"/>
                </a:rPr>
                <a:t>constructors</a:t>
              </a:r>
              <a:r>
                <a:rPr lang="en-US" dirty="0">
                  <a:solidFill>
                    <a:schemeClr val="accent2">
                      <a:lumMod val="50000"/>
                    </a:schemeClr>
                  </a:solidFill>
                  <a:latin typeface="Consolas" charset="0"/>
                  <a:ea typeface="Consolas" charset="0"/>
                  <a:cs typeface="Consolas" charset="0"/>
                </a:rPr>
                <a:t>, overloaded operators, </a:t>
              </a:r>
              <a:r>
                <a:rPr lang="en-US" dirty="0" smtClean="0">
                  <a:solidFill>
                    <a:schemeClr val="accent2">
                      <a:lumMod val="50000"/>
                    </a:schemeClr>
                  </a:solidFill>
                  <a:latin typeface="Consolas" charset="0"/>
                  <a:ea typeface="Consolas" charset="0"/>
                  <a:cs typeface="Consolas" charset="0"/>
                </a:rPr>
                <a:t>		nested </a:t>
              </a:r>
              <a:r>
                <a:rPr lang="en-US" dirty="0">
                  <a:solidFill>
                    <a:schemeClr val="accent2">
                      <a:lumMod val="50000"/>
                    </a:schemeClr>
                  </a:solidFill>
                  <a:latin typeface="Consolas" charset="0"/>
                  <a:ea typeface="Consolas" charset="0"/>
                  <a:cs typeface="Consolas" charset="0"/>
                </a:rPr>
                <a:t>types, and a </a:t>
              </a:r>
              <a:r>
                <a:rPr lang="en-US" dirty="0" err="1" smtClean="0">
                  <a:solidFill>
                    <a:schemeClr val="accent2">
                      <a:lumMod val="50000"/>
                    </a:schemeClr>
                  </a:solidFill>
                  <a:latin typeface="Consolas" charset="0"/>
                  <a:ea typeface="Consolas" charset="0"/>
                  <a:cs typeface="Consolas" charset="0"/>
                </a:rPr>
                <a:t>finalizer</a:t>
              </a:r>
              <a:r>
                <a:rPr lang="en-US" dirty="0" smtClean="0">
                  <a:solidFill>
                    <a:schemeClr val="accent2">
                      <a:lumMod val="50000"/>
                    </a:schemeClr>
                  </a:solidFill>
                </a:rPr>
                <a:t> </a:t>
              </a:r>
              <a:endParaRPr lang="en-US" dirty="0">
                <a:solidFill>
                  <a:schemeClr val="accent2">
                    <a:lumMod val="50000"/>
                  </a:schemeClr>
                </a:solidFill>
              </a:endParaRPr>
            </a:p>
            <a:p>
              <a:pPr>
                <a:defRPr/>
              </a:pPr>
              <a:endParaRPr lang="ru-RU" dirty="0">
                <a:solidFill>
                  <a:schemeClr val="accent2">
                    <a:lumMod val="50000"/>
                  </a:schemeClr>
                </a:solidFill>
                <a:latin typeface="Consolas" panose="020B0609020204030204" pitchFamily="49" charset="0"/>
                <a:cs typeface="Consolas" panose="020B0609020204030204" pitchFamily="49" charset="0"/>
              </a:endParaRPr>
            </a:p>
            <a:p>
              <a:pPr>
                <a:defRPr/>
              </a:pPr>
              <a:r>
                <a:rPr lang="ru-RU" dirty="0">
                  <a:solidFill>
                    <a:schemeClr val="accent2">
                      <a:lumMod val="50000"/>
                    </a:schemeClr>
                  </a:solidFill>
                  <a:latin typeface="Consolas" panose="020B0609020204030204" pitchFamily="49" charset="0"/>
                  <a:cs typeface="Consolas" panose="020B0609020204030204" pitchFamily="49" charset="0"/>
                </a:rPr>
                <a:t>}</a:t>
              </a:r>
            </a:p>
          </p:txBody>
        </p:sp>
        <p:sp>
          <p:nvSpPr>
            <p:cNvPr id="4" name="Прямоугольник 3"/>
            <p:cNvSpPr/>
            <p:nvPr/>
          </p:nvSpPr>
          <p:spPr>
            <a:xfrm>
              <a:off x="228600" y="4353577"/>
              <a:ext cx="7620000" cy="369332"/>
            </a:xfrm>
            <a:prstGeom prst="rect">
              <a:avLst/>
            </a:prstGeom>
          </p:spPr>
          <p:txBody>
            <a:bodyPr wrap="square">
              <a:spAutoFit/>
            </a:bodyPr>
            <a:lstStyle/>
            <a:p>
              <a:r>
                <a:rPr lang="en-US" dirty="0">
                  <a:solidFill>
                    <a:schemeClr val="accent2">
                      <a:lumMod val="50000"/>
                    </a:schemeClr>
                  </a:solidFill>
                  <a:latin typeface="Consolas" panose="020B0609020204030204" pitchFamily="49" charset="0"/>
                  <a:cs typeface="Consolas" panose="020B0609020204030204" pitchFamily="49" charset="0"/>
                </a:rPr>
                <a:t>public, internal, abstract, sealed, static, unsafe, partial</a:t>
              </a:r>
            </a:p>
          </p:txBody>
        </p:sp>
        <p:cxnSp>
          <p:nvCxnSpPr>
            <p:cNvPr id="6" name="Прямая со стрелкой 5"/>
            <p:cNvCxnSpPr/>
            <p:nvPr/>
          </p:nvCxnSpPr>
          <p:spPr>
            <a:xfrm flipH="1" flipV="1">
              <a:off x="1219200" y="1752601"/>
              <a:ext cx="2057400" cy="2514599"/>
            </a:xfrm>
            <a:prstGeom prst="straightConnector1">
              <a:avLst/>
            </a:prstGeom>
            <a:ln w="28575">
              <a:solidFill>
                <a:schemeClr val="accent3">
                  <a:lumMod val="50000"/>
                </a:schemeClr>
              </a:solidFill>
              <a:prstDash val="sysDot"/>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7970921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members. Fields</a:t>
            </a:r>
            <a:endParaRPr lang="en-US" dirty="0"/>
          </a:p>
        </p:txBody>
      </p:sp>
      <p:sp>
        <p:nvSpPr>
          <p:cNvPr id="5" name="Rounded Rectangle 4"/>
          <p:cNvSpPr/>
          <p:nvPr/>
        </p:nvSpPr>
        <p:spPr>
          <a:xfrm>
            <a:off x="171116" y="685800"/>
            <a:ext cx="8801322" cy="762000"/>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117416" tIns="58707" rIns="117416" bIns="58707" rtlCol="0" anchor="ctr"/>
          <a:lstStyle/>
          <a:p>
            <a:r>
              <a:rPr lang="en-US" dirty="0">
                <a:solidFill>
                  <a:schemeClr val="accent2">
                    <a:lumMod val="50000"/>
                  </a:schemeClr>
                </a:solidFill>
                <a:latin typeface="Calibri" charset="0"/>
                <a:ea typeface="Calibri" charset="0"/>
                <a:cs typeface="Calibri" charset="0"/>
              </a:rPr>
              <a:t>A field </a:t>
            </a:r>
            <a:r>
              <a:rPr lang="en-US" dirty="0" smtClean="0">
                <a:solidFill>
                  <a:schemeClr val="accent2">
                    <a:lumMod val="50000"/>
                  </a:schemeClr>
                </a:solidFill>
                <a:latin typeface="Calibri" charset="0"/>
                <a:ea typeface="Calibri" charset="0"/>
                <a:cs typeface="Calibri" charset="0"/>
              </a:rPr>
              <a:t>is </a:t>
            </a:r>
            <a:r>
              <a:rPr lang="en-US" dirty="0">
                <a:solidFill>
                  <a:schemeClr val="accent2">
                    <a:lumMod val="50000"/>
                  </a:schemeClr>
                </a:solidFill>
                <a:latin typeface="Calibri" charset="0"/>
                <a:ea typeface="Calibri" charset="0"/>
                <a:cs typeface="Calibri" charset="0"/>
              </a:rPr>
              <a:t>a variable that is a member of a class or </a:t>
            </a:r>
            <a:r>
              <a:rPr lang="en-US" dirty="0" err="1">
                <a:solidFill>
                  <a:schemeClr val="accent2">
                    <a:lumMod val="50000"/>
                  </a:schemeClr>
                </a:solidFill>
                <a:latin typeface="Calibri" charset="0"/>
                <a:ea typeface="Calibri" charset="0"/>
                <a:cs typeface="Calibri" charset="0"/>
              </a:rPr>
              <a:t>struct</a:t>
            </a:r>
            <a:r>
              <a:rPr lang="en-US" dirty="0">
                <a:solidFill>
                  <a:schemeClr val="accent2">
                    <a:lumMod val="50000"/>
                  </a:schemeClr>
                </a:solidFill>
                <a:latin typeface="Calibri" charset="0"/>
                <a:ea typeface="Calibri" charset="0"/>
                <a:cs typeface="Calibri" charset="0"/>
              </a:rPr>
              <a:t> </a:t>
            </a:r>
          </a:p>
        </p:txBody>
      </p:sp>
      <p:graphicFrame>
        <p:nvGraphicFramePr>
          <p:cNvPr id="3" name="Table 2"/>
          <p:cNvGraphicFramePr>
            <a:graphicFrameLocks noGrp="1"/>
          </p:cNvGraphicFramePr>
          <p:nvPr>
            <p:extLst>
              <p:ext uri="{D42A27DB-BD31-4B8C-83A1-F6EECF244321}">
                <p14:modId xmlns:p14="http://schemas.microsoft.com/office/powerpoint/2010/main" val="1012640239"/>
              </p:ext>
            </p:extLst>
          </p:nvPr>
        </p:nvGraphicFramePr>
        <p:xfrm>
          <a:off x="304801" y="1905002"/>
          <a:ext cx="8534400" cy="3143940"/>
        </p:xfrm>
        <a:graphic>
          <a:graphicData uri="http://schemas.openxmlformats.org/drawingml/2006/table">
            <a:tbl>
              <a:tblPr bandRow="1">
                <a:tableStyleId>{1FECB4D8-DB02-4DC6-A0A2-4F2EBAE1DC90}</a:tableStyleId>
              </a:tblPr>
              <a:tblGrid>
                <a:gridCol w="3504190">
                  <a:extLst>
                    <a:ext uri="{9D8B030D-6E8A-4147-A177-3AD203B41FA5}">
                      <a16:colId xmlns:a16="http://schemas.microsoft.com/office/drawing/2014/main" xmlns="" val="20000"/>
                    </a:ext>
                  </a:extLst>
                </a:gridCol>
                <a:gridCol w="5030210">
                  <a:extLst>
                    <a:ext uri="{9D8B030D-6E8A-4147-A177-3AD203B41FA5}">
                      <a16:colId xmlns:a16="http://schemas.microsoft.com/office/drawing/2014/main" xmlns="" val="20001"/>
                    </a:ext>
                  </a:extLst>
                </a:gridCol>
              </a:tblGrid>
              <a:tr h="523990">
                <a:tc>
                  <a:txBody>
                    <a:bodyPr/>
                    <a:lstStyle/>
                    <a:p>
                      <a:r>
                        <a:rPr lang="en-US" sz="1600" dirty="0" smtClean="0"/>
                        <a:t>Static modifier</a:t>
                      </a:r>
                      <a:endParaRPr lang="en-US" sz="1600" b="1" dirty="0">
                        <a:solidFill>
                          <a:schemeClr val="accent2">
                            <a:lumMod val="50000"/>
                          </a:schemeClr>
                        </a:solidFill>
                        <a:latin typeface="Consolas" charset="0"/>
                        <a:ea typeface="Consolas" charset="0"/>
                        <a:cs typeface="Consolas" charset="0"/>
                      </a:endParaRPr>
                    </a:p>
                  </a:txBody>
                  <a:tcPr marL="68287" marR="68287" marT="45847" marB="45847" anchor="ctr"/>
                </a:tc>
                <a:tc>
                  <a:txBody>
                    <a:bodyPr/>
                    <a:lstStyle/>
                    <a:p>
                      <a:r>
                        <a:rPr lang="en-US" sz="1600" dirty="0"/>
                        <a:t>static</a:t>
                      </a:r>
                      <a:endParaRPr lang="en-US" sz="1600" b="1" dirty="0">
                        <a:solidFill>
                          <a:schemeClr val="accent2">
                            <a:lumMod val="50000"/>
                          </a:schemeClr>
                        </a:solidFill>
                        <a:latin typeface="Consolas" charset="0"/>
                        <a:ea typeface="Consolas" charset="0"/>
                        <a:cs typeface="Consolas" charset="0"/>
                      </a:endParaRPr>
                    </a:p>
                  </a:txBody>
                  <a:tcPr marL="68287" marR="68287" marT="45847" marB="45847" anchor="ctr"/>
                </a:tc>
                <a:extLst>
                  <a:ext uri="{0D108BD9-81ED-4DB2-BD59-A6C34878D82A}">
                    <a16:rowId xmlns:a16="http://schemas.microsoft.com/office/drawing/2014/main" xmlns="" val="10000"/>
                  </a:ext>
                </a:extLst>
              </a:tr>
              <a:tr h="523990">
                <a:tc>
                  <a:txBody>
                    <a:bodyPr/>
                    <a:lstStyle/>
                    <a:p>
                      <a:r>
                        <a:rPr lang="en-US" sz="1600" baseline="0" dirty="0" smtClean="0"/>
                        <a:t>Access modifier</a:t>
                      </a:r>
                      <a:endParaRPr lang="en-US" sz="1600" b="1" baseline="0" dirty="0">
                        <a:solidFill>
                          <a:schemeClr val="accent2">
                            <a:lumMod val="50000"/>
                          </a:schemeClr>
                        </a:solidFill>
                        <a:latin typeface="Consolas" charset="0"/>
                        <a:ea typeface="Consolas" charset="0"/>
                        <a:cs typeface="Consolas" charset="0"/>
                      </a:endParaRPr>
                    </a:p>
                  </a:txBody>
                  <a:tcPr marL="68287" marR="68287" marT="45847" marB="45847" anchor="ctr"/>
                </a:tc>
                <a:tc>
                  <a:txBody>
                    <a:bodyPr/>
                    <a:lstStyle/>
                    <a:p>
                      <a:r>
                        <a:rPr lang="en-US" sz="1600" dirty="0"/>
                        <a:t>public internal</a:t>
                      </a:r>
                      <a:r>
                        <a:rPr lang="en-US" sz="1600" baseline="0" dirty="0"/>
                        <a:t> private protected</a:t>
                      </a:r>
                      <a:endParaRPr lang="en-US" sz="1600" b="1" dirty="0">
                        <a:solidFill>
                          <a:schemeClr val="accent2">
                            <a:lumMod val="50000"/>
                          </a:schemeClr>
                        </a:solidFill>
                        <a:latin typeface="Consolas" charset="0"/>
                        <a:ea typeface="Consolas" charset="0"/>
                        <a:cs typeface="Consolas" charset="0"/>
                      </a:endParaRPr>
                    </a:p>
                  </a:txBody>
                  <a:tcPr marL="68287" marR="68287" marT="45847" marB="45847" anchor="ctr"/>
                </a:tc>
                <a:extLst>
                  <a:ext uri="{0D108BD9-81ED-4DB2-BD59-A6C34878D82A}">
                    <a16:rowId xmlns:a16="http://schemas.microsoft.com/office/drawing/2014/main" xmlns="" val="10001"/>
                  </a:ext>
                </a:extLst>
              </a:tr>
              <a:tr h="523990">
                <a:tc>
                  <a:txBody>
                    <a:bodyPr/>
                    <a:lstStyle/>
                    <a:p>
                      <a:r>
                        <a:rPr lang="en-US" sz="1600" baseline="0" dirty="0" smtClean="0"/>
                        <a:t>Inheritance modifier</a:t>
                      </a:r>
                      <a:endParaRPr lang="en-US" sz="1600" b="1" dirty="0">
                        <a:solidFill>
                          <a:schemeClr val="accent2">
                            <a:lumMod val="50000"/>
                          </a:schemeClr>
                        </a:solidFill>
                        <a:latin typeface="Consolas" charset="0"/>
                        <a:ea typeface="Consolas" charset="0"/>
                        <a:cs typeface="Consolas" charset="0"/>
                      </a:endParaRPr>
                    </a:p>
                  </a:txBody>
                  <a:tcPr marL="68287" marR="68287" marT="45847" marB="45847" anchor="ctr"/>
                </a:tc>
                <a:tc>
                  <a:txBody>
                    <a:bodyPr/>
                    <a:lstStyle/>
                    <a:p>
                      <a:r>
                        <a:rPr lang="en-US" sz="1600" dirty="0"/>
                        <a:t>new</a:t>
                      </a:r>
                      <a:endParaRPr lang="en-US" sz="1600" b="1" dirty="0">
                        <a:solidFill>
                          <a:schemeClr val="accent2">
                            <a:lumMod val="50000"/>
                          </a:schemeClr>
                        </a:solidFill>
                        <a:latin typeface="Consolas" charset="0"/>
                        <a:ea typeface="Consolas" charset="0"/>
                        <a:cs typeface="Consolas" charset="0"/>
                      </a:endParaRPr>
                    </a:p>
                  </a:txBody>
                  <a:tcPr marL="68287" marR="68287" marT="45847" marB="45847" anchor="ctr"/>
                </a:tc>
                <a:extLst>
                  <a:ext uri="{0D108BD9-81ED-4DB2-BD59-A6C34878D82A}">
                    <a16:rowId xmlns:a16="http://schemas.microsoft.com/office/drawing/2014/main" xmlns="" val="10002"/>
                  </a:ext>
                </a:extLst>
              </a:tr>
              <a:tr h="523990">
                <a:tc>
                  <a:txBody>
                    <a:bodyPr/>
                    <a:lstStyle/>
                    <a:p>
                      <a:r>
                        <a:rPr lang="en-US" sz="1600" baseline="0" dirty="0" smtClean="0"/>
                        <a:t>Unsafe code modifier</a:t>
                      </a:r>
                      <a:endParaRPr lang="en-US" sz="1600" b="1" baseline="0" dirty="0">
                        <a:solidFill>
                          <a:schemeClr val="accent2">
                            <a:lumMod val="50000"/>
                          </a:schemeClr>
                        </a:solidFill>
                        <a:latin typeface="Consolas" charset="0"/>
                        <a:ea typeface="Consolas" charset="0"/>
                        <a:cs typeface="Consolas" charset="0"/>
                      </a:endParaRPr>
                    </a:p>
                  </a:txBody>
                  <a:tcPr marL="68287" marR="68287" marT="45847" marB="45847" anchor="ctr"/>
                </a:tc>
                <a:tc>
                  <a:txBody>
                    <a:bodyPr/>
                    <a:lstStyle/>
                    <a:p>
                      <a:r>
                        <a:rPr lang="en-US" sz="1600" dirty="0"/>
                        <a:t>unsafe</a:t>
                      </a:r>
                      <a:endParaRPr lang="en-US" sz="1600" b="1" dirty="0">
                        <a:solidFill>
                          <a:schemeClr val="accent2">
                            <a:lumMod val="50000"/>
                          </a:schemeClr>
                        </a:solidFill>
                        <a:latin typeface="Consolas" charset="0"/>
                        <a:ea typeface="Consolas" charset="0"/>
                        <a:cs typeface="Consolas" charset="0"/>
                      </a:endParaRPr>
                    </a:p>
                  </a:txBody>
                  <a:tcPr marL="68287" marR="68287" marT="45847" marB="45847" anchor="ctr"/>
                </a:tc>
                <a:extLst>
                  <a:ext uri="{0D108BD9-81ED-4DB2-BD59-A6C34878D82A}">
                    <a16:rowId xmlns:a16="http://schemas.microsoft.com/office/drawing/2014/main" xmlns="" val="10003"/>
                  </a:ext>
                </a:extLst>
              </a:tr>
              <a:tr h="523990">
                <a:tc>
                  <a:txBody>
                    <a:bodyPr/>
                    <a:lstStyle/>
                    <a:p>
                      <a:r>
                        <a:rPr lang="en-US" sz="1600" baseline="0" dirty="0" smtClean="0"/>
                        <a:t>Read-only access modifier</a:t>
                      </a:r>
                      <a:endParaRPr lang="en-US" sz="1600" b="1" baseline="0" dirty="0">
                        <a:solidFill>
                          <a:schemeClr val="accent2">
                            <a:lumMod val="50000"/>
                          </a:schemeClr>
                        </a:solidFill>
                        <a:latin typeface="Consolas" charset="0"/>
                        <a:ea typeface="Consolas" charset="0"/>
                        <a:cs typeface="Consolas" charset="0"/>
                      </a:endParaRPr>
                    </a:p>
                  </a:txBody>
                  <a:tcPr marL="68287" marR="68287" marT="45847" marB="45847" anchor="ctr"/>
                </a:tc>
                <a:tc>
                  <a:txBody>
                    <a:bodyPr/>
                    <a:lstStyle/>
                    <a:p>
                      <a:r>
                        <a:rPr lang="en-US" sz="1600" dirty="0" err="1"/>
                        <a:t>readonly</a:t>
                      </a:r>
                      <a:endParaRPr lang="en-US" sz="1600" b="1" dirty="0">
                        <a:solidFill>
                          <a:schemeClr val="accent2">
                            <a:lumMod val="50000"/>
                          </a:schemeClr>
                        </a:solidFill>
                        <a:latin typeface="Consolas" charset="0"/>
                        <a:ea typeface="Consolas" charset="0"/>
                        <a:cs typeface="Consolas" charset="0"/>
                      </a:endParaRPr>
                    </a:p>
                  </a:txBody>
                  <a:tcPr marL="68287" marR="68287" marT="45847" marB="45847" anchor="ctr"/>
                </a:tc>
                <a:extLst>
                  <a:ext uri="{0D108BD9-81ED-4DB2-BD59-A6C34878D82A}">
                    <a16:rowId xmlns:a16="http://schemas.microsoft.com/office/drawing/2014/main" xmlns="" val="10004"/>
                  </a:ext>
                </a:extLst>
              </a:tr>
              <a:tr h="523990">
                <a:tc>
                  <a:txBody>
                    <a:bodyPr/>
                    <a:lstStyle/>
                    <a:p>
                      <a:r>
                        <a:rPr lang="en-US" sz="1600" baseline="0" dirty="0" smtClean="0"/>
                        <a:t>The modifier of multithreading</a:t>
                      </a:r>
                      <a:endParaRPr lang="en-US" sz="1600" b="1" baseline="0" dirty="0">
                        <a:solidFill>
                          <a:schemeClr val="accent2">
                            <a:lumMod val="50000"/>
                          </a:schemeClr>
                        </a:solidFill>
                        <a:latin typeface="Consolas" charset="0"/>
                        <a:ea typeface="Consolas" charset="0"/>
                        <a:cs typeface="Consolas" charset="0"/>
                      </a:endParaRPr>
                    </a:p>
                  </a:txBody>
                  <a:tcPr marL="68287" marR="68287" marT="45847" marB="45847" anchor="ctr"/>
                </a:tc>
                <a:tc>
                  <a:txBody>
                    <a:bodyPr/>
                    <a:lstStyle/>
                    <a:p>
                      <a:r>
                        <a:rPr lang="en-US" sz="1600" dirty="0"/>
                        <a:t>volatile</a:t>
                      </a:r>
                      <a:endParaRPr lang="en-US" sz="1600" b="1" dirty="0">
                        <a:solidFill>
                          <a:schemeClr val="accent2">
                            <a:lumMod val="50000"/>
                          </a:schemeClr>
                        </a:solidFill>
                        <a:latin typeface="Consolas" charset="0"/>
                        <a:ea typeface="Consolas" charset="0"/>
                        <a:cs typeface="Consolas" charset="0"/>
                      </a:endParaRPr>
                    </a:p>
                  </a:txBody>
                  <a:tcPr marL="68287" marR="68287" marT="45847" marB="45847" anchor="ct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8627435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members. </a:t>
            </a:r>
            <a:r>
              <a:rPr lang="en-US" dirty="0" smtClean="0"/>
              <a:t>Methods</a:t>
            </a:r>
            <a:endParaRPr lang="en-US" dirty="0"/>
          </a:p>
        </p:txBody>
      </p:sp>
      <p:sp>
        <p:nvSpPr>
          <p:cNvPr id="7" name="Rounded Rectangle 6"/>
          <p:cNvSpPr/>
          <p:nvPr/>
        </p:nvSpPr>
        <p:spPr>
          <a:xfrm>
            <a:off x="247183" y="959447"/>
            <a:ext cx="8706539" cy="685800"/>
          </a:xfrm>
          <a:prstGeom prst="roundRect">
            <a:avLst/>
          </a:prstGeom>
          <a:noFill/>
          <a:ln>
            <a:noFill/>
          </a:ln>
          <a:effectLst/>
        </p:spPr>
        <p:style>
          <a:lnRef idx="1">
            <a:schemeClr val="accent1"/>
          </a:lnRef>
          <a:fillRef idx="2">
            <a:schemeClr val="accent1"/>
          </a:fillRef>
          <a:effectRef idx="1">
            <a:schemeClr val="accent1"/>
          </a:effectRef>
          <a:fontRef idx="minor">
            <a:schemeClr val="dk1"/>
          </a:fontRef>
        </p:style>
        <p:txBody>
          <a:bodyPr lIns="117416" tIns="58707" rIns="117416" bIns="58707" rtlCol="0" anchor="ctr"/>
          <a:lstStyle/>
          <a:p>
            <a:pPr marL="106000" algn="just"/>
            <a:r>
              <a:rPr lang="en-US" dirty="0">
                <a:solidFill>
                  <a:schemeClr val="accent2">
                    <a:lumMod val="50000"/>
                  </a:schemeClr>
                </a:solidFill>
                <a:latin typeface="Calibri" panose="020F0502020204030204" pitchFamily="34" charset="0"/>
              </a:rPr>
              <a:t>A </a:t>
            </a:r>
            <a:r>
              <a:rPr lang="en-US" dirty="0">
                <a:solidFill>
                  <a:schemeClr val="accent2">
                    <a:lumMod val="50000"/>
                  </a:schemeClr>
                </a:solidFill>
                <a:effectLst/>
                <a:latin typeface="Calibri" panose="020F0502020204030204" pitchFamily="34" charset="0"/>
              </a:rPr>
              <a:t>method</a:t>
            </a:r>
            <a:r>
              <a:rPr lang="en-US" dirty="0">
                <a:solidFill>
                  <a:schemeClr val="accent2">
                    <a:lumMod val="50000"/>
                  </a:schemeClr>
                </a:solidFill>
                <a:latin typeface="Calibri" panose="020F0502020204030204" pitchFamily="34" charset="0"/>
              </a:rPr>
              <a:t> is a procedure or function </a:t>
            </a:r>
            <a:r>
              <a:rPr lang="en-US" dirty="0" smtClean="0">
                <a:solidFill>
                  <a:schemeClr val="accent2">
                    <a:lumMod val="50000"/>
                  </a:schemeClr>
                </a:solidFill>
                <a:latin typeface="Calibri" panose="020F0502020204030204" pitchFamily="34" charset="0"/>
              </a:rPr>
              <a:t>inside </a:t>
            </a:r>
            <a:r>
              <a:rPr lang="en-US" dirty="0">
                <a:solidFill>
                  <a:schemeClr val="accent2">
                    <a:lumMod val="50000"/>
                  </a:schemeClr>
                </a:solidFill>
                <a:latin typeface="Calibri" panose="020F0502020204030204" pitchFamily="34" charset="0"/>
              </a:rPr>
              <a:t>a class</a:t>
            </a:r>
          </a:p>
        </p:txBody>
      </p:sp>
      <p:graphicFrame>
        <p:nvGraphicFramePr>
          <p:cNvPr id="9" name="Table 8"/>
          <p:cNvGraphicFramePr>
            <a:graphicFrameLocks noGrp="1"/>
          </p:cNvGraphicFramePr>
          <p:nvPr>
            <p:extLst>
              <p:ext uri="{D42A27DB-BD31-4B8C-83A1-F6EECF244321}">
                <p14:modId xmlns:p14="http://schemas.microsoft.com/office/powerpoint/2010/main" val="709850506"/>
              </p:ext>
            </p:extLst>
          </p:nvPr>
        </p:nvGraphicFramePr>
        <p:xfrm>
          <a:off x="304089" y="2053579"/>
          <a:ext cx="8592728" cy="2384064"/>
        </p:xfrm>
        <a:graphic>
          <a:graphicData uri="http://schemas.openxmlformats.org/drawingml/2006/table">
            <a:tbl>
              <a:tblPr bandRow="1">
                <a:tableStyleId>{1FECB4D8-DB02-4DC6-A0A2-4F2EBAE1DC90}</a:tableStyleId>
              </a:tblPr>
              <a:tblGrid>
                <a:gridCol w="3528140">
                  <a:extLst>
                    <a:ext uri="{9D8B030D-6E8A-4147-A177-3AD203B41FA5}">
                      <a16:colId xmlns:a16="http://schemas.microsoft.com/office/drawing/2014/main" xmlns="" val="20000"/>
                    </a:ext>
                  </a:extLst>
                </a:gridCol>
                <a:gridCol w="5064588">
                  <a:extLst>
                    <a:ext uri="{9D8B030D-6E8A-4147-A177-3AD203B41FA5}">
                      <a16:colId xmlns:a16="http://schemas.microsoft.com/office/drawing/2014/main" xmlns="" val="20001"/>
                    </a:ext>
                  </a:extLst>
                </a:gridCol>
              </a:tblGrid>
              <a:tr h="397344">
                <a:tc>
                  <a:txBody>
                    <a:bodyPr/>
                    <a:lstStyle/>
                    <a:p>
                      <a:r>
                        <a:rPr lang="en-US" sz="1600" dirty="0" smtClean="0"/>
                        <a:t>Static modifier</a:t>
                      </a:r>
                      <a:endParaRPr lang="en-US" sz="1600" b="1" dirty="0">
                        <a:solidFill>
                          <a:schemeClr val="accent2">
                            <a:lumMod val="50000"/>
                          </a:schemeClr>
                        </a:solidFill>
                        <a:latin typeface="Consolas" charset="0"/>
                        <a:ea typeface="Consolas" charset="0"/>
                        <a:cs typeface="Consolas" charset="0"/>
                      </a:endParaRPr>
                    </a:p>
                  </a:txBody>
                  <a:tcPr marL="68287" marR="68287" marT="45847" marB="45847" anchor="ctr"/>
                </a:tc>
                <a:tc>
                  <a:txBody>
                    <a:bodyPr/>
                    <a:lstStyle/>
                    <a:p>
                      <a:r>
                        <a:rPr lang="en-US" sz="1600" dirty="0"/>
                        <a:t>static</a:t>
                      </a:r>
                      <a:endParaRPr lang="en-US" sz="1600" b="1" dirty="0">
                        <a:solidFill>
                          <a:schemeClr val="accent2">
                            <a:lumMod val="50000"/>
                          </a:schemeClr>
                        </a:solidFill>
                        <a:latin typeface="Consolas" charset="0"/>
                        <a:ea typeface="Consolas" charset="0"/>
                        <a:cs typeface="Consolas" charset="0"/>
                      </a:endParaRPr>
                    </a:p>
                  </a:txBody>
                  <a:tcPr marL="68287" marR="68287" marT="45847" marB="45847" anchor="ctr"/>
                </a:tc>
                <a:extLst>
                  <a:ext uri="{0D108BD9-81ED-4DB2-BD59-A6C34878D82A}">
                    <a16:rowId xmlns:a16="http://schemas.microsoft.com/office/drawing/2014/main" xmlns="" val="10000"/>
                  </a:ext>
                </a:extLst>
              </a:tr>
              <a:tr h="397344">
                <a:tc>
                  <a:txBody>
                    <a:bodyPr/>
                    <a:lstStyle/>
                    <a:p>
                      <a:r>
                        <a:rPr lang="en-US" sz="1600" baseline="0" dirty="0" smtClean="0"/>
                        <a:t>Access modifier</a:t>
                      </a:r>
                      <a:endParaRPr lang="en-US" sz="1600" b="1" dirty="0">
                        <a:solidFill>
                          <a:schemeClr val="accent2">
                            <a:lumMod val="50000"/>
                          </a:schemeClr>
                        </a:solidFill>
                        <a:latin typeface="Consolas" charset="0"/>
                        <a:ea typeface="Consolas" charset="0"/>
                        <a:cs typeface="Consolas" charset="0"/>
                      </a:endParaRPr>
                    </a:p>
                  </a:txBody>
                  <a:tcPr marL="68287" marR="68287" marT="45847" marB="45847" anchor="ctr"/>
                </a:tc>
                <a:tc>
                  <a:txBody>
                    <a:bodyPr/>
                    <a:lstStyle/>
                    <a:p>
                      <a:r>
                        <a:rPr lang="en-US" sz="1600" dirty="0"/>
                        <a:t>public internal</a:t>
                      </a:r>
                      <a:r>
                        <a:rPr lang="en-US" sz="1600" baseline="0" dirty="0"/>
                        <a:t> private protected</a:t>
                      </a:r>
                      <a:endParaRPr lang="en-US" sz="1600" b="1" dirty="0">
                        <a:solidFill>
                          <a:schemeClr val="accent2">
                            <a:lumMod val="50000"/>
                          </a:schemeClr>
                        </a:solidFill>
                        <a:latin typeface="Consolas" charset="0"/>
                        <a:ea typeface="Consolas" charset="0"/>
                        <a:cs typeface="Consolas" charset="0"/>
                      </a:endParaRPr>
                    </a:p>
                  </a:txBody>
                  <a:tcPr marL="68287" marR="68287" marT="45847" marB="45847" anchor="ctr"/>
                </a:tc>
                <a:extLst>
                  <a:ext uri="{0D108BD9-81ED-4DB2-BD59-A6C34878D82A}">
                    <a16:rowId xmlns:a16="http://schemas.microsoft.com/office/drawing/2014/main" xmlns="" val="10001"/>
                  </a:ext>
                </a:extLst>
              </a:tr>
              <a:tr h="397344">
                <a:tc>
                  <a:txBody>
                    <a:bodyPr/>
                    <a:lstStyle/>
                    <a:p>
                      <a:r>
                        <a:rPr lang="en-US" sz="1600" baseline="0" dirty="0" smtClean="0"/>
                        <a:t>Inheritance modifier</a:t>
                      </a:r>
                      <a:endParaRPr lang="en-US" sz="1600" b="1" dirty="0">
                        <a:solidFill>
                          <a:schemeClr val="accent2">
                            <a:lumMod val="50000"/>
                          </a:schemeClr>
                        </a:solidFill>
                        <a:latin typeface="Consolas" charset="0"/>
                        <a:ea typeface="Consolas" charset="0"/>
                        <a:cs typeface="Consolas" charset="0"/>
                      </a:endParaRPr>
                    </a:p>
                  </a:txBody>
                  <a:tcPr marL="68287" marR="68287" marT="45847" marB="45847" anchor="ctr"/>
                </a:tc>
                <a:tc>
                  <a:txBody>
                    <a:bodyPr/>
                    <a:lstStyle/>
                    <a:p>
                      <a:r>
                        <a:rPr lang="en-US" sz="1600" dirty="0"/>
                        <a:t>new</a:t>
                      </a:r>
                      <a:r>
                        <a:rPr lang="ru-RU" sz="1600" dirty="0"/>
                        <a:t> </a:t>
                      </a:r>
                      <a:r>
                        <a:rPr lang="en-US" sz="1600" dirty="0"/>
                        <a:t>virtual abstract override sealed</a:t>
                      </a:r>
                      <a:endParaRPr lang="en-US" sz="1600" b="1" dirty="0">
                        <a:solidFill>
                          <a:schemeClr val="accent2">
                            <a:lumMod val="50000"/>
                          </a:schemeClr>
                        </a:solidFill>
                        <a:latin typeface="Consolas" charset="0"/>
                        <a:ea typeface="Consolas" charset="0"/>
                        <a:cs typeface="Consolas" charset="0"/>
                      </a:endParaRPr>
                    </a:p>
                  </a:txBody>
                  <a:tcPr marL="68287" marR="68287" marT="45847" marB="45847" anchor="ctr"/>
                </a:tc>
                <a:extLst>
                  <a:ext uri="{0D108BD9-81ED-4DB2-BD59-A6C34878D82A}">
                    <a16:rowId xmlns:a16="http://schemas.microsoft.com/office/drawing/2014/main" xmlns="" val="10002"/>
                  </a:ext>
                </a:extLst>
              </a:tr>
              <a:tr h="397344">
                <a:tc>
                  <a:txBody>
                    <a:bodyPr/>
                    <a:lstStyle/>
                    <a:p>
                      <a:r>
                        <a:rPr lang="en-US" sz="1600" baseline="0" dirty="0" smtClean="0"/>
                        <a:t>Unmanaged code modifier</a:t>
                      </a:r>
                      <a:endParaRPr lang="en-US" sz="1600" b="1" dirty="0">
                        <a:solidFill>
                          <a:schemeClr val="accent2">
                            <a:lumMod val="50000"/>
                          </a:schemeClr>
                        </a:solidFill>
                        <a:latin typeface="Consolas" charset="0"/>
                        <a:ea typeface="Consolas" charset="0"/>
                        <a:cs typeface="Consolas" charset="0"/>
                      </a:endParaRPr>
                    </a:p>
                  </a:txBody>
                  <a:tcPr marL="68287" marR="68287" marT="45847" marB="45847" anchor="ctr"/>
                </a:tc>
                <a:tc>
                  <a:txBody>
                    <a:bodyPr/>
                    <a:lstStyle/>
                    <a:p>
                      <a:r>
                        <a:rPr lang="en-US" sz="1600" dirty="0"/>
                        <a:t>unsafe extern</a:t>
                      </a:r>
                      <a:endParaRPr lang="en-US" sz="1600" b="1" dirty="0">
                        <a:solidFill>
                          <a:schemeClr val="accent2">
                            <a:lumMod val="50000"/>
                          </a:schemeClr>
                        </a:solidFill>
                        <a:latin typeface="Consolas" charset="0"/>
                        <a:ea typeface="Consolas" charset="0"/>
                        <a:cs typeface="Consolas" charset="0"/>
                      </a:endParaRPr>
                    </a:p>
                  </a:txBody>
                  <a:tcPr marL="68287" marR="68287" marT="45847" marB="45847" anchor="ctr"/>
                </a:tc>
                <a:extLst>
                  <a:ext uri="{0D108BD9-81ED-4DB2-BD59-A6C34878D82A}">
                    <a16:rowId xmlns:a16="http://schemas.microsoft.com/office/drawing/2014/main" xmlns="" val="10003"/>
                  </a:ext>
                </a:extLst>
              </a:tr>
              <a:tr h="397344">
                <a:tc>
                  <a:txBody>
                    <a:bodyPr/>
                    <a:lstStyle/>
                    <a:p>
                      <a:pPr marL="0" marR="0" indent="0" algn="l" defTabSz="342892" rtl="0" eaLnBrk="1" fontAlgn="auto" latinLnBrk="0" hangingPunct="1">
                        <a:lnSpc>
                          <a:spcPct val="100000"/>
                        </a:lnSpc>
                        <a:spcBef>
                          <a:spcPts val="0"/>
                        </a:spcBef>
                        <a:spcAft>
                          <a:spcPts val="0"/>
                        </a:spcAft>
                        <a:buClrTx/>
                        <a:buSzTx/>
                        <a:buFontTx/>
                        <a:buNone/>
                        <a:tabLst/>
                        <a:defRPr/>
                      </a:pPr>
                      <a:r>
                        <a:rPr lang="en-US" sz="1600" kern="1200" dirty="0" smtClean="0">
                          <a:effectLst/>
                        </a:rPr>
                        <a:t>Partial method modifier </a:t>
                      </a:r>
                      <a:endParaRPr lang="en-US" sz="1600" b="1" dirty="0" smtClean="0">
                        <a:solidFill>
                          <a:schemeClr val="accent2">
                            <a:lumMod val="50000"/>
                          </a:schemeClr>
                        </a:solidFill>
                        <a:latin typeface="Consolas" charset="0"/>
                        <a:ea typeface="Consolas" charset="0"/>
                        <a:cs typeface="Consolas" charset="0"/>
                      </a:endParaRPr>
                    </a:p>
                  </a:txBody>
                  <a:tcPr marL="68287" marR="68287" marT="45847" marB="45847" anchor="ctr"/>
                </a:tc>
                <a:tc>
                  <a:txBody>
                    <a:bodyPr/>
                    <a:lstStyle/>
                    <a:p>
                      <a:pPr marL="0" marR="0" indent="0" algn="l" defTabSz="342892" rtl="0" eaLnBrk="1" fontAlgn="auto" latinLnBrk="0" hangingPunct="1">
                        <a:lnSpc>
                          <a:spcPct val="100000"/>
                        </a:lnSpc>
                        <a:spcBef>
                          <a:spcPts val="0"/>
                        </a:spcBef>
                        <a:spcAft>
                          <a:spcPts val="0"/>
                        </a:spcAft>
                        <a:buClrTx/>
                        <a:buSzTx/>
                        <a:buFontTx/>
                        <a:buNone/>
                        <a:tabLst/>
                        <a:defRPr/>
                      </a:pPr>
                      <a:r>
                        <a:rPr lang="en-US" sz="1600" kern="1200" dirty="0" smtClean="0">
                          <a:effectLst/>
                        </a:rPr>
                        <a:t>partial</a:t>
                      </a:r>
                      <a:endParaRPr lang="en-US" sz="1600" b="1" dirty="0" smtClean="0">
                        <a:solidFill>
                          <a:schemeClr val="accent2">
                            <a:lumMod val="50000"/>
                          </a:schemeClr>
                        </a:solidFill>
                        <a:latin typeface="Consolas" charset="0"/>
                        <a:ea typeface="Consolas" charset="0"/>
                        <a:cs typeface="Consolas" charset="0"/>
                      </a:endParaRPr>
                    </a:p>
                  </a:txBody>
                  <a:tcPr marL="68287" marR="68287" marT="45847" marB="45847" anchor="ctr"/>
                </a:tc>
              </a:tr>
              <a:tr h="397344">
                <a:tc>
                  <a:txBody>
                    <a:bodyPr/>
                    <a:lstStyle/>
                    <a:p>
                      <a:pPr marL="0" marR="0" indent="0" algn="l" defTabSz="342892" rtl="0" eaLnBrk="1" fontAlgn="auto" latinLnBrk="0" hangingPunct="1">
                        <a:lnSpc>
                          <a:spcPct val="100000"/>
                        </a:lnSpc>
                        <a:spcBef>
                          <a:spcPts val="0"/>
                        </a:spcBef>
                        <a:spcAft>
                          <a:spcPts val="0"/>
                        </a:spcAft>
                        <a:buClrTx/>
                        <a:buSzTx/>
                        <a:buFontTx/>
                        <a:buNone/>
                        <a:tabLst/>
                        <a:defRPr/>
                      </a:pPr>
                      <a:r>
                        <a:rPr lang="en-US" sz="1600" kern="1200" dirty="0" smtClean="0">
                          <a:effectLst/>
                        </a:rPr>
                        <a:t>Asynchronous code modifier </a:t>
                      </a:r>
                      <a:endParaRPr lang="en-US" sz="1600" b="1" dirty="0" smtClean="0">
                        <a:solidFill>
                          <a:schemeClr val="accent2">
                            <a:lumMod val="50000"/>
                          </a:schemeClr>
                        </a:solidFill>
                        <a:latin typeface="Consolas" charset="0"/>
                        <a:ea typeface="Consolas" charset="0"/>
                        <a:cs typeface="Consolas" charset="0"/>
                      </a:endParaRPr>
                    </a:p>
                  </a:txBody>
                  <a:tcPr marL="68287" marR="68287" marT="45847" marB="45847" anchor="ctr"/>
                </a:tc>
                <a:tc>
                  <a:txBody>
                    <a:bodyPr/>
                    <a:lstStyle/>
                    <a:p>
                      <a:pPr marL="0" marR="0" indent="0" algn="l" defTabSz="342892" rtl="0" eaLnBrk="1" fontAlgn="auto" latinLnBrk="0" hangingPunct="1">
                        <a:lnSpc>
                          <a:spcPct val="100000"/>
                        </a:lnSpc>
                        <a:spcBef>
                          <a:spcPts val="0"/>
                        </a:spcBef>
                        <a:spcAft>
                          <a:spcPts val="0"/>
                        </a:spcAft>
                        <a:buClrTx/>
                        <a:buSzTx/>
                        <a:buFontTx/>
                        <a:buNone/>
                        <a:tabLst/>
                        <a:defRPr/>
                      </a:pPr>
                      <a:r>
                        <a:rPr lang="en-US" sz="1600" kern="1200" dirty="0" err="1" smtClean="0">
                          <a:effectLst/>
                        </a:rPr>
                        <a:t>async</a:t>
                      </a:r>
                      <a:r>
                        <a:rPr lang="en-US" sz="1600" kern="1200" dirty="0" smtClean="0">
                          <a:effectLst/>
                        </a:rPr>
                        <a:t> </a:t>
                      </a:r>
                      <a:endParaRPr lang="en-US" sz="1600" b="1" dirty="0" smtClean="0">
                        <a:solidFill>
                          <a:schemeClr val="accent2">
                            <a:lumMod val="50000"/>
                          </a:schemeClr>
                        </a:solidFill>
                        <a:latin typeface="Consolas" charset="0"/>
                        <a:ea typeface="Consolas" charset="0"/>
                        <a:cs typeface="Consolas" charset="0"/>
                      </a:endParaRPr>
                    </a:p>
                  </a:txBody>
                  <a:tcPr marL="68287" marR="68287" marT="45847" marB="45847" anchor="ct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members. </a:t>
            </a:r>
            <a:r>
              <a:rPr lang="en-US" dirty="0" smtClean="0"/>
              <a:t>Constructors </a:t>
            </a:r>
            <a:endParaRPr lang="en-US" dirty="0"/>
          </a:p>
        </p:txBody>
      </p:sp>
      <p:graphicFrame>
        <p:nvGraphicFramePr>
          <p:cNvPr id="4" name="Content Placeholder 3"/>
          <p:cNvGraphicFramePr>
            <a:graphicFrameLocks noGrp="1"/>
          </p:cNvGraphicFramePr>
          <p:nvPr>
            <p:ph sz="quarter" idx="4294967295"/>
            <p:extLst>
              <p:ext uri="{D42A27DB-BD31-4B8C-83A1-F6EECF244321}">
                <p14:modId xmlns:p14="http://schemas.microsoft.com/office/powerpoint/2010/main" val="1663275354"/>
              </p:ext>
            </p:extLst>
          </p:nvPr>
        </p:nvGraphicFramePr>
        <p:xfrm>
          <a:off x="228601" y="987425"/>
          <a:ext cx="8686800" cy="1192032"/>
        </p:xfrm>
        <a:graphic>
          <a:graphicData uri="http://schemas.openxmlformats.org/drawingml/2006/table">
            <a:tbl>
              <a:tblPr bandRow="1">
                <a:tableStyleId>{1FECB4D8-DB02-4DC6-A0A2-4F2EBAE1DC90}</a:tableStyleId>
              </a:tblPr>
              <a:tblGrid>
                <a:gridCol w="3566766">
                  <a:extLst>
                    <a:ext uri="{9D8B030D-6E8A-4147-A177-3AD203B41FA5}">
                      <a16:colId xmlns:a16="http://schemas.microsoft.com/office/drawing/2014/main" xmlns="" val="20000"/>
                    </a:ext>
                  </a:extLst>
                </a:gridCol>
                <a:gridCol w="5120034">
                  <a:extLst>
                    <a:ext uri="{9D8B030D-6E8A-4147-A177-3AD203B41FA5}">
                      <a16:colId xmlns:a16="http://schemas.microsoft.com/office/drawing/2014/main" xmlns="" val="20001"/>
                    </a:ext>
                  </a:extLst>
                </a:gridCol>
              </a:tblGrid>
              <a:tr h="397344">
                <a:tc>
                  <a:txBody>
                    <a:bodyPr/>
                    <a:lstStyle/>
                    <a:p>
                      <a:r>
                        <a:rPr lang="en-US" sz="1600" dirty="0" smtClean="0"/>
                        <a:t>Static modifier</a:t>
                      </a:r>
                      <a:endParaRPr lang="en-US" sz="1600" b="1" dirty="0">
                        <a:solidFill>
                          <a:schemeClr val="accent2">
                            <a:lumMod val="50000"/>
                          </a:schemeClr>
                        </a:solidFill>
                        <a:latin typeface="Consolas" charset="0"/>
                        <a:ea typeface="Consolas" charset="0"/>
                        <a:cs typeface="Consolas" charset="0"/>
                      </a:endParaRPr>
                    </a:p>
                  </a:txBody>
                  <a:tcPr marL="68287" marR="68287" marT="45847" marB="45847" anchor="ctr"/>
                </a:tc>
                <a:tc>
                  <a:txBody>
                    <a:bodyPr/>
                    <a:lstStyle/>
                    <a:p>
                      <a:r>
                        <a:rPr lang="en-US" sz="1600" dirty="0"/>
                        <a:t>static</a:t>
                      </a:r>
                      <a:endParaRPr lang="en-US" sz="1600" b="1" dirty="0">
                        <a:solidFill>
                          <a:schemeClr val="accent2">
                            <a:lumMod val="50000"/>
                          </a:schemeClr>
                        </a:solidFill>
                        <a:latin typeface="Consolas" charset="0"/>
                        <a:ea typeface="Consolas" charset="0"/>
                        <a:cs typeface="Consolas" charset="0"/>
                      </a:endParaRPr>
                    </a:p>
                  </a:txBody>
                  <a:tcPr marL="68287" marR="68287" marT="45847" marB="45847" anchor="ctr"/>
                </a:tc>
                <a:extLst>
                  <a:ext uri="{0D108BD9-81ED-4DB2-BD59-A6C34878D82A}">
                    <a16:rowId xmlns:a16="http://schemas.microsoft.com/office/drawing/2014/main" xmlns="" val="10000"/>
                  </a:ext>
                </a:extLst>
              </a:tr>
              <a:tr h="397344">
                <a:tc>
                  <a:txBody>
                    <a:bodyPr/>
                    <a:lstStyle/>
                    <a:p>
                      <a:r>
                        <a:rPr lang="en-US" sz="1600" baseline="0" dirty="0" smtClean="0"/>
                        <a:t>Access modifier</a:t>
                      </a:r>
                      <a:endParaRPr lang="en-US" sz="1600" b="1" dirty="0">
                        <a:solidFill>
                          <a:schemeClr val="accent2">
                            <a:lumMod val="50000"/>
                          </a:schemeClr>
                        </a:solidFill>
                        <a:latin typeface="Consolas" charset="0"/>
                        <a:ea typeface="Consolas" charset="0"/>
                        <a:cs typeface="Consolas" charset="0"/>
                      </a:endParaRPr>
                    </a:p>
                  </a:txBody>
                  <a:tcPr marL="68287" marR="68287" marT="45847" marB="45847" anchor="ctr"/>
                </a:tc>
                <a:tc>
                  <a:txBody>
                    <a:bodyPr/>
                    <a:lstStyle/>
                    <a:p>
                      <a:r>
                        <a:rPr lang="en-US" sz="1600" dirty="0"/>
                        <a:t>public internal</a:t>
                      </a:r>
                      <a:r>
                        <a:rPr lang="en-US" sz="1600" baseline="0" dirty="0"/>
                        <a:t> private protected</a:t>
                      </a:r>
                      <a:endParaRPr lang="en-US" sz="1600" b="1" dirty="0">
                        <a:solidFill>
                          <a:schemeClr val="accent2">
                            <a:lumMod val="50000"/>
                          </a:schemeClr>
                        </a:solidFill>
                        <a:latin typeface="Consolas" charset="0"/>
                        <a:ea typeface="Consolas" charset="0"/>
                        <a:cs typeface="Consolas" charset="0"/>
                      </a:endParaRPr>
                    </a:p>
                  </a:txBody>
                  <a:tcPr marL="68287" marR="68287" marT="45847" marB="45847" anchor="ctr"/>
                </a:tc>
                <a:extLst>
                  <a:ext uri="{0D108BD9-81ED-4DB2-BD59-A6C34878D82A}">
                    <a16:rowId xmlns:a16="http://schemas.microsoft.com/office/drawing/2014/main" xmlns="" val="10001"/>
                  </a:ext>
                </a:extLst>
              </a:tr>
              <a:tr h="397344">
                <a:tc>
                  <a:txBody>
                    <a:bodyPr/>
                    <a:lstStyle/>
                    <a:p>
                      <a:r>
                        <a:rPr lang="en-US" sz="1600" baseline="0" dirty="0" smtClean="0"/>
                        <a:t>Unmanaged code modifier</a:t>
                      </a:r>
                      <a:endParaRPr lang="en-US" sz="1600" b="1" dirty="0">
                        <a:solidFill>
                          <a:schemeClr val="accent2">
                            <a:lumMod val="50000"/>
                          </a:schemeClr>
                        </a:solidFill>
                        <a:latin typeface="Consolas" charset="0"/>
                        <a:ea typeface="Consolas" charset="0"/>
                        <a:cs typeface="Consolas" charset="0"/>
                      </a:endParaRPr>
                    </a:p>
                  </a:txBody>
                  <a:tcPr marL="68287" marR="68287" marT="45847" marB="45847" anchor="ctr"/>
                </a:tc>
                <a:tc>
                  <a:txBody>
                    <a:bodyPr/>
                    <a:lstStyle/>
                    <a:p>
                      <a:r>
                        <a:rPr lang="en-US" sz="1600" dirty="0"/>
                        <a:t>unsafe extern</a:t>
                      </a:r>
                      <a:endParaRPr lang="en-US" sz="1600" b="1" dirty="0">
                        <a:solidFill>
                          <a:schemeClr val="accent2">
                            <a:lumMod val="50000"/>
                          </a:schemeClr>
                        </a:solidFill>
                        <a:latin typeface="Consolas" charset="0"/>
                        <a:ea typeface="Consolas" charset="0"/>
                        <a:cs typeface="Consolas" charset="0"/>
                      </a:endParaRPr>
                    </a:p>
                  </a:txBody>
                  <a:tcPr marL="68287" marR="68287" marT="45847" marB="45847" anchor="ct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7379488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smtClean="0"/>
              <a:t>members. Instance </a:t>
            </a:r>
            <a:r>
              <a:rPr lang="en-US" dirty="0"/>
              <a:t>Constructors </a:t>
            </a:r>
          </a:p>
        </p:txBody>
      </p:sp>
      <p:sp>
        <p:nvSpPr>
          <p:cNvPr id="5" name="Rounded Rectangle 4"/>
          <p:cNvSpPr/>
          <p:nvPr/>
        </p:nvSpPr>
        <p:spPr>
          <a:xfrm>
            <a:off x="247184" y="685800"/>
            <a:ext cx="8668216" cy="1062130"/>
          </a:xfrm>
          <a:prstGeom prst="roundRect">
            <a:avLst/>
          </a:prstGeom>
          <a:noFill/>
          <a:ln>
            <a:noFill/>
          </a:ln>
          <a:effectLst/>
        </p:spPr>
        <p:style>
          <a:lnRef idx="1">
            <a:schemeClr val="accent1"/>
          </a:lnRef>
          <a:fillRef idx="2">
            <a:schemeClr val="accent1"/>
          </a:fillRef>
          <a:effectRef idx="1">
            <a:schemeClr val="accent1"/>
          </a:effectRef>
          <a:fontRef idx="minor">
            <a:schemeClr val="dk1"/>
          </a:fontRef>
        </p:style>
        <p:txBody>
          <a:bodyPr lIns="117416" tIns="58707" rIns="117416" bIns="58707" rtlCol="0" anchor="ctr"/>
          <a:lstStyle/>
          <a:p>
            <a:pPr algn="just"/>
            <a:r>
              <a:rPr lang="en-US" dirty="0">
                <a:solidFill>
                  <a:schemeClr val="accent2">
                    <a:lumMod val="50000"/>
                  </a:schemeClr>
                </a:solidFill>
                <a:effectLst/>
                <a:latin typeface="Calibri" charset="0"/>
                <a:ea typeface="Calibri" charset="0"/>
                <a:cs typeface="Calibri" charset="0"/>
              </a:rPr>
              <a:t>Constructors run initialization code on a class or </a:t>
            </a:r>
            <a:r>
              <a:rPr lang="en-US" dirty="0" err="1">
                <a:solidFill>
                  <a:schemeClr val="accent2">
                    <a:lumMod val="50000"/>
                  </a:schemeClr>
                </a:solidFill>
                <a:effectLst/>
                <a:latin typeface="Calibri" charset="0"/>
                <a:ea typeface="Calibri" charset="0"/>
                <a:cs typeface="Calibri" charset="0"/>
              </a:rPr>
              <a:t>struct</a:t>
            </a:r>
            <a:r>
              <a:rPr lang="en-US" dirty="0">
                <a:solidFill>
                  <a:schemeClr val="accent2">
                    <a:lumMod val="50000"/>
                  </a:schemeClr>
                </a:solidFill>
                <a:effectLst/>
                <a:latin typeface="Calibri" charset="0"/>
                <a:ea typeface="Calibri" charset="0"/>
                <a:cs typeface="Calibri" charset="0"/>
              </a:rPr>
              <a:t>. A constructor is defined like a method, except that the method name and return type are reduced to the name of the enclosing type </a:t>
            </a:r>
          </a:p>
        </p:txBody>
      </p:sp>
      <p:sp>
        <p:nvSpPr>
          <p:cNvPr id="7" name="Flowchart: Document 6"/>
          <p:cNvSpPr/>
          <p:nvPr/>
        </p:nvSpPr>
        <p:spPr>
          <a:xfrm>
            <a:off x="233328" y="1953330"/>
            <a:ext cx="8668216" cy="4198853"/>
          </a:xfrm>
          <a:prstGeom prst="flowChartDocument">
            <a:avLst/>
          </a:prstGeom>
          <a:noFill/>
          <a:ln>
            <a:no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pPr>
              <a:defRPr/>
            </a:pPr>
            <a:endParaRPr lang="en-US" sz="1600" dirty="0">
              <a:solidFill>
                <a:schemeClr val="accent2">
                  <a:lumMod val="50000"/>
                </a:schemeClr>
              </a:solidFill>
              <a:latin typeface="Consolas" pitchFamily="49" charset="0"/>
              <a:cs typeface="Consolas" pitchFamily="49" charset="0"/>
            </a:endParaRPr>
          </a:p>
          <a:p>
            <a:pPr>
              <a:defRPr/>
            </a:pPr>
            <a:r>
              <a:rPr lang="ru-RU" sz="1600" dirty="0" err="1">
                <a:solidFill>
                  <a:schemeClr val="accent2">
                    <a:lumMod val="50000"/>
                  </a:schemeClr>
                </a:solidFill>
                <a:latin typeface="Consolas" pitchFamily="49" charset="0"/>
                <a:cs typeface="Consolas" pitchFamily="49" charset="0"/>
              </a:rPr>
              <a:t>public</a:t>
            </a:r>
            <a:r>
              <a:rPr lang="ru-RU" sz="1600" dirty="0">
                <a:solidFill>
                  <a:schemeClr val="accent2">
                    <a:lumMod val="50000"/>
                  </a:schemeClr>
                </a:solidFill>
                <a:latin typeface="Consolas" pitchFamily="49" charset="0"/>
                <a:cs typeface="Consolas" pitchFamily="49" charset="0"/>
              </a:rPr>
              <a:t> class </a:t>
            </a:r>
            <a:r>
              <a:rPr lang="ru-RU" sz="1600" dirty="0" err="1">
                <a:solidFill>
                  <a:schemeClr val="accent2">
                    <a:lumMod val="50000"/>
                  </a:schemeClr>
                </a:solidFill>
                <a:latin typeface="Consolas" pitchFamily="49" charset="0"/>
                <a:cs typeface="Consolas" pitchFamily="49" charset="0"/>
              </a:rPr>
              <a:t>Residence</a:t>
            </a:r>
            <a:endParaRPr lang="ru-RU" sz="1600" dirty="0">
              <a:solidFill>
                <a:schemeClr val="accent2">
                  <a:lumMod val="50000"/>
                </a:schemeClr>
              </a:solidFill>
              <a:latin typeface="Consolas" pitchFamily="49" charset="0"/>
              <a:cs typeface="Consolas" pitchFamily="49" charset="0"/>
            </a:endParaRPr>
          </a:p>
          <a:p>
            <a:pPr>
              <a:defRPr/>
            </a:pPr>
            <a:r>
              <a:rPr lang="ru-RU" sz="1600" dirty="0">
                <a:solidFill>
                  <a:schemeClr val="accent2">
                    <a:lumMod val="50000"/>
                  </a:schemeClr>
                </a:solidFill>
                <a:latin typeface="Consolas" pitchFamily="49" charset="0"/>
                <a:cs typeface="Consolas" pitchFamily="49" charset="0"/>
              </a:rPr>
              <a:t>{</a:t>
            </a:r>
          </a:p>
          <a:p>
            <a:pPr>
              <a:defRPr/>
            </a:pPr>
            <a:r>
              <a:rPr lang="ru-RU" sz="1600" dirty="0">
                <a:solidFill>
                  <a:schemeClr val="accent2">
                    <a:lumMod val="50000"/>
                  </a:schemeClr>
                </a:solidFill>
                <a:latin typeface="Consolas" pitchFamily="49" charset="0"/>
                <a:cs typeface="Consolas" pitchFamily="49" charset="0"/>
              </a:rPr>
              <a:t>    public </a:t>
            </a:r>
            <a:r>
              <a:rPr lang="ru-RU" sz="1600" dirty="0" err="1">
                <a:solidFill>
                  <a:schemeClr val="accent2">
                    <a:lumMod val="50000"/>
                  </a:schemeClr>
                </a:solidFill>
                <a:latin typeface="Consolas" pitchFamily="49" charset="0"/>
                <a:cs typeface="Consolas" pitchFamily="49" charset="0"/>
              </a:rPr>
              <a:t>Residence</a:t>
            </a:r>
            <a:r>
              <a:rPr lang="ru-RU" sz="1600" dirty="0">
                <a:solidFill>
                  <a:schemeClr val="accent2">
                    <a:lumMod val="50000"/>
                  </a:schemeClr>
                </a:solidFill>
                <a:latin typeface="Consolas" pitchFamily="49" charset="0"/>
                <a:cs typeface="Consolas" pitchFamily="49" charset="0"/>
              </a:rPr>
              <a:t>(</a:t>
            </a:r>
            <a:r>
              <a:rPr lang="ru-RU" sz="1600" dirty="0" err="1">
                <a:solidFill>
                  <a:schemeClr val="accent2">
                    <a:lumMod val="50000"/>
                  </a:schemeClr>
                </a:solidFill>
                <a:latin typeface="Consolas" pitchFamily="49" charset="0"/>
                <a:cs typeface="Consolas" pitchFamily="49" charset="0"/>
              </a:rPr>
              <a:t>ResidenceType</a:t>
            </a:r>
            <a:r>
              <a:rPr lang="ru-RU" sz="1600" dirty="0">
                <a:solidFill>
                  <a:schemeClr val="accent2">
                    <a:lumMod val="50000"/>
                  </a:schemeClr>
                </a:solidFill>
                <a:latin typeface="Consolas" pitchFamily="49" charset="0"/>
                <a:cs typeface="Consolas" pitchFamily="49" charset="0"/>
              </a:rPr>
              <a:t> type, int </a:t>
            </a:r>
            <a:r>
              <a:rPr lang="ru-RU" sz="1600" dirty="0" err="1">
                <a:solidFill>
                  <a:schemeClr val="accent2">
                    <a:lumMod val="50000"/>
                  </a:schemeClr>
                </a:solidFill>
                <a:latin typeface="Consolas" pitchFamily="49" charset="0"/>
                <a:cs typeface="Consolas" pitchFamily="49" charset="0"/>
              </a:rPr>
              <a:t>numberOfBedrooms</a:t>
            </a:r>
            <a:r>
              <a:rPr lang="ru-RU" sz="1600" dirty="0">
                <a:solidFill>
                  <a:schemeClr val="accent2">
                    <a:lumMod val="50000"/>
                  </a:schemeClr>
                </a:solidFill>
                <a:latin typeface="Consolas" pitchFamily="49" charset="0"/>
                <a:cs typeface="Consolas" pitchFamily="49" charset="0"/>
              </a:rPr>
              <a:t>)</a:t>
            </a:r>
          </a:p>
          <a:p>
            <a:pPr>
              <a:defRPr/>
            </a:pPr>
            <a:r>
              <a:rPr lang="ru-RU" sz="1600" dirty="0">
                <a:solidFill>
                  <a:schemeClr val="accent2">
                    <a:lumMod val="50000"/>
                  </a:schemeClr>
                </a:solidFill>
                <a:latin typeface="Consolas" pitchFamily="49" charset="0"/>
                <a:cs typeface="Consolas" pitchFamily="49" charset="0"/>
              </a:rPr>
              <a:t>    {</a:t>
            </a:r>
          </a:p>
          <a:p>
            <a:pPr>
              <a:defRPr/>
            </a:pPr>
            <a:r>
              <a:rPr lang="ru-RU" sz="1600" dirty="0">
                <a:solidFill>
                  <a:schemeClr val="accent2">
                    <a:lumMod val="50000"/>
                  </a:schemeClr>
                </a:solidFill>
                <a:latin typeface="Consolas" pitchFamily="49" charset="0"/>
                <a:cs typeface="Consolas" pitchFamily="49" charset="0"/>
              </a:rPr>
              <a:t>    } </a:t>
            </a:r>
          </a:p>
          <a:p>
            <a:pPr>
              <a:defRPr/>
            </a:pPr>
            <a:r>
              <a:rPr lang="ru-RU" sz="1600" dirty="0">
                <a:solidFill>
                  <a:schemeClr val="accent2">
                    <a:lumMod val="50000"/>
                  </a:schemeClr>
                </a:solidFill>
                <a:latin typeface="Consolas" pitchFamily="49" charset="0"/>
                <a:cs typeface="Consolas" pitchFamily="49" charset="0"/>
              </a:rPr>
              <a:t>    public </a:t>
            </a:r>
            <a:r>
              <a:rPr lang="ru-RU" sz="1600" dirty="0" err="1">
                <a:solidFill>
                  <a:schemeClr val="accent2">
                    <a:lumMod val="50000"/>
                  </a:schemeClr>
                </a:solidFill>
                <a:latin typeface="Consolas" pitchFamily="49" charset="0"/>
                <a:cs typeface="Consolas" pitchFamily="49" charset="0"/>
              </a:rPr>
              <a:t>Residence</a:t>
            </a:r>
            <a:r>
              <a:rPr lang="ru-RU" sz="1600" dirty="0">
                <a:solidFill>
                  <a:schemeClr val="accent2">
                    <a:lumMod val="50000"/>
                  </a:schemeClr>
                </a:solidFill>
                <a:latin typeface="Consolas" pitchFamily="49" charset="0"/>
                <a:cs typeface="Consolas" pitchFamily="49" charset="0"/>
              </a:rPr>
              <a:t>(</a:t>
            </a:r>
            <a:r>
              <a:rPr lang="ru-RU" sz="1600" dirty="0" err="1">
                <a:solidFill>
                  <a:schemeClr val="accent2">
                    <a:lumMod val="50000"/>
                  </a:schemeClr>
                </a:solidFill>
                <a:latin typeface="Consolas" pitchFamily="49" charset="0"/>
                <a:cs typeface="Consolas" pitchFamily="49" charset="0"/>
              </a:rPr>
              <a:t>ResidenceType</a:t>
            </a:r>
            <a:r>
              <a:rPr lang="ru-RU" sz="1600" dirty="0">
                <a:solidFill>
                  <a:schemeClr val="accent2">
                    <a:lumMod val="50000"/>
                  </a:schemeClr>
                </a:solidFill>
                <a:latin typeface="Consolas" pitchFamily="49" charset="0"/>
                <a:cs typeface="Consolas" pitchFamily="49" charset="0"/>
              </a:rPr>
              <a:t> type, int </a:t>
            </a:r>
            <a:r>
              <a:rPr lang="ru-RU" sz="1600" dirty="0" err="1">
                <a:solidFill>
                  <a:schemeClr val="accent2">
                    <a:lumMod val="50000"/>
                  </a:schemeClr>
                </a:solidFill>
                <a:latin typeface="Consolas" pitchFamily="49" charset="0"/>
                <a:cs typeface="Consolas" pitchFamily="49" charset="0"/>
              </a:rPr>
              <a:t>numberOfBedrooms</a:t>
            </a:r>
            <a:r>
              <a:rPr lang="ru-RU" sz="1600" dirty="0">
                <a:solidFill>
                  <a:schemeClr val="accent2">
                    <a:lumMod val="50000"/>
                  </a:schemeClr>
                </a:solidFill>
                <a:latin typeface="Consolas" pitchFamily="49" charset="0"/>
                <a:cs typeface="Consolas" pitchFamily="49" charset="0"/>
              </a:rPr>
              <a:t>, </a:t>
            </a:r>
          </a:p>
          <a:p>
            <a:pPr>
              <a:defRPr/>
            </a:pPr>
            <a:r>
              <a:rPr lang="ru-RU" sz="1600" dirty="0">
                <a:solidFill>
                  <a:schemeClr val="accent2">
                    <a:lumMod val="50000"/>
                  </a:schemeClr>
                </a:solidFill>
                <a:latin typeface="Consolas" pitchFamily="49" charset="0"/>
                <a:cs typeface="Consolas" pitchFamily="49" charset="0"/>
              </a:rPr>
              <a:t>        bool </a:t>
            </a:r>
            <a:r>
              <a:rPr lang="ru-RU" sz="1600" dirty="0" err="1">
                <a:solidFill>
                  <a:schemeClr val="accent2">
                    <a:lumMod val="50000"/>
                  </a:schemeClr>
                </a:solidFill>
                <a:latin typeface="Consolas" pitchFamily="49" charset="0"/>
                <a:cs typeface="Consolas" pitchFamily="49" charset="0"/>
              </a:rPr>
              <a:t>hasGarage</a:t>
            </a:r>
            <a:r>
              <a:rPr lang="ru-RU" sz="1600" dirty="0">
                <a:solidFill>
                  <a:schemeClr val="accent2">
                    <a:lumMod val="50000"/>
                  </a:schemeClr>
                </a:solidFill>
                <a:latin typeface="Consolas" pitchFamily="49" charset="0"/>
                <a:cs typeface="Consolas" pitchFamily="49" charset="0"/>
              </a:rPr>
              <a:t>)</a:t>
            </a:r>
          </a:p>
          <a:p>
            <a:pPr>
              <a:defRPr/>
            </a:pPr>
            <a:r>
              <a:rPr lang="ru-RU" sz="1600" dirty="0">
                <a:solidFill>
                  <a:schemeClr val="accent2">
                    <a:lumMod val="50000"/>
                  </a:schemeClr>
                </a:solidFill>
                <a:latin typeface="Consolas" pitchFamily="49" charset="0"/>
                <a:cs typeface="Consolas" pitchFamily="49" charset="0"/>
              </a:rPr>
              <a:t>    {</a:t>
            </a:r>
          </a:p>
          <a:p>
            <a:pPr>
              <a:defRPr/>
            </a:pPr>
            <a:r>
              <a:rPr lang="ru-RU" sz="1600" dirty="0">
                <a:solidFill>
                  <a:schemeClr val="accent2">
                    <a:lumMod val="50000"/>
                  </a:schemeClr>
                </a:solidFill>
                <a:latin typeface="Consolas" pitchFamily="49" charset="0"/>
                <a:cs typeface="Consolas" pitchFamily="49" charset="0"/>
              </a:rPr>
              <a:t>    }</a:t>
            </a:r>
          </a:p>
          <a:p>
            <a:pPr>
              <a:defRPr/>
            </a:pPr>
            <a:r>
              <a:rPr lang="ru-RU" sz="1600" dirty="0">
                <a:solidFill>
                  <a:schemeClr val="accent2">
                    <a:lumMod val="50000"/>
                  </a:schemeClr>
                </a:solidFill>
                <a:latin typeface="Consolas" pitchFamily="49" charset="0"/>
                <a:cs typeface="Consolas" pitchFamily="49" charset="0"/>
              </a:rPr>
              <a:t>    public </a:t>
            </a:r>
            <a:r>
              <a:rPr lang="ru-RU" sz="1600" dirty="0" err="1">
                <a:solidFill>
                  <a:schemeClr val="accent2">
                    <a:lumMod val="50000"/>
                  </a:schemeClr>
                </a:solidFill>
                <a:latin typeface="Consolas" pitchFamily="49" charset="0"/>
                <a:cs typeface="Consolas" pitchFamily="49" charset="0"/>
              </a:rPr>
              <a:t>Residence</a:t>
            </a:r>
            <a:r>
              <a:rPr lang="ru-RU" sz="1600" dirty="0">
                <a:solidFill>
                  <a:schemeClr val="accent2">
                    <a:lumMod val="50000"/>
                  </a:schemeClr>
                </a:solidFill>
                <a:latin typeface="Consolas" pitchFamily="49" charset="0"/>
                <a:cs typeface="Consolas" pitchFamily="49" charset="0"/>
              </a:rPr>
              <a:t>(</a:t>
            </a:r>
            <a:r>
              <a:rPr lang="ru-RU" sz="1600" dirty="0" err="1">
                <a:solidFill>
                  <a:schemeClr val="accent2">
                    <a:lumMod val="50000"/>
                  </a:schemeClr>
                </a:solidFill>
                <a:latin typeface="Consolas" pitchFamily="49" charset="0"/>
                <a:cs typeface="Consolas" pitchFamily="49" charset="0"/>
              </a:rPr>
              <a:t>ResidenceType</a:t>
            </a:r>
            <a:r>
              <a:rPr lang="ru-RU" sz="1600" dirty="0">
                <a:solidFill>
                  <a:schemeClr val="accent2">
                    <a:lumMod val="50000"/>
                  </a:schemeClr>
                </a:solidFill>
                <a:latin typeface="Consolas" pitchFamily="49" charset="0"/>
                <a:cs typeface="Consolas" pitchFamily="49" charset="0"/>
              </a:rPr>
              <a:t> type, int </a:t>
            </a:r>
            <a:r>
              <a:rPr lang="ru-RU" sz="1600" dirty="0" err="1">
                <a:solidFill>
                  <a:schemeClr val="accent2">
                    <a:lumMod val="50000"/>
                  </a:schemeClr>
                </a:solidFill>
                <a:latin typeface="Consolas" pitchFamily="49" charset="0"/>
                <a:cs typeface="Consolas" pitchFamily="49" charset="0"/>
              </a:rPr>
              <a:t>numberOfBedrooms</a:t>
            </a:r>
            <a:r>
              <a:rPr lang="ru-RU" sz="1600" dirty="0">
                <a:solidFill>
                  <a:schemeClr val="accent2">
                    <a:lumMod val="50000"/>
                  </a:schemeClr>
                </a:solidFill>
                <a:latin typeface="Consolas" pitchFamily="49" charset="0"/>
                <a:cs typeface="Consolas" pitchFamily="49" charset="0"/>
              </a:rPr>
              <a:t>, </a:t>
            </a:r>
          </a:p>
          <a:p>
            <a:pPr>
              <a:defRPr/>
            </a:pPr>
            <a:r>
              <a:rPr lang="ru-RU" sz="1600" dirty="0">
                <a:solidFill>
                  <a:schemeClr val="accent2">
                    <a:lumMod val="50000"/>
                  </a:schemeClr>
                </a:solidFill>
                <a:latin typeface="Consolas" pitchFamily="49" charset="0"/>
                <a:cs typeface="Consolas" pitchFamily="49" charset="0"/>
              </a:rPr>
              <a:t>        bool </a:t>
            </a:r>
            <a:r>
              <a:rPr lang="ru-RU" sz="1600" dirty="0" err="1">
                <a:solidFill>
                  <a:schemeClr val="accent2">
                    <a:lumMod val="50000"/>
                  </a:schemeClr>
                </a:solidFill>
                <a:latin typeface="Consolas" pitchFamily="49" charset="0"/>
                <a:cs typeface="Consolas" pitchFamily="49" charset="0"/>
              </a:rPr>
              <a:t>hasGarage</a:t>
            </a:r>
            <a:r>
              <a:rPr lang="ru-RU" sz="1600" dirty="0">
                <a:solidFill>
                  <a:schemeClr val="accent2">
                    <a:lumMod val="50000"/>
                  </a:schemeClr>
                </a:solidFill>
                <a:latin typeface="Consolas" pitchFamily="49" charset="0"/>
                <a:cs typeface="Consolas" pitchFamily="49" charset="0"/>
              </a:rPr>
              <a:t>, bool </a:t>
            </a:r>
            <a:r>
              <a:rPr lang="ru-RU" sz="1600" dirty="0" err="1">
                <a:solidFill>
                  <a:schemeClr val="accent2">
                    <a:lumMod val="50000"/>
                  </a:schemeClr>
                </a:solidFill>
                <a:latin typeface="Consolas" pitchFamily="49" charset="0"/>
                <a:cs typeface="Consolas" pitchFamily="49" charset="0"/>
              </a:rPr>
              <a:t>hasGarden</a:t>
            </a:r>
            <a:r>
              <a:rPr lang="ru-RU" sz="1600" dirty="0">
                <a:solidFill>
                  <a:schemeClr val="accent2">
                    <a:lumMod val="50000"/>
                  </a:schemeClr>
                </a:solidFill>
                <a:latin typeface="Consolas" pitchFamily="49" charset="0"/>
                <a:cs typeface="Consolas" pitchFamily="49" charset="0"/>
              </a:rPr>
              <a:t>)</a:t>
            </a:r>
          </a:p>
          <a:p>
            <a:pPr>
              <a:defRPr/>
            </a:pPr>
            <a:r>
              <a:rPr lang="ru-RU" sz="1600" dirty="0">
                <a:solidFill>
                  <a:schemeClr val="accent2">
                    <a:lumMod val="50000"/>
                  </a:schemeClr>
                </a:solidFill>
                <a:latin typeface="Consolas" pitchFamily="49" charset="0"/>
                <a:cs typeface="Consolas" pitchFamily="49" charset="0"/>
              </a:rPr>
              <a:t>    {</a:t>
            </a:r>
          </a:p>
          <a:p>
            <a:pPr>
              <a:defRPr/>
            </a:pPr>
            <a:r>
              <a:rPr lang="ru-RU" sz="1600" dirty="0">
                <a:solidFill>
                  <a:schemeClr val="accent2">
                    <a:lumMod val="50000"/>
                  </a:schemeClr>
                </a:solidFill>
                <a:latin typeface="Consolas" pitchFamily="49" charset="0"/>
                <a:cs typeface="Consolas" pitchFamily="49" charset="0"/>
              </a:rPr>
              <a:t>    }   </a:t>
            </a:r>
          </a:p>
          <a:p>
            <a:pPr>
              <a:defRPr/>
            </a:pPr>
            <a:r>
              <a:rPr lang="ru-RU" sz="1600" dirty="0">
                <a:solidFill>
                  <a:schemeClr val="accent2">
                    <a:lumMod val="50000"/>
                  </a:schemeClr>
                </a:solidFill>
                <a:latin typeface="Consolas" pitchFamily="49" charset="0"/>
                <a:cs typeface="Consolas" pitchFamily="49" charset="0"/>
              </a:rPr>
              <a:t>}</a:t>
            </a:r>
          </a:p>
        </p:txBody>
      </p:sp>
      <p:sp>
        <p:nvSpPr>
          <p:cNvPr id="12" name="Rounded Rectangle 11"/>
          <p:cNvSpPr/>
          <p:nvPr/>
        </p:nvSpPr>
        <p:spPr>
          <a:xfrm>
            <a:off x="233328" y="5570029"/>
            <a:ext cx="8605871" cy="686224"/>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117416" tIns="58707" rIns="117416" bIns="58707" rtlCol="0" anchor="ctr"/>
          <a:lstStyle/>
          <a:p>
            <a:pPr marL="106000" algn="just"/>
            <a:r>
              <a:rPr lang="en-US" dirty="0" smtClean="0">
                <a:solidFill>
                  <a:schemeClr val="accent2">
                    <a:lumMod val="50000"/>
                  </a:schemeClr>
                </a:solidFill>
                <a:latin typeface="Calibri" panose="020F0502020204030204" pitchFamily="34" charset="0"/>
              </a:rPr>
              <a:t>CLR </a:t>
            </a:r>
            <a:r>
              <a:rPr lang="en-US" dirty="0">
                <a:solidFill>
                  <a:schemeClr val="accent2">
                    <a:lumMod val="50000"/>
                  </a:schemeClr>
                </a:solidFill>
                <a:latin typeface="Calibri" panose="020F0502020204030204" pitchFamily="34" charset="0"/>
              </a:rPr>
              <a:t>calls the </a:t>
            </a:r>
            <a:r>
              <a:rPr lang="en-US" dirty="0" smtClean="0">
                <a:solidFill>
                  <a:schemeClr val="accent2">
                    <a:lumMod val="50000"/>
                  </a:schemeClr>
                </a:solidFill>
                <a:latin typeface="Calibri" panose="020F0502020204030204" pitchFamily="34" charset="0"/>
              </a:rPr>
              <a:t>constructors </a:t>
            </a:r>
            <a:r>
              <a:rPr lang="en-US" dirty="0">
                <a:solidFill>
                  <a:schemeClr val="accent2">
                    <a:lumMod val="50000"/>
                  </a:schemeClr>
                </a:solidFill>
                <a:latin typeface="Calibri" panose="020F0502020204030204" pitchFamily="34" charset="0"/>
              </a:rPr>
              <a:t>automatically</a:t>
            </a:r>
          </a:p>
        </p:txBody>
      </p:sp>
      <p:pic>
        <p:nvPicPr>
          <p:cNvPr id="13" name="Picture 2" descr="C:\Work in Progress\Microsoft\VAT\MSL_PNG_Object_Library\Event.png"/>
          <p:cNvPicPr>
            <a:picLocks noChangeAspect="1" noChangeArrowheads="1"/>
          </p:cNvPicPr>
          <p:nvPr/>
        </p:nvPicPr>
        <p:blipFill>
          <a:blip r:embed="rId2" cstate="print">
            <a:duotone>
              <a:prstClr val="black"/>
              <a:schemeClr val="accent2">
                <a:tint val="45000"/>
                <a:satMod val="400000"/>
              </a:schemeClr>
            </a:duotone>
          </a:blip>
          <a:srcRect/>
          <a:stretch>
            <a:fillRect/>
          </a:stretch>
        </p:blipFill>
        <p:spPr bwMode="auto">
          <a:xfrm>
            <a:off x="4267200" y="5616589"/>
            <a:ext cx="707551" cy="53890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members. </a:t>
            </a:r>
            <a:r>
              <a:rPr lang="en-US" dirty="0" smtClean="0"/>
              <a:t>Instance Constructors </a:t>
            </a:r>
            <a:endParaRPr lang="ru-RU" dirty="0"/>
          </a:p>
        </p:txBody>
      </p:sp>
      <p:sp>
        <p:nvSpPr>
          <p:cNvPr id="7" name="Flowchart: Document 6"/>
          <p:cNvSpPr/>
          <p:nvPr/>
        </p:nvSpPr>
        <p:spPr>
          <a:xfrm>
            <a:off x="228600" y="762000"/>
            <a:ext cx="8686800" cy="5071332"/>
          </a:xfrm>
          <a:prstGeom prst="flowChartDocument">
            <a:avLst/>
          </a:prstGeom>
          <a:noFill/>
          <a:ln>
            <a:no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endParaRPr lang="ru-RU" sz="1600" dirty="0">
              <a:solidFill>
                <a:schemeClr val="accent2">
                  <a:lumMod val="50000"/>
                </a:schemeClr>
              </a:solidFill>
              <a:latin typeface="Consolas" pitchFamily="49" charset="0"/>
              <a:cs typeface="Consolas" pitchFamily="49" charset="0"/>
            </a:endParaRPr>
          </a:p>
          <a:p>
            <a:endParaRPr lang="ru-RU" sz="1600" dirty="0">
              <a:solidFill>
                <a:schemeClr val="accent2">
                  <a:lumMod val="50000"/>
                </a:schemeClr>
              </a:solidFill>
              <a:latin typeface="Consolas" pitchFamily="49" charset="0"/>
              <a:cs typeface="Consolas" pitchFamily="49" charset="0"/>
            </a:endParaRPr>
          </a:p>
          <a:p>
            <a:r>
              <a:rPr lang="ru-RU" sz="1600" dirty="0" err="1">
                <a:solidFill>
                  <a:schemeClr val="accent2">
                    <a:lumMod val="50000"/>
                  </a:schemeClr>
                </a:solidFill>
                <a:latin typeface="Consolas" pitchFamily="49" charset="0"/>
                <a:cs typeface="Consolas" pitchFamily="49" charset="0"/>
              </a:rPr>
              <a:t>public</a:t>
            </a:r>
            <a:r>
              <a:rPr lang="ru-RU" sz="1600" dirty="0">
                <a:solidFill>
                  <a:schemeClr val="accent2">
                    <a:lumMod val="50000"/>
                  </a:schemeClr>
                </a:solidFill>
                <a:latin typeface="Consolas" pitchFamily="49" charset="0"/>
                <a:cs typeface="Consolas" pitchFamily="49" charset="0"/>
              </a:rPr>
              <a:t> class </a:t>
            </a:r>
            <a:r>
              <a:rPr lang="ru-RU" sz="1600" dirty="0" err="1">
                <a:solidFill>
                  <a:schemeClr val="accent2">
                    <a:lumMod val="50000"/>
                  </a:schemeClr>
                </a:solidFill>
                <a:latin typeface="Consolas" pitchFamily="49" charset="0"/>
                <a:cs typeface="Consolas" pitchFamily="49" charset="0"/>
              </a:rPr>
              <a:t>Residence</a:t>
            </a:r>
            <a:endParaRPr lang="ru-RU" sz="1600" dirty="0">
              <a:solidFill>
                <a:schemeClr val="accent2">
                  <a:lumMod val="50000"/>
                </a:schemeClr>
              </a:solidFill>
              <a:latin typeface="Consolas" pitchFamily="49" charset="0"/>
              <a:cs typeface="Consolas" pitchFamily="49" charset="0"/>
            </a:endParaRPr>
          </a:p>
          <a:p>
            <a:r>
              <a:rPr lang="ru-RU" sz="1600" dirty="0">
                <a:solidFill>
                  <a:schemeClr val="accent2">
                    <a:lumMod val="50000"/>
                  </a:schemeClr>
                </a:solidFill>
                <a:latin typeface="Consolas" pitchFamily="49" charset="0"/>
                <a:cs typeface="Consolas" pitchFamily="49" charset="0"/>
              </a:rPr>
              <a:t>{</a:t>
            </a:r>
          </a:p>
          <a:p>
            <a:r>
              <a:rPr lang="ru-RU" sz="1600" dirty="0">
                <a:solidFill>
                  <a:schemeClr val="accent2">
                    <a:lumMod val="50000"/>
                  </a:schemeClr>
                </a:solidFill>
                <a:latin typeface="Consolas" pitchFamily="49" charset="0"/>
                <a:cs typeface="Consolas" pitchFamily="49" charset="0"/>
              </a:rPr>
              <a:t>    </a:t>
            </a:r>
            <a:r>
              <a:rPr lang="en-US" sz="1600" dirty="0">
                <a:solidFill>
                  <a:schemeClr val="accent2">
                    <a:lumMod val="50000"/>
                  </a:schemeClr>
                </a:solidFill>
                <a:latin typeface="Consolas" pitchFamily="49" charset="0"/>
                <a:cs typeface="Consolas" pitchFamily="49" charset="0"/>
              </a:rPr>
              <a:t>private</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ResidenceType</a:t>
            </a:r>
            <a:r>
              <a:rPr lang="ru-RU" sz="1600" dirty="0">
                <a:solidFill>
                  <a:schemeClr val="accent2">
                    <a:lumMod val="50000"/>
                  </a:schemeClr>
                </a:solidFill>
                <a:latin typeface="Consolas" pitchFamily="49" charset="0"/>
                <a:cs typeface="Consolas" pitchFamily="49" charset="0"/>
              </a:rPr>
              <a:t> type;</a:t>
            </a:r>
          </a:p>
          <a:p>
            <a:r>
              <a:rPr lang="ru-RU" sz="1600" dirty="0">
                <a:solidFill>
                  <a:schemeClr val="accent2">
                    <a:lumMod val="50000"/>
                  </a:schemeClr>
                </a:solidFill>
                <a:latin typeface="Consolas" pitchFamily="49" charset="0"/>
                <a:cs typeface="Consolas" pitchFamily="49" charset="0"/>
              </a:rPr>
              <a:t>    </a:t>
            </a:r>
            <a:r>
              <a:rPr lang="en-US" sz="1600" dirty="0">
                <a:solidFill>
                  <a:schemeClr val="accent2">
                    <a:lumMod val="50000"/>
                  </a:schemeClr>
                </a:solidFill>
                <a:latin typeface="Consolas" pitchFamily="49" charset="0"/>
                <a:cs typeface="Consolas" pitchFamily="49" charset="0"/>
              </a:rPr>
              <a:t>private</a:t>
            </a:r>
            <a:r>
              <a:rPr lang="ru-RU" sz="1600" dirty="0">
                <a:solidFill>
                  <a:schemeClr val="accent2">
                    <a:lumMod val="50000"/>
                  </a:schemeClr>
                </a:solidFill>
                <a:latin typeface="Consolas" pitchFamily="49" charset="0"/>
                <a:cs typeface="Consolas" pitchFamily="49" charset="0"/>
              </a:rPr>
              <a:t> int </a:t>
            </a:r>
            <a:r>
              <a:rPr lang="ru-RU" sz="1600" dirty="0" err="1">
                <a:solidFill>
                  <a:schemeClr val="accent2">
                    <a:lumMod val="50000"/>
                  </a:schemeClr>
                </a:solidFill>
                <a:latin typeface="Consolas" pitchFamily="49" charset="0"/>
                <a:cs typeface="Consolas" pitchFamily="49" charset="0"/>
              </a:rPr>
              <a:t>numberOfBedrooms</a:t>
            </a:r>
            <a:r>
              <a:rPr lang="ru-RU" sz="1600" dirty="0">
                <a:solidFill>
                  <a:schemeClr val="accent2">
                    <a:lumMod val="50000"/>
                  </a:schemeClr>
                </a:solidFill>
                <a:latin typeface="Consolas" pitchFamily="49" charset="0"/>
                <a:cs typeface="Consolas" pitchFamily="49" charset="0"/>
              </a:rPr>
              <a:t>;</a:t>
            </a:r>
          </a:p>
          <a:p>
            <a:r>
              <a:rPr lang="ru-RU" sz="1600" dirty="0">
                <a:solidFill>
                  <a:schemeClr val="accent2">
                    <a:lumMod val="50000"/>
                  </a:schemeClr>
                </a:solidFill>
                <a:latin typeface="Consolas" pitchFamily="49" charset="0"/>
                <a:cs typeface="Consolas" pitchFamily="49" charset="0"/>
              </a:rPr>
              <a:t>    </a:t>
            </a:r>
            <a:r>
              <a:rPr lang="en-US" sz="1600" dirty="0">
                <a:solidFill>
                  <a:schemeClr val="accent2">
                    <a:lumMod val="50000"/>
                  </a:schemeClr>
                </a:solidFill>
                <a:latin typeface="Consolas" pitchFamily="49" charset="0"/>
                <a:cs typeface="Consolas" pitchFamily="49" charset="0"/>
              </a:rPr>
              <a:t>private</a:t>
            </a:r>
            <a:r>
              <a:rPr lang="ru-RU" sz="1600" dirty="0">
                <a:solidFill>
                  <a:schemeClr val="accent2">
                    <a:lumMod val="50000"/>
                  </a:schemeClr>
                </a:solidFill>
                <a:latin typeface="Consolas" pitchFamily="49" charset="0"/>
                <a:cs typeface="Consolas" pitchFamily="49" charset="0"/>
              </a:rPr>
              <a:t> bool </a:t>
            </a:r>
            <a:r>
              <a:rPr lang="ru-RU" sz="1600" dirty="0" err="1">
                <a:solidFill>
                  <a:schemeClr val="accent2">
                    <a:lumMod val="50000"/>
                  </a:schemeClr>
                </a:solidFill>
                <a:latin typeface="Consolas" pitchFamily="49" charset="0"/>
                <a:cs typeface="Consolas" pitchFamily="49" charset="0"/>
              </a:rPr>
              <a:t>hasGarage</a:t>
            </a:r>
            <a:r>
              <a:rPr lang="ru-RU" sz="1600" dirty="0">
                <a:solidFill>
                  <a:schemeClr val="accent2">
                    <a:lumMod val="50000"/>
                  </a:schemeClr>
                </a:solidFill>
                <a:latin typeface="Consolas" pitchFamily="49" charset="0"/>
                <a:cs typeface="Consolas" pitchFamily="49" charset="0"/>
              </a:rPr>
              <a:t>;</a:t>
            </a:r>
          </a:p>
          <a:p>
            <a:r>
              <a:rPr lang="ru-RU" sz="1600" dirty="0">
                <a:solidFill>
                  <a:schemeClr val="accent2">
                    <a:lumMod val="50000"/>
                  </a:schemeClr>
                </a:solidFill>
                <a:latin typeface="Consolas" pitchFamily="49" charset="0"/>
                <a:cs typeface="Consolas" pitchFamily="49" charset="0"/>
              </a:rPr>
              <a:t>    </a:t>
            </a:r>
            <a:r>
              <a:rPr lang="en-US" sz="1600" dirty="0">
                <a:solidFill>
                  <a:schemeClr val="accent2">
                    <a:lumMod val="50000"/>
                  </a:schemeClr>
                </a:solidFill>
                <a:latin typeface="Consolas" pitchFamily="49" charset="0"/>
                <a:cs typeface="Consolas" pitchFamily="49" charset="0"/>
              </a:rPr>
              <a:t>private</a:t>
            </a:r>
            <a:r>
              <a:rPr lang="ru-RU" sz="1600" dirty="0">
                <a:solidFill>
                  <a:schemeClr val="accent2">
                    <a:lumMod val="50000"/>
                  </a:schemeClr>
                </a:solidFill>
                <a:latin typeface="Consolas" pitchFamily="49" charset="0"/>
                <a:cs typeface="Consolas" pitchFamily="49" charset="0"/>
              </a:rPr>
              <a:t> </a:t>
            </a:r>
            <a:r>
              <a:rPr lang="ru-RU" sz="1600" dirty="0" err="1" smtClean="0">
                <a:solidFill>
                  <a:schemeClr val="accent2">
                    <a:lumMod val="50000"/>
                  </a:schemeClr>
                </a:solidFill>
                <a:latin typeface="Consolas" pitchFamily="49" charset="0"/>
                <a:cs typeface="Consolas" pitchFamily="49" charset="0"/>
              </a:rPr>
              <a:t>bool</a:t>
            </a:r>
            <a:r>
              <a:rPr lang="ru-RU" sz="1600" dirty="0" smtClean="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hasGarden</a:t>
            </a:r>
            <a:r>
              <a:rPr lang="ru-RU" sz="1600" dirty="0">
                <a:solidFill>
                  <a:schemeClr val="accent2">
                    <a:lumMod val="50000"/>
                  </a:schemeClr>
                </a:solidFill>
                <a:latin typeface="Consolas" pitchFamily="49" charset="0"/>
                <a:cs typeface="Consolas" pitchFamily="49" charset="0"/>
              </a:rPr>
              <a:t>;</a:t>
            </a:r>
          </a:p>
          <a:p>
            <a:r>
              <a:rPr lang="ru-RU" sz="1600" dirty="0">
                <a:solidFill>
                  <a:schemeClr val="accent2">
                    <a:lumMod val="50000"/>
                  </a:schemeClr>
                </a:solidFill>
                <a:latin typeface="Consolas" pitchFamily="49" charset="0"/>
                <a:cs typeface="Consolas" pitchFamily="49" charset="0"/>
              </a:rPr>
              <a:t>    </a:t>
            </a:r>
            <a:r>
              <a:rPr lang="en-US" sz="1600" dirty="0">
                <a:solidFill>
                  <a:schemeClr val="accent2">
                    <a:lumMod val="50000"/>
                  </a:schemeClr>
                </a:solidFill>
                <a:latin typeface="Consolas" pitchFamily="49" charset="0"/>
                <a:cs typeface="Consolas" pitchFamily="49" charset="0"/>
              </a:rPr>
              <a:t>private</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Residence</a:t>
            </a:r>
            <a:r>
              <a:rPr lang="ru-RU" sz="1600" dirty="0">
                <a:solidFill>
                  <a:schemeClr val="accent2">
                    <a:lumMod val="50000"/>
                  </a:schemeClr>
                </a:solidFill>
                <a:latin typeface="Consolas" pitchFamily="49" charset="0"/>
                <a:cs typeface="Consolas" pitchFamily="49" charset="0"/>
              </a:rPr>
              <a:t>(</a:t>
            </a:r>
            <a:r>
              <a:rPr lang="ru-RU" sz="1600" dirty="0" err="1">
                <a:solidFill>
                  <a:schemeClr val="accent2">
                    <a:lumMod val="50000"/>
                  </a:schemeClr>
                </a:solidFill>
                <a:latin typeface="Consolas" pitchFamily="49" charset="0"/>
                <a:cs typeface="Consolas" pitchFamily="49" charset="0"/>
              </a:rPr>
              <a:t>ResidenceType</a:t>
            </a:r>
            <a:r>
              <a:rPr lang="ru-RU" sz="1600" dirty="0">
                <a:solidFill>
                  <a:schemeClr val="accent2">
                    <a:lumMod val="50000"/>
                  </a:schemeClr>
                </a:solidFill>
                <a:latin typeface="Consolas" pitchFamily="49" charset="0"/>
                <a:cs typeface="Consolas" pitchFamily="49" charset="0"/>
              </a:rPr>
              <a:t> type, int </a:t>
            </a:r>
            <a:r>
              <a:rPr lang="ru-RU" sz="1600" dirty="0" err="1">
                <a:solidFill>
                  <a:schemeClr val="accent2">
                    <a:lumMod val="50000"/>
                  </a:schemeClr>
                </a:solidFill>
                <a:latin typeface="Consolas" pitchFamily="49" charset="0"/>
                <a:cs typeface="Consolas" pitchFamily="49" charset="0"/>
              </a:rPr>
              <a:t>numberOfBedrooms</a:t>
            </a:r>
            <a:r>
              <a:rPr lang="ru-RU" sz="1600" dirty="0">
                <a:solidFill>
                  <a:schemeClr val="accent2">
                    <a:lumMod val="50000"/>
                  </a:schemeClr>
                </a:solidFill>
                <a:latin typeface="Consolas" pitchFamily="49" charset="0"/>
                <a:cs typeface="Consolas" pitchFamily="49" charset="0"/>
              </a:rPr>
              <a:t>, bool </a:t>
            </a:r>
            <a:r>
              <a:rPr lang="ru-RU" sz="1600" dirty="0" err="1">
                <a:solidFill>
                  <a:schemeClr val="accent2">
                    <a:lumMod val="50000"/>
                  </a:schemeClr>
                </a:solidFill>
                <a:latin typeface="Consolas" pitchFamily="49" charset="0"/>
                <a:cs typeface="Consolas" pitchFamily="49" charset="0"/>
              </a:rPr>
              <a:t>hasGarage</a:t>
            </a:r>
            <a:r>
              <a:rPr lang="ru-RU" sz="1600" dirty="0">
                <a:solidFill>
                  <a:schemeClr val="accent2">
                    <a:lumMod val="50000"/>
                  </a:schemeClr>
                </a:solidFill>
                <a:latin typeface="Consolas" pitchFamily="49" charset="0"/>
                <a:cs typeface="Consolas" pitchFamily="49" charset="0"/>
              </a:rPr>
              <a:t>, bool </a:t>
            </a:r>
            <a:r>
              <a:rPr lang="ru-RU" sz="1600" dirty="0" err="1">
                <a:solidFill>
                  <a:schemeClr val="accent2">
                    <a:lumMod val="50000"/>
                  </a:schemeClr>
                </a:solidFill>
                <a:latin typeface="Consolas" pitchFamily="49" charset="0"/>
                <a:cs typeface="Consolas" pitchFamily="49" charset="0"/>
              </a:rPr>
              <a:t>hasGarden</a:t>
            </a:r>
            <a:r>
              <a:rPr lang="ru-RU" sz="1600" dirty="0">
                <a:solidFill>
                  <a:schemeClr val="accent2">
                    <a:lumMod val="50000"/>
                  </a:schemeClr>
                </a:solidFill>
                <a:latin typeface="Consolas" pitchFamily="49" charset="0"/>
                <a:cs typeface="Consolas" pitchFamily="49" charset="0"/>
              </a:rPr>
              <a:t>)</a:t>
            </a:r>
          </a:p>
          <a:p>
            <a:r>
              <a:rPr lang="ru-RU" sz="1600" dirty="0">
                <a:solidFill>
                  <a:schemeClr val="accent2">
                    <a:lumMod val="50000"/>
                  </a:schemeClr>
                </a:solidFill>
                <a:latin typeface="Consolas" pitchFamily="49" charset="0"/>
                <a:cs typeface="Consolas" pitchFamily="49" charset="0"/>
              </a:rPr>
              <a:t>    {</a:t>
            </a:r>
          </a:p>
          <a:p>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this.type</a:t>
            </a:r>
            <a:r>
              <a:rPr lang="ru-RU" sz="1600" dirty="0">
                <a:solidFill>
                  <a:schemeClr val="accent2">
                    <a:lumMod val="50000"/>
                  </a:schemeClr>
                </a:solidFill>
                <a:latin typeface="Consolas" pitchFamily="49" charset="0"/>
                <a:cs typeface="Consolas" pitchFamily="49" charset="0"/>
              </a:rPr>
              <a:t> = type;</a:t>
            </a:r>
          </a:p>
          <a:p>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this.numberOfBedrooms</a:t>
            </a:r>
            <a:r>
              <a:rPr lang="ru-RU" sz="1600" dirty="0">
                <a:solidFill>
                  <a:schemeClr val="accent2">
                    <a:lumMod val="50000"/>
                  </a:schemeClr>
                </a:solidFill>
                <a:latin typeface="Consolas" pitchFamily="49" charset="0"/>
                <a:cs typeface="Consolas" pitchFamily="49" charset="0"/>
              </a:rPr>
              <a:t> = </a:t>
            </a:r>
            <a:r>
              <a:rPr lang="ru-RU" sz="1600" dirty="0" err="1">
                <a:solidFill>
                  <a:schemeClr val="accent2">
                    <a:lumMod val="50000"/>
                  </a:schemeClr>
                </a:solidFill>
                <a:latin typeface="Consolas" pitchFamily="49" charset="0"/>
                <a:cs typeface="Consolas" pitchFamily="49" charset="0"/>
              </a:rPr>
              <a:t>numberOfBedrooms</a:t>
            </a:r>
            <a:r>
              <a:rPr lang="ru-RU" sz="1600" dirty="0">
                <a:solidFill>
                  <a:schemeClr val="accent2">
                    <a:lumMod val="50000"/>
                  </a:schemeClr>
                </a:solidFill>
                <a:latin typeface="Consolas" pitchFamily="49" charset="0"/>
                <a:cs typeface="Consolas" pitchFamily="49" charset="0"/>
              </a:rPr>
              <a:t>;</a:t>
            </a:r>
          </a:p>
          <a:p>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this.hasGarage</a:t>
            </a:r>
            <a:r>
              <a:rPr lang="ru-RU" sz="1600" dirty="0">
                <a:solidFill>
                  <a:schemeClr val="accent2">
                    <a:lumMod val="50000"/>
                  </a:schemeClr>
                </a:solidFill>
                <a:latin typeface="Consolas" pitchFamily="49" charset="0"/>
                <a:cs typeface="Consolas" pitchFamily="49" charset="0"/>
              </a:rPr>
              <a:t> = </a:t>
            </a:r>
            <a:r>
              <a:rPr lang="ru-RU" sz="1600" dirty="0" err="1">
                <a:solidFill>
                  <a:schemeClr val="accent2">
                    <a:lumMod val="50000"/>
                  </a:schemeClr>
                </a:solidFill>
                <a:latin typeface="Consolas" pitchFamily="49" charset="0"/>
                <a:cs typeface="Consolas" pitchFamily="49" charset="0"/>
              </a:rPr>
              <a:t>hasGarage</a:t>
            </a:r>
            <a:r>
              <a:rPr lang="ru-RU" sz="1600" dirty="0">
                <a:solidFill>
                  <a:schemeClr val="accent2">
                    <a:lumMod val="50000"/>
                  </a:schemeClr>
                </a:solidFill>
                <a:latin typeface="Consolas" pitchFamily="49" charset="0"/>
                <a:cs typeface="Consolas" pitchFamily="49" charset="0"/>
              </a:rPr>
              <a:t>;</a:t>
            </a:r>
          </a:p>
          <a:p>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this.hasGarden</a:t>
            </a:r>
            <a:r>
              <a:rPr lang="ru-RU" sz="1600" dirty="0">
                <a:solidFill>
                  <a:schemeClr val="accent2">
                    <a:lumMod val="50000"/>
                  </a:schemeClr>
                </a:solidFill>
                <a:latin typeface="Consolas" pitchFamily="49" charset="0"/>
                <a:cs typeface="Consolas" pitchFamily="49" charset="0"/>
              </a:rPr>
              <a:t> = </a:t>
            </a:r>
            <a:r>
              <a:rPr lang="ru-RU" sz="1600" dirty="0" err="1">
                <a:solidFill>
                  <a:schemeClr val="accent2">
                    <a:lumMod val="50000"/>
                  </a:schemeClr>
                </a:solidFill>
                <a:latin typeface="Consolas" pitchFamily="49" charset="0"/>
                <a:cs typeface="Consolas" pitchFamily="49" charset="0"/>
              </a:rPr>
              <a:t>hasGarden</a:t>
            </a:r>
            <a:r>
              <a:rPr lang="ru-RU" sz="1600" dirty="0">
                <a:solidFill>
                  <a:schemeClr val="accent2">
                    <a:lumMod val="50000"/>
                  </a:schemeClr>
                </a:solidFill>
                <a:latin typeface="Consolas" pitchFamily="49" charset="0"/>
                <a:cs typeface="Consolas" pitchFamily="49" charset="0"/>
              </a:rPr>
              <a:t>;</a:t>
            </a:r>
          </a:p>
          <a:p>
            <a:r>
              <a:rPr lang="ru-RU" sz="1600" dirty="0">
                <a:solidFill>
                  <a:schemeClr val="accent2">
                    <a:lumMod val="50000"/>
                  </a:schemeClr>
                </a:solidFill>
                <a:latin typeface="Consolas" pitchFamily="49" charset="0"/>
                <a:cs typeface="Consolas" pitchFamily="49" charset="0"/>
              </a:rPr>
              <a:t>    }</a:t>
            </a:r>
          </a:p>
          <a:p>
            <a:r>
              <a:rPr lang="ru-RU" sz="1600" dirty="0">
                <a:solidFill>
                  <a:schemeClr val="accent2">
                    <a:lumMod val="50000"/>
                  </a:schemeClr>
                </a:solidFill>
                <a:latin typeface="Consolas" pitchFamily="49" charset="0"/>
                <a:cs typeface="Consolas" pitchFamily="49" charset="0"/>
              </a:rPr>
              <a:t>    public </a:t>
            </a:r>
            <a:r>
              <a:rPr lang="ru-RU" sz="1600" dirty="0" err="1">
                <a:solidFill>
                  <a:schemeClr val="accent2">
                    <a:lumMod val="50000"/>
                  </a:schemeClr>
                </a:solidFill>
                <a:latin typeface="Consolas" pitchFamily="49" charset="0"/>
                <a:cs typeface="Consolas" pitchFamily="49" charset="0"/>
              </a:rPr>
              <a:t>Residence</a:t>
            </a:r>
            <a:r>
              <a:rPr lang="ru-RU" sz="1600" dirty="0">
                <a:solidFill>
                  <a:schemeClr val="accent2">
                    <a:lumMod val="50000"/>
                  </a:schemeClr>
                </a:solidFill>
                <a:latin typeface="Consolas" pitchFamily="49" charset="0"/>
                <a:cs typeface="Consolas" pitchFamily="49" charset="0"/>
              </a:rPr>
              <a:t>() : </a:t>
            </a:r>
            <a:r>
              <a:rPr lang="ru-RU" sz="1600" b="1" dirty="0">
                <a:solidFill>
                  <a:schemeClr val="accent2">
                    <a:lumMod val="50000"/>
                  </a:schemeClr>
                </a:solidFill>
                <a:latin typeface="Consolas" pitchFamily="49" charset="0"/>
                <a:cs typeface="Consolas" pitchFamily="49" charset="0"/>
              </a:rPr>
              <a:t>this(</a:t>
            </a:r>
            <a:r>
              <a:rPr lang="ru-RU" sz="1600" b="1" dirty="0" err="1">
                <a:solidFill>
                  <a:schemeClr val="accent2">
                    <a:lumMod val="50000"/>
                  </a:schemeClr>
                </a:solidFill>
                <a:latin typeface="Consolas" pitchFamily="49" charset="0"/>
                <a:cs typeface="Consolas" pitchFamily="49" charset="0"/>
              </a:rPr>
              <a:t>ResidenceType.House</a:t>
            </a:r>
            <a:r>
              <a:rPr lang="ru-RU" sz="1600" b="1" dirty="0">
                <a:solidFill>
                  <a:schemeClr val="accent2">
                    <a:lumMod val="50000"/>
                  </a:schemeClr>
                </a:solidFill>
                <a:latin typeface="Consolas" pitchFamily="49" charset="0"/>
                <a:cs typeface="Consolas" pitchFamily="49" charset="0"/>
              </a:rPr>
              <a:t>, 3, true, </a:t>
            </a:r>
            <a:r>
              <a:rPr lang="ru-RU" sz="1600" b="1" dirty="0" err="1">
                <a:solidFill>
                  <a:schemeClr val="accent2">
                    <a:lumMod val="50000"/>
                  </a:schemeClr>
                </a:solidFill>
                <a:latin typeface="Consolas" pitchFamily="49" charset="0"/>
                <a:cs typeface="Consolas" pitchFamily="49" charset="0"/>
              </a:rPr>
              <a:t>true</a:t>
            </a:r>
            <a:r>
              <a:rPr lang="ru-RU" sz="1600" dirty="0">
                <a:solidFill>
                  <a:schemeClr val="accent2">
                    <a:lumMod val="50000"/>
                  </a:schemeClr>
                </a:solidFill>
                <a:latin typeface="Consolas" pitchFamily="49" charset="0"/>
                <a:cs typeface="Consolas" pitchFamily="49" charset="0"/>
              </a:rPr>
              <a:t>{ }</a:t>
            </a:r>
          </a:p>
          <a:p>
            <a:r>
              <a:rPr lang="ru-RU" sz="1600" dirty="0">
                <a:solidFill>
                  <a:schemeClr val="accent2">
                    <a:lumMod val="50000"/>
                  </a:schemeClr>
                </a:solidFill>
                <a:latin typeface="Consolas" pitchFamily="49" charset="0"/>
                <a:cs typeface="Consolas" pitchFamily="49" charset="0"/>
              </a:rPr>
              <a:t> </a:t>
            </a:r>
            <a:r>
              <a:rPr lang="ru-RU" sz="1600" dirty="0" smtClean="0">
                <a:solidFill>
                  <a:schemeClr val="accent2">
                    <a:lumMod val="50000"/>
                  </a:schemeClr>
                </a:solidFill>
                <a:latin typeface="Consolas" pitchFamily="49" charset="0"/>
                <a:cs typeface="Consolas" pitchFamily="49" charset="0"/>
              </a:rPr>
              <a:t>   ...</a:t>
            </a:r>
            <a:endParaRPr lang="ru-RU" sz="1600" dirty="0">
              <a:solidFill>
                <a:schemeClr val="accent2">
                  <a:lumMod val="50000"/>
                </a:schemeClr>
              </a:solidFill>
              <a:latin typeface="Consolas" pitchFamily="49" charset="0"/>
              <a:cs typeface="Consolas" pitchFamily="49" charset="0"/>
            </a:endParaRPr>
          </a:p>
          <a:p>
            <a:r>
              <a:rPr lang="ru-RU" sz="1600" dirty="0">
                <a:solidFill>
                  <a:schemeClr val="accent2">
                    <a:lumMod val="50000"/>
                  </a:schemeClr>
                </a:solidFill>
                <a:latin typeface="Consolas" pitchFamily="49" charset="0"/>
                <a:cs typeface="Consolas" pitchFamily="49" charset="0"/>
              </a:rPr>
              <a:t>}</a:t>
            </a:r>
          </a:p>
        </p:txBody>
      </p:sp>
    </p:spTree>
    <p:extLst>
      <p:ext uri="{BB962C8B-B14F-4D97-AF65-F5344CB8AC3E}">
        <p14:creationId xmlns:p14="http://schemas.microsoft.com/office/powerpoint/2010/main" val="2146678753"/>
      </p:ext>
    </p:extLst>
  </p:cSld>
  <p:clrMapOvr>
    <a:masterClrMapping/>
  </p:clrMapOvr>
  <p:timing>
    <p:tnLst>
      <p:par>
        <p:cTn id="1" dur="indefinite" restart="never" nodeType="tmRoot"/>
      </p:par>
    </p:tnLst>
  </p:timing>
</p:sld>
</file>

<file path=ppt/theme/theme1.xml><?xml version="1.0" encoding="utf-8"?>
<a:theme xmlns:a="http://schemas.openxmlformats.org/drawingml/2006/main" name="EPAM_PPT_General_Template_20150223">
  <a:themeElements>
    <a:clrScheme name="EPAM_Color">
      <a:dk1>
        <a:srgbClr val="464547"/>
      </a:dk1>
      <a:lt1>
        <a:sysClr val="window" lastClr="FFFFFF"/>
      </a:lt1>
      <a:dk2>
        <a:srgbClr val="666666"/>
      </a:dk2>
      <a:lt2>
        <a:srgbClr val="999999"/>
      </a:lt2>
      <a:accent1>
        <a:srgbClr val="CCCCCC"/>
      </a:accent1>
      <a:accent2>
        <a:srgbClr val="39C2D7"/>
      </a:accent2>
      <a:accent3>
        <a:srgbClr val="1B8BA0"/>
      </a:accent3>
      <a:accent4>
        <a:srgbClr val="A3C644"/>
      </a:accent4>
      <a:accent5>
        <a:srgbClr val="7F993A"/>
      </a:accent5>
      <a:accent6>
        <a:srgbClr val="B22746"/>
      </a:accent6>
      <a:hlink>
        <a:srgbClr val="32B6CE"/>
      </a:hlink>
      <a:folHlink>
        <a:srgbClr val="1B8A9F"/>
      </a:folHlink>
    </a:clrScheme>
    <a:fontScheme name="Custom 5">
      <a:majorFont>
        <a:latin typeface="Arial Black"/>
        <a:ea typeface=""/>
        <a:cs typeface=""/>
      </a:majorFont>
      <a:minorFont>
        <a:latin typeface="Trebuchet MS"/>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38100">
          <a:solidFill>
            <a:schemeClr val="accent3">
              <a:lumMod val="50000"/>
            </a:schemeClr>
          </a:solidFill>
          <a:prstDash val="sysDot"/>
          <a:headEnd type="none" w="med" len="med"/>
          <a:tailEnd type="triangle"/>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Basic Program Constructions" id="{962B6607-19C4-B942-8973-FB0C2E868F6D}" vid="{33CA72B4-F7D7-B44C-A627-F3ECABB2F86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75146E524073F468C4FC57E5B2789C1" ma:contentTypeVersion="0" ma:contentTypeDescription="Create a new document." ma:contentTypeScope="" ma:versionID="2cd562bb1c5679eea0696edea0d34439">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034CAA0A-5047-4F67-A62F-383038D28F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C39EE30-2332-4187-B3E5-769508514A19}">
  <ds:schemaRefs>
    <ds:schemaRef ds:uri="http://schemas.microsoft.com/sharepoint/v3/contenttype/forms"/>
  </ds:schemaRefs>
</ds:datastoreItem>
</file>

<file path=customXml/itemProps3.xml><?xml version="1.0" encoding="utf-8"?>
<ds:datastoreItem xmlns:ds="http://schemas.openxmlformats.org/officeDocument/2006/customXml" ds:itemID="{F6F96B3B-5B2C-4996-9E02-395DA9EA8E7E}">
  <ds:schemaRefs>
    <ds:schemaRef ds:uri="http://purl.org/dc/terms/"/>
    <ds:schemaRef ds:uri="http://www.w3.org/XML/1998/namespace"/>
    <ds:schemaRef ds:uri="http://schemas.microsoft.com/office/2006/metadata/properties"/>
    <ds:schemaRef ds:uri="http://purl.org/dc/dcmitype/"/>
    <ds:schemaRef ds:uri="http://purl.org/dc/elements/1.1/"/>
    <ds:schemaRef ds:uri="http://schemas.microsoft.com/office/2006/documentManagement/type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Templates</Template>
  <TotalTime>18570</TotalTime>
  <Words>1879</Words>
  <Application>Microsoft Macintosh PowerPoint</Application>
  <PresentationFormat>On-screen Show (4:3)</PresentationFormat>
  <Paragraphs>450</Paragraphs>
  <Slides>29</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Arial Black</vt:lpstr>
      <vt:lpstr>Bradley Hand</vt:lpstr>
      <vt:lpstr>Calibri</vt:lpstr>
      <vt:lpstr>Consolas</vt:lpstr>
      <vt:lpstr>Helvetica</vt:lpstr>
      <vt:lpstr>Lucida Grande</vt:lpstr>
      <vt:lpstr>Narkisim</vt:lpstr>
      <vt:lpstr>Trebuchet MS</vt:lpstr>
      <vt:lpstr>Arial</vt:lpstr>
      <vt:lpstr>EPAM_PPT_General_Template_20150223</vt:lpstr>
      <vt:lpstr>PowerPoint Presentation</vt:lpstr>
      <vt:lpstr>Types</vt:lpstr>
      <vt:lpstr>Class</vt:lpstr>
      <vt:lpstr>Class</vt:lpstr>
      <vt:lpstr>Class members. Fields</vt:lpstr>
      <vt:lpstr>Class members. Methods</vt:lpstr>
      <vt:lpstr>Class members. Constructors </vt:lpstr>
      <vt:lpstr>Class members. Instance Constructors </vt:lpstr>
      <vt:lpstr>Class members. Instance Constructors </vt:lpstr>
      <vt:lpstr>Objects Creating</vt:lpstr>
      <vt:lpstr>Objects Creating</vt:lpstr>
      <vt:lpstr>Objects Creating</vt:lpstr>
      <vt:lpstr>Partial Types and Methods </vt:lpstr>
      <vt:lpstr>Partial Types and Methods </vt:lpstr>
      <vt:lpstr>Struct </vt:lpstr>
      <vt:lpstr>Definition and use of structure</vt:lpstr>
      <vt:lpstr>Enum</vt:lpstr>
      <vt:lpstr>Enum</vt:lpstr>
      <vt:lpstr>Enum</vt:lpstr>
      <vt:lpstr>Enum</vt:lpstr>
      <vt:lpstr>Enum</vt:lpstr>
      <vt:lpstr>Boxing and unboxing</vt:lpstr>
      <vt:lpstr>Boxing and unboxing</vt:lpstr>
      <vt:lpstr>Boxing and unboxing</vt:lpstr>
      <vt:lpstr>Nullable Types</vt:lpstr>
      <vt:lpstr>Nullable Types</vt:lpstr>
      <vt:lpstr>Nullable Types</vt:lpstr>
      <vt:lpstr>PowerPoint Presentation</vt:lpstr>
      <vt:lpstr>PowerPoint Presentation</vt:lpstr>
    </vt:vector>
  </TitlesOfParts>
  <Company>EPAM</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NET.C#.04 Создание новых типов в C#</dc:title>
  <dc:creator>Anzhelika Kravchuk</dc:creator>
  <cp:lastModifiedBy>Microsoft Office User</cp:lastModifiedBy>
  <cp:revision>1077</cp:revision>
  <dcterms:created xsi:type="dcterms:W3CDTF">2008-09-08T12:48:20Z</dcterms:created>
  <dcterms:modified xsi:type="dcterms:W3CDTF">2017-12-20T14:35:21Z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0x010100175146E524073F468C4FC57E5B2789C1</vt:lpwstr>
  </property>
</Properties>
</file>