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47"/>
  </p:notesMasterIdLst>
  <p:sldIdLst>
    <p:sldId id="439" r:id="rId5"/>
    <p:sldId id="442" r:id="rId6"/>
    <p:sldId id="428" r:id="rId7"/>
    <p:sldId id="447" r:id="rId8"/>
    <p:sldId id="443" r:id="rId9"/>
    <p:sldId id="423" r:id="rId10"/>
    <p:sldId id="385" r:id="rId11"/>
    <p:sldId id="386" r:id="rId12"/>
    <p:sldId id="388" r:id="rId13"/>
    <p:sldId id="427" r:id="rId14"/>
    <p:sldId id="389" r:id="rId15"/>
    <p:sldId id="390" r:id="rId16"/>
    <p:sldId id="430" r:id="rId17"/>
    <p:sldId id="431" r:id="rId18"/>
    <p:sldId id="437" r:id="rId19"/>
    <p:sldId id="438" r:id="rId20"/>
    <p:sldId id="394" r:id="rId21"/>
    <p:sldId id="396" r:id="rId22"/>
    <p:sldId id="397" r:id="rId23"/>
    <p:sldId id="398" r:id="rId24"/>
    <p:sldId id="399" r:id="rId25"/>
    <p:sldId id="321" r:id="rId26"/>
    <p:sldId id="342" r:id="rId27"/>
    <p:sldId id="343" r:id="rId28"/>
    <p:sldId id="344" r:id="rId29"/>
    <p:sldId id="448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57" r:id="rId38"/>
    <p:sldId id="358" r:id="rId39"/>
    <p:sldId id="426" r:id="rId40"/>
    <p:sldId id="444" r:id="rId41"/>
    <p:sldId id="354" r:id="rId42"/>
    <p:sldId id="361" r:id="rId43"/>
    <p:sldId id="370" r:id="rId44"/>
    <p:sldId id="445" r:id="rId45"/>
    <p:sldId id="44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1" autoAdjust="0"/>
    <p:restoredTop sz="84594" autoAdjust="0"/>
  </p:normalViewPr>
  <p:slideViewPr>
    <p:cSldViewPr>
      <p:cViewPr varScale="1">
        <p:scale>
          <a:sx n="44" d="100"/>
          <a:sy n="44" d="100"/>
        </p:scale>
        <p:origin x="1776" y="184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7/5/17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Типы-значения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подразделяются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структурные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обнуляемые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Ссылочные типы делятся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массивы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деле-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гаты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типов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представлена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таблице.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ru-RU" baseline="0" dirty="0"/>
              <a:t> фундаментальная единица программирования .</a:t>
            </a:r>
            <a:r>
              <a:rPr lang="en-US" baseline="0" dirty="0"/>
              <a:t>NET</a:t>
            </a:r>
            <a:endParaRPr lang="en-US" dirty="0"/>
          </a:p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Бертран Мейер</a:t>
            </a:r>
          </a:p>
          <a:p>
            <a:r>
              <a:rPr lang="ru-RU" dirty="0" smtClean="0"/>
              <a:t>Определение</a:t>
            </a:r>
            <a:r>
              <a:rPr lang="ru-RU" baseline="0" dirty="0" smtClean="0"/>
              <a:t> ссылки не привязано к </a:t>
            </a:r>
            <a:r>
              <a:rPr lang="ru-RU" baseline="0" dirty="0" err="1" smtClean="0"/>
              <a:t>аппаратно</a:t>
            </a:r>
            <a:r>
              <a:rPr lang="ru-RU" baseline="0" dirty="0" smtClean="0"/>
              <a:t> –программной реализации, если она присоединена к объекту, то может рассматриваться как абстрактное имя объекта. Отличие ссылки от указателя в строгой типизации ссылки</a:t>
            </a:r>
          </a:p>
          <a:p>
            <a:r>
              <a:rPr lang="ru-RU" baseline="0" dirty="0" smtClean="0"/>
              <a:t>Эрик </a:t>
            </a:r>
            <a:r>
              <a:rPr lang="ru-RU" baseline="0" dirty="0" err="1" smtClean="0"/>
              <a:t>Липперт</a:t>
            </a:r>
            <a:endParaRPr lang="ru-RU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blogs.msdn.microsoft.com</a:t>
            </a:r>
            <a:r>
              <a:rPr lang="en-US" dirty="0" smtClean="0"/>
              <a:t>/</a:t>
            </a:r>
            <a:r>
              <a:rPr lang="en-US" dirty="0" err="1" smtClean="0"/>
              <a:t>ericlippert</a:t>
            </a:r>
            <a:r>
              <a:rPr lang="en-US" dirty="0" smtClean="0"/>
              <a:t>/2009/02/17/references-are-not-addresses/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</a:t>
            </a:r>
            <a:r>
              <a:rPr lang="ru-RU" baseline="0" dirty="0"/>
              <a:t> отсутствии реализации метода  </a:t>
            </a:r>
            <a:r>
              <a:rPr lang="en-US" baseline="0" dirty="0" err="1"/>
              <a:t>DoWork</a:t>
            </a:r>
            <a:r>
              <a:rPr lang="en-US" baseline="0" dirty="0"/>
              <a:t> </a:t>
            </a:r>
            <a:r>
              <a:rPr lang="ru-RU" baseline="0" dirty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типа-значения, обычно вы </a:t>
            </a:r>
            <a:r>
              <a:rPr lang="ru-RU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5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найдете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какой-либо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/>
              <a:t> </a:t>
            </a:r>
            <a:r>
              <a:rPr lang="ru-RU" dirty="0"/>
              <a:t>А раз так, то метаданные не содержат ссылку на такой перечислимый тип,</a:t>
            </a:r>
            <a:r>
              <a:rPr lang="en-US" dirty="0"/>
              <a:t> </a:t>
            </a:r>
            <a:r>
              <a:rPr lang="ru-RU" dirty="0"/>
              <a:t>и сборка, описывающая перечислимый тип, становится не нужна в период</a:t>
            </a:r>
            <a:r>
              <a:rPr lang="en-US" dirty="0"/>
              <a:t> </a:t>
            </a:r>
            <a:r>
              <a:rPr lang="ru-RU" dirty="0"/>
              <a:t>выполнения. Если в коде есть ссылки на перечислимый тип, — а не просто</a:t>
            </a:r>
            <a:r>
              <a:rPr lang="en-US" dirty="0"/>
              <a:t> </a:t>
            </a:r>
            <a:r>
              <a:rPr lang="ru-RU" dirty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/>
              <a:t> </a:t>
            </a:r>
            <a:r>
              <a:rPr lang="ru-RU" dirty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02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798884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168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8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619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087558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/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99198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90" r:id="rId4"/>
    <p:sldLayoutId id="2147483692" r:id="rId5"/>
    <p:sldLayoutId id="2147483693" r:id="rId6"/>
    <p:sldLayoutId id="2147483694" r:id="rId7"/>
    <p:sldLayoutId id="2147483695" r:id="rId8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dirty="0"/>
              <a:t>Классы, структуры и перечисления в </a:t>
            </a:r>
            <a:r>
              <a:rPr lang="en-US" sz="4400" dirty="0"/>
              <a:t>C</a:t>
            </a:r>
            <a:r>
              <a:rPr lang="ru-RU" sz="4400" dirty="0"/>
              <a:t>#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4659099"/>
            <a:ext cx="2217595" cy="370101"/>
          </a:xfrm>
        </p:spPr>
        <p:txBody>
          <a:bodyPr/>
          <a:lstStyle/>
          <a:p>
            <a:r>
              <a:rPr lang="en-US" dirty="0"/>
              <a:t>.NET &amp; JS Lab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конструктора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69348979"/>
              </p:ext>
            </p:extLst>
          </p:nvPr>
        </p:nvGraphicFramePr>
        <p:xfrm>
          <a:off x="228601" y="987425"/>
          <a:ext cx="8686800" cy="1192032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4038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48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неуправляемого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 extern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762000"/>
            <a:ext cx="8763000" cy="684158"/>
          </a:xfrm>
          <a:custGeom>
            <a:avLst/>
            <a:gdLst>
              <a:gd name="connsiteX0" fmla="*/ 0 w 8763000"/>
              <a:gd name="connsiteY0" fmla="*/ 114029 h 684158"/>
              <a:gd name="connsiteX1" fmla="*/ 114029 w 8763000"/>
              <a:gd name="connsiteY1" fmla="*/ 0 h 684158"/>
              <a:gd name="connsiteX2" fmla="*/ 8648971 w 8763000"/>
              <a:gd name="connsiteY2" fmla="*/ 0 h 684158"/>
              <a:gd name="connsiteX3" fmla="*/ 8763000 w 8763000"/>
              <a:gd name="connsiteY3" fmla="*/ 114029 h 684158"/>
              <a:gd name="connsiteX4" fmla="*/ 8763000 w 8763000"/>
              <a:gd name="connsiteY4" fmla="*/ 570129 h 684158"/>
              <a:gd name="connsiteX5" fmla="*/ 8648971 w 8763000"/>
              <a:gd name="connsiteY5" fmla="*/ 684158 h 684158"/>
              <a:gd name="connsiteX6" fmla="*/ 114029 w 8763000"/>
              <a:gd name="connsiteY6" fmla="*/ 684158 h 684158"/>
              <a:gd name="connsiteX7" fmla="*/ 0 w 8763000"/>
              <a:gd name="connsiteY7" fmla="*/ 570129 h 684158"/>
              <a:gd name="connsiteX8" fmla="*/ 0 w 8763000"/>
              <a:gd name="connsiteY8" fmla="*/ 114029 h 6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684158">
                <a:moveTo>
                  <a:pt x="0" y="114029"/>
                </a:moveTo>
                <a:cubicBezTo>
                  <a:pt x="0" y="51053"/>
                  <a:pt x="51053" y="0"/>
                  <a:pt x="114029" y="0"/>
                </a:cubicBezTo>
                <a:lnTo>
                  <a:pt x="8648971" y="0"/>
                </a:lnTo>
                <a:cubicBezTo>
                  <a:pt x="8711947" y="0"/>
                  <a:pt x="8763000" y="51053"/>
                  <a:pt x="8763000" y="114029"/>
                </a:cubicBezTo>
                <a:lnTo>
                  <a:pt x="8763000" y="570129"/>
                </a:lnTo>
                <a:cubicBezTo>
                  <a:pt x="8763000" y="633105"/>
                  <a:pt x="8711947" y="684158"/>
                  <a:pt x="8648971" y="684158"/>
                </a:cubicBezTo>
                <a:lnTo>
                  <a:pt x="114029" y="684158"/>
                </a:lnTo>
                <a:cubicBezTo>
                  <a:pt x="51053" y="684158"/>
                  <a:pt x="0" y="633105"/>
                  <a:pt x="0" y="570129"/>
                </a:cubicBezTo>
                <a:lnTo>
                  <a:pt x="0" y="11402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01978" tIns="101978" rIns="101978" bIns="101978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конструктора соблюдаются следующие правила и принципы: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1634214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имеют то же имя, что и класс, в котором они определены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28600" y="2777671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не имеют типа возвращаемого значения (даже void), но они могут принимать параметры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921128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28600" y="5064586"/>
            <a:ext cx="8763000" cy="1019037"/>
          </a:xfrm>
          <a:custGeom>
            <a:avLst/>
            <a:gdLst>
              <a:gd name="connsiteX0" fmla="*/ 0 w 8763000"/>
              <a:gd name="connsiteY0" fmla="*/ 169843 h 1019037"/>
              <a:gd name="connsiteX1" fmla="*/ 169843 w 8763000"/>
              <a:gd name="connsiteY1" fmla="*/ 0 h 1019037"/>
              <a:gd name="connsiteX2" fmla="*/ 8593157 w 8763000"/>
              <a:gd name="connsiteY2" fmla="*/ 0 h 1019037"/>
              <a:gd name="connsiteX3" fmla="*/ 8763000 w 8763000"/>
              <a:gd name="connsiteY3" fmla="*/ 169843 h 1019037"/>
              <a:gd name="connsiteX4" fmla="*/ 8763000 w 8763000"/>
              <a:gd name="connsiteY4" fmla="*/ 849194 h 1019037"/>
              <a:gd name="connsiteX5" fmla="*/ 8593157 w 8763000"/>
              <a:gd name="connsiteY5" fmla="*/ 1019037 h 1019037"/>
              <a:gd name="connsiteX6" fmla="*/ 169843 w 8763000"/>
              <a:gd name="connsiteY6" fmla="*/ 1019037 h 1019037"/>
              <a:gd name="connsiteX7" fmla="*/ 0 w 8763000"/>
              <a:gd name="connsiteY7" fmla="*/ 849194 h 1019037"/>
              <a:gd name="connsiteX8" fmla="*/ 0 w 8763000"/>
              <a:gd name="connsiteY8" fmla="*/ 169843 h 101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1019037">
                <a:moveTo>
                  <a:pt x="0" y="169843"/>
                </a:moveTo>
                <a:cubicBezTo>
                  <a:pt x="0" y="76041"/>
                  <a:pt x="76041" y="0"/>
                  <a:pt x="169843" y="0"/>
                </a:cubicBezTo>
                <a:lnTo>
                  <a:pt x="8593157" y="0"/>
                </a:lnTo>
                <a:cubicBezTo>
                  <a:pt x="8686959" y="0"/>
                  <a:pt x="8763000" y="76041"/>
                  <a:pt x="8763000" y="169843"/>
                </a:cubicBezTo>
                <a:lnTo>
                  <a:pt x="8763000" y="849194"/>
                </a:lnTo>
                <a:cubicBezTo>
                  <a:pt x="8763000" y="942996"/>
                  <a:pt x="8686959" y="1019037"/>
                  <a:pt x="8593157" y="1019037"/>
                </a:cubicBezTo>
                <a:lnTo>
                  <a:pt x="169843" y="1019037"/>
                </a:lnTo>
                <a:cubicBezTo>
                  <a:pt x="76041" y="1019037"/>
                  <a:pt x="0" y="942996"/>
                  <a:pt x="0" y="849194"/>
                </a:cubicBezTo>
                <a:lnTo>
                  <a:pt x="0" y="1698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8325" tIns="118325" rIns="118325" bIns="11832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762001"/>
            <a:ext cx="8686800" cy="469033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5481180"/>
            <a:ext cx="8686800" cy="8386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конструктора по умолчанию, вызывающего параметризованный конструктор с множеством значений по умолчанию для каждого параметра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63444" cy="98592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использования переменной класса необходимо создать экземпляр соответствующего класса и присвоить его ссылочной переменной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90278" y="1900755"/>
            <a:ext cx="8724411" cy="1982685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lat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(ResidenceType.Flat, 2);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(ResidenceType.House, 3, true);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ungalow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(ResidenceType.Bungalow, 2, true, true);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278" y="3963886"/>
            <a:ext cx="8763444" cy="6860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Если при вызове new не указать параметры, сработает конструктор по умолчанию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803995"/>
            <a:ext cx="8763444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Объект может иметь большое количество полей, и не всегда возможно или целесообразно предусматривать конструкторы, которые могут инициализировать их все возможные 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685800"/>
            <a:ext cx="8763000" cy="381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выделяет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память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инициализирует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таблицу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методо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-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ф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актически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после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этого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этапа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является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полноценным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живым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объектом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закладывает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регистр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ecx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передает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управление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конструктору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указанному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инструкции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newobj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породившей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генерацию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кода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Если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время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работы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конструктора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произошло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необработанных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исключений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ссылка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помещается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или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иную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переменную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области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видимости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из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которой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вызывался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объектов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092" y="647700"/>
            <a:ext cx="8451273" cy="5715000"/>
            <a:chOff x="304801" y="647700"/>
            <a:chExt cx="9296400" cy="5715000"/>
          </a:xfrm>
        </p:grpSpPr>
        <p:sp>
          <p:nvSpPr>
            <p:cNvPr id="5" name="Flowchart: Document 3"/>
            <p:cNvSpPr/>
            <p:nvPr/>
          </p:nvSpPr>
          <p:spPr bwMode="auto">
            <a:xfrm>
              <a:off x="304801" y="647700"/>
              <a:ext cx="9296400" cy="57150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>
                <a:latin typeface="Consolas"/>
                <a:cs typeface="Consolas"/>
              </a:endParaRPr>
            </a:p>
            <a:p>
              <a:endParaRPr lang="en-US" sz="1600" dirty="0">
                <a:latin typeface="Consolas"/>
                <a:cs typeface="Consolas"/>
              </a:endParaRP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public class Employee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</a:t>
              </a:r>
              <a:r>
                <a:rPr lang="en-US" sz="1600" dirty="0" err="1">
                  <a:latin typeface="Consolas"/>
                  <a:cs typeface="Consolas"/>
                </a:rPr>
                <a:t>int</a:t>
              </a:r>
              <a:r>
                <a:rPr lang="en-US" sz="1600" dirty="0">
                  <a:latin typeface="Consolas"/>
                  <a:cs typeface="Consolas"/>
                </a:rPr>
                <a:t> id;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string name;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static </a:t>
              </a:r>
              <a:r>
                <a:rPr lang="en-US" sz="1600" dirty="0" err="1">
                  <a:latin typeface="Consolas"/>
                  <a:cs typeface="Consolas"/>
                </a:rPr>
                <a:t>CompanyPolicy</a:t>
              </a:r>
              <a:r>
                <a:rPr lang="en-US" sz="1600" dirty="0">
                  <a:latin typeface="Consolas"/>
                  <a:cs typeface="Consolas"/>
                </a:rPr>
                <a:t> policy;</a:t>
              </a: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    public virtual void Work()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   public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TakeVacation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int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days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ru-RU" sz="1600" dirty="0">
                  <a:latin typeface="Consolas"/>
                  <a:cs typeface="Consolas"/>
                </a:rPr>
                <a:t> </a:t>
              </a:r>
              <a:r>
                <a:rPr lang="it-IT" sz="1600" dirty="0">
                  <a:latin typeface="Consolas"/>
                  <a:cs typeface="Consolas"/>
                </a:rPr>
                <a:t>   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   public </a:t>
              </a:r>
              <a:r>
                <a:rPr lang="it-IT" sz="1600" dirty="0" err="1">
                  <a:latin typeface="Consolas"/>
                  <a:cs typeface="Consolas"/>
                </a:rPr>
                <a:t>static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SetCompanyPolicy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CompanyPolicy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plc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{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       policy = </a:t>
              </a:r>
              <a:r>
                <a:rPr lang="pl-PL" sz="1600" dirty="0" err="1">
                  <a:latin typeface="Consolas"/>
                  <a:cs typeface="Consolas"/>
                </a:rPr>
                <a:t>plc</a:t>
              </a:r>
              <a:r>
                <a:rPr lang="pl-PL" sz="1600" dirty="0">
                  <a:latin typeface="Consolas"/>
                  <a:cs typeface="Consolas"/>
                </a:rPr>
                <a:t>;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   }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}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1" y="1219200"/>
              <a:ext cx="1708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fields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590802" y="1403866"/>
              <a:ext cx="3505198" cy="1963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2800" y="1828800"/>
              <a:ext cx="1312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Static field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953002" y="2013466"/>
              <a:ext cx="2209799" cy="439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 flipH="1">
              <a:off x="3124201" y="1403866"/>
              <a:ext cx="2971800" cy="4249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3600" y="23622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 virtual  method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810000" y="2514605"/>
              <a:ext cx="2133600" cy="3226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1" y="3505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 method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724402" y="3689866"/>
              <a:ext cx="1371599" cy="1201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43800" y="4114800"/>
              <a:ext cx="191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Static method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5181602" y="4299466"/>
              <a:ext cx="2362197" cy="484257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63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0162" y="1295400"/>
            <a:ext cx="8432192" cy="3978159"/>
            <a:chOff x="97188" y="609600"/>
            <a:chExt cx="9275412" cy="3439023"/>
          </a:xfrm>
        </p:grpSpPr>
        <p:grpSp>
          <p:nvGrpSpPr>
            <p:cNvPr id="32" name="Group 31"/>
            <p:cNvGrpSpPr/>
            <p:nvPr/>
          </p:nvGrpSpPr>
          <p:grpSpPr>
            <a:xfrm>
              <a:off x="717999" y="609600"/>
              <a:ext cx="8654601" cy="3276600"/>
              <a:chOff x="489399" y="381000"/>
              <a:chExt cx="8654601" cy="32766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b="1" dirty="0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Type Handle 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Sync Block Index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49512" y="2127975"/>
                <a:ext cx="203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96697" y="381000"/>
                <a:ext cx="281204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Employee Class Instance 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 Object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Storage for</a:t>
                </a:r>
                <a:r>
                  <a:rPr lang="ru-RU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Storage for</a:t>
                </a:r>
                <a:r>
                  <a:rPr lang="ru-RU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89399" y="1447800"/>
                <a:ext cx="183921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OBJECTREF</a:t>
                </a: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6" idx="1"/>
              </p:cNvCxnSpPr>
              <p:nvPr/>
            </p:nvCxnSpPr>
            <p:spPr>
              <a:xfrm>
                <a:off x="2328609" y="1714500"/>
                <a:ext cx="1038027" cy="1524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810816" y="685800"/>
                <a:ext cx="1093953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-4 bytes 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67400" y="1371600"/>
                <a:ext cx="1016368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0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 bytes 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72344" y="2057400"/>
                <a:ext cx="114332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+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4 bytes 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72344" y="2590800"/>
                <a:ext cx="114332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+8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 bytes </a:t>
                </a:r>
              </a:p>
            </p:txBody>
          </p:sp>
          <p:cxnSp>
            <p:nvCxnSpPr>
              <p:cNvPr id="49" name="Straight Arrow Connector 48"/>
              <p:cNvCxnSpPr>
                <a:stCxn id="42" idx="3"/>
                <a:endCxn id="40" idx="1"/>
              </p:cNvCxnSpPr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477000" y="990600"/>
                <a:ext cx="2415374" cy="319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Object Header Word </a:t>
                </a:r>
              </a:p>
            </p:txBody>
          </p:sp>
          <p:cxnSp>
            <p:nvCxnSpPr>
              <p:cNvPr id="51" name="Straight Arrow Connector 50"/>
              <p:cNvCxnSpPr>
                <a:stCxn id="50" idx="1"/>
                <a:endCxn id="37" idx="3"/>
              </p:cNvCxnSpPr>
              <p:nvPr/>
            </p:nvCxnSpPr>
            <p:spPr>
              <a:xfrm flipH="1">
                <a:off x="5652637" y="1150239"/>
                <a:ext cx="824363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6647423" y="1676400"/>
                <a:ext cx="2482590" cy="319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Method Table Pointer</a:t>
                </a:r>
              </a:p>
            </p:txBody>
          </p:sp>
          <p:cxnSp>
            <p:nvCxnSpPr>
              <p:cNvPr id="53" name="Straight Arrow Connector 52"/>
              <p:cNvCxnSpPr>
                <a:stCxn id="52" idx="1"/>
                <a:endCxn id="36" idx="3"/>
              </p:cNvCxnSpPr>
              <p:nvPr/>
            </p:nvCxnSpPr>
            <p:spPr>
              <a:xfrm flipH="1">
                <a:off x="5652637" y="1836039"/>
                <a:ext cx="994786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6477000" y="2362200"/>
                <a:ext cx="1291726" cy="319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An integer</a:t>
                </a:r>
              </a:p>
            </p:txBody>
          </p:sp>
          <p:cxnSp>
            <p:nvCxnSpPr>
              <p:cNvPr id="55" name="Straight Arrow Connector 54"/>
              <p:cNvCxnSpPr>
                <a:stCxn id="54" idx="1"/>
                <a:endCxn id="41" idx="3"/>
              </p:cNvCxnSpPr>
              <p:nvPr/>
            </p:nvCxnSpPr>
            <p:spPr>
              <a:xfrm flipH="1">
                <a:off x="5652636" y="2521839"/>
                <a:ext cx="824364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97188" y="2819400"/>
              <a:ext cx="3080833" cy="1229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a DWORD offset (4 bytes)</a:t>
              </a:r>
            </a:p>
          </p:txBody>
        </p:sp>
        <p:cxnSp>
          <p:nvCxnSpPr>
            <p:cNvPr id="34" name="Straight Arrow Connector 33"/>
            <p:cNvCxnSpPr>
              <a:stCxn id="33" idx="0"/>
              <a:endCxn id="43" idx="2"/>
            </p:cNvCxnSpPr>
            <p:nvPr/>
          </p:nvCxnSpPr>
          <p:spPr>
            <a:xfrm flipV="1">
              <a:off x="1637605" y="2209800"/>
              <a:ext cx="0" cy="6096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членам класса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190278" y="2051032"/>
            <a:ext cx="8801322" cy="461016"/>
          </a:xfrm>
          <a:custGeom>
            <a:avLst/>
            <a:gdLst>
              <a:gd name="connsiteX0" fmla="*/ 0 w 8705850"/>
              <a:gd name="connsiteY0" fmla="*/ 76838 h 461016"/>
              <a:gd name="connsiteX1" fmla="*/ 76838 w 8705850"/>
              <a:gd name="connsiteY1" fmla="*/ 0 h 461016"/>
              <a:gd name="connsiteX2" fmla="*/ 8629012 w 8705850"/>
              <a:gd name="connsiteY2" fmla="*/ 0 h 461016"/>
              <a:gd name="connsiteX3" fmla="*/ 8705850 w 8705850"/>
              <a:gd name="connsiteY3" fmla="*/ 76838 h 461016"/>
              <a:gd name="connsiteX4" fmla="*/ 8705850 w 8705850"/>
              <a:gd name="connsiteY4" fmla="*/ 384178 h 461016"/>
              <a:gd name="connsiteX5" fmla="*/ 8629012 w 8705850"/>
              <a:gd name="connsiteY5" fmla="*/ 461016 h 461016"/>
              <a:gd name="connsiteX6" fmla="*/ 76838 w 8705850"/>
              <a:gd name="connsiteY6" fmla="*/ 461016 h 461016"/>
              <a:gd name="connsiteX7" fmla="*/ 0 w 8705850"/>
              <a:gd name="connsiteY7" fmla="*/ 384178 h 461016"/>
              <a:gd name="connsiteX8" fmla="*/ 0 w 8705850"/>
              <a:gd name="connsiteY8" fmla="*/ 76838 h 46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461016">
                <a:moveTo>
                  <a:pt x="0" y="76838"/>
                </a:moveTo>
                <a:cubicBezTo>
                  <a:pt x="0" y="34402"/>
                  <a:pt x="34402" y="0"/>
                  <a:pt x="76838" y="0"/>
                </a:cubicBezTo>
                <a:lnTo>
                  <a:pt x="8629012" y="0"/>
                </a:lnTo>
                <a:cubicBezTo>
                  <a:pt x="8671448" y="0"/>
                  <a:pt x="8705850" y="34402"/>
                  <a:pt x="8705850" y="76838"/>
                </a:cubicBezTo>
                <a:lnTo>
                  <a:pt x="8705850" y="384178"/>
                </a:lnTo>
                <a:cubicBezTo>
                  <a:pt x="8705850" y="426614"/>
                  <a:pt x="8671448" y="461016"/>
                  <a:pt x="8629012" y="461016"/>
                </a:cubicBezTo>
                <a:lnTo>
                  <a:pt x="76838" y="461016"/>
                </a:lnTo>
                <a:cubicBezTo>
                  <a:pt x="34402" y="461016"/>
                  <a:pt x="0" y="426614"/>
                  <a:pt x="0" y="384178"/>
                </a:cubicBezTo>
                <a:lnTo>
                  <a:pt x="0" y="768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1085" tIns="91085" rIns="91085" bIns="9108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доступе к членам экземпляра применяются следующие правила: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190278" y="2705945"/>
            <a:ext cx="8801322" cy="80496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получении доступа к методу используется имя метода с последующими круглыми скобками</a:t>
            </a:r>
          </a:p>
        </p:txBody>
      </p:sp>
      <p:sp>
        <p:nvSpPr>
          <p:cNvPr id="12" name="Полилиния 11"/>
          <p:cNvSpPr/>
          <p:nvPr/>
        </p:nvSpPr>
        <p:spPr>
          <a:xfrm>
            <a:off x="190278" y="3704803"/>
            <a:ext cx="8801322" cy="80496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получении доступа к public полю используется имя поля - таким образом можно получить значение поля или установить его новое значение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52400" y="762000"/>
            <a:ext cx="8839200" cy="909943"/>
            <a:chOff x="0" y="34619"/>
            <a:chExt cx="7843058" cy="992160"/>
          </a:xfrm>
          <a:solidFill>
            <a:schemeClr val="accent2">
              <a:lumMod val="5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0" y="34619"/>
              <a:ext cx="7843058" cy="99216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8433" y="83052"/>
              <a:ext cx="7675534" cy="895294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just" defTabSz="1027382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>
                  <a:latin typeface="Calibri" panose="020F0502020204030204" pitchFamily="34" charset="0"/>
                </a:rPr>
                <a:t>Для доступа к членам экземпляра используется имя экземпляра с последующей точкой, за которой следует имя члена класса</a:t>
              </a:r>
            </a:p>
          </p:txBody>
        </p:sp>
      </p:grpSp>
      <p:sp>
        <p:nvSpPr>
          <p:cNvPr id="9" name="Flowchart: Document 8"/>
          <p:cNvSpPr/>
          <p:nvPr/>
        </p:nvSpPr>
        <p:spPr>
          <a:xfrm>
            <a:off x="190278" y="4800600"/>
            <a:ext cx="8725122" cy="150452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Residence(ResidenceType.House, 3);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salePrice 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ouse.CalculateSalePrice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rebuildCost 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ouse.CalculateRebuildingCost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62600" y="1292853"/>
            <a:ext cx="3429000" cy="7581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Consolas"/>
                <a:cs typeface="Consolas"/>
              </a:rPr>
              <a:t>InstanceName.MemberName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Определение класса в качестве разделяемого позволяет разделить класс на несколько файлов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25122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определения разделяемого класса используется ключевое слово </a:t>
            </a:r>
            <a:r>
              <a:rPr lang="ru-RU" b="1" dirty="0" err="1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04800" y="2514600"/>
            <a:ext cx="5334000" cy="2133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HouseSystem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partial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810000" y="3505201"/>
            <a:ext cx="4953000" cy="2362200"/>
            <a:chOff x="4572000" y="4038600"/>
            <a:chExt cx="4572000" cy="2362200"/>
          </a:xfrm>
          <a:effectLst/>
        </p:grpSpPr>
        <p:sp>
          <p:nvSpPr>
            <p:cNvPr id="8" name="Flowchart: Document 7"/>
            <p:cNvSpPr/>
            <p:nvPr/>
          </p:nvSpPr>
          <p:spPr>
            <a:xfrm>
              <a:off x="4572000" y="4343400"/>
              <a:ext cx="4572000" cy="20574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err="1">
                  <a:latin typeface="Consolas" pitchFamily="49" charset="0"/>
                  <a:cs typeface="Consolas" pitchFamily="49" charset="0"/>
                </a:rPr>
                <a:t>namespace</a:t>
              </a:r>
              <a:r>
                <a:rPr lang="ru-RU" sz="1600" dirty="0">
                  <a:latin typeface="Consolas" pitchFamily="49" charset="0"/>
                  <a:cs typeface="Consolas" pitchFamily="49" charset="0"/>
                </a:rPr>
                <a:t> HouseSystem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public </a:t>
              </a:r>
              <a:r>
                <a:rPr lang="ru-RU" sz="1600" b="1" dirty="0">
                  <a:latin typeface="Consolas" pitchFamily="49" charset="0"/>
                  <a:cs typeface="Consolas" pitchFamily="49" charset="0"/>
                </a:rPr>
                <a:t>partial</a:t>
              </a:r>
              <a:r>
                <a:rPr lang="ru-RU" sz="1600" dirty="0">
                  <a:latin typeface="Consolas" pitchFamily="49" charset="0"/>
                  <a:cs typeface="Consolas" pitchFamily="49" charset="0"/>
                </a:rPr>
                <a:t> class Residence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3800" y="4038600"/>
              <a:ext cx="1371600" cy="4572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latin typeface="Consolas" pitchFamily="49" charset="0"/>
                  <a:cs typeface="Consolas" pitchFamily="49" charset="0"/>
                </a:rPr>
                <a:t>File2.cs</a:t>
              </a:r>
              <a:endParaRPr lang="ru-RU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810000" y="2438400"/>
            <a:ext cx="1524000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onsolas" pitchFamily="49" charset="0"/>
                <a:cs typeface="Consolas" pitchFamily="49" charset="0"/>
              </a:rPr>
              <a:t>File1.cs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разделяемых классов и разделяемых методов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975537"/>
            <a:ext cx="8686800" cy="740048"/>
          </a:xfrm>
          <a:custGeom>
            <a:avLst/>
            <a:gdLst>
              <a:gd name="connsiteX0" fmla="*/ 0 w 8610600"/>
              <a:gd name="connsiteY0" fmla="*/ 123344 h 740048"/>
              <a:gd name="connsiteX1" fmla="*/ 123344 w 8610600"/>
              <a:gd name="connsiteY1" fmla="*/ 0 h 740048"/>
              <a:gd name="connsiteX2" fmla="*/ 8487256 w 8610600"/>
              <a:gd name="connsiteY2" fmla="*/ 0 h 740048"/>
              <a:gd name="connsiteX3" fmla="*/ 8610600 w 8610600"/>
              <a:gd name="connsiteY3" fmla="*/ 123344 h 740048"/>
              <a:gd name="connsiteX4" fmla="*/ 8610600 w 8610600"/>
              <a:gd name="connsiteY4" fmla="*/ 616704 h 740048"/>
              <a:gd name="connsiteX5" fmla="*/ 8487256 w 8610600"/>
              <a:gd name="connsiteY5" fmla="*/ 740048 h 740048"/>
              <a:gd name="connsiteX6" fmla="*/ 123344 w 8610600"/>
              <a:gd name="connsiteY6" fmla="*/ 740048 h 740048"/>
              <a:gd name="connsiteX7" fmla="*/ 0 w 8610600"/>
              <a:gd name="connsiteY7" fmla="*/ 616704 h 740048"/>
              <a:gd name="connsiteX8" fmla="*/ 0 w 8610600"/>
              <a:gd name="connsiteY8" fmla="*/ 123344 h 74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40048">
                <a:moveTo>
                  <a:pt x="0" y="123344"/>
                </a:moveTo>
                <a:cubicBezTo>
                  <a:pt x="0" y="55223"/>
                  <a:pt x="55223" y="0"/>
                  <a:pt x="123344" y="0"/>
                </a:cubicBezTo>
                <a:lnTo>
                  <a:pt x="8487256" y="0"/>
                </a:lnTo>
                <a:cubicBezTo>
                  <a:pt x="8555377" y="0"/>
                  <a:pt x="8610600" y="55223"/>
                  <a:pt x="8610600" y="123344"/>
                </a:cubicBezTo>
                <a:lnTo>
                  <a:pt x="8610600" y="616704"/>
                </a:lnTo>
                <a:cubicBezTo>
                  <a:pt x="8610600" y="684825"/>
                  <a:pt x="8555377" y="740048"/>
                  <a:pt x="8487256" y="740048"/>
                </a:cubicBezTo>
                <a:lnTo>
                  <a:pt x="123344" y="740048"/>
                </a:lnTo>
                <a:cubicBezTo>
                  <a:pt x="55223" y="740048"/>
                  <a:pt x="0" y="684825"/>
                  <a:pt x="0" y="616704"/>
                </a:cubicBezTo>
                <a:lnTo>
                  <a:pt x="0" y="12334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12326" tIns="112326" rIns="112326" bIns="112326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разделяемого класса применяются следующие правила: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28600" y="1925981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Каждая часть класса должны быть доступна при компиляции приложения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2907822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Каждая часть класса должна начинаться с ключевого слова </a:t>
            </a:r>
            <a:r>
              <a:rPr lang="ru-RU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28600" y="3894038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Разделяемый класс не может быть разбит на несколько сборок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28600" y="4880254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Ключевое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слово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должно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быть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префиксом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ключевого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слова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class</a:t>
            </a:r>
            <a:endParaRPr lang="ru-RU" b="1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220152" y="762000"/>
            <a:ext cx="8695248" cy="5486400"/>
            <a:chOff x="79626" y="609600"/>
            <a:chExt cx="9014340" cy="5715000"/>
          </a:xfrm>
        </p:grpSpPr>
        <p:sp>
          <p:nvSpPr>
            <p:cNvPr id="5" name="Rounded Rectangle 4"/>
            <p:cNvSpPr/>
            <p:nvPr/>
          </p:nvSpPr>
          <p:spPr>
            <a:xfrm>
              <a:off x="4765618" y="1371600"/>
              <a:ext cx="4328348" cy="495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Reference Types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8384" y="1371600"/>
              <a:ext cx="4398289" cy="495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1372" y="609600"/>
              <a:ext cx="1237455" cy="38100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Object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26" y="1106394"/>
              <a:ext cx="1587500" cy="379373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Value Type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1606392"/>
              <a:ext cx="1237455" cy="379373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String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4020" y="179445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latin typeface="Consolas" charset="0"/>
                  <a:ea typeface="Consolas" charset="0"/>
                  <a:cs typeface="Consolas" charset="0"/>
                </a:rPr>
                <a:t>SByte</a:t>
              </a:r>
              <a:endParaRPr lang="en-US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4020" y="2224306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Int16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4019" y="26134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Int32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4018" y="3036680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Int64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018" y="42898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Decimal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61455" y="4747607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Struct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52325" y="5248320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Enum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52325" y="5761414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Nullable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cxnSp>
          <p:nvCxnSpPr>
            <p:cNvPr id="38" name="Straight Connector 37"/>
            <p:cNvCxnSpPr>
              <a:endCxn id="9" idx="0"/>
            </p:cNvCxnSpPr>
            <p:nvPr/>
          </p:nvCxnSpPr>
          <p:spPr>
            <a:xfrm>
              <a:off x="5715000" y="1293773"/>
              <a:ext cx="9128" cy="3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3"/>
            </p:cNvCxnSpPr>
            <p:nvPr/>
          </p:nvCxnSpPr>
          <p:spPr>
            <a:xfrm flipV="1">
              <a:off x="1667126" y="1295400"/>
              <a:ext cx="4047874" cy="68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2000" y="990603"/>
              <a:ext cx="0" cy="30317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" idx="2"/>
            </p:cNvCxnSpPr>
            <p:nvPr/>
          </p:nvCxnSpPr>
          <p:spPr>
            <a:xfrm flipV="1">
              <a:off x="841625" y="1485767"/>
              <a:ext cx="31751" cy="4536374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81654" y="6018704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81654" y="5465316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81654" y="4964603"/>
              <a:ext cx="466327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07850" y="443092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97529" y="4024309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5943" y="359272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95943" y="318480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21342" y="2767381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07850" y="237200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907055" y="1931693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81654" y="4239306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3090245" y="4088603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Double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94018" y="3886201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Single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907055" y="3809452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109692" y="3631933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Char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94018" y="34516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Boolean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81654" y="3378614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21342" y="2960613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07055" y="2564241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07055" y="2158311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3102945" y="1993964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Byte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02945" y="2424035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90245" y="2823918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UInt32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90245" y="3228577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UInt64</a:t>
              </a:r>
            </a:p>
          </p:txBody>
        </p:sp>
        <p:cxnSp>
          <p:nvCxnSpPr>
            <p:cNvPr id="119" name="Straight Connector 118"/>
            <p:cNvCxnSpPr>
              <a:stCxn id="9" idx="2"/>
            </p:cNvCxnSpPr>
            <p:nvPr/>
          </p:nvCxnSpPr>
          <p:spPr>
            <a:xfrm>
              <a:off x="5724128" y="1985765"/>
              <a:ext cx="0" cy="357683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6477000" y="5181600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Array Types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6477000" y="4246894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Consolas" charset="0"/>
                  <a:ea typeface="Consolas" charset="0"/>
                  <a:cs typeface="Consolas" charset="0"/>
                </a:rPr>
                <a:t>Class Types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6477000" y="3306600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Delegate Types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6477000" y="2366306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Interface Types</a:t>
              </a:r>
            </a:p>
          </p:txBody>
        </p:sp>
        <p:cxnSp>
          <p:nvCxnSpPr>
            <p:cNvPr id="126" name="Straight Connector 125"/>
            <p:cNvCxnSpPr>
              <a:endCxn id="120" idx="1"/>
            </p:cNvCxnSpPr>
            <p:nvPr/>
          </p:nvCxnSpPr>
          <p:spPr>
            <a:xfrm flipV="1">
              <a:off x="5715000" y="5540455"/>
              <a:ext cx="761999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733257" y="4611731"/>
              <a:ext cx="743743" cy="808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724128" y="3688327"/>
              <a:ext cx="762000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715000" y="2747233"/>
              <a:ext cx="762000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762002"/>
            <a:ext cx="87630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4763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разделяемого класса  в нем можно определить один или несколько разделяемых методов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152400" y="1600201"/>
            <a:ext cx="5181600" cy="3352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partial void DoWork(int data);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public void FrameworkMethod()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 DoWork(99);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2438400" y="4191001"/>
            <a:ext cx="6477000" cy="216778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partial void DoWork(int data)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. . .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9004" y="2640129"/>
            <a:ext cx="3826396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Вызов разделяемого метода</a:t>
            </a:r>
          </a:p>
        </p:txBody>
      </p:sp>
      <p:sp>
        <p:nvSpPr>
          <p:cNvPr id="9" name="Rounded Rectangle 6"/>
          <p:cNvSpPr/>
          <p:nvPr/>
        </p:nvSpPr>
        <p:spPr>
          <a:xfrm>
            <a:off x="5089004" y="1725740"/>
            <a:ext cx="3807812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Определение разделяемого метода</a:t>
            </a:r>
          </a:p>
        </p:txBody>
      </p:sp>
      <p:sp>
        <p:nvSpPr>
          <p:cNvPr id="11" name="Rounded Rectangle 6"/>
          <p:cNvSpPr/>
          <p:nvPr/>
        </p:nvSpPr>
        <p:spPr>
          <a:xfrm>
            <a:off x="5084149" y="3527408"/>
            <a:ext cx="3812667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разделяемого метода</a:t>
            </a:r>
          </a:p>
        </p:txBody>
      </p:sp>
      <p:cxnSp>
        <p:nvCxnSpPr>
          <p:cNvPr id="4" name="Прямая со стрелкой 3"/>
          <p:cNvCxnSpPr>
            <a:stCxn id="9" idx="1"/>
          </p:cNvCxnSpPr>
          <p:nvPr/>
        </p:nvCxnSpPr>
        <p:spPr>
          <a:xfrm flipH="1">
            <a:off x="4191001" y="1992440"/>
            <a:ext cx="898003" cy="52216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</p:cNvCxnSpPr>
          <p:nvPr/>
        </p:nvCxnSpPr>
        <p:spPr>
          <a:xfrm flipH="1">
            <a:off x="3962400" y="2906829"/>
            <a:ext cx="1126604" cy="14117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</p:cNvCxnSpPr>
          <p:nvPr/>
        </p:nvCxnSpPr>
        <p:spPr>
          <a:xfrm flipH="1">
            <a:off x="4419601" y="4060808"/>
            <a:ext cx="2570882" cy="73979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разделяемых классов и разделяемых методов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47184" y="106022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разделяемых методов необходимо соблюдать следующие правила: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47184" y="20078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не могут возвращать значение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47184" y="29150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неявно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private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47184" y="38222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Объявления разделяемых методов должны начинаться с ключевого слова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47184" y="47294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могут иметь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ref</a:t>
            </a: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 параметры, но не могут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out</a:t>
            </a: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 параметры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/>
              <a:t>такое структура?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Структуры используются для моделирования элементов, которые содержат относительно небольшое количество данных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Данные в переменных структурного типа хранятся своим значением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System.Byte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byte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System.Int16</a:t>
              </a:r>
            </a:p>
            <a:p>
              <a:pPr algn="ctr"/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short</a:t>
              </a:r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System.Int32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int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System.Int64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long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System.Single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float</a:t>
              </a:r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System.Double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double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Decimal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decimal</a:t>
              </a:r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System.Boolean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bool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Char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char</a:t>
              </a:r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структуры?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Cтруктура может содержать поля и методы реализации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использование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объявления структуры используется ключевое слово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1524000"/>
            <a:ext cx="8686800" cy="21386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38600" y="3997952"/>
            <a:ext cx="4953000" cy="1752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1618" y="3726192"/>
            <a:ext cx="3906982" cy="198629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создания экземпляра типа структура необязательно использовать оператор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new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однако структура в этом случае считается неинициализированной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933734"/>
            <a:ext cx="5334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>
                <a:solidFill>
                  <a:schemeClr val="bg1"/>
                </a:solidFill>
                <a:latin typeface="Calibri" panose="020F0502020204030204" pitchFamily="34" charset="0"/>
              </a:rPr>
              <a:t>Синтаксис при определении членов в структурах аналогичен синтаксису в классах</a:t>
            </a:r>
            <a:endParaRPr lang="ru-RU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3200" y="710910"/>
            <a:ext cx="8712200" cy="774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17405"/>
            <a:ext cx="8686800" cy="4119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65566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Сколько значимых типов из .NET </a:t>
            </a:r>
            <a:r>
              <a:rPr lang="ru-RU" i="1" dirty="0" err="1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Framework</a:t>
            </a:r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 содержит конструкторы по умолчанию?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 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9300" y="3200400"/>
            <a:ext cx="4356100" cy="151067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Правила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обязательной инициализации всех полей структуры, аналогичные правилам для локальных переменных 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definite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assignment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rules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990600"/>
            <a:ext cx="8686800" cy="3429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double _d;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: this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Поле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инициализировано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неявно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!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0" y="762000"/>
            <a:ext cx="5638800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Вызов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ru-RU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() 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превращается в инструкцию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initobj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используемую для получения значения по умолчанию экземпляра структуры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4419600"/>
            <a:ext cx="8712200" cy="1905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мешивание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понятий конструктора по умолчанию с получением значения по умолчанию для значимых типов является общепринятым на платформе .NET, но не является обязательным. Некоторые языки, как например, «голый» IL или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Managed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++, поддерживают полноценные пользовательские конструкторы по умолчанию для значимых типов, которые позволяют инициализировать состояние структуры произвольным образом, а не только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структуры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762000"/>
            <a:ext cx="87630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876801"/>
            <a:ext cx="8763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структуры не используется конструктор (либо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default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), структура считается неинициализированной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18310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структуры нельзя определить конструктор по умолчанию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27598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Все конструкторы структуры должны явно инициализацировать каждое поле в структуре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6886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 в структуре не может вызывать другие методы до присваивания значений всем ее полям</a:t>
            </a:r>
          </a:p>
        </p:txBody>
      </p:sp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678" y="5489576"/>
            <a:ext cx="983568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28600" y="807388"/>
            <a:ext cx="1295400" cy="685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43527" y="1500038"/>
            <a:ext cx="3276600" cy="91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61679"/>
            <a:ext cx="3962400" cy="2819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ctr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81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1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281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07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07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07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0777" y="26897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1358" y="2643855"/>
            <a:ext cx="4730469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Использование перечислений дает следующие преимущества: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3637958"/>
            <a:ext cx="8763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поддерживать, поскольку определяются только ожидаемые значения переменных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323757"/>
            <a:ext cx="87630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код легче читать, потому что присваиваются легко идентифицированные имена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933357"/>
            <a:ext cx="8763000" cy="6925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в наборе, поскольку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IntelliSense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выводит список возможных значений, которые можно использовать</a:t>
            </a:r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05791" y="806475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414097" y="161151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227889" y="5702361"/>
            <a:ext cx="8763000" cy="609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подвергаются строгой проверке типов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Каждый перечислимый тип прямо наследует System.Enum, производному от System.ValueType, а тот в свою очередь — 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относятся к значимым типам и могут выступать как в неупакованной, так и в упакованной 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struct Color :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cоздаются с помощью ключевого слова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0278" y="762001"/>
            <a:ext cx="8752831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Класс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1900755"/>
            <a:ext cx="4154100" cy="1528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/>
          </a:p>
        </p:txBody>
      </p:sp>
      <p:sp>
        <p:nvSpPr>
          <p:cNvPr id="13" name="Flowchart: Document 12"/>
          <p:cNvSpPr/>
          <p:nvPr/>
        </p:nvSpPr>
        <p:spPr>
          <a:xfrm>
            <a:off x="360994" y="1977167"/>
            <a:ext cx="2438400" cy="152824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r>
              <a:rPr lang="ru-RU" b="1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latin typeface="Consolas" pitchFamily="49" charset="0"/>
                <a:cs typeface="Consolas" pitchFamily="49" charset="0"/>
              </a:rPr>
              <a:t>House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0278" y="3276175"/>
            <a:ext cx="19812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one</a:t>
            </a:r>
            <a:r>
              <a:rPr lang="ru-RU" dirty="0" err="1">
                <a:solidFill>
                  <a:schemeClr val="tx1"/>
                </a:solidFill>
                <a:latin typeface="Consolas"/>
                <a:cs typeface="Consolas"/>
              </a:rPr>
              <a:t>House</a:t>
            </a:r>
            <a:endParaRPr lang="ru-RU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95781" y="3276175"/>
            <a:ext cx="19812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>
                <a:latin typeface="Consolas"/>
                <a:cs typeface="Consolas"/>
              </a:rPr>
              <a:t>two</a:t>
            </a:r>
            <a:r>
              <a:rPr lang="ru-RU" dirty="0" err="1">
                <a:latin typeface="Consolas"/>
                <a:cs typeface="Consolas"/>
              </a:rPr>
              <a:t>House</a:t>
            </a:r>
            <a:endParaRPr lang="ru-RU" dirty="0">
              <a:latin typeface="Consolas"/>
              <a:cs typeface="Consola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58189" y="1900755"/>
            <a:ext cx="4495533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Класс определяется с ключевым словом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21" name="Rounded Rectangle 8"/>
          <p:cNvSpPr/>
          <p:nvPr/>
        </p:nvSpPr>
        <p:spPr>
          <a:xfrm>
            <a:off x="4458189" y="2741290"/>
            <a:ext cx="4495533" cy="1528245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Объект (экземпляр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класса) 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– это отдельный представитель класса, имеющий конкретное состояние и поведение, полностью определяемое классом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278" y="4456789"/>
            <a:ext cx="8763444" cy="729693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точки зрения программирования класс можно рассматривать как набор данных и функций для работы с ними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0278" y="5339307"/>
            <a:ext cx="8763444" cy="764124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точки зрения структуры программы, класс является сложным типом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474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" y="838200"/>
            <a:ext cx="5201297" cy="2514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2175"/>
            <a:ext cx="6803752" cy="1905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типов перечисления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2" y="1164104"/>
            <a:ext cx="1981200" cy="259653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9254" y="686180"/>
            <a:ext cx="52578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можно объявить в классе или пространстве имен, но нельзя в методе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32786" y="1842790"/>
            <a:ext cx="2286000" cy="251757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byte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sbyte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int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uint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long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ulong</a:t>
            </a:r>
            <a:endParaRPr lang="ru-RU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107654" y="1805724"/>
            <a:ext cx="2819400" cy="6877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класс 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FCL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Int32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2684" y="1887838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7517354" y="2493434"/>
            <a:ext cx="251061" cy="9973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latin typeface="Calibri" panose="020F0502020204030204" pitchFamily="34" charset="0"/>
              </a:rPr>
              <a:t>Объявление переменных перечисления и присваивание им значений выполняется аналогично другим типам в C#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42722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ayOff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9" y="1703322"/>
            <a:ext cx="5257801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863519"/>
            <a:ext cx="8725122" cy="90951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0278" y="1965502"/>
            <a:ext cx="8420322" cy="144504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743168"/>
            <a:ext cx="6210522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Переменные перечисления можно сравнивать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531209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переменных перечисления можно выполнять целочисленные операции, такие как инкримент и декримент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1000" y="5457778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Day.Monday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+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Day.Wednesday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5214" y="5353315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457779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«==», «!=», «&lt;», «&gt;», «&lt;=», «&gt;=»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2387928"/>
            <a:ext cx="18288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Прямая со стрелкой 3"/>
          <p:cNvCxnSpPr>
            <a:endCxn id="15" idx="1"/>
          </p:cNvCxnSpPr>
          <p:nvPr/>
        </p:nvCxnSpPr>
        <p:spPr>
          <a:xfrm>
            <a:off x="4038600" y="2667000"/>
            <a:ext cx="2743200" cy="825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Упаковка и распаковка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3964" y="804649"/>
            <a:ext cx="8797636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964" y="1798025"/>
            <a:ext cx="8797636" cy="1066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964" y="3352800"/>
            <a:ext cx="8797636" cy="2362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Упаковка (</a:t>
            </a:r>
            <a:r>
              <a:rPr lang="ru-RU" dirty="0" err="1">
                <a:latin typeface="Calibri" panose="020F0502020204030204" pitchFamily="34" charset="0"/>
              </a:rPr>
              <a:t>boxing</a:t>
            </a:r>
            <a:r>
              <a:rPr lang="ru-RU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5636" y="48006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Копирует значение переменной в эту часть памяти, а затем связывает объект  с копией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636" y="39624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874699"/>
            <a:ext cx="1524000" cy="749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Структура</a:t>
            </a:r>
          </a:p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Упаковка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819400" y="2389260"/>
            <a:ext cx="4343400" cy="7926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9"/>
          <p:cNvSpPr/>
          <p:nvPr/>
        </p:nvSpPr>
        <p:spPr>
          <a:xfrm>
            <a:off x="7162800" y="867102"/>
            <a:ext cx="1524000" cy="5174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Класс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 flipV="1">
            <a:off x="4610100" y="1011925"/>
            <a:ext cx="2552700" cy="11390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00600" y="2130824"/>
            <a:ext cx="2362200" cy="2983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327" y="3334516"/>
            <a:ext cx="8839200" cy="2532883"/>
            <a:chOff x="685800" y="3429000"/>
            <a:chExt cx="7391400" cy="2362200"/>
          </a:xfrm>
          <a:effectLst/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dirty="0">
                  <a:latin typeface="Calibri" panose="020F0502020204030204" pitchFamily="34" charset="0"/>
                </a:rPr>
                <a:t>Распаковка (</a:t>
              </a:r>
              <a:r>
                <a:rPr lang="ru-RU" dirty="0" err="1">
                  <a:latin typeface="Calibri" panose="020F0502020204030204" pitchFamily="34" charset="0"/>
                </a:rPr>
                <a:t>unboxing</a:t>
              </a:r>
              <a:r>
                <a:rPr lang="ru-RU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Если типы совпадают, извлекает значение из упакованного объекта в куче и копирует его в переменную в стеке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 CLR проверяет тип объекта </a:t>
              </a: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152400" y="800099"/>
            <a:ext cx="8839200" cy="167640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Currency anotherCurrency = (Currency)o;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1501686"/>
            <a:ext cx="3733800" cy="12291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получения значения упакованной копии необходимо использовать приведение типов</a:t>
            </a:r>
          </a:p>
        </p:txBody>
      </p:sp>
      <p:cxnSp>
        <p:nvCxnSpPr>
          <p:cNvPr id="4" name="Прямая со стрелкой 3"/>
          <p:cNvCxnSpPr>
            <a:stCxn id="17" idx="1"/>
          </p:cNvCxnSpPr>
          <p:nvPr/>
        </p:nvCxnSpPr>
        <p:spPr>
          <a:xfrm flipH="1" flipV="1">
            <a:off x="4060682" y="1983698"/>
            <a:ext cx="1197118" cy="13258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4" name="Flowchart: Document 8"/>
          <p:cNvSpPr/>
          <p:nvPr/>
        </p:nvSpPr>
        <p:spPr>
          <a:xfrm>
            <a:off x="228600" y="914400"/>
            <a:ext cx="5105400" cy="2362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static void Main()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Bar(42)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static void Bar(object value)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)value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Flowchart: Document 8"/>
          <p:cNvSpPr/>
          <p:nvPr/>
        </p:nvSpPr>
        <p:spPr>
          <a:xfrm>
            <a:off x="4419600" y="2362200"/>
            <a:ext cx="4267200" cy="3886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ldc.i4.s    2A </a:t>
            </a:r>
          </a:p>
          <a:p>
            <a:r>
              <a:rPr lang="fr-F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IL_0003:  box      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call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UserQuery.Bar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IL_000D: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IL_000E:  ret         </a:t>
            </a:r>
          </a:p>
          <a:p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is-I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ldarg.0     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IL_0002: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unbox.any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IL_0007:  stloc.0     // a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ret 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67200" y="1752600"/>
            <a:ext cx="2286000" cy="8382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147539" y="762000"/>
            <a:ext cx="8868180" cy="5257800"/>
            <a:chOff x="147539" y="762000"/>
            <a:chExt cx="8868180" cy="5257800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038601" y="762000"/>
              <a:ext cx="4977118" cy="5257800"/>
              <a:chOff x="990600" y="789709"/>
              <a:chExt cx="4800601" cy="5101893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990600" y="810491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Облако 20"/>
              <p:cNvSpPr/>
              <p:nvPr/>
            </p:nvSpPr>
            <p:spPr>
              <a:xfrm>
                <a:off x="2721446" y="789709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Группа 23"/>
              <p:cNvGrpSpPr/>
              <p:nvPr/>
            </p:nvGrpSpPr>
            <p:grpSpPr>
              <a:xfrm>
                <a:off x="990600" y="2477526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Облако 29"/>
              <p:cNvSpPr/>
              <p:nvPr/>
            </p:nvSpPr>
            <p:spPr>
              <a:xfrm>
                <a:off x="2721446" y="2456744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990600" y="4724400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143000" y="20574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Облако 38"/>
              <p:cNvSpPr/>
              <p:nvPr/>
            </p:nvSpPr>
            <p:spPr>
              <a:xfrm>
                <a:off x="2721445" y="4647966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332281" y="158076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133508" y="3267833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286242" y="2867406"/>
                <a:ext cx="851607" cy="30777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46" name="Скругленная соединительная линия 45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1914492" y="3021295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Выноска 1 46"/>
              <p:cNvSpPr/>
              <p:nvPr/>
            </p:nvSpPr>
            <p:spPr>
              <a:xfrm>
                <a:off x="4343401" y="1981200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4350328" y="2019359"/>
                <a:ext cx="1377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1332279" y="505862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1133508" y="5484630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243030" y="5060959"/>
                <a:ext cx="851607" cy="307777"/>
              </a:xfrm>
              <a:prstGeom prst="rect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54" name="Скругленная соединительная линия 53"/>
              <p:cNvCxnSpPr>
                <a:endCxn id="53" idx="1"/>
              </p:cNvCxnSpPr>
              <p:nvPr/>
            </p:nvCxnSpPr>
            <p:spPr>
              <a:xfrm flipV="1">
                <a:off x="1871280" y="5214848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Выноска 1 54"/>
              <p:cNvSpPr/>
              <p:nvPr/>
            </p:nvSpPr>
            <p:spPr>
              <a:xfrm>
                <a:off x="4300189" y="4174753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4335439" y="4207198"/>
                <a:ext cx="1377301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Прямая со стрелкой 57"/>
              <p:cNvCxnSpPr/>
              <p:nvPr/>
            </p:nvCxnSpPr>
            <p:spPr>
              <a:xfrm flipH="1">
                <a:off x="1537821" y="3823284"/>
                <a:ext cx="1" cy="7764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1597165" y="3990109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Bar</a:t>
                </a:r>
              </a:p>
            </p:txBody>
          </p:sp>
        </p:grpSp>
        <p:sp>
          <p:nvSpPr>
            <p:cNvPr id="67" name="Flowchart: Document 8"/>
            <p:cNvSpPr/>
            <p:nvPr/>
          </p:nvSpPr>
          <p:spPr>
            <a:xfrm>
              <a:off x="147539" y="1580034"/>
              <a:ext cx="3656463" cy="38862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endParaRPr lang="fi-FI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pl-PL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ldc.i4.s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IL_0003</a:t>
              </a:r>
              <a:r>
                <a:rPr lang="fr-FR" sz="1500" dirty="0">
                  <a:latin typeface="Consolas" panose="020B0609020204030204" pitchFamily="49" charset="0"/>
                  <a:cs typeface="Consolas" panose="020B0609020204030204" pitchFamily="49" charset="0"/>
                </a:rPr>
                <a:t>:  </a:t>
              </a:r>
              <a:r>
                <a:rPr lang="fr-FR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box      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call   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UserQuery.Bar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IL_000D: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IL_000E:  ret         </a:t>
              </a:r>
            </a:p>
            <a:p>
              <a:endParaRPr lang="da-DK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Bar:</a:t>
              </a: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is-I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ldarg.0    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IL_0002:  </a:t>
              </a:r>
              <a:r>
                <a:rPr lang="en-US" sz="15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unbox.any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IL_0007:  stloc.0     // a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V="1">
              <a:off x="1975770" y="1752600"/>
              <a:ext cx="2139030" cy="3684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1676400" y="2489528"/>
              <a:ext cx="2438400" cy="9556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133600" y="4250486"/>
              <a:ext cx="2053163" cy="10634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87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объявлении ссылочной переменной можно установить ее значение в null, чтобы указать, что она не инициализирована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27909"/>
            <a:ext cx="5257799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657600" y="1943100"/>
            <a:ext cx="4876800" cy="609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19999" y="1627909"/>
            <a:ext cx="1295400" cy="12954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latin typeface="Calibri" panose="020F0502020204030204" pitchFamily="34" charset="0"/>
              </a:rPr>
              <a:t>CTE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4495800"/>
            <a:ext cx="5486400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4671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Чтобы указать, что тип значения является обнуляемым, используется знак вопроса «?»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3" cy="87459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Типы, допускающие значения null, по сути являются экземплярами структуры System.Nullable&lt;T&gt;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526" y="1787236"/>
            <a:ext cx="2507673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Nullable&lt;Int32&gt;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1673" y="2388151"/>
            <a:ext cx="3733800" cy="668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любое значение от -2 147 483 648 до 2 147 483 647 или значение null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98812" y="1758803"/>
            <a:ext cx="2387787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Nullable&lt;bool&gt;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48201" y="2391772"/>
            <a:ext cx="3886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значения true, false или null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21673" y="3489848"/>
            <a:ext cx="4876800" cy="2057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7202" y="3262050"/>
            <a:ext cx="4648199" cy="7469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HasValue указывает, содержит ли обнуляемый тип значение или null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7201" y="5432146"/>
            <a:ext cx="4648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только для чтения Value содержит значение переменной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Класс, объект, ссылка</a:t>
            </a:r>
            <a:endParaRPr lang="en-US" dirty="0"/>
          </a:p>
        </p:txBody>
      </p:sp>
      <p:sp>
        <p:nvSpPr>
          <p:cNvPr id="3" name="Полилиния 10"/>
          <p:cNvSpPr/>
          <p:nvPr/>
        </p:nvSpPr>
        <p:spPr>
          <a:xfrm>
            <a:off x="171339" y="596754"/>
            <a:ext cx="8801322" cy="851046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Объект – это понятие времени выполнения, любой объект является экземпляром класса, создается во время выполнения системы и представляет набор полей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 10"/>
          <p:cNvSpPr/>
          <p:nvPr/>
        </p:nvSpPr>
        <p:spPr>
          <a:xfrm>
            <a:off x="171339" y="1600200"/>
            <a:ext cx="8801322" cy="8382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Ссылка  - это понятие времени выполнения. Значение ссылки либо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null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, либо она присоединена к объекту, который она однозначно идентифицирует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олилиния 10"/>
          <p:cNvSpPr/>
          <p:nvPr/>
        </p:nvSpPr>
        <p:spPr>
          <a:xfrm>
            <a:off x="171339" y="2590800"/>
            <a:ext cx="8801322" cy="12192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Сущность - это статическое понятие (времени компиляции), применяемое к программному тексту, идентификатор в тексте класса, представляющий значение или множество значений в период выполнения. Сущностями являются обычные переменные, именованные константы, аргументы и результаты функций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Полилиния 10"/>
          <p:cNvSpPr/>
          <p:nvPr/>
        </p:nvSpPr>
        <p:spPr>
          <a:xfrm>
            <a:off x="171339" y="3987800"/>
            <a:ext cx="8801322" cy="10414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Определение ссылки не привязано к аппаратно-программной реализации – присоединенная к объекту она может рассматриваться как его абстрактное имя. Отличие ссылки от указателя в ее строгой типизации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Полилиния 10"/>
          <p:cNvSpPr/>
          <p:nvPr/>
        </p:nvSpPr>
        <p:spPr>
          <a:xfrm>
            <a:off x="171339" y="5207000"/>
            <a:ext cx="8801322" cy="10414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Ссылка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в действительности реализована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 виде небольшой порции данных,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которая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содержит информацию, используемую CLR, чтобы точно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определить объект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на который ссылается ссылка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6782" y="831476"/>
            <a:ext cx="6394818" cy="20849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Нуль-коалесцирующая операция (операция поглощения) «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??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21673" y="3361535"/>
            <a:ext cx="4888173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228600" y="4447147"/>
            <a:ext cx="8735291" cy="103206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876800" y="3578037"/>
            <a:ext cx="3733800" cy="762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235718"/>
            <a:ext cx="7010400" cy="926828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sp>
        <p:nvSpPr>
          <p:cNvPr id="9" name="Flowchart: Document 15"/>
          <p:cNvSpPr/>
          <p:nvPr/>
        </p:nvSpPr>
        <p:spPr>
          <a:xfrm>
            <a:off x="228600" y="831475"/>
            <a:ext cx="2188656" cy="2438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j = i;</a:t>
            </a: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90966" y="1341253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76367" y="1844388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3544" y="2362200"/>
            <a:ext cx="463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3169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76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228600" y="1066800"/>
            <a:ext cx="8686800" cy="29834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Атрибуты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класса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[M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одификаторы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класса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ru-RU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Параметры обобщенных типов,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базовый класс, интерфейсы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Члены класса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методы, свойства, индексаторы, события, поля,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конструкторы, перегруженные операторы,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сложные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типы,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финализатор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4353577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public, internal, abstract, sealed, static, unsafe, partial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685800" y="1752601"/>
            <a:ext cx="533400" cy="260097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8013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 класс могут добавляться поля и методы, определяющие состояние и поведение класса соответственно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62999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 поле можно думать как о переменной, которая имеет областью видимости класс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8822"/>
              </p:ext>
            </p:extLst>
          </p:nvPr>
        </p:nvGraphicFramePr>
        <p:xfrm>
          <a:off x="190278" y="2664878"/>
          <a:ext cx="8762999" cy="262705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3598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4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наследования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new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небезопасного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 только для чтения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readonly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</a:t>
                      </a:r>
                      <a:r>
                        <a:rPr lang="ru-RU" sz="1800" baseline="0" dirty="0" err="1">
                          <a:latin typeface="Calibri" panose="020F0502020204030204" pitchFamily="34" charset="0"/>
                        </a:rPr>
                        <a:t>многопоточности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volatile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7183" y="959447"/>
            <a:ext cx="8706539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Метод это процедура или функция, определенная внутри класса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8751"/>
              </p:ext>
            </p:extLst>
          </p:nvPr>
        </p:nvGraphicFramePr>
        <p:xfrm>
          <a:off x="304089" y="2053579"/>
          <a:ext cx="8592728" cy="1832366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5281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64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наследования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ru-RU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virtual abstract override sealed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неуправляемого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 extern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 в классы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4800" y="830983"/>
            <a:ext cx="8592017" cy="5188817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CalculateSalePrice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value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CalculateRebuildingCost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rebuilding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costs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5562600" y="955259"/>
            <a:ext cx="3186545" cy="224450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Flat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Bungalow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Apartment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116064" y="1465364"/>
            <a:ext cx="381000" cy="1224294"/>
          </a:xfrm>
          <a:prstGeom prst="rightBrace">
            <a:avLst>
              <a:gd name="adj1" fmla="val 27034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2" name="Right Brace 11"/>
          <p:cNvSpPr/>
          <p:nvPr/>
        </p:nvSpPr>
        <p:spPr>
          <a:xfrm>
            <a:off x="7045075" y="2724294"/>
            <a:ext cx="381000" cy="2250472"/>
          </a:xfrm>
          <a:prstGeom prst="rightBrace">
            <a:avLst>
              <a:gd name="adj1" fmla="val 426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4572000" y="1810811"/>
            <a:ext cx="914400" cy="5334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Поля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16110" y="3542466"/>
            <a:ext cx="1143000" cy="61412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7184" y="685800"/>
            <a:ext cx="8668216" cy="106213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обеспечения того, чтобы объект был полностью инициализирован и все его поля имели значимые значения, в классе следует определить один или несколько конструкторов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47184" y="1834123"/>
            <a:ext cx="8668216" cy="419885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 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328" y="5570029"/>
            <a:ext cx="8605871" cy="68622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При создании объекта CLR вызывает конструктор автоматически </a:t>
            </a:r>
          </a:p>
        </p:txBody>
      </p:sp>
      <p:pic>
        <p:nvPicPr>
          <p:cNvPr id="13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76755" y="5351377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prstDash val="sysDot"/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16766</TotalTime>
  <Words>3590</Words>
  <Application>Microsoft Macintosh PowerPoint</Application>
  <PresentationFormat>On-screen Show (4:3)</PresentationFormat>
  <Paragraphs>679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 Black</vt:lpstr>
      <vt:lpstr>Calibri</vt:lpstr>
      <vt:lpstr>Consolas</vt:lpstr>
      <vt:lpstr>Georgia</vt:lpstr>
      <vt:lpstr>Helvetica</vt:lpstr>
      <vt:lpstr>Lucida Grande</vt:lpstr>
      <vt:lpstr>Lucida Handwriting</vt:lpstr>
      <vt:lpstr>Narkisim</vt:lpstr>
      <vt:lpstr>Trebuchet MS</vt:lpstr>
      <vt:lpstr>Wingdings</vt:lpstr>
      <vt:lpstr>Arial</vt:lpstr>
      <vt:lpstr>EPAM_PPT_General_Template_20150223</vt:lpstr>
      <vt:lpstr>PowerPoint Presentation</vt:lpstr>
      <vt:lpstr>Классификация типов</vt:lpstr>
      <vt:lpstr>Что такое класс?</vt:lpstr>
      <vt:lpstr>Класс, объект, ссылка</vt:lpstr>
      <vt:lpstr>Что такое класс?</vt:lpstr>
      <vt:lpstr>Члены класса</vt:lpstr>
      <vt:lpstr>Члены класса</vt:lpstr>
      <vt:lpstr>Добавление элементов в классы</vt:lpstr>
      <vt:lpstr>Определение конструкторов и инициализация объектов</vt:lpstr>
      <vt:lpstr>Модификаторы конструктора</vt:lpstr>
      <vt:lpstr>Определение конструкторов и инициализация объектов</vt:lpstr>
      <vt:lpstr>Определение конструкторов и инициализация объектов</vt:lpstr>
      <vt:lpstr>Создание объектов</vt:lpstr>
      <vt:lpstr>Создание объектов</vt:lpstr>
      <vt:lpstr>Создание объектов</vt:lpstr>
      <vt:lpstr>Создание объектов</vt:lpstr>
      <vt:lpstr>Доступ к членам класса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Microsoft Office User</cp:lastModifiedBy>
  <cp:revision>965</cp:revision>
  <dcterms:created xsi:type="dcterms:W3CDTF">2008-09-08T12:48:20Z</dcterms:created>
  <dcterms:modified xsi:type="dcterms:W3CDTF">2017-07-05T18:34:30Z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