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46"/>
  </p:notesMasterIdLst>
  <p:sldIdLst>
    <p:sldId id="449" r:id="rId5"/>
    <p:sldId id="442" r:id="rId6"/>
    <p:sldId id="455" r:id="rId7"/>
    <p:sldId id="450" r:id="rId8"/>
    <p:sldId id="443" r:id="rId9"/>
    <p:sldId id="451" r:id="rId10"/>
    <p:sldId id="423" r:id="rId11"/>
    <p:sldId id="385" r:id="rId12"/>
    <p:sldId id="452" r:id="rId13"/>
    <p:sldId id="453" r:id="rId14"/>
    <p:sldId id="454" r:id="rId15"/>
    <p:sldId id="430" r:id="rId16"/>
    <p:sldId id="431" r:id="rId17"/>
    <p:sldId id="438" r:id="rId18"/>
    <p:sldId id="396" r:id="rId19"/>
    <p:sldId id="398" r:id="rId20"/>
    <p:sldId id="457" r:id="rId21"/>
    <p:sldId id="458" r:id="rId22"/>
    <p:sldId id="460" r:id="rId23"/>
    <p:sldId id="459" r:id="rId24"/>
    <p:sldId id="321" r:id="rId25"/>
    <p:sldId id="342" r:id="rId26"/>
    <p:sldId id="343" r:id="rId27"/>
    <p:sldId id="344" r:id="rId28"/>
    <p:sldId id="448" r:id="rId29"/>
    <p:sldId id="345" r:id="rId30"/>
    <p:sldId id="416" r:id="rId31"/>
    <p:sldId id="417" r:id="rId32"/>
    <p:sldId id="418" r:id="rId33"/>
    <p:sldId id="419" r:id="rId34"/>
    <p:sldId id="420" r:id="rId35"/>
    <p:sldId id="421" r:id="rId36"/>
    <p:sldId id="357" r:id="rId37"/>
    <p:sldId id="358" r:id="rId38"/>
    <p:sldId id="426" r:id="rId39"/>
    <p:sldId id="444" r:id="rId40"/>
    <p:sldId id="354" r:id="rId41"/>
    <p:sldId id="361" r:id="rId42"/>
    <p:sldId id="370" r:id="rId43"/>
    <p:sldId id="445" r:id="rId44"/>
    <p:sldId id="44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2" autoAdjust="0"/>
    <p:restoredTop sz="91922" autoAdjust="0"/>
  </p:normalViewPr>
  <p:slideViewPr>
    <p:cSldViewPr>
      <p:cViewPr varScale="1">
        <p:scale>
          <a:sx n="91" d="100"/>
          <a:sy n="91" d="100"/>
        </p:scale>
        <p:origin x="2304" y="176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1/13/18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Типы-значения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подразделяются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структурные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обнуляемые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Ссылочные типы делятся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массивы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деле-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гаты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типов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представлена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таблице.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/>
              <a:t> </a:t>
            </a:r>
            <a:r>
              <a:rPr lang="ru-RU" dirty="0"/>
              <a:t>А раз так, то метаданные не содержат ссылку на такой перечислимый тип,</a:t>
            </a:r>
            <a:r>
              <a:rPr lang="en-US" dirty="0"/>
              <a:t> </a:t>
            </a:r>
            <a:r>
              <a:rPr lang="ru-RU" dirty="0"/>
              <a:t>и сборка, описывающая перечислимый тип, становится не нужна в период</a:t>
            </a:r>
            <a:r>
              <a:rPr lang="en-US" dirty="0"/>
              <a:t> </a:t>
            </a:r>
            <a:r>
              <a:rPr lang="ru-RU" dirty="0"/>
              <a:t>выполнения. Если в коде есть ссылки на перечислимый тип, — а не просто</a:t>
            </a:r>
            <a:r>
              <a:rPr lang="en-US" dirty="0"/>
              <a:t> </a:t>
            </a:r>
            <a:r>
              <a:rPr lang="ru-RU" dirty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/>
              <a:t> </a:t>
            </a:r>
            <a:r>
              <a:rPr lang="ru-RU" dirty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ru-RU" baseline="0" dirty="0"/>
              <a:t> фундаментальная единица программирования .</a:t>
            </a:r>
            <a:r>
              <a:rPr lang="en-US" baseline="0" dirty="0"/>
              <a:t>NET</a:t>
            </a:r>
            <a:endParaRPr lang="en-US" dirty="0"/>
          </a:p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</a:t>
            </a:r>
            <a:r>
              <a:rPr lang="ru-RU" baseline="0" dirty="0"/>
              <a:t> отсутствии реализации метода  </a:t>
            </a:r>
            <a:r>
              <a:rPr lang="en-US" baseline="0" dirty="0" err="1"/>
              <a:t>DoWork</a:t>
            </a:r>
            <a:r>
              <a:rPr lang="en-US" baseline="0" dirty="0"/>
              <a:t> </a:t>
            </a:r>
            <a:r>
              <a:rPr lang="ru-RU" baseline="0" dirty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1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1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типа-значения, обычно вы </a:t>
            </a:r>
            <a:r>
              <a:rPr lang="ru-RU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5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найдете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какой-либо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02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798884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168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8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619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087558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/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99198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96212" y="5257800"/>
            <a:ext cx="435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Anzhelika KRAVCHUK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2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90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-152400" y="2667000"/>
            <a:ext cx="9144000" cy="993073"/>
          </a:xfrm>
        </p:spPr>
        <p:txBody>
          <a:bodyPr/>
          <a:lstStyle/>
          <a:p>
            <a:pPr algn="ctr"/>
            <a:r>
              <a:rPr lang="en-US" sz="4400" dirty="0" smtClean="0"/>
              <a:t>Creating types in</a:t>
            </a:r>
            <a:r>
              <a:rPr lang="ru-RU" sz="4400" dirty="0" smtClean="0"/>
              <a:t> </a:t>
            </a:r>
            <a:r>
              <a:rPr lang="en-US" sz="4400" dirty="0" smtClean="0"/>
              <a:t>C#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4659099"/>
            <a:ext cx="4112344" cy="370101"/>
          </a:xfrm>
        </p:spPr>
        <p:txBody>
          <a:bodyPr/>
          <a:lstStyle/>
          <a:p>
            <a:r>
              <a:rPr lang="en-US" dirty="0"/>
              <a:t>.NET &amp; JS </a:t>
            </a:r>
            <a:r>
              <a:rPr lang="en-US" dirty="0" smtClean="0"/>
              <a:t>Lab MINSK.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7675" y="838200"/>
            <a:ext cx="8768650" cy="5142946"/>
            <a:chOff x="108198" y="841974"/>
            <a:chExt cx="8768650" cy="5142946"/>
          </a:xfrm>
        </p:grpSpPr>
        <p:grpSp>
          <p:nvGrpSpPr>
            <p:cNvPr id="6" name="Group 5"/>
            <p:cNvGrpSpPr/>
            <p:nvPr/>
          </p:nvGrpSpPr>
          <p:grpSpPr>
            <a:xfrm>
              <a:off x="108198" y="841974"/>
              <a:ext cx="8768650" cy="5142946"/>
              <a:chOff x="57309" y="918174"/>
              <a:chExt cx="8768650" cy="51429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159" y="918174"/>
                <a:ext cx="8686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При определении конструктора соблюдаются следующие правила</a:t>
                </a:r>
                <a:endPara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285750" lvl="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имеют то же имя, что и класс, в котором они определены</a:t>
                </a:r>
              </a:p>
              <a:p>
                <a:pPr marL="285750" lvl="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не имеют типа возвращаемого значения (даже </a:t>
                </a:r>
                <a:r>
                  <a:rPr lang="ru-RU" dirty="0" err="1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void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), но они могут принимать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параметры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конструкторы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, как правило, объявляются с модификатором доступа </a:t>
                </a:r>
                <a:r>
                  <a:rPr lang="ru-RU" dirty="0" err="1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public</a:t>
                </a:r>
                <a:endPara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онструкторы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обычно инициализируют некоторые или все поля объекта, а также могут выполнять любые дополнительные задачи инициализации, требуемые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классу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309" y="5691788"/>
                <a:ext cx="4632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06000" algn="just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CLR </a:t>
                </a:r>
                <a:r>
                  <a:rPr lang="ru-RU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вызывает конструкторы автоматически!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71244" y="3351891"/>
              <a:ext cx="8636045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 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hasGarage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ResidenceType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type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numberOfBedrooms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hasGarage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hasGarden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 { }   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31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  <a:endParaRPr lang="en-US" dirty="0"/>
          </a:p>
        </p:txBody>
      </p:sp>
      <p:sp>
        <p:nvSpPr>
          <p:cNvPr id="4" name="Flowchart: Document 6"/>
          <p:cNvSpPr/>
          <p:nvPr/>
        </p:nvSpPr>
        <p:spPr>
          <a:xfrm>
            <a:off x="228600" y="762000"/>
            <a:ext cx="8686800" cy="5071332"/>
          </a:xfrm>
          <a:prstGeom prst="flowChartDocumen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6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6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ru-RU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4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9382" y="578825"/>
            <a:ext cx="8657621" cy="5899666"/>
            <a:chOff x="167641" y="1211514"/>
            <a:chExt cx="9523383" cy="5899666"/>
          </a:xfrm>
        </p:grpSpPr>
        <p:sp>
          <p:nvSpPr>
            <p:cNvPr id="10" name="Flowchart: Document 3"/>
            <p:cNvSpPr/>
            <p:nvPr/>
          </p:nvSpPr>
          <p:spPr bwMode="auto">
            <a:xfrm>
              <a:off x="167641" y="1211514"/>
              <a:ext cx="9509759" cy="5899666"/>
            </a:xfrm>
            <a:prstGeom prst="flowChartDocumen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public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Employee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id;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string name;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private static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CompanyPolicy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policy;</a:t>
              </a:r>
            </a:p>
            <a:p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virtual void Work()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{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Console.WriteLine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Zzzz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...");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endParaRPr lang="it-IT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TakeVacation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days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{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Console.WriteLine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("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Zzzz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...");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endParaRPr lang="it-IT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public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static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SetCompanyPolicy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CompanyPolicy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it-IT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plc</a:t>
              </a:r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</a:p>
            <a:p>
              <a:r>
                <a:rPr lang="it-IT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{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policy = </a:t>
              </a:r>
              <a:r>
                <a:rPr lang="pl-PL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plc</a:t>
              </a:r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;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}</a:t>
              </a:r>
            </a:p>
            <a:p>
              <a:r>
                <a:rPr lang="pl-PL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3373" y="1705178"/>
              <a:ext cx="204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Экземплярные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</a:t>
              </a:r>
            </a:p>
            <a:p>
              <a:pPr algn="ctr"/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поля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36620" y="1889844"/>
              <a:ext cx="3596753" cy="3312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51276" y="2616450"/>
              <a:ext cx="223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Статическое поле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029200" y="2574131"/>
              <a:ext cx="2422077" cy="22698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71900" y="1889844"/>
              <a:ext cx="3261473" cy="25972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48400" y="349268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Экземплярный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виртуальный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4114800" y="3062936"/>
              <a:ext cx="2133599" cy="75291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2801" y="4505812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Экземплярный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26280" y="4398013"/>
              <a:ext cx="2636521" cy="4309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62647" y="6137722"/>
              <a:ext cx="1914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Статический метод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4274820" y="5810595"/>
              <a:ext cx="3487827" cy="650293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51344"/>
            <a:ext cx="8610600" cy="2819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(Execution Engine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выделяет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память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инициализирует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таблицу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методо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ф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актически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после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этого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этапа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является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полноценным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живым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объектом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закладывает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регистр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ecx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передает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управление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конструктору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указанному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инструкции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newobj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породившей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генерацию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кода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Если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время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работы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конструктора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произошло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необработанных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исключений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помещается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или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иную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переменную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области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видимости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из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которой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вызывался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объектов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8757" y="1371600"/>
            <a:ext cx="8546486" cy="3790274"/>
            <a:chOff x="97188" y="609600"/>
            <a:chExt cx="9401135" cy="3276600"/>
          </a:xfrm>
        </p:grpSpPr>
        <p:grpSp>
          <p:nvGrpSpPr>
            <p:cNvPr id="29" name="Group 28"/>
            <p:cNvGrpSpPr/>
            <p:nvPr/>
          </p:nvGrpSpPr>
          <p:grpSpPr>
            <a:xfrm>
              <a:off x="717999" y="609600"/>
              <a:ext cx="8780324" cy="3276600"/>
              <a:chOff x="489399" y="381000"/>
              <a:chExt cx="8780324" cy="32766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Type Handle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Sync Block Index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349512" y="2127975"/>
                <a:ext cx="203204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04617" y="381000"/>
                <a:ext cx="2996206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Employee Class Instance 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noFill/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500" b="1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String Object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Storage for</a:t>
                </a:r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id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Storage for</a:t>
                </a:r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name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89399" y="1447800"/>
                <a:ext cx="1839210" cy="533400"/>
              </a:xfrm>
              <a:prstGeom prst="rect">
                <a:avLst/>
              </a:prstGeom>
              <a:noFill/>
              <a:ln w="19050" cmpd="sng">
                <a:solidFill>
                  <a:schemeClr val="accent3">
                    <a:lumMod val="75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OBJECTREF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937214" y="1549431"/>
                <a:ext cx="1214659" cy="165068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810816" y="6858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-4 bytes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867400" y="1371600"/>
                <a:ext cx="1134156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bytes 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72344" y="20574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+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4 bytes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72344" y="2590800"/>
                <a:ext cx="1250535" cy="279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+8</a:t>
                </a:r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bytes </a:t>
                </a: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6797218" y="990601"/>
                <a:ext cx="2414315" cy="279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Object Header Word 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H="1">
                <a:off x="5867400" y="1130285"/>
                <a:ext cx="929818" cy="69866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739029" y="1653002"/>
                <a:ext cx="2530694" cy="27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Method Table Pointer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67400" y="1792686"/>
                <a:ext cx="871629" cy="61545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565073" y="2285999"/>
                <a:ext cx="1366913" cy="27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An integer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5867400" y="2425684"/>
                <a:ext cx="1697673" cy="102317"/>
              </a:xfrm>
              <a:prstGeom prst="straightConnector1">
                <a:avLst/>
              </a:prstGeom>
              <a:ln w="28575">
                <a:solidFill>
                  <a:schemeClr val="accent3">
                    <a:lumMod val="50000"/>
                  </a:schemeClr>
                </a:solidFill>
                <a:prstDash val="sysDot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97188" y="2819400"/>
              <a:ext cx="3080833" cy="1037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DWORD offset (4 bytes)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637605" y="2209800"/>
              <a:ext cx="0" cy="60960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Разделяемые классы </a:t>
            </a:r>
            <a:r>
              <a:rPr lang="ru-RU" dirty="0"/>
              <a:t>и </a:t>
            </a:r>
            <a:r>
              <a:rPr lang="ru-RU" dirty="0" smtClean="0"/>
              <a:t>разделяемые методы</a:t>
            </a:r>
            <a:endParaRPr lang="ru-RU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867" y="700175"/>
            <a:ext cx="8839533" cy="5528804"/>
            <a:chOff x="75867" y="700175"/>
            <a:chExt cx="8839533" cy="5528804"/>
          </a:xfrm>
        </p:grpSpPr>
        <p:sp>
          <p:nvSpPr>
            <p:cNvPr id="10" name="Flowchart: Document 6"/>
            <p:cNvSpPr/>
            <p:nvPr/>
          </p:nvSpPr>
          <p:spPr>
            <a:xfrm>
              <a:off x="190278" y="2260134"/>
              <a:ext cx="8496300" cy="1866937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PaymentFormGen.cs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-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auto-generated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PaymentForm.cs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- hand-authored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} 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616711" y="3735706"/>
              <a:ext cx="5081590" cy="1866937"/>
              <a:chOff x="685798" y="3404123"/>
              <a:chExt cx="5081590" cy="1866937"/>
            </a:xfrm>
          </p:grpSpPr>
          <p:sp>
            <p:nvSpPr>
              <p:cNvPr id="13" name="Flowchart: Document 6"/>
              <p:cNvSpPr/>
              <p:nvPr/>
            </p:nvSpPr>
            <p:spPr>
              <a:xfrm>
                <a:off x="685798" y="3404123"/>
                <a:ext cx="5067522" cy="1866937"/>
              </a:xfrm>
              <a:prstGeom prst="flowChartDocumen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7416" tIns="58707" rIns="117416" bIns="58707" rtlCol="0" anchor="ctr"/>
              <a:lstStyle/>
              <a:p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//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PaymentFormGen.cs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- auto-generated </a:t>
                </a:r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partial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class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{ ... 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}</a:t>
                </a:r>
              </a:p>
              <a:p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//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PaymentForm.cs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- hand-authored </a:t>
                </a:r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class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PaymentForm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{ ... } 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pic>
            <p:nvPicPr>
              <p:cNvPr id="14" name="Picture 8" descr="E:\Projects\ContentDev\MSL PNG Library\Validate_XMar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257800" y="3960159"/>
                <a:ext cx="509588" cy="617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190278" y="700175"/>
              <a:ext cx="872512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типы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позволяют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раздел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ть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определение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типа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на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несколько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файлов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Обычный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сценарий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заключается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том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класс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автоматически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сгенерирован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из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какого-либо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другого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источника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(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такого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как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шаблон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дизайнер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Visual Studio),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класс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методами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867" y="5305649"/>
              <a:ext cx="872512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типы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полностью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разрешаются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компилятором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означает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что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каждый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участник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быть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доступен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во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время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компиляции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должен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находиться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одной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той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же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сборке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685800"/>
            <a:ext cx="8880763" cy="5486400"/>
            <a:chOff x="152400" y="685800"/>
            <a:chExt cx="8880763" cy="5486400"/>
          </a:xfrm>
        </p:grpSpPr>
        <p:sp>
          <p:nvSpPr>
            <p:cNvPr id="15" name="Rounded Rectangle 14"/>
            <p:cNvSpPr/>
            <p:nvPr/>
          </p:nvSpPr>
          <p:spPr>
            <a:xfrm>
              <a:off x="152400" y="685800"/>
              <a:ext cx="8763000" cy="838198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Частичный тип может содержать частичные методы. Они позволяют 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автогенерируемому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частичному типу предоставлять настраиваемое поведение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Flowchart: Document 11"/>
            <p:cNvSpPr/>
            <p:nvPr/>
          </p:nvSpPr>
          <p:spPr>
            <a:xfrm>
              <a:off x="228600" y="1707179"/>
              <a:ext cx="8686800" cy="1721823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// In auto-generated file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...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partial 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ValidatePayment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(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decimal amount);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Flowchart: Document 13"/>
            <p:cNvSpPr/>
            <p:nvPr/>
          </p:nvSpPr>
          <p:spPr>
            <a:xfrm>
              <a:off x="228600" y="3276600"/>
              <a:ext cx="8686800" cy="2895600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class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PaymentForm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// In hand-authored file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...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partial </a:t>
              </a: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void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ValidatePayment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decimal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amount) </a:t>
              </a:r>
              <a:endPara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if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(amount &gt; 100) ...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} 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3637" y="2724087"/>
              <a:ext cx="1641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Определение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267201" y="2752757"/>
              <a:ext cx="3006436" cy="14060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81800" y="4998423"/>
              <a:ext cx="2251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реализация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495802" y="4445911"/>
              <a:ext cx="2285998" cy="72178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137722" y="5486400"/>
              <a:ext cx="2276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неявно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приватный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2133601" y="4261244"/>
              <a:ext cx="1034211" cy="1225156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6413" y="3244334"/>
            <a:ext cx="1731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Структура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892" y="762000"/>
            <a:ext cx="8668216" cy="5142801"/>
            <a:chOff x="247184" y="762000"/>
            <a:chExt cx="8668216" cy="5142801"/>
          </a:xfrm>
        </p:grpSpPr>
        <p:sp>
          <p:nvSpPr>
            <p:cNvPr id="4" name="Rounded Rectangle 3"/>
            <p:cNvSpPr/>
            <p:nvPr/>
          </p:nvSpPr>
          <p:spPr>
            <a:xfrm>
              <a:off x="247184" y="762000"/>
              <a:ext cx="8668216" cy="143589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похожа на класс со следующими ключевыми отличиями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тип значения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тогда как класс является ссылочным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поддерживает наследование (отличное от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неявно полученного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System.Obict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или, точнее,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System.ValueType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7184" y="2514600"/>
              <a:ext cx="8668216" cy="15975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может иметь все члены класса, кроме следующих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конструктор без параметров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инициализаторы не статических полей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финализатор</a:t>
              </a:r>
              <a:endParaRPr lang="ru-RU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виртуальные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 защищенные члены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184" y="4609401"/>
              <a:ext cx="8668216" cy="12954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Поскольку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является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 значения, каждый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экземпляр, является переменной соответствующего типа,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требует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дополнительных байт в памяти;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приводит к полезной экономии при создании многих экземпляров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структурного типа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Например, для создания массива типа значения требуется только одно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выделение памяти в кучи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6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структуры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892" y="762000"/>
            <a:ext cx="8668216" cy="5142801"/>
            <a:chOff x="247184" y="762000"/>
            <a:chExt cx="8668216" cy="5142801"/>
          </a:xfrm>
        </p:grpSpPr>
        <p:sp>
          <p:nvSpPr>
            <p:cNvPr id="4" name="Rounded Rectangle 3"/>
            <p:cNvSpPr/>
            <p:nvPr/>
          </p:nvSpPr>
          <p:spPr>
            <a:xfrm>
              <a:off x="247184" y="762000"/>
              <a:ext cx="8668216" cy="17526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похожа на класс со следующими ключевыми отличиями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тип значения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тогда как класс является ссылочным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поддерживает наследование (отличное от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неявно полученного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System.Object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или, точнее,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System.ValueType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7184" y="2542735"/>
              <a:ext cx="8668216" cy="172182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может иметь все члены класса, кроме следующих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конструктор без параметров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инициализаторы не статических полей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ru-RU" dirty="0" err="1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финализатор</a:t>
              </a:r>
              <a:endParaRPr lang="ru-RU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виртуальные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или защищенные члены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184" y="4609401"/>
              <a:ext cx="8668216" cy="129540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Поскольку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структура является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типом значения, каждый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экземпляр, является переменной соответствующего типа,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не требует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дополнительных байт в памяти;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это приводит к полезной экономии при создании многих экземпляров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структурного типа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 Например, для создания массива типа значения требуется только одно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выделение памяти в кучи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24376" y="685800"/>
            <a:ext cx="8695248" cy="5486400"/>
            <a:chOff x="79626" y="609600"/>
            <a:chExt cx="9014340" cy="5715000"/>
          </a:xfrm>
        </p:grpSpPr>
        <p:sp>
          <p:nvSpPr>
            <p:cNvPr id="55" name="Rounded Rectangle 54"/>
            <p:cNvSpPr/>
            <p:nvPr/>
          </p:nvSpPr>
          <p:spPr>
            <a:xfrm>
              <a:off x="4765618" y="1371600"/>
              <a:ext cx="4328348" cy="495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Reference Types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8384" y="1371600"/>
              <a:ext cx="4398289" cy="495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91372" y="609600"/>
              <a:ext cx="1237455" cy="3810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Object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626" y="1106394"/>
              <a:ext cx="1587500" cy="37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1606392"/>
              <a:ext cx="1237455" cy="37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String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94020" y="179445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SByte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94020" y="2224306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Int16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94019" y="26134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Int32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94018" y="3036680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Int64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018" y="42898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Decimal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61455" y="4747607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Struct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352325" y="5248320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Enum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352325" y="5761414"/>
              <a:ext cx="1981200" cy="4339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Nullable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cxnSp>
          <p:nvCxnSpPr>
            <p:cNvPr id="69" name="Straight Connector 68"/>
            <p:cNvCxnSpPr>
              <a:endCxn id="61" idx="0"/>
            </p:cNvCxnSpPr>
            <p:nvPr/>
          </p:nvCxnSpPr>
          <p:spPr>
            <a:xfrm>
              <a:off x="5715000" y="1293773"/>
              <a:ext cx="9128" cy="3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0" idx="3"/>
            </p:cNvCxnSpPr>
            <p:nvPr/>
          </p:nvCxnSpPr>
          <p:spPr>
            <a:xfrm flipV="1">
              <a:off x="1667126" y="1295400"/>
              <a:ext cx="4047874" cy="6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572000" y="990603"/>
              <a:ext cx="0" cy="30317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60" idx="2"/>
            </p:cNvCxnSpPr>
            <p:nvPr/>
          </p:nvCxnSpPr>
          <p:spPr>
            <a:xfrm flipV="1">
              <a:off x="841625" y="1485767"/>
              <a:ext cx="31751" cy="453637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81654" y="6018704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1654" y="5465316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81619" y="4964603"/>
              <a:ext cx="466327" cy="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73968" y="443092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73968" y="4024309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73968" y="359272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3968" y="318480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73968" y="2767381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73968" y="2372000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73968" y="1931693"/>
              <a:ext cx="457198" cy="1096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7967" y="4239306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090245" y="4088603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Double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4018" y="3886201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Single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873968" y="3809452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3109692" y="3631933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Char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94018" y="3451642"/>
              <a:ext cx="1085257" cy="269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Boolean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37967" y="3378614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73968" y="2960613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73968" y="2564241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73968" y="2158311"/>
              <a:ext cx="2247899" cy="54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3102945" y="1993964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Byte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02945" y="2424035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UInt16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90245" y="2823918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UInt32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090245" y="3228577"/>
              <a:ext cx="964405" cy="28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UInt64</a:t>
              </a:r>
            </a:p>
          </p:txBody>
        </p:sp>
        <p:cxnSp>
          <p:nvCxnSpPr>
            <p:cNvPr id="129" name="Straight Connector 128"/>
            <p:cNvCxnSpPr>
              <a:stCxn id="61" idx="2"/>
            </p:cNvCxnSpPr>
            <p:nvPr/>
          </p:nvCxnSpPr>
          <p:spPr>
            <a:xfrm>
              <a:off x="5724128" y="1985765"/>
              <a:ext cx="0" cy="3576835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6477000" y="5181600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Array Types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6477000" y="4246894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 Types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6477000" y="3306600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Delegate Types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6477000" y="2366306"/>
              <a:ext cx="2142988" cy="7177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Interface Types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5715000" y="5540455"/>
              <a:ext cx="761999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733257" y="4611731"/>
              <a:ext cx="743743" cy="808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5724128" y="3688327"/>
              <a:ext cx="762000" cy="115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715000" y="2747233"/>
              <a:ext cx="762000" cy="115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0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использование структуры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9215" y="914400"/>
            <a:ext cx="8716185" cy="4567155"/>
            <a:chOff x="182650" y="1014019"/>
            <a:chExt cx="8716185" cy="4567155"/>
          </a:xfrm>
        </p:grpSpPr>
        <p:sp>
          <p:nvSpPr>
            <p:cNvPr id="3" name="Flowchart: Document 6"/>
            <p:cNvSpPr/>
            <p:nvPr/>
          </p:nvSpPr>
          <p:spPr>
            <a:xfrm>
              <a:off x="212035" y="1014019"/>
              <a:ext cx="8686800" cy="2138694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ru-RU" sz="1600" b="1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struct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currencyCode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 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ISO 4217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code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currencySymbol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symbol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($,£,...)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fractionDigits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;    //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The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number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of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decimal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places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4" name="Flowchart: Document 7"/>
            <p:cNvSpPr/>
            <p:nvPr/>
          </p:nvSpPr>
          <p:spPr>
            <a:xfrm>
              <a:off x="190933" y="2995219"/>
              <a:ext cx="8670235" cy="1752600"/>
            </a:xfrm>
            <a:prstGeom prst="flowChartDocumen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r>
                <a:rPr lang="ru-RU" sz="1600" b="1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Currency unitedStatesCurrency;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unitedStatesCurrency.currencyCode = "USD";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unitedStatesCurrency.currencySymbol = "$";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unitedStatesCurrency.fractionDigits = 2;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650" y="4686652"/>
              <a:ext cx="8686800" cy="894522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 algn="just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Чтобы создать экземпляр структуры, нет необходимости использовать оператор </a:t>
              </a:r>
              <a:r>
                <a:rPr lang="ru-RU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new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однако структура </a:t>
              </a:r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в этом случае считается неинициализированной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4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/>
              <a:t>такое структура?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Структуры используются для моделирования элементов, которые содержат относительно небольшое количество данных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Данные в переменных структурного типа хранятся своим значением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System.Byte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byte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System.Int16</a:t>
              </a:r>
            </a:p>
            <a:p>
              <a:pPr algn="ctr"/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short</a:t>
              </a:r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System.Int32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int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System.Int64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long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System.Single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float</a:t>
              </a:r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System.Double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double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Decimal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decimal</a:t>
              </a:r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System.Boolean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bool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Char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char</a:t>
              </a:r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структуры?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Cтруктура может содержать поля и методы реализации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использование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объявления структуры используется ключевое слово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1524000"/>
            <a:ext cx="8686800" cy="21386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38600" y="3997952"/>
            <a:ext cx="4953000" cy="1752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1618" y="3726192"/>
            <a:ext cx="3906982" cy="198629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создания экземпляра типа структура необязательно использовать оператор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new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однако структура в этом случае считается неинициализированной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933734"/>
            <a:ext cx="5334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>
                <a:solidFill>
                  <a:schemeClr val="bg1"/>
                </a:solidFill>
                <a:latin typeface="Calibri" panose="020F0502020204030204" pitchFamily="34" charset="0"/>
              </a:rPr>
              <a:t>Синтаксис при определении членов в структурах аналогичен синтаксису в классах</a:t>
            </a:r>
            <a:endParaRPr lang="ru-RU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3200" y="710910"/>
            <a:ext cx="8712200" cy="774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17405"/>
            <a:ext cx="8686800" cy="4119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65566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Сколько значимых типов из .NET </a:t>
            </a:r>
            <a:r>
              <a:rPr lang="ru-RU" i="1" dirty="0" err="1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Framework</a:t>
            </a:r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 содержит конструкторы по умолчанию?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 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9300" y="3200400"/>
            <a:ext cx="4356100" cy="151067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Правила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обязательной инициализации всех полей структуры, аналогичные правилам для локальных переменных 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definite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assignment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rules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990600"/>
            <a:ext cx="8686800" cy="3429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double _d;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: this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Поле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инициализировано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неявно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!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0" y="762000"/>
            <a:ext cx="5638800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Вызов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ru-RU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() 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превращается в инструкцию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initobj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используемую для получения значения по умолчанию экземпляра структуры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4419600"/>
            <a:ext cx="8712200" cy="1905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мешивание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понятий конструктора по умолчанию с получением значения по умолчанию для значимых типов является общепринятым на платформе .NET, но не является обязательным. Некоторые языки, как например, «голый» IL или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Managed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++, поддерживают полноценные пользовательские конструкторы по умолчанию для значимых типов, которые позволяют инициализировать состояние структуры произвольным образом, а не только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структуры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762000"/>
            <a:ext cx="87630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876801"/>
            <a:ext cx="8763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структуры не используется конструктор (либо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default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), структура считается неинициализированной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18310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структуры нельзя определить конструктор по умолчанию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27598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Все конструкторы структуры должны явно инициализацировать каждое поле в структуре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6886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 в структуре не может вызывать другие методы до присваивания значений всем ее полям</a:t>
            </a:r>
          </a:p>
        </p:txBody>
      </p:sp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678" y="5489576"/>
            <a:ext cx="983568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28600" y="807388"/>
            <a:ext cx="1295400" cy="685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43527" y="1500038"/>
            <a:ext cx="3276600" cy="91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61679"/>
            <a:ext cx="3962400" cy="2819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ctr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81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1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281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07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07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07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0777" y="26897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1358" y="2643855"/>
            <a:ext cx="4730469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Использование перечислений дает следующие преимущества: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3637958"/>
            <a:ext cx="8763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поддерживать, поскольку определяются только ожидаемые значения переменных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323757"/>
            <a:ext cx="87630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код легче читать, потому что присваиваются легко идентифицированные имена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933357"/>
            <a:ext cx="8763000" cy="6925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в наборе, поскольку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IntelliSense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выводит список возможных значений, которые можно использовать</a:t>
            </a:r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05791" y="806475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414097" y="161151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227889" y="5702361"/>
            <a:ext cx="8763000" cy="609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подвергаются строгой проверке типов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Каждый перечислимый тип прямо наследует System.Enum, производному от System.ValueType, а тот в свою очередь — 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относятся к значимым типам и могут выступать как в неупакованной, так и в упакованной 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struct Color :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cоздаются с помощью ключевого слова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" y="838200"/>
            <a:ext cx="5201297" cy="2514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2175"/>
            <a:ext cx="6803752" cy="1905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5350" y="3244334"/>
            <a:ext cx="1053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Класс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6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типов перечисления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2" y="1164104"/>
            <a:ext cx="1981200" cy="259653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9254" y="686180"/>
            <a:ext cx="52578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можно объявить в классе или пространстве имен, но нельзя в методе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32786" y="1842790"/>
            <a:ext cx="2286000" cy="251757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byte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sbyte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int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uint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long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ulong</a:t>
            </a:r>
            <a:endParaRPr lang="ru-RU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107654" y="1805724"/>
            <a:ext cx="2819400" cy="6877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класс 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FCL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Int32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2684" y="1887838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7517354" y="2493434"/>
            <a:ext cx="251061" cy="9973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latin typeface="Calibri" panose="020F0502020204030204" pitchFamily="34" charset="0"/>
              </a:rPr>
              <a:t>Объявление переменных перечисления и присваивание им значений выполняется аналогично другим типам в C#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42722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ayOff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9" y="1703322"/>
            <a:ext cx="5257801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863519"/>
            <a:ext cx="8725122" cy="90951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0278" y="1965502"/>
            <a:ext cx="8420322" cy="144504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743168"/>
            <a:ext cx="6210522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Переменные перечисления можно сравнивать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531209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переменных перечисления можно выполнять целочисленные операции, такие как инкримент и декримент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1000" y="5457778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Day.Monday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+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Day.Wednesday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5214" y="5353315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457779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«==», «!=», «&lt;», «&gt;», «&lt;=», «&gt;=»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2387928"/>
            <a:ext cx="18288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Прямая со стрелкой 3"/>
          <p:cNvCxnSpPr>
            <a:endCxn id="15" idx="1"/>
          </p:cNvCxnSpPr>
          <p:nvPr/>
        </p:nvCxnSpPr>
        <p:spPr>
          <a:xfrm>
            <a:off x="4038600" y="2667000"/>
            <a:ext cx="2743200" cy="825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Упаковка и распаковка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3964" y="804649"/>
            <a:ext cx="8797636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964" y="1798025"/>
            <a:ext cx="8797636" cy="1066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964" y="3352800"/>
            <a:ext cx="8797636" cy="2362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Упаковка (</a:t>
            </a:r>
            <a:r>
              <a:rPr lang="ru-RU" dirty="0" err="1">
                <a:latin typeface="Calibri" panose="020F0502020204030204" pitchFamily="34" charset="0"/>
              </a:rPr>
              <a:t>boxing</a:t>
            </a:r>
            <a:r>
              <a:rPr lang="ru-RU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5636" y="48006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Копирует значение переменной в эту часть памяти, а затем связывает объект  с копией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636" y="39624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874699"/>
            <a:ext cx="1524000" cy="749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Структура</a:t>
            </a:r>
          </a:p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Упаковка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819400" y="2389260"/>
            <a:ext cx="4343400" cy="7926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9"/>
          <p:cNvSpPr/>
          <p:nvPr/>
        </p:nvSpPr>
        <p:spPr>
          <a:xfrm>
            <a:off x="7162800" y="867102"/>
            <a:ext cx="1524000" cy="5174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Класс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 flipV="1">
            <a:off x="4610100" y="1011925"/>
            <a:ext cx="2552700" cy="11390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00600" y="2130824"/>
            <a:ext cx="2362200" cy="2983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327" y="3334516"/>
            <a:ext cx="8839200" cy="2532883"/>
            <a:chOff x="685800" y="3429000"/>
            <a:chExt cx="7391400" cy="2362200"/>
          </a:xfrm>
          <a:effectLst/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dirty="0">
                  <a:latin typeface="Calibri" panose="020F0502020204030204" pitchFamily="34" charset="0"/>
                </a:rPr>
                <a:t>Распаковка (</a:t>
              </a:r>
              <a:r>
                <a:rPr lang="ru-RU" dirty="0" err="1">
                  <a:latin typeface="Calibri" panose="020F0502020204030204" pitchFamily="34" charset="0"/>
                </a:rPr>
                <a:t>unboxing</a:t>
              </a:r>
              <a:r>
                <a:rPr lang="ru-RU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Если типы совпадают, извлекает значение из упакованного объекта в куче и копирует его в переменную в стеке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 CLR проверяет тип объекта </a:t>
              </a: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152400" y="800099"/>
            <a:ext cx="8839200" cy="167640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Currency anotherCurrency = (Currency)o;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1501686"/>
            <a:ext cx="3733800" cy="12291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получения значения упакованной копии необходимо использовать приведение типов</a:t>
            </a:r>
          </a:p>
        </p:txBody>
      </p:sp>
      <p:cxnSp>
        <p:nvCxnSpPr>
          <p:cNvPr id="4" name="Прямая со стрелкой 3"/>
          <p:cNvCxnSpPr>
            <a:stCxn id="17" idx="1"/>
          </p:cNvCxnSpPr>
          <p:nvPr/>
        </p:nvCxnSpPr>
        <p:spPr>
          <a:xfrm flipH="1" flipV="1">
            <a:off x="4060682" y="1983698"/>
            <a:ext cx="1197118" cy="13258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4" name="Flowchart: Document 8"/>
          <p:cNvSpPr/>
          <p:nvPr/>
        </p:nvSpPr>
        <p:spPr>
          <a:xfrm>
            <a:off x="228600" y="914400"/>
            <a:ext cx="5105400" cy="2362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static void Main()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Bar(42)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static void Bar(object value)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)value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Flowchart: Document 8"/>
          <p:cNvSpPr/>
          <p:nvPr/>
        </p:nvSpPr>
        <p:spPr>
          <a:xfrm>
            <a:off x="4419600" y="2362200"/>
            <a:ext cx="4267200" cy="3886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ldc.i4.s    2A </a:t>
            </a:r>
          </a:p>
          <a:p>
            <a:r>
              <a:rPr lang="fr-F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IL_0003:  box      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call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UserQuery.Bar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IL_000D: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IL_000E:  ret         </a:t>
            </a:r>
          </a:p>
          <a:p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is-I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ldarg.0     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IL_0002: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unbox.any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IL_0007:  stloc.0     // a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ret 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67200" y="1752600"/>
            <a:ext cx="2286000" cy="8382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147539" y="762000"/>
            <a:ext cx="8868180" cy="5257800"/>
            <a:chOff x="147539" y="762000"/>
            <a:chExt cx="8868180" cy="5257800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038601" y="762000"/>
              <a:ext cx="4977118" cy="5257800"/>
              <a:chOff x="990600" y="789709"/>
              <a:chExt cx="4800601" cy="5101893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990600" y="810491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Облако 20"/>
              <p:cNvSpPr/>
              <p:nvPr/>
            </p:nvSpPr>
            <p:spPr>
              <a:xfrm>
                <a:off x="2721446" y="789709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Группа 23"/>
              <p:cNvGrpSpPr/>
              <p:nvPr/>
            </p:nvGrpSpPr>
            <p:grpSpPr>
              <a:xfrm>
                <a:off x="990600" y="2477526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Облако 29"/>
              <p:cNvSpPr/>
              <p:nvPr/>
            </p:nvSpPr>
            <p:spPr>
              <a:xfrm>
                <a:off x="2721446" y="2456744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990600" y="4724400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143000" y="20574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Облако 38"/>
              <p:cNvSpPr/>
              <p:nvPr/>
            </p:nvSpPr>
            <p:spPr>
              <a:xfrm>
                <a:off x="2721445" y="4647966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332281" y="158076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133508" y="3267833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286242" y="2867406"/>
                <a:ext cx="851607" cy="30777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46" name="Скругленная соединительная линия 45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1914492" y="3021295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Выноска 1 46"/>
              <p:cNvSpPr/>
              <p:nvPr/>
            </p:nvSpPr>
            <p:spPr>
              <a:xfrm>
                <a:off x="4343401" y="1981200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4350328" y="2019359"/>
                <a:ext cx="1377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1332279" y="505862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1133508" y="5484630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243030" y="5060959"/>
                <a:ext cx="851607" cy="307777"/>
              </a:xfrm>
              <a:prstGeom prst="rect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54" name="Скругленная соединительная линия 53"/>
              <p:cNvCxnSpPr>
                <a:endCxn id="53" idx="1"/>
              </p:cNvCxnSpPr>
              <p:nvPr/>
            </p:nvCxnSpPr>
            <p:spPr>
              <a:xfrm flipV="1">
                <a:off x="1871280" y="5214848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Выноска 1 54"/>
              <p:cNvSpPr/>
              <p:nvPr/>
            </p:nvSpPr>
            <p:spPr>
              <a:xfrm>
                <a:off x="4300189" y="4174753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4335439" y="4207198"/>
                <a:ext cx="1377301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Прямая со стрелкой 57"/>
              <p:cNvCxnSpPr/>
              <p:nvPr/>
            </p:nvCxnSpPr>
            <p:spPr>
              <a:xfrm flipH="1">
                <a:off x="1537821" y="3823284"/>
                <a:ext cx="1" cy="7764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1597165" y="3990109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Bar</a:t>
                </a:r>
              </a:p>
            </p:txBody>
          </p:sp>
        </p:grpSp>
        <p:sp>
          <p:nvSpPr>
            <p:cNvPr id="67" name="Flowchart: Document 8"/>
            <p:cNvSpPr/>
            <p:nvPr/>
          </p:nvSpPr>
          <p:spPr>
            <a:xfrm>
              <a:off x="147539" y="1580034"/>
              <a:ext cx="3656463" cy="38862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endParaRPr lang="fi-FI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pl-PL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ldc.i4.s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IL_0003</a:t>
              </a:r>
              <a:r>
                <a:rPr lang="fr-FR" sz="1500" dirty="0">
                  <a:latin typeface="Consolas" panose="020B0609020204030204" pitchFamily="49" charset="0"/>
                  <a:cs typeface="Consolas" panose="020B0609020204030204" pitchFamily="49" charset="0"/>
                </a:rPr>
                <a:t>:  </a:t>
              </a:r>
              <a:r>
                <a:rPr lang="fr-FR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box      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call   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UserQuery.Bar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IL_000D: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IL_000E:  ret         </a:t>
              </a:r>
            </a:p>
            <a:p>
              <a:endParaRPr lang="da-DK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Bar:</a:t>
              </a: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is-I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ldarg.0    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IL_0002:  </a:t>
              </a:r>
              <a:r>
                <a:rPr lang="en-US" sz="15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unbox.any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IL_0007:  stloc.0     // a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V="1">
              <a:off x="1975770" y="1752600"/>
              <a:ext cx="2139030" cy="3684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1676400" y="2489528"/>
              <a:ext cx="2438400" cy="9556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133600" y="4250486"/>
              <a:ext cx="2053163" cy="10634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8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объявлении ссылочной переменной можно установить ее значение в null, чтобы указать, что она не инициализирована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27909"/>
            <a:ext cx="5257799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657600" y="1943100"/>
            <a:ext cx="4876800" cy="609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19999" y="1627909"/>
            <a:ext cx="1295400" cy="12954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latin typeface="Calibri" panose="020F0502020204030204" pitchFamily="34" charset="0"/>
              </a:rPr>
              <a:t>CTE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4495800"/>
            <a:ext cx="5486400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4671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Чтобы указать, что тип значения является обнуляемым, используется знак вопроса «?»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3" cy="87459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Типы, допускающие значения null, по сути являются экземплярами структуры System.Nullable&lt;T&gt;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526" y="1787236"/>
            <a:ext cx="2507673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Nullable&lt;Int32&gt;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1673" y="2388151"/>
            <a:ext cx="3733800" cy="668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любое значение от -2 147 483 648 до 2 147 483 647 или значение null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98812" y="1758803"/>
            <a:ext cx="2387787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Nullable&lt;bool&gt;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48201" y="2391772"/>
            <a:ext cx="3886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значения true, false или null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21673" y="3489848"/>
            <a:ext cx="4876800" cy="2057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7202" y="3262050"/>
            <a:ext cx="4648199" cy="7469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HasValue указывает, содержит ли обнуляемый тип значение или null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7201" y="5432146"/>
            <a:ext cx="4648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только для чтения Value содержит значение переменной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6782" y="831476"/>
            <a:ext cx="6394818" cy="20849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Нуль-коалесцирующая операция (операция поглощения) «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??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21673" y="3361535"/>
            <a:ext cx="4888173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228600" y="4447147"/>
            <a:ext cx="8735291" cy="103206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876800" y="3578037"/>
            <a:ext cx="3733800" cy="762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235718"/>
            <a:ext cx="7010400" cy="926828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sp>
        <p:nvSpPr>
          <p:cNvPr id="9" name="Flowchart: Document 15"/>
          <p:cNvSpPr/>
          <p:nvPr/>
        </p:nvSpPr>
        <p:spPr>
          <a:xfrm>
            <a:off x="228600" y="831475"/>
            <a:ext cx="2188656" cy="2438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j = i;</a:t>
            </a: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90966" y="1341253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76367" y="1844388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3544" y="2362200"/>
            <a:ext cx="463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</a:t>
            </a:r>
            <a:r>
              <a:rPr lang="ru-RU" dirty="0"/>
              <a:t>а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7071" y="914400"/>
            <a:ext cx="8709857" cy="5086843"/>
            <a:chOff x="130470" y="1264258"/>
            <a:chExt cx="8709857" cy="5086843"/>
          </a:xfrm>
        </p:grpSpPr>
        <p:grpSp>
          <p:nvGrpSpPr>
            <p:cNvPr id="11" name="Group 10"/>
            <p:cNvGrpSpPr/>
            <p:nvPr/>
          </p:nvGrpSpPr>
          <p:grpSpPr>
            <a:xfrm>
              <a:off x="130470" y="2404553"/>
              <a:ext cx="8709857" cy="3946548"/>
              <a:chOff x="100371" y="2133600"/>
              <a:chExt cx="8709857" cy="39465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411" y="2133600"/>
                <a:ext cx="6904661" cy="2005921"/>
                <a:chOff x="167411" y="2133600"/>
                <a:chExt cx="6904661" cy="2005921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81000" y="2611276"/>
                  <a:ext cx="4154100" cy="1528245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 marL="106000" algn="just"/>
                  <a:endParaRPr lang="ru-RU"/>
                </a:p>
              </p:txBody>
            </p:sp>
            <p:sp>
              <p:nvSpPr>
                <p:cNvPr id="20" name="Flowchart: Document 12"/>
                <p:cNvSpPr/>
                <p:nvPr/>
              </p:nvSpPr>
              <p:spPr>
                <a:xfrm>
                  <a:off x="167411" y="2133600"/>
                  <a:ext cx="2438400" cy="1528245"/>
                </a:xfrm>
                <a:prstGeom prst="flowChartDocumen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>
                    <a:defRPr/>
                  </a:pPr>
                  <a:r>
                    <a:rPr lang="ru-RU" sz="1600" dirty="0" err="1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class</a:t>
                  </a: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 </a:t>
                  </a:r>
                  <a:r>
                    <a:rPr lang="en-U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ClassName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{</a:t>
                  </a: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   ...</a:t>
                  </a:r>
                </a:p>
                <a:p>
                  <a:pPr>
                    <a:defRPr/>
                  </a:pPr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}</a:t>
                  </a:r>
                </a:p>
              </p:txBody>
            </p:sp>
            <p:sp>
              <p:nvSpPr>
                <p:cNvPr id="22" name="Rounded Rectangle 8"/>
                <p:cNvSpPr/>
                <p:nvPr/>
              </p:nvSpPr>
              <p:spPr>
                <a:xfrm>
                  <a:off x="3886200" y="2327479"/>
                  <a:ext cx="3185872" cy="1048803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117416" tIns="58707" rIns="117416" bIns="58707" rtlCol="0" anchor="ctr"/>
                <a:lstStyle/>
                <a:p>
                  <a:pPr marL="106000" algn="just"/>
                  <a:r>
                    <a:rPr lang="ru-RU" dirty="0">
                      <a:solidFill>
                        <a:schemeClr val="accent3">
                          <a:lumMod val="75000"/>
                        </a:schemeClr>
                      </a:solidFill>
                      <a:latin typeface="Bradley Hand" charset="0"/>
                      <a:ea typeface="Bradley Hand" charset="0"/>
                      <a:cs typeface="Bradley Hand" charset="0"/>
                    </a:rPr>
                    <a:t>Класс определяется с ключевым словом </a:t>
                  </a:r>
                  <a:r>
                    <a:rPr lang="ru-RU" b="1" dirty="0" err="1">
                      <a:solidFill>
                        <a:schemeClr val="accent3">
                          <a:lumMod val="75000"/>
                        </a:schemeClr>
                      </a:solidFill>
                      <a:latin typeface="Bradley Hand" charset="0"/>
                      <a:ea typeface="Bradley Hand" charset="0"/>
                      <a:cs typeface="Bradley Hand" charset="0"/>
                    </a:rPr>
                    <a:t>class</a:t>
                  </a:r>
                  <a:endParaRPr lang="ru-RU" b="1" dirty="0">
                    <a:solidFill>
                      <a:schemeClr val="accent3">
                        <a:lumMod val="75000"/>
                      </a:schemeClr>
                    </a:solidFill>
                    <a:latin typeface="Bradley Hand" charset="0"/>
                    <a:ea typeface="Bradley Hand" charset="0"/>
                    <a:cs typeface="Bradley Hand" charset="0"/>
                  </a:endParaRPr>
                </a:p>
              </p:txBody>
            </p:sp>
            <p:cxnSp>
              <p:nvCxnSpPr>
                <p:cNvPr id="23" name="Прямая со стрелкой 5"/>
                <p:cNvCxnSpPr>
                  <a:stCxn id="22" idx="1"/>
                </p:cNvCxnSpPr>
                <p:nvPr/>
              </p:nvCxnSpPr>
              <p:spPr>
                <a:xfrm flipH="1" flipV="1">
                  <a:off x="762000" y="2543781"/>
                  <a:ext cx="3124200" cy="308100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226200" y="3522139"/>
                <a:ext cx="845820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С точки зрения программирования класс можно рассматривать как набор данных и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методов для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работы с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ними</a:t>
                </a:r>
              </a:p>
              <a:p>
                <a:pPr algn="just"/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С точки зрения структуры программы, класс является сложным типом </a:t>
                </a: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данных</a:t>
                </a:r>
                <a:endParaRPr lang="ru-RU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0371" y="5433817"/>
                <a:ext cx="87098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6000" algn="just"/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Объект (экземпляр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класса) – это отдельный представитель класса, имеющий конкретное состояние и поведение, полностью определяемое классом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474" y="4906521"/>
                <a:ext cx="37753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ClassName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obj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= new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ClassName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();</a:t>
                </a:r>
                <a:endParaRPr lang="en-US" sz="16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68850" y="1264258"/>
              <a:ext cx="86330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algn="just"/>
              <a:r>
                <a:rPr lang="ru-RU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Класс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  </a:r>
              <a:endPara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3169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76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066800"/>
            <a:ext cx="8686800" cy="3625331"/>
            <a:chOff x="228600" y="1066800"/>
            <a:chExt cx="8686800" cy="3625331"/>
          </a:xfrm>
        </p:grpSpPr>
        <p:sp>
          <p:nvSpPr>
            <p:cNvPr id="8" name="Flowchart: Document 12"/>
            <p:cNvSpPr/>
            <p:nvPr/>
          </p:nvSpPr>
          <p:spPr>
            <a:xfrm>
              <a:off x="228600" y="1066800"/>
              <a:ext cx="8686800" cy="2983468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pPr>
                <a:defRPr/>
              </a:pP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Attributes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]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[Class modifiers] </a:t>
              </a:r>
              <a:r>
                <a:rPr lang="ru-RU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</a:t>
              </a: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ClassName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[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Generic type parameters, a base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			class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and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interfaces] 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	Class members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these are methods, properties, indexers,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	events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fields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constructors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overloaded operators, 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nested 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types, and a </a:t>
              </a:r>
              <a:r>
                <a:rPr lang="en-US" sz="1600" dirty="0" err="1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finalizer</a:t>
              </a: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endParaRPr lang="ru-RU" sz="1600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defRPr/>
              </a:pPr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9" name="Прямоугольник 3"/>
            <p:cNvSpPr/>
            <p:nvPr/>
          </p:nvSpPr>
          <p:spPr>
            <a:xfrm>
              <a:off x="228600" y="4353577"/>
              <a:ext cx="7620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public, internal, abstract, sealed, static, unsafe, partial</a:t>
              </a:r>
            </a:p>
          </p:txBody>
        </p:sp>
        <p:cxnSp>
          <p:nvCxnSpPr>
            <p:cNvPr id="10" name="Прямая со стрелкой 5"/>
            <p:cNvCxnSpPr/>
            <p:nvPr/>
          </p:nvCxnSpPr>
          <p:spPr>
            <a:xfrm flipH="1" flipV="1">
              <a:off x="1371600" y="1828800"/>
              <a:ext cx="1905000" cy="2438401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0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Класс, объект, ссылка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534400" cy="473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Объект – это понятие времени выполнения, любой объект является экземпляром класса, создается во время выполнения системы и представляет набор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полей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  - это понятие времени выполнения. Значение ссылки либо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null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, либо она присоединена к объекту, который она однозначно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идентифицирует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Сущность - это статическое понятие (времени компиляции), применяемое к программному тексту, идентификатор в тексте класса, представляющий значение или множество значений в период выполнения. Сущностями являются обычные переменные, именованные константы, аргументы и результаты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функций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lvl="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Определение ссылки не привязано к аппаратно-программной реализации – присоединенная к объекту она может рассматриваться как его абстрактное имя. Отличие ссылки от указателя в ее строгой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типизации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 defTabSz="800100">
              <a:lnSpc>
                <a:spcPct val="110000"/>
              </a:lnSpc>
              <a:spcAft>
                <a:spcPct val="35000"/>
              </a:spcAft>
              <a:buFont typeface="Arial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 действительности реализована в виде небольшой порции данных, которая содержит информацию, используемую CLR, чтобы точно определить объект, на который ссылается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ссылка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Поля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24237"/>
              </p:ext>
            </p:extLst>
          </p:nvPr>
        </p:nvGraphicFramePr>
        <p:xfrm>
          <a:off x="190278" y="2362200"/>
          <a:ext cx="8762999" cy="238406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2293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36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static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public internal</a:t>
                      </a:r>
                      <a:r>
                        <a:rPr lang="en-US" sz="16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private protected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наследования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new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небезопасного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unsafe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 только для чтения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readonly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</a:t>
                      </a:r>
                      <a:r>
                        <a:rPr lang="ru-RU" sz="18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многопоточности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volatile</a:t>
                      </a:r>
                      <a:endParaRPr lang="en-US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2072" y="848074"/>
            <a:ext cx="8762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В класс могут добавляться поля и методы, определяющие состояние и поведение класса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соответственно</a:t>
            </a:r>
          </a:p>
          <a:p>
            <a:pPr marL="106000" algn="just"/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О поле можно думать как о переменной, которая имеет областью видимости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класс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Методы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53672"/>
              </p:ext>
            </p:extLst>
          </p:nvPr>
        </p:nvGraphicFramePr>
        <p:xfrm>
          <a:off x="304089" y="2053579"/>
          <a:ext cx="8592728" cy="238406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91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01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static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public internal</a:t>
                      </a:r>
                      <a:r>
                        <a:rPr lang="en-US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private protected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наследования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new</a:t>
                      </a:r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abstract override sealed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неуправляемого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unsafe extern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частичного</a:t>
                      </a:r>
                      <a:r>
                        <a:rPr lang="ru-RU" sz="1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метода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partial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</a:t>
                      </a:r>
                      <a:r>
                        <a:rPr lang="ru-RU" sz="1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асинхронного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async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131536"/>
            <a:ext cx="859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 это процедура или функция, определенная внутри класса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</a:t>
            </a:r>
            <a:r>
              <a:rPr lang="ru-RU" dirty="0" smtClean="0"/>
              <a:t>класса. Конструкторы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3496"/>
              </p:ext>
            </p:extLst>
          </p:nvPr>
        </p:nvGraphicFramePr>
        <p:xfrm>
          <a:off x="304089" y="2053579"/>
          <a:ext cx="8592728" cy="119203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91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010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Статический</a:t>
                      </a:r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модификатор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static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доступа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public internal</a:t>
                      </a:r>
                      <a:r>
                        <a:rPr lang="en-US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private protected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Модификатор неуправляемого кода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unsafe extern</a:t>
                      </a:r>
                      <a:endParaRPr lang="en-US" sz="18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1131536"/>
            <a:ext cx="859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00" algn="just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Метод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для инициализации состояния объекта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prstDash val="sysDot"/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18077</TotalTime>
  <Words>3512</Words>
  <Application>Microsoft Macintosh PowerPoint</Application>
  <PresentationFormat>On-screen Show (4:3)</PresentationFormat>
  <Paragraphs>627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 Black</vt:lpstr>
      <vt:lpstr>Bradley Hand</vt:lpstr>
      <vt:lpstr>Calibri</vt:lpstr>
      <vt:lpstr>Consolas</vt:lpstr>
      <vt:lpstr>Georgia</vt:lpstr>
      <vt:lpstr>Helvetica</vt:lpstr>
      <vt:lpstr>Lucida Grande</vt:lpstr>
      <vt:lpstr>Narkisim</vt:lpstr>
      <vt:lpstr>Trebuchet MS</vt:lpstr>
      <vt:lpstr>Wingdings</vt:lpstr>
      <vt:lpstr>Arial</vt:lpstr>
      <vt:lpstr>EPAM_PPT_General_Template_20150223</vt:lpstr>
      <vt:lpstr>PowerPoint Presentation</vt:lpstr>
      <vt:lpstr>Классификация типов</vt:lpstr>
      <vt:lpstr>PowerPoint Presentation</vt:lpstr>
      <vt:lpstr>Понятие класса</vt:lpstr>
      <vt:lpstr>Понятие класса</vt:lpstr>
      <vt:lpstr>Класс, объект, ссылка</vt:lpstr>
      <vt:lpstr>Члены класса. Поля</vt:lpstr>
      <vt:lpstr>Члены класса. Методы</vt:lpstr>
      <vt:lpstr>Члены класса. Конструкторы</vt:lpstr>
      <vt:lpstr>Конструкторы</vt:lpstr>
      <vt:lpstr>Конструкторы</vt:lpstr>
      <vt:lpstr>Создание объектов</vt:lpstr>
      <vt:lpstr>Создание объектов</vt:lpstr>
      <vt:lpstr>Создание объектов</vt:lpstr>
      <vt:lpstr>Разделяемые классы и разделяемые методы</vt:lpstr>
      <vt:lpstr>Использование разделяемых классов и разделяемых методов</vt:lpstr>
      <vt:lpstr>PowerPoint Presentation</vt:lpstr>
      <vt:lpstr>Понятие структуры</vt:lpstr>
      <vt:lpstr>Понятие структуры</vt:lpstr>
      <vt:lpstr>Определение и использование структуры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Microsoft Office User</cp:lastModifiedBy>
  <cp:revision>1010</cp:revision>
  <dcterms:created xsi:type="dcterms:W3CDTF">2008-09-08T12:48:20Z</dcterms:created>
  <dcterms:modified xsi:type="dcterms:W3CDTF">2018-01-13T14:33:42Z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