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1" r:id="rId4"/>
    <p:sldId id="259" r:id="rId5"/>
    <p:sldId id="282" r:id="rId6"/>
    <p:sldId id="283" r:id="rId7"/>
    <p:sldId id="284" r:id="rId8"/>
    <p:sldId id="261" r:id="rId9"/>
    <p:sldId id="260" r:id="rId10"/>
    <p:sldId id="262" r:id="rId11"/>
    <p:sldId id="263" r:id="rId12"/>
    <p:sldId id="277" r:id="rId13"/>
    <p:sldId id="264" r:id="rId14"/>
    <p:sldId id="278" r:id="rId15"/>
    <p:sldId id="270" r:id="rId16"/>
    <p:sldId id="279" r:id="rId17"/>
    <p:sldId id="280" r:id="rId18"/>
    <p:sldId id="265" r:id="rId19"/>
    <p:sldId id="285" r:id="rId20"/>
    <p:sldId id="286" r:id="rId21"/>
    <p:sldId id="266" r:id="rId22"/>
    <p:sldId id="267" r:id="rId23"/>
    <p:sldId id="268" r:id="rId24"/>
    <p:sldId id="287" r:id="rId25"/>
    <p:sldId id="269" r:id="rId26"/>
    <p:sldId id="271" r:id="rId27"/>
    <p:sldId id="273" r:id="rId28"/>
    <p:sldId id="288" r:id="rId29"/>
    <p:sldId id="289" r:id="rId30"/>
    <p:sldId id="290" r:id="rId31"/>
    <p:sldId id="291" r:id="rId32"/>
    <p:sldId id="292" r:id="rId33"/>
    <p:sldId id="276" r:id="rId34"/>
    <p:sldId id="258" r:id="rId35"/>
    <p:sldId id="2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18530F-2947-4DA4-ACF2-0F175B9570C0}">
          <p14:sldIdLst>
            <p14:sldId id="256"/>
            <p14:sldId id="257"/>
            <p14:sldId id="281"/>
          </p14:sldIdLst>
        </p14:section>
        <p14:section name="Why" id="{DFEC5904-9BDF-406A-923D-B719DC6262CB}">
          <p14:sldIdLst>
            <p14:sldId id="259"/>
            <p14:sldId id="282"/>
            <p14:sldId id="283"/>
            <p14:sldId id="284"/>
          </p14:sldIdLst>
        </p14:section>
        <p14:section name="Entites" id="{51B1DCC3-E8D0-459A-BE37-EF9D989BD158}">
          <p14:sldIdLst>
            <p14:sldId id="261"/>
            <p14:sldId id="260"/>
            <p14:sldId id="262"/>
            <p14:sldId id="263"/>
            <p14:sldId id="277"/>
            <p14:sldId id="264"/>
            <p14:sldId id="278"/>
            <p14:sldId id="270"/>
            <p14:sldId id="279"/>
            <p14:sldId id="280"/>
            <p14:sldId id="265"/>
            <p14:sldId id="285"/>
            <p14:sldId id="286"/>
          </p14:sldIdLst>
        </p14:section>
        <p14:section name="Changing state" id="{EB718D53-E68C-4887-895E-3CE3837D7091}">
          <p14:sldIdLst>
            <p14:sldId id="266"/>
            <p14:sldId id="267"/>
            <p14:sldId id="268"/>
            <p14:sldId id="287"/>
          </p14:sldIdLst>
        </p14:section>
        <p14:section name="Immutable Collections" id="{BD271765-8901-440F-B6FD-E85F5ED6C5D7}">
          <p14:sldIdLst>
            <p14:sldId id="269"/>
            <p14:sldId id="271"/>
            <p14:sldId id="273"/>
            <p14:sldId id="288"/>
            <p14:sldId id="289"/>
            <p14:sldId id="290"/>
            <p14:sldId id="291"/>
            <p14:sldId id="292"/>
            <p14:sldId id="276"/>
          </p14:sldIdLst>
        </p14:section>
        <p14:section name="Final" id="{077DD763-A0DA-4F14-BFFA-995311BA8C06}">
          <p14:sldIdLst>
            <p14:sldId id="25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4" autoAdjust="0"/>
    <p:restoredTop sz="83315" autoAdjust="0"/>
  </p:normalViewPr>
  <p:slideViewPr>
    <p:cSldViewPr snapToGrid="0">
      <p:cViewPr varScale="1">
        <p:scale>
          <a:sx n="100" d="100"/>
          <a:sy n="100" d="100"/>
        </p:scale>
        <p:origin x="241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77973-4C7D-4B32-A1AE-9D6A9A1BEB65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C5DDC-7799-4ACC-A213-90C50CB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01: </a:t>
            </a:r>
            <a:r>
              <a:rPr lang="ru-RU" dirty="0"/>
              <a:t>Представиться</a:t>
            </a:r>
            <a:r>
              <a:rPr lang="en-US" dirty="0"/>
              <a:t>. </a:t>
            </a:r>
            <a:r>
              <a:rPr lang="ru-RU" dirty="0"/>
              <a:t>Рассказать</a:t>
            </a:r>
            <a:r>
              <a:rPr lang="ru-RU" baseline="0" dirty="0"/>
              <a:t> о источниках мудрости в </a:t>
            </a:r>
            <a:r>
              <a:rPr lang="en-US" baseline="0" dirty="0"/>
              <a:t>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</a:t>
            </a:r>
            <a:r>
              <a:rPr lang="ru-RU" dirty="0"/>
              <a:t>: Второй паттерн – </a:t>
            </a:r>
            <a:r>
              <a:rPr lang="en-US" dirty="0"/>
              <a:t>Builder. </a:t>
            </a:r>
            <a:r>
              <a:rPr lang="ru-RU" dirty="0"/>
              <a:t>Не буду на нем задерживаться на долго, так как Джон скит очень подробно его описал год назад.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1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20-22: </a:t>
            </a:r>
            <a:r>
              <a:rPr lang="ru-RU" dirty="0"/>
              <a:t>Мы можем обернуть наш изменяемый класс неизмеяемым врапером. Не рекомендую писать велосипед, есть отличная реализация.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6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22</a:t>
            </a:r>
            <a:r>
              <a:rPr lang="en-US" dirty="0"/>
              <a:t>-2</a:t>
            </a:r>
            <a:r>
              <a:rPr lang="ru-RU" dirty="0"/>
              <a:t>7</a:t>
            </a:r>
            <a:r>
              <a:rPr lang="en-US" dirty="0"/>
              <a:t>: DEMO – </a:t>
            </a:r>
            <a:r>
              <a:rPr lang="ru-RU" dirty="0"/>
              <a:t>подробное описание с примерами десериализации и явного применения интерфейса</a:t>
            </a:r>
            <a:r>
              <a:rPr lang="en-US" dirty="0"/>
              <a:t>. Deserialization, </a:t>
            </a:r>
            <a:r>
              <a:rPr lang="en-US" dirty="0" err="1"/>
              <a:t>Dto</a:t>
            </a:r>
            <a:r>
              <a:rPr lang="en-US" dirty="0"/>
              <a:t>, </a:t>
            </a:r>
            <a:r>
              <a:rPr lang="en-US" dirty="0" err="1"/>
              <a:t>EntityFramework</a:t>
            </a:r>
            <a:r>
              <a:rPr lang="en-US" dirty="0"/>
              <a:t>. Bonus:</a:t>
            </a:r>
            <a:r>
              <a:rPr lang="en-US" baseline="0" dirty="0"/>
              <a:t> splitting interfaces per bounded contexts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1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3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Каждый монах должен позвать учителя Кайму как минимум раз за время пребывания в храме. Когда учитель откроет дверь, монах должен поклониться и спросить: “Какой большой плюс у сервисов без состояния?” Кайму наверняка ответит: “Десять тысяч гостей кормятся одним зерном риса”. Затем монах должен спросить: “А какой большой минус?” Кайму ответит: “Большой минус у чего?”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90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9</a:t>
            </a:r>
            <a:r>
              <a:rPr lang="en-US" dirty="0"/>
              <a:t>:  </a:t>
            </a:r>
            <a:r>
              <a:rPr lang="ru-RU" dirty="0"/>
              <a:t>Данный паттерн достаточно активно используется повсеместно. Рассказать про общий принцип.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8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30</a:t>
            </a:r>
            <a:r>
              <a:rPr lang="en-US" dirty="0"/>
              <a:t>-3</a:t>
            </a:r>
            <a:r>
              <a:rPr lang="ru-RU" dirty="0"/>
              <a:t>2</a:t>
            </a:r>
            <a:r>
              <a:rPr lang="en-US" dirty="0"/>
              <a:t>:  DEMO </a:t>
            </a:r>
            <a:r>
              <a:rPr lang="ru-RU" dirty="0"/>
              <a:t>Показать, как желание сделать</a:t>
            </a:r>
            <a:r>
              <a:rPr lang="en-US" dirty="0"/>
              <a:t> with </a:t>
            </a:r>
            <a:r>
              <a:rPr lang="ru-RU" dirty="0"/>
              <a:t>обощенным (если у нас есть </a:t>
            </a:r>
            <a:r>
              <a:rPr lang="en-US" dirty="0"/>
              <a:t>builder </a:t>
            </a:r>
            <a:r>
              <a:rPr lang="ru-RU" dirty="0"/>
              <a:t>или</a:t>
            </a:r>
            <a:r>
              <a:rPr lang="en-US" dirty="0"/>
              <a:t> mutable implementation</a:t>
            </a:r>
            <a:r>
              <a:rPr lang="ru-RU" dirty="0"/>
              <a:t>) может привести к изменению состояния системы или накладным расходам.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19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3</a:t>
            </a:r>
            <a:r>
              <a:rPr lang="ru-RU" dirty="0"/>
              <a:t>3-34</a:t>
            </a:r>
            <a:r>
              <a:rPr lang="en-US" dirty="0"/>
              <a:t>: </a:t>
            </a:r>
            <a:r>
              <a:rPr lang="ru-RU" dirty="0"/>
              <a:t>Рассмотрим пример, когда в нашей неизменяемой сущности мы хотим добавить элемент в коллекцию.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6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35:</a:t>
            </a:r>
            <a:r>
              <a:rPr lang="ru-RU" dirty="0"/>
              <a:t> Рассказать что </a:t>
            </a:r>
            <a:r>
              <a:rPr lang="en-US" dirty="0"/>
              <a:t>immutable collections </a:t>
            </a:r>
            <a:r>
              <a:rPr lang="ru-RU" dirty="0"/>
              <a:t>нужны не тогда, когда у нас есть изменяемые колелкции, а тогда, когда мы их используем в неизменяемом стиле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Послушник недавно прибыл из Храма Трёх Камней, где используется только язык C. Он был новичком в Java и вскоре наткнулся на неизменяемость строк. “Я хочу только поменять содержимое этого поля!” - воскликнул он. “Но для этого требуется создать объект StringBuffer и, впоследствии, новый объект String, дважды копируя множество нетронутых символов между ними! С какой целью были разработаны такие строки?” Учёная сестра услышала его и посоветовала: “Медную монету, передаваемую из рук в руки, всё ещё можно обменять на другой день, но только не яйцо”. И послушник просветился.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41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ru-RU" dirty="0"/>
              <a:t>2</a:t>
            </a:r>
            <a:r>
              <a:rPr lang="en-US" dirty="0"/>
              <a:t>: </a:t>
            </a:r>
            <a:r>
              <a:rPr lang="ru-RU" dirty="0"/>
              <a:t>Обратить внимение на сложность выполнения некоторых операций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5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43-44: DEMO</a:t>
            </a:r>
            <a:r>
              <a:rPr lang="ru-RU" dirty="0"/>
              <a:t> Показать примеры</a:t>
            </a:r>
            <a:r>
              <a:rPr lang="en-US" dirty="0"/>
              <a:t> </a:t>
            </a:r>
            <a:r>
              <a:rPr lang="ru-RU" dirty="0"/>
              <a:t>кода бенчмарков и их результаты. Не забыть про </a:t>
            </a:r>
            <a:r>
              <a:rPr lang="en-US" dirty="0" err="1"/>
              <a:t>ImmutableArray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85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05: </a:t>
            </a:r>
            <a:r>
              <a:rPr lang="ru-RU" dirty="0"/>
              <a:t>Год назад Джон Скит уже рассказывал про неизменяемость, более того, существует множество статей. Тем не менее, до сих пор многие со скептицизмом относятся к подобному подходу.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5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45: </a:t>
            </a:r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3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06</a:t>
            </a:r>
            <a:r>
              <a:rPr lang="ru-RU" dirty="0"/>
              <a:t>-11</a:t>
            </a:r>
            <a:r>
              <a:rPr lang="en-US" dirty="0"/>
              <a:t>: </a:t>
            </a:r>
            <a:r>
              <a:rPr lang="ru-RU" dirty="0"/>
              <a:t>Рассмотрим основные примеры, когда неизменяемые сущности и структуры данных сильно облегчают жизнь. </a:t>
            </a:r>
            <a:r>
              <a:rPr lang="en-US" dirty="0"/>
              <a:t>DEMO</a:t>
            </a:r>
            <a:r>
              <a:rPr lang="ru-RU" dirty="0"/>
              <a:t>.</a:t>
            </a:r>
            <a:r>
              <a:rPr lang="en-US" dirty="0"/>
              <a:t> (</a:t>
            </a:r>
            <a:r>
              <a:rPr lang="ru-RU" dirty="0"/>
              <a:t>метод</a:t>
            </a:r>
            <a:r>
              <a:rPr lang="ru-RU" baseline="0" dirty="0"/>
              <a:t> </a:t>
            </a:r>
            <a:r>
              <a:rPr lang="en-US" baseline="0" dirty="0" err="1"/>
              <a:t>GetSomething</a:t>
            </a:r>
            <a:r>
              <a:rPr lang="en-US" baseline="0" dirty="0"/>
              <a:t> with side effects)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7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Сказать</a:t>
            </a:r>
            <a:r>
              <a:rPr lang="ru-RU" baseline="0" dirty="0" smtClean="0"/>
              <a:t> про статическую типизацю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3</a:t>
            </a:r>
            <a:r>
              <a:rPr lang="ru-RU" dirty="0"/>
              <a:t>: В </a:t>
            </a:r>
            <a:r>
              <a:rPr lang="en-US" dirty="0"/>
              <a:t>C#8 </a:t>
            </a:r>
            <a:r>
              <a:rPr lang="ru-RU" dirty="0"/>
              <a:t>нас ждут </a:t>
            </a:r>
            <a:r>
              <a:rPr lang="en-US" dirty="0"/>
              <a:t>records.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14: </a:t>
            </a:r>
            <a:r>
              <a:rPr lang="ru-RU" dirty="0"/>
              <a:t>Самый простой вариант</a:t>
            </a:r>
            <a:r>
              <a:rPr lang="en-US" dirty="0"/>
              <a:t>. </a:t>
            </a:r>
            <a:r>
              <a:rPr lang="ru-RU" dirty="0"/>
              <a:t>Но он не идеален.</a:t>
            </a:r>
            <a:r>
              <a:rPr lang="en-US" dirty="0"/>
              <a:t> Deserialization,</a:t>
            </a:r>
            <a:r>
              <a:rPr lang="en-US" baseline="0" dirty="0"/>
              <a:t> a lot of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7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Вскоре послушник стал определять все классы неизменяемыми. Ни одно свойство нельзя было менять: только при создании нового экземпляра можно было делать необходимые изменения. Его конструкторы иногда были удивительно большими и сложными.Учитель Java узнал об этом и сказал: “Пусть яйцо отольют из меди подадут монахине на завтрак.”Таким образом была наказана монахиня за свой совет послушнику.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3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Сериализация</a:t>
            </a:r>
            <a:r>
              <a:rPr lang="ru-RU" baseline="0" dirty="0" smtClean="0"/>
              <a:t> + </a:t>
            </a:r>
            <a:r>
              <a:rPr lang="en-US" baseline="0" dirty="0" smtClean="0"/>
              <a:t>Entity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52FE-BC5A-4B56-BB16-02F6E2D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A2735-95F9-4819-9B79-FEF07F51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98CC-5D91-41A4-9F75-8A5D11CE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0D3A-A941-4AD9-841B-3309D54C6E0D}" type="datetime1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8CB9-69A2-4E42-9E83-402C12E6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C8EF4-6F84-42D5-A8BD-10D24514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55D0-4B02-4693-87E8-B56411DC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A31AF-3234-47BE-9B6D-7CE1070EB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B63B-CEB6-4C43-AF77-E1B9F3CA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F58-0520-42B6-8BEC-FA74DE52E84A}" type="datetime1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BD30-7BCD-4655-BE25-FEFE3B4F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7BF4-20A2-41DB-9754-A3F437E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4E672-119A-4A1B-A209-CB24CD0AB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52D8D-E236-4378-8AA8-6E0E9490F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04C2A-5980-486E-BA59-D4CD492A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41F7-5606-4EF4-BBF2-2E583FB4696B}" type="datetime1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1BDE-5881-4346-B306-6F2889D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ACC82-41F5-4B22-AC3D-FF3883D0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3E8C-81FA-4A60-8052-B6BB7A4B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816B-6B08-48C3-B3E0-DA13F3C6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EE20-03CF-4A30-87EA-8D0A6278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3E26-5328-4A3E-9742-86E8E5618FB9}" type="datetime1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7712-3875-4663-9B1E-950827DC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1F05-2BEE-46B6-A137-B97BE707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4824-2123-4ED5-A48C-2BD3BF5E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27767-853D-456D-81AA-0D105917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1478-739A-41C7-899E-9F8D30B9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BB67-8FEA-42EA-BE41-1C0C499F6715}" type="datetime1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5321-00A7-40D0-8B12-887BF885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9901-6A74-4A7A-AA39-B6ECC47B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CF98-9066-4048-B59E-FC439062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E545B-3523-424B-81A3-98B7A13F7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E2E1D-117D-411C-890E-1D7F1801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A617-46CA-4614-A6D4-0A37E74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631E-1ED2-4508-8511-18A4F93AB530}" type="datetime1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583F3-1A24-46CE-864D-BE65BED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98BB9-38CB-433E-8BC5-85882DE2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7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1B-69E9-4D42-B628-E15EFF12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EAC6-A400-437B-872E-895E30A9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06C31-0FBC-45E6-B511-76A05B7F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2B6EE-FDE8-4114-9C2B-BCCDFD07F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0E12C-CCA4-43BC-AB65-D0B917F75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4E165-5AEF-45A9-BBA4-2B4E8F70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336-6269-4B5B-981C-D66BB990C237}" type="datetime1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B42E7-D242-45C5-9B70-9B13B691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7A05E-9E16-4AE8-89BF-B745165F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2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A6A7-7806-4190-95FD-93743C75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365BC-EFF4-430C-B83D-610E5D3B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FDBD-456D-49E1-AB6F-9E02C6121DD3}" type="datetime1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5547E-C419-43DD-BB8C-7D87E622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4C283-6223-4850-86AB-D1D4E8D4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34795-0C9F-4F8B-BC6E-E39465B7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A270-92EF-4670-8B83-FDF43736C09D}" type="datetime1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EF76E-D7C7-459F-8419-9DDB329C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5762B-34A6-44FE-9AC1-DB0481F5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AA4C-07A5-490F-BB41-9192BC95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73C6-BF3D-4671-A709-9F398BB8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B212-26AC-4230-A7F4-6D695C14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0254-E648-4E32-BC47-F1BF8061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61B-83FC-4661-82EB-A269331ECF46}" type="datetime1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CD27A-5F24-4BA0-ADED-CD79303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ADE45-22C4-4ED3-9309-26366966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A88E-ADD1-49D7-8D2A-1712D603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DAF1-8E81-493C-9B97-74A0D3A9B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DBCA-A6BB-4DC1-87EA-3B8C12CDB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79E5D-2AA4-44A9-BD21-7D4EEC09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9D37-F2C2-466D-8885-FC3D2A009462}" type="datetime1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CB38-18C5-468A-A069-D4803C05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8A794-7042-49D2-95B8-894DC6DA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B8BC1-044B-4796-BB93-95DF05A2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88BBA-6900-4459-8D1F-D8AE8F2A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89C8-3AAE-47D0-A22A-E9BE7820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A7B1-FDE6-4A69-BC76-07B9AE315539}" type="datetime1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EE9C-425A-434E-825F-AB150D31C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09D5-72F2-4F70-BFEC-F6EBA846F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89-zG84QK4" TargetMode="External"/><Relationship Id="rId7" Type="http://schemas.openxmlformats.org/officeDocument/2006/relationships/hyperlink" Target="https://weblogs.asp.net/dixin/functional-csharp-immutability-anonymous-type-and-tupl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terprisecraftsmanship.com/2015/03/02/functional-c-immutability/" TargetMode="External"/><Relationship Id="rId5" Type="http://schemas.openxmlformats.org/officeDocument/2006/relationships/hyperlink" Target="https://blogs.msdn.microsoft.com/ericlippert/2007/12/04/immutability-in-c-part-two-a-simple-immutable-stack/" TargetMode="External"/><Relationship Id="rId4" Type="http://schemas.openxmlformats.org/officeDocument/2006/relationships/hyperlink" Target="https://blogs.msdn.microsoft.com/ericlippert/2007/11/13/immutability-in-c-part-one-kinds-of-immutability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D8FF-183C-408B-96F5-B1ABC5D01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Immutability that doesn’t make you sick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7C782-FB72-4238-ABA0-F261DA94D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Aleksandr Kugushev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249F-43A6-45D8-A86F-1E8E90E9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46CF58D-F4BB-4149-ADBF-0D3BEEE0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name;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2F71-375D-4A5B-8B52-1C33C403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</a:t>
            </a:r>
            <a:r>
              <a:rPr lang="ru-RU" dirty="0"/>
              <a:t>15</a:t>
            </a:r>
            <a:r>
              <a:rPr lang="en-US" dirty="0"/>
              <a:t>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B012-AB2A-4BA3-ACF1-4E7896E8E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Soon the novice was defining all his classes to be immutable. Not one property could be modified: a new instance had to be created with the necessary changes. His constructors were sometimes astonishingly large and complex.</a:t>
            </a:r>
          </a:p>
          <a:p>
            <a:pPr marL="0" indent="0">
              <a:buNone/>
            </a:pPr>
            <a:r>
              <a:rPr lang="en-US" dirty="0"/>
              <a:t>The Java master was told of this, and said: “Let the form of an egg be cast in brass, and given to the nun to breakfast upon.”</a:t>
            </a:r>
          </a:p>
          <a:p>
            <a:pPr marL="0" indent="0">
              <a:buNone/>
            </a:pPr>
            <a:r>
              <a:rPr lang="en-US" dirty="0"/>
              <a:t>In this manner was the nun charged with correcting the novice.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993B-DDE1-47B5-9167-986F910B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11B2-C3D4-4991-9B49-7DDC41FE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model,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mark,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owners)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Model = model;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Mark = mark;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Certificate = certificate;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Owners = owners;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/*…*/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A1C3-F0A2-4012-9D52-AA5A7EAE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1C7B3-671B-4AA6-8198-0E9900B7E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0235" y="365125"/>
            <a:ext cx="6333565" cy="606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pic>
        <p:nvPicPr>
          <p:cNvPr id="2050" name="Picture 2" descr="https://avatars1.githubusercontent.com/u/17011?s=460&amp;v=4">
            <a:extLst>
              <a:ext uri="{FF2B5EF4-FFF2-40B4-BE49-F238E27FC236}">
                <a16:creationId xmlns:a16="http://schemas.microsoft.com/office/drawing/2014/main" id="{FA8402F1-93CA-47B5-9B39-73A114A3979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91F0E-2704-4E52-9D79-EC03E301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03DF4-0248-4DD3-A570-32B0E10193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Model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builder.Model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builder.ModelFull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Mark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builder.Mark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Certificate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builder.Certificate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builder.IssuePlace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Owners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builder.Owners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en-US" sz="11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C518DF-A554-40DB-8B88-BD185A5C3D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A5979-9C48-4395-91E7-7635E5BF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Wrapper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Wrapper(T entity)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 Get&lt;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&lt;T, V&gt; getter);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087-DCCA-47BB-B290-78D9068E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github.com/mattnischan/Immutable.Net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99E8E8-0AB2-4265-B5DA-A51545F5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370" y="1825625"/>
            <a:ext cx="6959259" cy="43513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264687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Credentials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BirthInformation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5073" y="1825625"/>
            <a:ext cx="786872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Owner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credentials, Address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Credentials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(credentials);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Address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(address);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Credentials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Immutable&lt;Address&gt;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995B-3DED-443C-B67F-4F61D158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409A-E22B-4BE3-88E9-1DA83BAD6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IBicycle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E45A-5E4D-4A04-BB94-513D3D8DB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365" y="1825625"/>
            <a:ext cx="58584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IBicycle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9168" cy="1325563"/>
          </a:xfrm>
        </p:spPr>
        <p:txBody>
          <a:bodyPr/>
          <a:lstStyle/>
          <a:p>
            <a:r>
              <a:rPr lang="en-US" dirty="0"/>
              <a:t>Immutable interface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91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9835" y="1825625"/>
            <a:ext cx="61228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17C3-7019-406F-B328-6F17A226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</a:t>
            </a:r>
            <a:r>
              <a:rPr lang="ru-RU" dirty="0"/>
              <a:t>15</a:t>
            </a:r>
            <a:r>
              <a:rPr lang="en-US" dirty="0"/>
              <a:t>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482E-FA3F-467E-828E-6303CB3C1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A novice was recently arrived from the Temple of Three Stones where only C was used. He was new to the ways of Java, and soon stumbled upon the immutability of Strings.</a:t>
            </a:r>
          </a:p>
          <a:p>
            <a:pPr marL="0" indent="0" fontAlgn="base">
              <a:buNone/>
            </a:pPr>
            <a:r>
              <a:rPr lang="en-US" dirty="0"/>
              <a:t>“I wish only to convert the contents of this field to mixed case!” he cried. “Yet this requires the construction of a </a:t>
            </a:r>
            <a:r>
              <a:rPr lang="en-US" dirty="0" err="1"/>
              <a:t>StringBuffer</a:t>
            </a:r>
            <a:r>
              <a:rPr lang="en-US" dirty="0"/>
              <a:t> and a new String subsequently, with many untouched characters copied twice between them! For what purpose were Strings designed thus?”</a:t>
            </a:r>
          </a:p>
          <a:p>
            <a:pPr marL="0" indent="0" fontAlgn="base">
              <a:buNone/>
            </a:pPr>
            <a:r>
              <a:rPr lang="en-US" dirty="0"/>
              <a:t>A learned sister heard, and advised him: “The brass coin passed from hand to hand may still be exchanged on the morrow; not so the egg.” The novice was enlightened.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 validation</a:t>
            </a:r>
          </a:p>
          <a:p>
            <a:r>
              <a:rPr lang="en-US" dirty="0"/>
              <a:t>Mutable and immutable states of an entity</a:t>
            </a:r>
          </a:p>
          <a:p>
            <a:r>
              <a:rPr lang="en-US" dirty="0"/>
              <a:t>Native deserialization support</a:t>
            </a:r>
          </a:p>
          <a:p>
            <a:r>
              <a:rPr lang="en-US" dirty="0"/>
              <a:t>Native Entity Framework support</a:t>
            </a:r>
          </a:p>
          <a:p>
            <a:r>
              <a:rPr lang="en-US" dirty="0"/>
              <a:t>Specification via Expression&lt;Predicate&lt;Entity&gt;&gt;</a:t>
            </a:r>
          </a:p>
          <a:p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DC74-6C50-4957-9384-848EDDF5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96 Stateless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B85E9-070D-4F15-A663-D7D8798C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the duty of every monk to call upon master </a:t>
            </a:r>
            <a:r>
              <a:rPr lang="en-US" dirty="0" err="1"/>
              <a:t>Kaimu</a:t>
            </a:r>
            <a:r>
              <a:rPr lang="en-US" dirty="0"/>
              <a:t> at least once during their time at the temple. When the master opens his door the monk must bow and ask: “What is the great joy of stateless services?”</a:t>
            </a:r>
          </a:p>
          <a:p>
            <a:pPr marL="0" indent="0">
              <a:buNone/>
            </a:pPr>
            <a:r>
              <a:rPr lang="en-US" dirty="0"/>
              <a:t>Without fail master </a:t>
            </a:r>
            <a:r>
              <a:rPr lang="en-US" dirty="0" err="1"/>
              <a:t>Kaimu</a:t>
            </a:r>
            <a:r>
              <a:rPr lang="en-US" dirty="0"/>
              <a:t> will reply: “Ten thousand guests fed by a single grain of rice.”</a:t>
            </a:r>
          </a:p>
          <a:p>
            <a:pPr marL="0" indent="0">
              <a:buNone/>
            </a:pPr>
            <a:r>
              <a:rPr lang="en-US" dirty="0"/>
              <a:t>The monk must then ask: “And what is the great sorrow?”</a:t>
            </a:r>
          </a:p>
          <a:p>
            <a:pPr marL="0" indent="0">
              <a:buNone/>
            </a:pPr>
            <a:r>
              <a:rPr lang="en-US" dirty="0" err="1"/>
              <a:t>Kaimu</a:t>
            </a:r>
            <a:r>
              <a:rPr lang="en-US" dirty="0"/>
              <a:t> will reply: “The great sorrow of what?”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AD76-EDDF-48E8-BA0D-C3063418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CD9A-84B6-4103-82CC-296AB5BF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== Name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?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(Id, value);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4517-B541-44A6-94B5-885E93C2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 “With builder”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2FC3-83DE-491B-9F9E-E2914C26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 =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builder(clone);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Dangerous “With builder”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Owner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With(Action&lt;Car&gt; builder)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clone = (Car)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builder(clone);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Test_SellCar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car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"Aleksandr Kugushev"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soldCar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car.With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e.CurrentOwner.Name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"Jon Skeet"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"Aleksandr Kugushev"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car.CurrentOwner.Name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2030-CFDC-4EEE-A04B-DE2383DF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1: Immutable collections are useless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0CFE-EF49-474E-836D-C2379640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Owners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Owners.Append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(owner).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5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8DD4-28BA-4308-B0B8-BAD47C1FA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Immutable collections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FD9201-44D2-4217-9B40-FCE23E339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Instead of comparing immutable collections with a mutable collection we should consider it as an alternative to using mutable collections in an immutable way.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9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4973-B432-4351-BE96-58045B21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Myth 2: We should use Immutable collections everywhere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4FE26-4F0D-4132-A2F3-601AFA599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350189"/>
              </p:ext>
            </p:extLst>
          </p:nvPr>
        </p:nvGraphicFramePr>
        <p:xfrm>
          <a:off x="838200" y="1690688"/>
          <a:ext cx="10515600" cy="29260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0876186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5352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42081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6657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(amortized)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(worst case)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Immutable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Stack.Push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5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Queue.Enqueue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62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75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HashSet.Add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2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6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586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0467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2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Append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528917" cy="823912"/>
          </a:xfrm>
        </p:spPr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1,193.7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52891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.Append(42)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AsReadOnly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368705" y="1681163"/>
            <a:ext cx="5986683" cy="823912"/>
          </a:xfrm>
        </p:spPr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365.9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368705" y="2505075"/>
            <a:ext cx="5986683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.Add(42);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32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Select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133,267.5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276,739.8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using immutable entities and collections</a:t>
            </a:r>
          </a:p>
          <a:p>
            <a:r>
              <a:rPr lang="en-US" dirty="0"/>
              <a:t>Techniques to make entities immutable</a:t>
            </a:r>
          </a:p>
          <a:p>
            <a:r>
              <a:rPr lang="en-US" dirty="0"/>
              <a:t>How to make changes to immutable entity</a:t>
            </a:r>
          </a:p>
          <a:p>
            <a:r>
              <a:rPr lang="en-US" dirty="0"/>
              <a:t>Myths about immutable collections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56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Where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3,990.8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74,251.9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87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Dictionary Get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20.47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Big[42];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109.25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ImmutablDictionary_Get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[42];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66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New Dictionary Set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35,392.16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1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&gt;(Big);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[42]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(Count + 1,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4,628.17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ImmutableDictionary_Set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SetItem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(42,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.Add(Count + 1,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53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5C1A-13AB-4F4F-B611-EA21AC41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benchmarks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45569"/>
              </p:ext>
            </p:extLst>
          </p:nvPr>
        </p:nvGraphicFramePr>
        <p:xfrm>
          <a:off x="838200" y="1825625"/>
          <a:ext cx="10515600" cy="42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545">
                  <a:extLst>
                    <a:ext uri="{9D8B030D-6E8A-4147-A177-3AD203B41FA5}">
                      <a16:colId xmlns:a16="http://schemas.microsoft.com/office/drawing/2014/main" val="624768606"/>
                    </a:ext>
                  </a:extLst>
                </a:gridCol>
                <a:gridCol w="1531695">
                  <a:extLst>
                    <a:ext uri="{9D8B030D-6E8A-4147-A177-3AD203B41FA5}">
                      <a16:colId xmlns:a16="http://schemas.microsoft.com/office/drawing/2014/main" val="38287363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349752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04446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40521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Count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Mean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Error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StdDev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311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List_Add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1,193.7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28.018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31.14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4884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ImmutableList_Add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365.9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7.324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11.18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8148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List_Select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133,267.5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3,220.017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3,445.381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2502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ImmutableList_Select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276,739.8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5,488.651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10,705.193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57089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List_Where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3,990.8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54.505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50.984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2549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ImmutableList_Where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74,251.9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896.101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838.214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7652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Dictianary_Get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20.47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0.3230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0.3021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9440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ImmutableDictionary_Get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109.25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1.9552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1.5265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1640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Dictianary_Set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35,392.16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714.6436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668.4780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07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ImmutableDictionary_Set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4,628.17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32.1994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30.1194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8968697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56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F39F-04D1-4094-93E2-09A9A35F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presentations and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3FEB-84AF-48BB-A70D-77BD175E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Jon Skeet — The changing state of immutability C#</a:t>
            </a:r>
            <a:endParaRPr lang="en-US" dirty="0"/>
          </a:p>
          <a:p>
            <a:r>
              <a:rPr lang="en-US" dirty="0" err="1"/>
              <a:t>Msdn</a:t>
            </a:r>
            <a:r>
              <a:rPr lang="en-US" dirty="0"/>
              <a:t> blog:</a:t>
            </a:r>
          </a:p>
          <a:p>
            <a:pPr lvl="1"/>
            <a:r>
              <a:rPr lang="en-US" dirty="0">
                <a:hlinkClick r:id="rId4"/>
              </a:rPr>
              <a:t>Immutability in C# Part One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Immutability in C# Part Two</a:t>
            </a:r>
            <a:endParaRPr lang="en-US" dirty="0"/>
          </a:p>
          <a:p>
            <a:r>
              <a:rPr lang="en-US" dirty="0">
                <a:hlinkClick r:id="rId6"/>
              </a:rPr>
              <a:t>Functional C#: Immutability</a:t>
            </a:r>
            <a:endParaRPr lang="en-US" dirty="0"/>
          </a:p>
          <a:p>
            <a:r>
              <a:rPr lang="en-US" dirty="0">
                <a:hlinkClick r:id="rId7"/>
              </a:rPr>
              <a:t>Functional Programming In-Depth (12) Immutability, Anonymous Type, and Tuple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9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A183-CC4B-4948-9EAE-D3B9C2A14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DDE3B-D44B-4895-A75A-07D2DA0B2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952C-FD44-4E6C-81A2-003D288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EC0E-05A9-4B4B-B14A-7FF86651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Avoiding unexpected changes in huge code base</a:t>
            </a:r>
          </a:p>
          <a:p>
            <a:r>
              <a:rPr lang="en-US" dirty="0"/>
              <a:t>In memory cache</a:t>
            </a:r>
            <a:endParaRPr lang="ru-RU" dirty="0"/>
          </a:p>
          <a:p>
            <a:r>
              <a:rPr lang="en-US" dirty="0"/>
              <a:t>Multithreading</a:t>
            </a:r>
          </a:p>
          <a:p>
            <a:r>
              <a:rPr lang="en-US" dirty="0"/>
              <a:t>Snapshot semantic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Avoiding unexpected changes in huge code base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069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ity)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/* 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(entity);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45192" y="1825625"/>
            <a:ext cx="56086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 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$"Name: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Left Brace 6"/>
          <p:cNvSpPr/>
          <p:nvPr/>
        </p:nvSpPr>
        <p:spPr>
          <a:xfrm>
            <a:off x="5607083" y="1825626"/>
            <a:ext cx="232999" cy="3814688"/>
          </a:xfrm>
          <a:prstGeom prst="leftBrace">
            <a:avLst>
              <a:gd name="adj1" fmla="val 8333"/>
              <a:gd name="adj2" fmla="val 437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cache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 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Cache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cache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/* 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cache.Cached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/* 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and snapshot semantic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= Entity;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/* 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UpdateEntityName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066F-F0BF-4239-8EBB-3F6D3A2A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BA65-2BC7-41C2-BAEA-71CC48FC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Wrapper</a:t>
            </a:r>
          </a:p>
          <a:p>
            <a:r>
              <a:rPr lang="en-US" dirty="0"/>
              <a:t>Immutable interface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48B1-780C-4B56-ADD1-982AF33C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8E2EB5-083D-4B15-8D9E-AF3B4AED8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825" y="1972469"/>
            <a:ext cx="10420350" cy="4057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2590</Words>
  <Application>Microsoft Office PowerPoint</Application>
  <PresentationFormat>Widescreen</PresentationFormat>
  <Paragraphs>575</Paragraphs>
  <Slides>35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Wingdings</vt:lpstr>
      <vt:lpstr>Office Theme</vt:lpstr>
      <vt:lpstr>Immutability that doesn’t make you sick</vt:lpstr>
      <vt:lpstr>The Codless Code. Case 15 Immutability</vt:lpstr>
      <vt:lpstr>Plan</vt:lpstr>
      <vt:lpstr>Why?</vt:lpstr>
      <vt:lpstr>Avoiding unexpected changes in huge code base</vt:lpstr>
      <vt:lpstr>In memory cache</vt:lpstr>
      <vt:lpstr>Multithreading and snapshot semantic</vt:lpstr>
      <vt:lpstr>Immutable entities</vt:lpstr>
      <vt:lpstr>Records</vt:lpstr>
      <vt:lpstr>Constructor</vt:lpstr>
      <vt:lpstr>The Codless Code. Case 15 Immutability</vt:lpstr>
      <vt:lpstr>Constructor </vt:lpstr>
      <vt:lpstr>Builder</vt:lpstr>
      <vt:lpstr>Builder </vt:lpstr>
      <vt:lpstr>Wrapper</vt:lpstr>
      <vt:lpstr>github.com/mattnischan/Immutable.Net</vt:lpstr>
      <vt:lpstr>Wrapper: Example</vt:lpstr>
      <vt:lpstr>Immutable interface</vt:lpstr>
      <vt:lpstr>Immutable interface </vt:lpstr>
      <vt:lpstr>Advantages</vt:lpstr>
      <vt:lpstr>The Codless Code. Case 96 Stateless</vt:lpstr>
      <vt:lpstr>With pattern</vt:lpstr>
      <vt:lpstr>Anti-pattern “With builder”</vt:lpstr>
      <vt:lpstr>Dangerous “With builder”</vt:lpstr>
      <vt:lpstr>Myth 1: Immutable collections are useless</vt:lpstr>
      <vt:lpstr>Immutable collections</vt:lpstr>
      <vt:lpstr>Myth 2: We should use Immutable collections everywhere</vt:lpstr>
      <vt:lpstr>Benchmark: Append</vt:lpstr>
      <vt:lpstr>Benchmark: Select</vt:lpstr>
      <vt:lpstr>Benchmark: Where</vt:lpstr>
      <vt:lpstr>Benchmark: Dictionary Get</vt:lpstr>
      <vt:lpstr>Benchmark: New Dictionary Set</vt:lpstr>
      <vt:lpstr>All benchmarks</vt:lpstr>
      <vt:lpstr>Useful presentations and articles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Еще пару слов об иммутабельности</dc:title>
  <dc:creator>Aleksandr Kugushev</dc:creator>
  <cp:lastModifiedBy>Aleksandr Kugushev</cp:lastModifiedBy>
  <cp:revision>155</cp:revision>
  <dcterms:created xsi:type="dcterms:W3CDTF">2018-04-01T07:49:18Z</dcterms:created>
  <dcterms:modified xsi:type="dcterms:W3CDTF">2018-05-13T17:44:55Z</dcterms:modified>
</cp:coreProperties>
</file>