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58" r:id="rId3"/>
    <p:sldId id="280" r:id="rId4"/>
    <p:sldId id="279" r:id="rId5"/>
    <p:sldId id="260" r:id="rId6"/>
    <p:sldId id="262" r:id="rId7"/>
    <p:sldId id="261" r:id="rId8"/>
    <p:sldId id="263" r:id="rId9"/>
    <p:sldId id="264" r:id="rId10"/>
    <p:sldId id="281" r:id="rId11"/>
    <p:sldId id="266" r:id="rId12"/>
    <p:sldId id="282" r:id="rId13"/>
    <p:sldId id="268" r:id="rId14"/>
    <p:sldId id="269" r:id="rId15"/>
    <p:sldId id="270" r:id="rId16"/>
    <p:sldId id="271" r:id="rId17"/>
    <p:sldId id="283" r:id="rId18"/>
    <p:sldId id="274" r:id="rId19"/>
    <p:sldId id="272" r:id="rId20"/>
    <p:sldId id="265" r:id="rId21"/>
    <p:sldId id="273" r:id="rId22"/>
    <p:sldId id="276" r:id="rId23"/>
    <p:sldId id="267" r:id="rId24"/>
    <p:sldId id="277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58"/>
            <p14:sldId id="280"/>
            <p14:sldId id="279"/>
            <p14:sldId id="260"/>
          </p14:sldIdLst>
        </p14:section>
        <p14:section name="Демо" id="{25295755-F33E-4B3C-82D4-529038A4B643}">
          <p14:sldIdLst>
            <p14:sldId id="262"/>
            <p14:sldId id="261"/>
            <p14:sldId id="263"/>
            <p14:sldId id="264"/>
            <p14:sldId id="281"/>
            <p14:sldId id="266"/>
            <p14:sldId id="282"/>
            <p14:sldId id="268"/>
            <p14:sldId id="269"/>
            <p14:sldId id="270"/>
            <p14:sldId id="271"/>
            <p14:sldId id="283"/>
            <p14:sldId id="274"/>
            <p14:sldId id="272"/>
            <p14:sldId id="265"/>
            <p14:sldId id="273"/>
            <p14:sldId id="276"/>
            <p14:sldId id="267"/>
            <p14:sldId id="277"/>
          </p14:sldIdLst>
        </p14:section>
        <p14:section name="Заключение" id="{98A7D6C0-C815-410A-9A88-732BF76BDC60}">
          <p14:sldIdLst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0867" autoAdjust="0"/>
  </p:normalViewPr>
  <p:slideViewPr>
    <p:cSldViewPr snapToGrid="0">
      <p:cViewPr varScale="1">
        <p:scale>
          <a:sx n="83" d="100"/>
          <a:sy n="83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94379097-09D1-42B3-A631-FA59A220515C}" type="presOf" srcId="{418236CC-A5C4-4230-8193-0381900CB945}" destId="{4F3B6E92-B991-456F-8299-E70C572B215A}" srcOrd="0" destOrd="0" presId="urn:diagrams.loki3.com/VaryingWidthList"/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6A64A199-ADFD-44A0-8E3F-4C341419E476}" type="presOf" srcId="{092872AE-16BF-43BA-94C6-770086B8164A}" destId="{8D6E7145-F8CF-47B0-90A7-DF3D56C8089B}" srcOrd="0" destOrd="0" presId="urn:diagrams.loki3.com/VaryingWidthList"/>
    <dgm:cxn modelId="{336F9B85-3C15-4CBA-B541-18C81190424F}" type="presOf" srcId="{626C9363-FC6B-498D-A00E-9755EEC5EE83}" destId="{B3AEB8F3-7A50-4C69-994A-966CD1BC0C61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</dgm:pt>
    <dgm:pt modelId="{FABAB5DE-0D2B-49EA-B012-E66464E80E54}" type="pres">
      <dgm:prSet presAssocID="{5E69031F-4387-4AD8-991E-D42BA5A2EAB5}" presName="connTx" presStyleLbl="parChTrans1D2" presStyleIdx="0" presStyleCnt="2"/>
      <dgm:spPr/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</dgm:pt>
    <dgm:pt modelId="{A516CBD4-A789-474E-A367-500D9CA907BA}" type="pres">
      <dgm:prSet presAssocID="{F9328DBE-6614-48B0-B9FE-05D720169C41}" presName="connTx" presStyleLbl="parChTrans1D3" presStyleIdx="0" presStyleCnt="3"/>
      <dgm:spPr/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</dgm:pt>
    <dgm:pt modelId="{25E2C4F2-7F34-462A-AE38-CC86250E3F1B}" type="pres">
      <dgm:prSet presAssocID="{5B06EAA6-05CD-46F0-A2C5-1C839237FFCB}" presName="connTx" presStyleLbl="parChTrans1D3" presStyleIdx="1" presStyleCnt="3"/>
      <dgm:spPr/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</dgm:pt>
    <dgm:pt modelId="{8CA65F07-0E2B-425C-AB89-A6DAAD02A125}" type="pres">
      <dgm:prSet presAssocID="{13B853FE-FE66-4E31-B844-EAD9A33FD737}" presName="connTx" presStyleLbl="parChTrans1D4" presStyleIdx="0" presStyleCnt="3"/>
      <dgm:spPr/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</dgm:pt>
    <dgm:pt modelId="{2A9D59FE-3B8F-4AF7-9569-DDB13172CADA}" type="pres">
      <dgm:prSet presAssocID="{2B0D0343-FE50-462C-80F0-AC782EF275A7}" presName="connTx" presStyleLbl="parChTrans1D3" presStyleIdx="2" presStyleCnt="3"/>
      <dgm:spPr/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</dgm:pt>
    <dgm:pt modelId="{0CE5678E-EC25-4002-8CD2-287955CC7645}" type="pres">
      <dgm:prSet presAssocID="{F153428A-222D-46F5-8CD4-26DD7D724689}" presName="connTx" presStyleLbl="parChTrans1D4" presStyleIdx="1" presStyleCnt="3"/>
      <dgm:spPr/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</dgm:pt>
    <dgm:pt modelId="{D316729E-1212-41B2-A261-80B470596D0E}" type="pres">
      <dgm:prSet presAssocID="{F2DFFB1C-6285-4608-9787-9FDC8D6983C8}" presName="connTx" presStyleLbl="parChTrans1D4" presStyleIdx="2" presStyleCnt="3"/>
      <dgm:spPr/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</dgm:pt>
    <dgm:pt modelId="{A2FEE7D6-0FF0-41B4-B887-F8BEC5BE3C67}" type="pres">
      <dgm:prSet presAssocID="{836056C2-1D03-4123-82A5-D6923A3BECAE}" presName="connTx" presStyleLbl="parChTrans1D2" presStyleIdx="1" presStyleCnt="2"/>
      <dgm:spPr/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b="1" dirty="0"/>
            <a:t>[</a:t>
          </a:r>
          <a:r>
            <a:rPr lang="en-US" b="1" dirty="0" err="1"/>
            <a:t>Node,Node</a:t>
          </a:r>
          <a:r>
            <a:rPr lang="en-US" b="1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</dgm:pt>
    <dgm:pt modelId="{6A2119DF-43AD-4E86-9A40-DBFA2353F0B5}" type="pres">
      <dgm:prSet presAssocID="{82F02F03-730A-4DAF-A057-D4D610D8A5E8}" presName="rootConnector1" presStyleLbl="node1" presStyleIdx="0" presStyleCnt="0"/>
      <dgm:spPr/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</dgm:pt>
    <dgm:pt modelId="{7F648040-6254-47B7-9FA3-32C69B141683}" type="pres">
      <dgm:prSet presAssocID="{5038F9C8-3BC1-487B-AE8D-DAEB88C1A31C}" presName="rootConnector" presStyleLbl="node2" presStyleIdx="0" presStyleCnt="2"/>
      <dgm:spPr/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</dgm:pt>
    <dgm:pt modelId="{67B637C7-D8B0-490D-9642-F5133505FA30}" type="pres">
      <dgm:prSet presAssocID="{1CA9A764-0689-471E-A5BA-B3E1A99494A5}" presName="rootConnector" presStyleLbl="node3" presStyleIdx="0" presStyleCnt="1"/>
      <dgm:spPr/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</dgm:pt>
    <dgm:pt modelId="{B02177E1-104A-4886-99C9-A8F7D7EF4F4E}" type="pres">
      <dgm:prSet presAssocID="{09094470-15E0-4EBF-A323-E2FD19198363}" presName="rootConnector" presStyleLbl="node2" presStyleIdx="1" presStyleCnt="2"/>
      <dgm:spPr/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>
              <a:solidFill>
                <a:schemeClr val="accent1"/>
              </a:solidFill>
            </a:rPr>
            <a:t>Node,Node</a:t>
          </a:r>
          <a:r>
            <a:rPr lang="en-US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</dgm:pt>
    <dgm:pt modelId="{6A2119DF-43AD-4E86-9A40-DBFA2353F0B5}" type="pres">
      <dgm:prSet presAssocID="{82F02F03-730A-4DAF-A057-D4D610D8A5E8}" presName="rootConnector1" presStyleLbl="node1" presStyleIdx="0" presStyleCnt="0"/>
      <dgm:spPr/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</dgm:pt>
    <dgm:pt modelId="{7F648040-6254-47B7-9FA3-32C69B141683}" type="pres">
      <dgm:prSet presAssocID="{5038F9C8-3BC1-487B-AE8D-DAEB88C1A31C}" presName="rootConnector" presStyleLbl="node2" presStyleIdx="0" presStyleCnt="2"/>
      <dgm:spPr/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</dgm:pt>
    <dgm:pt modelId="{67B637C7-D8B0-490D-9642-F5133505FA30}" type="pres">
      <dgm:prSet presAssocID="{1CA9A764-0689-471E-A5BA-B3E1A99494A5}" presName="rootConnector" presStyleLbl="node3" presStyleIdx="0" presStyleCnt="1"/>
      <dgm:spPr/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</dgm:pt>
    <dgm:pt modelId="{B02177E1-104A-4886-99C9-A8F7D7EF4F4E}" type="pres">
      <dgm:prSet presAssocID="{09094470-15E0-4EBF-A323-E2FD19198363}" presName="rootConnector" presStyleLbl="node2" presStyleIdx="1" presStyleCnt="2"/>
      <dgm:spPr/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</dgm:pt>
    <dgm:pt modelId="{660A4CDC-B7CC-42E3-A254-083E39E51A93}" type="pres">
      <dgm:prSet presAssocID="{633E2B12-D814-49FC-A04A-406D06EF8FF8}" presName="rootConnector1" presStyleLbl="node1" presStyleIdx="0" presStyleCnt="0"/>
      <dgm:spPr/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</dgm:pt>
    <dgm:pt modelId="{F9814A54-9B03-4B83-BA82-BC0A883318B8}" type="pres">
      <dgm:prSet presAssocID="{D813352F-01D1-481A-9A02-980BA7E6CD3B}" presName="rootConnector" presStyleLbl="node2" presStyleIdx="0" presStyleCnt="3"/>
      <dgm:spPr/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</dgm:pt>
    <dgm:pt modelId="{87005E1C-4A48-4414-B42C-19FDC708ED69}" type="pres">
      <dgm:prSet presAssocID="{774C59C7-E738-409A-B9AB-919891994F3B}" presName="rootConnector" presStyleLbl="node2" presStyleIdx="1" presStyleCnt="3"/>
      <dgm:spPr/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</dgm:pt>
    <dgm:pt modelId="{2C4D7FEB-693A-40E6-948D-3E239CCB3192}" type="pres">
      <dgm:prSet presAssocID="{9EC142FF-CA8E-4760-A0D5-4CCFC2A4B6E6}" presName="rootConnector" presStyleLbl="node2" presStyleIdx="2" presStyleCnt="3"/>
      <dgm:spPr/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</dgm:pt>
    <dgm:pt modelId="{374C2056-CF4E-4B17-B073-0E1BDD4C8DC5}" type="pres">
      <dgm:prSet presAssocID="{D93C49F0-5742-4ABD-91FD-9B609136D71C}" presName="rootConnector3" presStyleLbl="asst1" presStyleIdx="0" presStyleCnt="1"/>
      <dgm:spPr/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</dgm:pt>
    <dgm:pt modelId="{3CE276B0-B631-4CB9-BE29-E10F0D5A2261}" type="pres">
      <dgm:prSet presAssocID="{EB14E3D6-1D6E-4974-A4A2-0B0D501598B9}" presName="rootConnector1" presStyleLbl="node1" presStyleIdx="0" presStyleCnt="0"/>
      <dgm:spPr/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</dgm:pt>
    <dgm:pt modelId="{9B3A5B8A-24F0-4CA3-9EB1-4F06E87A8DCC}" type="pres">
      <dgm:prSet presAssocID="{8FF62024-CBFA-4621-BFEB-20A32506277B}" presName="rootConnector" presStyleLbl="node2" presStyleIdx="0" presStyleCnt="3"/>
      <dgm:spPr/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</dgm:pt>
    <dgm:pt modelId="{0B4FA188-9CB9-4B7D-BC77-D4DBCC4116B5}" type="pres">
      <dgm:prSet presAssocID="{5C4CCCD5-EEDC-4A29-9D72-7CC95001D2BD}" presName="rootConnector" presStyleLbl="node2" presStyleIdx="1" presStyleCnt="3"/>
      <dgm:spPr/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</dgm:pt>
    <dgm:pt modelId="{2EB8220E-041B-4FA1-B60B-E83DDFCE4E0F}" type="pres">
      <dgm:prSet presAssocID="{4EB5D9F1-C378-4F07-AC88-23D445A05395}" presName="rootConnector" presStyleLbl="node2" presStyleIdx="2" presStyleCnt="3"/>
      <dgm:spPr/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0084" y="716988"/>
          <a:ext cx="150527" cy="659455"/>
        </a:xfrm>
        <a:custGeom>
          <a:avLst/>
          <a:gdLst/>
          <a:ahLst/>
          <a:cxnLst/>
          <a:rect l="0" t="0" r="0" b="0"/>
          <a:pathLst>
            <a:path>
              <a:moveTo>
                <a:pt x="150527" y="0"/>
              </a:moveTo>
              <a:lnTo>
                <a:pt x="150527" y="659455"/>
              </a:lnTo>
              <a:lnTo>
                <a:pt x="0" y="6594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60612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383"/>
              </a:lnTo>
              <a:lnTo>
                <a:pt x="867327" y="1168383"/>
              </a:lnTo>
              <a:lnTo>
                <a:pt x="867327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919844" y="2752700"/>
          <a:ext cx="215039" cy="65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455"/>
              </a:lnTo>
              <a:lnTo>
                <a:pt x="215039" y="6594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93284" y="716988"/>
          <a:ext cx="867327" cy="1318911"/>
        </a:xfrm>
        <a:custGeom>
          <a:avLst/>
          <a:gdLst/>
          <a:ahLst/>
          <a:cxnLst/>
          <a:rect l="0" t="0" r="0" b="0"/>
          <a:pathLst>
            <a:path>
              <a:moveTo>
                <a:pt x="867327" y="0"/>
              </a:moveTo>
              <a:lnTo>
                <a:pt x="867327" y="1168383"/>
              </a:lnTo>
              <a:lnTo>
                <a:pt x="0" y="1168383"/>
              </a:lnTo>
              <a:lnTo>
                <a:pt x="0" y="13189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43812" y="189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1643812" y="189"/>
        <a:ext cx="1433599" cy="716799"/>
      </dsp:txXfrm>
    </dsp:sp>
    <dsp:sp modelId="{A4953C07-EB00-49D2-96D0-34F5C40D0408}">
      <dsp:nvSpPr>
        <dsp:cNvPr id="0" name=""/>
        <dsp:cNvSpPr/>
      </dsp:nvSpPr>
      <dsp:spPr>
        <a:xfrm>
          <a:off x="776485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776485" y="2035900"/>
        <a:ext cx="1433599" cy="716799"/>
      </dsp:txXfrm>
    </dsp:sp>
    <dsp:sp modelId="{AFE46486-2A9D-40F4-96A4-D00F57484C98}">
      <dsp:nvSpPr>
        <dsp:cNvPr id="0" name=""/>
        <dsp:cNvSpPr/>
      </dsp:nvSpPr>
      <dsp:spPr>
        <a:xfrm>
          <a:off x="1134884" y="3053756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1134884" y="3053756"/>
        <a:ext cx="1433599" cy="716799"/>
      </dsp:txXfrm>
    </dsp:sp>
    <dsp:sp modelId="{0624B46F-0C4F-4AE4-B3E4-5E98BCEFD94A}">
      <dsp:nvSpPr>
        <dsp:cNvPr id="0" name=""/>
        <dsp:cNvSpPr/>
      </dsp:nvSpPr>
      <dsp:spPr>
        <a:xfrm>
          <a:off x="2511140" y="2035900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2511140" y="2035900"/>
        <a:ext cx="1433599" cy="716799"/>
      </dsp:txXfrm>
    </dsp:sp>
    <dsp:sp modelId="{F5992E90-5C3E-4645-BF26-84CFD7FA0366}">
      <dsp:nvSpPr>
        <dsp:cNvPr id="0" name=""/>
        <dsp:cNvSpPr/>
      </dsp:nvSpPr>
      <dsp:spPr>
        <a:xfrm>
          <a:off x="776485" y="1018044"/>
          <a:ext cx="1433599" cy="7167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</a:t>
          </a:r>
        </a:p>
      </dsp:txBody>
      <dsp:txXfrm>
        <a:off x="776485" y="1018044"/>
        <a:ext cx="1433599" cy="716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68747" y="1624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1624"/>
        <a:ext cx="1417500" cy="710308"/>
      </dsp:txXfrm>
    </dsp:sp>
    <dsp:sp modelId="{4F3B6E92-B991-456F-8299-E70C572B215A}">
      <dsp:nvSpPr>
        <dsp:cNvPr id="0" name=""/>
        <dsp:cNvSpPr/>
      </dsp:nvSpPr>
      <dsp:spPr>
        <a:xfrm>
          <a:off x="1668747" y="747448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747448"/>
        <a:ext cx="1417500" cy="710308"/>
      </dsp:txXfrm>
    </dsp:sp>
    <dsp:sp modelId="{B3AEB8F3-7A50-4C69-994A-966CD1BC0C61}">
      <dsp:nvSpPr>
        <dsp:cNvPr id="0" name=""/>
        <dsp:cNvSpPr/>
      </dsp:nvSpPr>
      <dsp:spPr>
        <a:xfrm>
          <a:off x="1668747" y="1493273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1493273"/>
        <a:ext cx="1417500" cy="710308"/>
      </dsp:txXfrm>
    </dsp:sp>
    <dsp:sp modelId="{B5614BEC-C908-4AD4-B471-94AF6060825F}">
      <dsp:nvSpPr>
        <dsp:cNvPr id="0" name=""/>
        <dsp:cNvSpPr/>
      </dsp:nvSpPr>
      <dsp:spPr>
        <a:xfrm>
          <a:off x="1668747" y="2239097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2239097"/>
        <a:ext cx="1417500" cy="710308"/>
      </dsp:txXfrm>
    </dsp:sp>
    <dsp:sp modelId="{0F0CD1E9-AA9E-4824-A94A-1E489C94583E}">
      <dsp:nvSpPr>
        <dsp:cNvPr id="0" name=""/>
        <dsp:cNvSpPr/>
      </dsp:nvSpPr>
      <dsp:spPr>
        <a:xfrm>
          <a:off x="1668747" y="2984921"/>
          <a:ext cx="1417500" cy="710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</a:t>
          </a:r>
        </a:p>
      </dsp:txBody>
      <dsp:txXfrm>
        <a:off x="1668747" y="2984921"/>
        <a:ext cx="1417500" cy="710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InvocationExpression</a:t>
          </a:r>
          <a:endParaRPr lang="en-US" sz="31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SimpleMemberAccessExpression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ServiceLocator.Resolve</a:t>
          </a:r>
          <a:r>
            <a:rPr lang="en-US" sz="12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OperatorToken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IdentifierName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GenericName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Resolve&lt;Service&gt;</a:t>
          </a:r>
          <a:endParaRPr lang="en-US" sz="12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TypeArgumentList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3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3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8"/>
          <a:ext cx="27077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[</a:t>
          </a:r>
          <a:r>
            <a:rPr lang="en-US" sz="3300" b="1" kern="1200" dirty="0" err="1"/>
            <a:t>Node,Node</a:t>
          </a:r>
          <a:r>
            <a:rPr lang="en-US" sz="3300" b="1" kern="1200" dirty="0"/>
            <a:t>]</a:t>
          </a:r>
        </a:p>
      </dsp:txBody>
      <dsp:txXfrm>
        <a:off x="913390" y="2433828"/>
        <a:ext cx="2707753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2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2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7"/>
          <a:ext cx="2707752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[</a:t>
          </a:r>
          <a:r>
            <a:rPr lang="en-US" sz="3400" kern="1200" dirty="0" err="1">
              <a:solidFill>
                <a:schemeClr val="accent1"/>
              </a:solidFill>
            </a:rPr>
            <a:t>Node,Node</a:t>
          </a:r>
          <a:r>
            <a:rPr lang="en-US" sz="3400" kern="1200" dirty="0"/>
            <a:t>]</a:t>
          </a:r>
        </a:p>
      </dsp:txBody>
      <dsp:txXfrm>
        <a:off x="913390" y="2433827"/>
        <a:ext cx="2707752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185441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185441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185441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490423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490423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19" y="2464275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2464275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46427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364207" y="2464275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477349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accent1"/>
              </a:solidFill>
            </a:rPr>
            <a:t>Node</a:t>
          </a:r>
        </a:p>
      </dsp:txBody>
      <dsp:txXfrm>
        <a:off x="841291" y="1477349"/>
        <a:ext cx="1390036" cy="695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678904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678904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98388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983886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19" y="1970812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1970812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197081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364206" y="1970812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у этого правила есть несколько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685800"/>
            <a:ext cx="3513051" cy="17373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№4:</a:t>
            </a:r>
            <a:br>
              <a:rPr lang="ru-RU" dirty="0"/>
            </a:br>
            <a:r>
              <a:rPr lang="ru-RU" dirty="0"/>
              <a:t>100 простых анализаторов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4617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№2:</a:t>
            </a:r>
            <a:br>
              <a:rPr lang="ru-RU" dirty="0"/>
            </a:br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№5:</a:t>
            </a:r>
            <a:br>
              <a:rPr lang="ru-RU" dirty="0"/>
            </a:br>
            <a:r>
              <a:rPr lang="en-US" dirty="0" err="1"/>
              <a:t>CodeAnalysys</a:t>
            </a:r>
            <a:r>
              <a:rPr lang="ru-RU" dirty="0"/>
              <a:t> очень дружественна  к </a:t>
            </a:r>
            <a:r>
              <a:rPr lang="en-US" dirty="0"/>
              <a:t>F12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798618"/>
            <a:ext cx="5404681" cy="3373582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1682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№3:</a:t>
            </a:r>
            <a:br>
              <a:rPr lang="ru-RU" dirty="0"/>
            </a:br>
            <a:r>
              <a:rPr lang="ru-RU" dirty="0"/>
              <a:t>Помимо типа узла есть</a:t>
            </a:r>
            <a:r>
              <a:rPr lang="en-US" dirty="0"/>
              <a:t> </a:t>
            </a:r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881744"/>
            <a:ext cx="100584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№6:</a:t>
            </a:r>
            <a:br>
              <a:rPr lang="ru-RU" dirty="0"/>
            </a:br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№4:</a:t>
            </a:r>
            <a:br>
              <a:rPr lang="ru-RU" dirty="0"/>
            </a:br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179885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8850397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ШПАРГАЛКА №5:</a:t>
            </a:r>
            <a:br>
              <a:rPr lang="ru-RU" sz="4000" dirty="0"/>
            </a:br>
            <a:r>
              <a:rPr lang="en-US" sz="4000" dirty="0" err="1"/>
              <a:t>syntaxfactory</a:t>
            </a:r>
            <a:r>
              <a:rPr lang="ru-RU" sz="4000" dirty="0"/>
              <a:t> – бог этого мира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№6:</a:t>
            </a:r>
            <a:br>
              <a:rPr lang="ru-RU" dirty="0"/>
            </a:br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№7:</a:t>
            </a:r>
            <a:br>
              <a:rPr lang="ru-RU" dirty="0"/>
            </a:br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№7:</a:t>
            </a:r>
            <a:br>
              <a:rPr lang="ru-RU" dirty="0"/>
            </a:br>
            <a:r>
              <a:rPr lang="en-US" dirty="0"/>
              <a:t>immutability, immutability everywhere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81" y="2120900"/>
            <a:ext cx="7596187" cy="4051300"/>
          </a:xfrm>
        </p:spPr>
      </p:pic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№8:</a:t>
            </a:r>
            <a:br>
              <a:rPr lang="en-US" dirty="0"/>
            </a:br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301765"/>
              </p:ext>
            </p:extLst>
          </p:nvPr>
        </p:nvGraphicFramePr>
        <p:xfrm>
          <a:off x="1069975" y="2522483"/>
          <a:ext cx="4754563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973783"/>
              </p:ext>
            </p:extLst>
          </p:nvPr>
        </p:nvGraphicFramePr>
        <p:xfrm>
          <a:off x="6364288" y="2522483"/>
          <a:ext cx="4754562" cy="3649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87987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ШПАРгалка №8:</a:t>
            </a:r>
            <a:br>
              <a:rPr lang="ru-RU" dirty="0"/>
            </a:br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r>
              <a:rPr lang="ru-RU" dirty="0"/>
              <a:t>много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863272"/>
            <a:ext cx="5404681" cy="3308927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№9:</a:t>
            </a:r>
            <a:br>
              <a:rPr lang="ru-RU" dirty="0"/>
            </a:br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ШПАРГАЛКА №10:</a:t>
            </a:r>
            <a:br>
              <a:rPr lang="ru-RU" dirty="0"/>
            </a:br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Не забываем использовать</a:t>
            </a:r>
            <a:r>
              <a:rPr lang="en-US" dirty="0"/>
              <a:t> </a:t>
            </a:r>
            <a:r>
              <a:rPr lang="en-US" dirty="0" err="1"/>
              <a:t>SyntaxVisualizer</a:t>
            </a:r>
            <a:r>
              <a:rPr lang="ru-RU" dirty="0"/>
              <a:t> что бы понять структуру кода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Самый простой способ изменения узлов - </a:t>
            </a:r>
            <a:r>
              <a:rPr lang="en-US" dirty="0" err="1"/>
              <a:t>ReplaceNode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Узлы с одинаковым типом могут отличаться по </a:t>
            </a:r>
            <a:r>
              <a:rPr lang="en-US" dirty="0" err="1"/>
              <a:t>SyntaxKind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необходимо сравнить узлы на «похожесть», используйте </a:t>
            </a:r>
            <a:r>
              <a:rPr lang="en-US" dirty="0" err="1"/>
              <a:t>IsEquivalentTo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объекты синтаксической модели создаются средствами </a:t>
            </a:r>
            <a:r>
              <a:rPr lang="en-US" dirty="0" err="1"/>
              <a:t>SyntaxFactory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синтаксические узлы следуют конфенции именования </a:t>
            </a:r>
            <a:r>
              <a:rPr lang="en-US" dirty="0"/>
              <a:t>Add/Update/With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добавления в узлов в список </a:t>
            </a:r>
            <a:r>
              <a:rPr lang="en-US" dirty="0"/>
              <a:t>- </a:t>
            </a:r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нужно обновить несколько узлов используйте </a:t>
            </a:r>
            <a:r>
              <a:rPr lang="en-US" dirty="0" err="1"/>
              <a:t>ReplaceNodes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ToString</a:t>
            </a:r>
            <a:r>
              <a:rPr lang="en-US" dirty="0"/>
              <a:t> </a:t>
            </a:r>
            <a:r>
              <a:rPr lang="ru-RU" dirty="0"/>
              <a:t>не включает пробелы, комментарии и проч.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автоформата – </a:t>
            </a:r>
            <a:r>
              <a:rPr lang="en-US" dirty="0" err="1"/>
              <a:t>NormalizeWhitespace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данного доклада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/>
              <a:t>Зачем нам изучать </a:t>
            </a:r>
            <a:r>
              <a:rPr lang="en-US" dirty="0" err="1"/>
              <a:t>Microsoft.CodeAnalysis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86" y="1607128"/>
            <a:ext cx="2567956" cy="19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ШПАРГАЛКА №1:</a:t>
            </a:r>
            <a:br>
              <a:rPr lang="ru-RU" sz="3600" dirty="0"/>
            </a:br>
            <a:r>
              <a:rPr lang="en-US" sz="3600" dirty="0"/>
              <a:t>Syntax Visualizer – </a:t>
            </a:r>
            <a:r>
              <a:rPr lang="en-US" sz="3600" dirty="0" err="1"/>
              <a:t>Ваш</a:t>
            </a:r>
            <a:r>
              <a:rPr lang="en-US" sz="3600" dirty="0"/>
              <a:t> </a:t>
            </a:r>
            <a:r>
              <a:rPr lang="en-US" sz="3600" dirty="0" err="1"/>
              <a:t>лучший</a:t>
            </a:r>
            <a:r>
              <a:rPr lang="en-US" sz="3600" dirty="0"/>
              <a:t> </a:t>
            </a:r>
            <a:r>
              <a:rPr lang="en-US" sz="3600" dirty="0" err="1"/>
              <a:t>друг</a:t>
            </a:r>
            <a:endParaRPr lang="en-US" sz="3600" dirty="0"/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№1:</a:t>
            </a:r>
            <a:br>
              <a:rPr lang="ru-RU" dirty="0"/>
            </a:br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91" y="4401417"/>
            <a:ext cx="2475778" cy="18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№2:</a:t>
            </a:r>
            <a:br>
              <a:rPr lang="ru-RU" dirty="0"/>
            </a:br>
            <a:r>
              <a:rPr lang="ru-RU" dirty="0"/>
              <a:t>В </a:t>
            </a:r>
            <a:r>
              <a:rPr lang="en-US" dirty="0"/>
              <a:t>Syntax Visualizer</a:t>
            </a:r>
            <a:r>
              <a:rPr lang="ru-RU" dirty="0"/>
              <a:t> отображается вид узла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Visualizer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8336"/>
            <a:ext cx="3893127" cy="3429180"/>
          </a:xfrm>
        </p:spPr>
      </p:pic>
      <p:pic>
        <p:nvPicPr>
          <p:cNvPr id="51" name="Content Placeholder 5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68564"/>
            <a:ext cx="4754562" cy="3241746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Неочевидность №3:</a:t>
            </a:r>
            <a:br>
              <a:rPr lang="ru-RU" dirty="0"/>
            </a:br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6417484"/>
              </p:ext>
            </p:extLst>
          </p:nvPr>
        </p:nvGraphicFramePr>
        <p:xfrm>
          <a:off x="1069975" y="2401455"/>
          <a:ext cx="4721225" cy="377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7432545"/>
              </p:ext>
            </p:extLst>
          </p:nvPr>
        </p:nvGraphicFramePr>
        <p:xfrm>
          <a:off x="6363855" y="2475345"/>
          <a:ext cx="4754995" cy="369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1650</TotalTime>
  <Words>520</Words>
  <Application>Microsoft Office PowerPoint</Application>
  <PresentationFormat>Widescreen</PresentationFormat>
  <Paragraphs>137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Изучение Microsoft.CodeAnalysis</vt:lpstr>
      <vt:lpstr>Цели данного доклада</vt:lpstr>
      <vt:lpstr>Зачем нам изучать Microsoft.CodeAnalysis?</vt:lpstr>
      <vt:lpstr>Service Locator killer</vt:lpstr>
      <vt:lpstr>ШПАРГАЛКА №1: Syntax Visualizer – Ваш лучший друг</vt:lpstr>
      <vt:lpstr>Неочевидность №1: Для всего есть фабрика</vt:lpstr>
      <vt:lpstr>НЕОЧЕВИДНОСТЬ №2: В Syntax Visualizer отображается вид узла</vt:lpstr>
      <vt:lpstr>Неочевидность №3: DescendantNodes мне друг но производительность дороже</vt:lpstr>
      <vt:lpstr>Неочевидность №4: 100 простых анализаторов</vt:lpstr>
      <vt:lpstr>ШПАРГАЛКА №2: ReplaceNode –первый друг</vt:lpstr>
      <vt:lpstr>ServiceLocator.Resolve&lt;SERVICe&gt;()</vt:lpstr>
      <vt:lpstr>НЕОЧЕВИДНОСТЬ №5: CodeAnalysys очень дружественна  к F12</vt:lpstr>
      <vt:lpstr>ШПАРГАЛКА №3: Помимо типа узла есть SyntaxKind</vt:lpstr>
      <vt:lpstr>неочевидность №6: Где имя, там Identifier</vt:lpstr>
      <vt:lpstr>ШПАРГАЛКА №4: Есть Equals, а есть IsEquivalentTo</vt:lpstr>
      <vt:lpstr>ШПАРГАЛКА №5: syntaxfactory – бог этого мира</vt:lpstr>
      <vt:lpstr>Шпаргалка №6: With….\Update…\Add…</vt:lpstr>
      <vt:lpstr>ШПАРГАЛКА №7: InsertNodesBefore/InsertNodesAfter</vt:lpstr>
      <vt:lpstr>Неочевидность №7: immutability, immutability everywhere</vt:lpstr>
      <vt:lpstr>НЕОЧЕВИДНОСТЬ №8: Если меняешь узел дерева, меняешь все дерево</vt:lpstr>
      <vt:lpstr>ШПАРгалка №8: ReplaceNodes – хорошо когда друзей много</vt:lpstr>
      <vt:lpstr>Шпаргалка №9: Tostring…\tofullstring…</vt:lpstr>
      <vt:lpstr>ШПАРГАЛКА №10: NormalizeWhitespace()</vt:lpstr>
      <vt:lpstr>резюме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195</cp:revision>
  <dcterms:created xsi:type="dcterms:W3CDTF">2017-05-28T09:53:34Z</dcterms:created>
  <dcterms:modified xsi:type="dcterms:W3CDTF">2017-06-20T20:06:26Z</dcterms:modified>
</cp:coreProperties>
</file>