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9F69194-F494-4516-B6E4-D0B9B8C42380}">
          <p14:sldIdLst>
            <p14:sldId id="256"/>
          </p14:sldIdLst>
        </p14:section>
        <p14:section name="Intro" id="{F50E0447-C4E4-4B96-AF4E-3FC9DB76A5C4}">
          <p14:sldIdLst>
            <p14:sldId id="257"/>
            <p14:sldId id="258"/>
            <p14:sldId id="259"/>
            <p14:sldId id="260"/>
          </p14:sldIdLst>
        </p14:section>
        <p14:section name="Nullable Reference Types in C#" id="{2EDDA195-AB89-4995-9085-479AA3B63DE9}">
          <p14:sldIdLst>
            <p14:sldId id="261"/>
            <p14:sldId id="262"/>
          </p14:sldIdLst>
        </p14:section>
        <p14:section name="How to setup" id="{1B5016AD-94C9-4FAB-84C4-422CF73A7102}">
          <p14:sldIdLst>
            <p14:sldId id="263"/>
            <p14:sldId id="264"/>
          </p14:sldIdLst>
        </p14:section>
        <p14:section name="Conclusion" id="{0BF628AE-8C86-4997-B9D3-626AE4868A58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 один доклад про </a:t>
            </a:r>
            <a:r>
              <a:rPr lang="en-US" dirty="0"/>
              <a:t>Nullable Reference Types </a:t>
            </a:r>
            <a:r>
              <a:rPr lang="ru-RU" dirty="0"/>
              <a:t>не обходится без фотографии этого человека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0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nullable-migration-strategie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CE4C-401C-4B09-9BCD-B8F26375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 – </a:t>
            </a:r>
            <a:r>
              <a:rPr lang="en-US" dirty="0" err="1"/>
              <a:t>NullReferenceException</a:t>
            </a:r>
            <a:r>
              <a:rPr lang="en-US" dirty="0"/>
              <a:t> =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2E986-D9AE-469E-A449-9DA6D2EA8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8B9F-37DD-4360-8BAF-68EE85D5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B0A3-550F-4C6D-8CB0-D328554DF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enable Nullable Reference Types?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Directory.Build.props</a:t>
            </a:r>
            <a:r>
              <a:rPr lang="en-US" dirty="0"/>
              <a:t> to the root folder of your project</a:t>
            </a:r>
          </a:p>
          <a:p>
            <a:pPr lvl="2"/>
            <a:r>
              <a:rPr lang="en-US" dirty="0"/>
              <a:t>TODO: add content</a:t>
            </a:r>
          </a:p>
          <a:p>
            <a:pPr lvl="1"/>
            <a:r>
              <a:rPr lang="en-US" dirty="0"/>
              <a:t>Specify –nullable: enable to Player/Additional Compiler Arguments</a:t>
            </a:r>
          </a:p>
          <a:p>
            <a:pPr lvl="2"/>
            <a:r>
              <a:rPr lang="en-US" dirty="0"/>
              <a:t>TODO: add screenshot</a:t>
            </a:r>
          </a:p>
        </p:txBody>
      </p:sp>
    </p:spTree>
    <p:extLst>
      <p:ext uri="{BB962C8B-B14F-4D97-AF65-F5344CB8AC3E}">
        <p14:creationId xmlns:p14="http://schemas.microsoft.com/office/powerpoint/2010/main" val="235042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7071-837A-485B-BAD0-1941083B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1EC6-46C0-44F1-AA03-C6487D783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deal with [</a:t>
            </a:r>
            <a:r>
              <a:rPr lang="en-US" dirty="0" err="1"/>
              <a:t>SerializeField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Suppress with “= null!” or “=default!”</a:t>
            </a:r>
          </a:p>
          <a:p>
            <a:pPr lvl="1"/>
            <a:r>
              <a:rPr lang="en-US" dirty="0"/>
              <a:t>Check with pattern matching</a:t>
            </a:r>
          </a:p>
          <a:p>
            <a:pPr lvl="2"/>
            <a:r>
              <a:rPr lang="en-US" dirty="0"/>
              <a:t>TODO: add examples</a:t>
            </a:r>
          </a:p>
          <a:p>
            <a:pPr lvl="1"/>
            <a:r>
              <a:rPr lang="en-US" dirty="0"/>
              <a:t>Use assertion</a:t>
            </a:r>
          </a:p>
          <a:p>
            <a:pPr lvl="2"/>
            <a:r>
              <a:rPr lang="en-US" dirty="0"/>
              <a:t>Put file with attributes to your project (TODO: add it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Create </a:t>
            </a:r>
            <a:r>
              <a:rPr lang="en-US" dirty="0" err="1"/>
              <a:t>NullAssertMethod</a:t>
            </a:r>
            <a:endParaRPr lang="en-US" dirty="0"/>
          </a:p>
          <a:p>
            <a:pPr lvl="3"/>
            <a:r>
              <a:rPr lang="en-US" dirty="0"/>
              <a:t>TODO: add body of method</a:t>
            </a:r>
          </a:p>
        </p:txBody>
      </p:sp>
    </p:spTree>
    <p:extLst>
      <p:ext uri="{BB962C8B-B14F-4D97-AF65-F5344CB8AC3E}">
        <p14:creationId xmlns:p14="http://schemas.microsoft.com/office/powerpoint/2010/main" val="1638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1797-4343-42BE-ACA1-9806EF04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1184-7A3E-4C24-8F9F-3D09DA2FC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deal with </a:t>
            </a:r>
            <a:r>
              <a:rPr lang="en-US" dirty="0" err="1"/>
              <a:t>UnityEngine</a:t>
            </a:r>
            <a:r>
              <a:rPr lang="en-US" dirty="0"/>
              <a:t> API?</a:t>
            </a:r>
          </a:p>
          <a:p>
            <a:pPr lvl="1"/>
            <a:r>
              <a:rPr lang="en-US" dirty="0"/>
              <a:t>Specify “?” annotation to each API result</a:t>
            </a:r>
          </a:p>
          <a:p>
            <a:pPr lvl="2"/>
            <a:r>
              <a:rPr lang="en-US" dirty="0"/>
              <a:t>TODO: example with </a:t>
            </a:r>
            <a:r>
              <a:rPr lang="en-US" dirty="0" err="1"/>
              <a:t>GetComponent</a:t>
            </a:r>
            <a:endParaRPr lang="en-US" dirty="0"/>
          </a:p>
          <a:p>
            <a:r>
              <a:rPr lang="en-US" dirty="0"/>
              <a:t>General Strategies</a:t>
            </a:r>
          </a:p>
          <a:p>
            <a:pPr lvl="1"/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https://docs.microsoft.com/en-us/dotnet/csharp/nullable-migration-strategies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58C5-2934-4EBD-BBB3-E3F82FBB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4098" name="Picture 2" descr="How to get rid of NullPointerException | by Shani Fedida | freeCodeCamp.org  | Medium">
            <a:extLst>
              <a:ext uri="{FF2B5EF4-FFF2-40B4-BE49-F238E27FC236}">
                <a16:creationId xmlns:a16="http://schemas.microsoft.com/office/drawing/2014/main" id="{B795525F-CFF9-483B-BBD5-97F6330A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71" y="1017725"/>
            <a:ext cx="5953057" cy="33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3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58F-ED5F-4D1B-8D57-CFA864AF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0833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BF0-D1EF-41CE-94C3-8169E7F1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Billion Dollar Mistake</a:t>
            </a:r>
          </a:p>
        </p:txBody>
      </p:sp>
      <p:pic>
        <p:nvPicPr>
          <p:cNvPr id="3074" name="Picture 2" descr="Tony Hoare quote: I call it my billion-dollar mistake. It was the  invention...">
            <a:extLst>
              <a:ext uri="{FF2B5EF4-FFF2-40B4-BE49-F238E27FC236}">
                <a16:creationId xmlns:a16="http://schemas.microsoft.com/office/drawing/2014/main" id="{9DFB3B64-D44D-4A31-A58E-D91E8137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82" y="1017725"/>
            <a:ext cx="7120636" cy="33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0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FB1C6-16D3-4141-9B0C-FEDFF445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Root Cause: Misunderstanding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F650F-7A39-4F00-B1F2-E0B30EDC9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</a:t>
            </a:r>
            <a:r>
              <a:rPr lang="en-US" dirty="0" err="1"/>
              <a:t>GetComponent</a:t>
            </a:r>
            <a:r>
              <a:rPr lang="en-US" dirty="0"/>
              <a:t> class</a:t>
            </a:r>
          </a:p>
          <a:p>
            <a:r>
              <a:rPr lang="en-US" dirty="0"/>
              <a:t>How can we understand if the return type is not null? Or can?</a:t>
            </a:r>
          </a:p>
        </p:txBody>
      </p:sp>
      <p:pic>
        <p:nvPicPr>
          <p:cNvPr id="1030" name="Picture 6" descr="Simply Explained: NPE | Programmer humor, Engineering humor, Software  engineer humor">
            <a:extLst>
              <a:ext uri="{FF2B5EF4-FFF2-40B4-BE49-F238E27FC236}">
                <a16:creationId xmlns:a16="http://schemas.microsoft.com/office/drawing/2014/main" id="{946BB331-BE34-4081-9878-2F94F095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99" y="0"/>
            <a:ext cx="3632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0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example with [</a:t>
            </a:r>
            <a:r>
              <a:rPr lang="en-US" dirty="0" err="1"/>
              <a:t>NotNull</a:t>
            </a:r>
            <a:r>
              <a:rPr lang="en-US" dirty="0"/>
              <a:t>] and [Null] attributes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Annotating every parameter and variable is annoying</a:t>
            </a:r>
          </a:p>
          <a:p>
            <a:pPr lvl="1"/>
            <a:r>
              <a:rPr lang="en-US" dirty="0"/>
              <a:t>We can’t guarantee that [</a:t>
            </a:r>
            <a:r>
              <a:rPr lang="en-US" dirty="0" err="1"/>
              <a:t>NotNull</a:t>
            </a:r>
            <a:r>
              <a:rPr lang="en-US" dirty="0"/>
              <a:t>] variable is really not null</a:t>
            </a:r>
          </a:p>
        </p:txBody>
      </p:sp>
    </p:spTree>
    <p:extLst>
      <p:ext uri="{BB962C8B-B14F-4D97-AF65-F5344CB8AC3E}">
        <p14:creationId xmlns:p14="http://schemas.microsoft.com/office/powerpoint/2010/main" val="355529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EABD-2F8D-4EFE-A4FB-C25BF5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Nullable Reference Types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57EF-9CD6-4FA0-9865-65967AF3F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Breaking change: </a:t>
            </a:r>
            <a:r>
              <a:rPr lang="en-US" dirty="0"/>
              <a:t>by default, each variable/parameter is not null</a:t>
            </a:r>
          </a:p>
          <a:p>
            <a:pPr lvl="1"/>
            <a:r>
              <a:rPr lang="en-US" dirty="0"/>
              <a:t>Like the Nullable Value Types approach</a:t>
            </a:r>
          </a:p>
          <a:p>
            <a:r>
              <a:rPr lang="en-US" dirty="0"/>
              <a:t>You can annotate each variable/parameter with “can be null” (?) annotation</a:t>
            </a:r>
          </a:p>
          <a:p>
            <a:pPr lvl="1"/>
            <a:r>
              <a:rPr lang="en-US" dirty="0"/>
              <a:t>TODO: example</a:t>
            </a:r>
          </a:p>
          <a:p>
            <a:r>
              <a:rPr lang="en-US" dirty="0"/>
              <a:t>Compiler checks the full path of each variable/parameter</a:t>
            </a:r>
          </a:p>
          <a:p>
            <a:pPr lvl="1"/>
            <a:r>
              <a:rPr lang="en-US" dirty="0"/>
              <a:t>TODO: example (string? </a:t>
            </a:r>
            <a:r>
              <a:rPr lang="en-US" dirty="0" err="1"/>
              <a:t>canBeNull</a:t>
            </a:r>
            <a:r>
              <a:rPr lang="en-US" dirty="0"/>
              <a:t> = null; string </a:t>
            </a:r>
            <a:r>
              <a:rPr lang="en-US" dirty="0" err="1"/>
              <a:t>notNull</a:t>
            </a:r>
            <a:r>
              <a:rPr lang="en-US" dirty="0"/>
              <a:t> = </a:t>
            </a:r>
            <a:r>
              <a:rPr lang="en-US" dirty="0" err="1"/>
              <a:t>canBeNull</a:t>
            </a:r>
            <a:r>
              <a:rPr lang="en-US" dirty="0"/>
              <a:t>; (warning))</a:t>
            </a:r>
          </a:p>
          <a:p>
            <a:r>
              <a:rPr lang="en-US" dirty="0"/>
              <a:t>No runtime checks</a:t>
            </a:r>
          </a:p>
        </p:txBody>
      </p:sp>
    </p:spTree>
    <p:extLst>
      <p:ext uri="{BB962C8B-B14F-4D97-AF65-F5344CB8AC3E}">
        <p14:creationId xmlns:p14="http://schemas.microsoft.com/office/powerpoint/2010/main" val="166373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7C7B-4B11-49CC-9771-0B96B315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69B8D-F651-4F9F-9B68-EFB5595AD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from </a:t>
            </a:r>
            <a:r>
              <a:rPr lang="en-US" dirty="0" err="1"/>
              <a:t>docs.microost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4A76-3B9A-45E3-B31B-1A943407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enable Nullable Reference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B848-6C2F-4D71-BC27-05E233EBD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#nullable enable to each class</a:t>
            </a:r>
          </a:p>
          <a:p>
            <a:r>
              <a:rPr lang="en-US" dirty="0"/>
              <a:t>Specify &lt;Nullable&gt;true&lt;/Nullable&gt; to </a:t>
            </a:r>
            <a:r>
              <a:rPr lang="en-US" dirty="0" err="1"/>
              <a:t>csproj</a:t>
            </a:r>
            <a:endParaRPr lang="en-US" dirty="0"/>
          </a:p>
          <a:p>
            <a:r>
              <a:rPr lang="en-US" dirty="0"/>
              <a:t>Add –</a:t>
            </a:r>
            <a:r>
              <a:rPr lang="en-US" dirty="0" err="1"/>
              <a:t>nullable:enable</a:t>
            </a:r>
            <a:r>
              <a:rPr lang="en-US" dirty="0"/>
              <a:t> parameter, e.g. dotnet build –</a:t>
            </a:r>
            <a:r>
              <a:rPr lang="en-US" dirty="0" err="1"/>
              <a:t>nullable:enable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7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08E0-5200-480F-BE42-F40C7B8E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2050" name="Picture 2" descr="Unity Launch Open Projects – GameFromScratch.com">
            <a:extLst>
              <a:ext uri="{FF2B5EF4-FFF2-40B4-BE49-F238E27FC236}">
                <a16:creationId xmlns:a16="http://schemas.microsoft.com/office/drawing/2014/main" id="{87F1DAE2-7365-4DCA-84B0-1C653713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74" y="1017725"/>
            <a:ext cx="5655852" cy="31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578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336</Words>
  <Application>Microsoft Office PowerPoint</Application>
  <PresentationFormat>On-screen Show (16:9)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Unity – NullReferenceException = </vt:lpstr>
      <vt:lpstr>About me</vt:lpstr>
      <vt:lpstr>Billion Dollar Mistake</vt:lpstr>
      <vt:lpstr>The Root Cause: Misunderstanding</vt:lpstr>
      <vt:lpstr>How to express it?</vt:lpstr>
      <vt:lpstr>How Nullable Reference Types work</vt:lpstr>
      <vt:lpstr>Detailed example</vt:lpstr>
      <vt:lpstr>How to enable Nullable Reference Types?</vt:lpstr>
      <vt:lpstr>Demo</vt:lpstr>
      <vt:lpstr>Summary</vt:lpstr>
      <vt:lpstr>Summary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Aleksandr Kugushev</cp:lastModifiedBy>
  <cp:revision>9</cp:revision>
  <dcterms:modified xsi:type="dcterms:W3CDTF">2021-04-22T03:51:59Z</dcterms:modified>
</cp:coreProperties>
</file>