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41"/>
  </p:notesMasterIdLst>
  <p:handoutMasterIdLst>
    <p:handoutMasterId r:id="rId42"/>
  </p:handoutMasterIdLst>
  <p:sldIdLst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87" r:id="rId19"/>
    <p:sldId id="292" r:id="rId20"/>
    <p:sldId id="259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13" r:id="rId36"/>
    <p:sldId id="309" r:id="rId37"/>
    <p:sldId id="310" r:id="rId38"/>
    <p:sldId id="314" r:id="rId39"/>
    <p:sldId id="315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1F360F-71F4-43A3-A187-5F62750B00BB}">
          <p14:sldIdLst>
            <p14:sldId id="276"/>
            <p14:sldId id="277"/>
            <p14:sldId id="278"/>
          </p14:sldIdLst>
        </p14:section>
        <p14:section name="Why" id="{3E204B2E-8AF5-4891-BA5E-1FBFB404E31E}">
          <p14:sldIdLst>
            <p14:sldId id="279"/>
            <p14:sldId id="280"/>
            <p14:sldId id="281"/>
            <p14:sldId id="282"/>
          </p14:sldIdLst>
        </p14:section>
        <p14:section name="Entites" id="{AA883DE7-49E0-4AD6-9610-960EBE63E201}">
          <p14:sldIdLst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87"/>
            <p14:sldId id="292"/>
            <p14:sldId id="259"/>
            <p14:sldId id="295"/>
            <p14:sldId id="296"/>
            <p14:sldId id="297"/>
            <p14:sldId id="298"/>
          </p14:sldIdLst>
        </p14:section>
        <p14:section name="Changing state" id="{23E86527-7269-4A9D-9F0E-04BEF49FAEDB}">
          <p14:sldIdLst>
            <p14:sldId id="299"/>
            <p14:sldId id="300"/>
            <p14:sldId id="301"/>
          </p14:sldIdLst>
        </p14:section>
        <p14:section name="Immutable Collections" id="{853C5D9A-4A57-4479-8FD4-4DAEBF1E5095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13"/>
            <p14:sldId id="309"/>
            <p14:sldId id="310"/>
          </p14:sldIdLst>
        </p14:section>
        <p14:section name="Final" id="{DE65E5AA-DF26-4C06-ABD4-1CF9568E33B2}">
          <p14:sldIdLst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222222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8" autoAdjust="0"/>
    <p:restoredTop sz="81869" autoAdjust="0"/>
  </p:normalViewPr>
  <p:slideViewPr>
    <p:cSldViewPr snapToGrid="0">
      <p:cViewPr varScale="1">
        <p:scale>
          <a:sx n="130" d="100"/>
          <a:sy n="130" d="100"/>
        </p:scale>
        <p:origin x="14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1" d="100"/>
          <a:sy n="91" d="100"/>
        </p:scale>
        <p:origin x="5484" y="108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45087-0708-4D5B-875C-7E5C79E3B36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0B703-556B-4C7A-B07E-24FAE813EC0A}">
      <dgm:prSet phldrT="[Text]"/>
      <dgm:spPr/>
      <dgm:t>
        <a:bodyPr/>
        <a:lstStyle/>
        <a:p>
          <a:r>
            <a:rPr lang="en-US" dirty="0" smtClean="0"/>
            <a:t>Thread1</a:t>
          </a:r>
          <a:endParaRPr lang="en-US" dirty="0"/>
        </a:p>
      </dgm:t>
    </dgm:pt>
    <dgm:pt modelId="{28FBB78B-DCF9-4BD4-A84F-E12896274B0D}" type="parTrans" cxnId="{3D6045D7-76AF-4FF9-B1E5-F90DAD822961}">
      <dgm:prSet/>
      <dgm:spPr/>
      <dgm:t>
        <a:bodyPr/>
        <a:lstStyle/>
        <a:p>
          <a:endParaRPr lang="en-US"/>
        </a:p>
      </dgm:t>
    </dgm:pt>
    <dgm:pt modelId="{E9F0A4C6-6440-418E-BA4A-4E20FEA25FE4}" type="sibTrans" cxnId="{3D6045D7-76AF-4FF9-B1E5-F90DAD822961}">
      <dgm:prSet/>
      <dgm:spPr/>
      <dgm:t>
        <a:bodyPr/>
        <a:lstStyle/>
        <a:p>
          <a:endParaRPr lang="en-US"/>
        </a:p>
      </dgm:t>
    </dgm:pt>
    <dgm:pt modelId="{37277567-AEB0-49CC-B013-78C0E983F393}">
      <dgm:prSet phldrT="[Text]"/>
      <dgm:spPr/>
      <dgm:t>
        <a:bodyPr/>
        <a:lstStyle/>
        <a:p>
          <a:r>
            <a:rPr lang="en-US" dirty="0" smtClean="0"/>
            <a:t>Thread2</a:t>
          </a:r>
          <a:endParaRPr lang="en-US" dirty="0"/>
        </a:p>
      </dgm:t>
    </dgm:pt>
    <dgm:pt modelId="{F1987DE9-0A54-402C-BFC6-52902667D4CF}" type="parTrans" cxnId="{805E4726-A626-4BAA-B89B-D3394226DA90}">
      <dgm:prSet/>
      <dgm:spPr/>
      <dgm:t>
        <a:bodyPr/>
        <a:lstStyle/>
        <a:p>
          <a:endParaRPr lang="en-US"/>
        </a:p>
      </dgm:t>
    </dgm:pt>
    <dgm:pt modelId="{01761CEF-FA50-4ABF-BD33-2867890AFC94}" type="sibTrans" cxnId="{805E4726-A626-4BAA-B89B-D3394226DA90}">
      <dgm:prSet/>
      <dgm:spPr/>
      <dgm:t>
        <a:bodyPr/>
        <a:lstStyle/>
        <a:p>
          <a:endParaRPr lang="en-US"/>
        </a:p>
      </dgm:t>
    </dgm:pt>
    <dgm:pt modelId="{68C1FB54-D9B0-4BAA-A9D2-7A19A35ABC9F}" type="pres">
      <dgm:prSet presAssocID="{6D045087-0708-4D5B-875C-7E5C79E3B36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895EA2-C7AF-495E-98BE-049B6EACF8DD}" type="pres">
      <dgm:prSet presAssocID="{6800B703-556B-4C7A-B07E-24FAE813EC0A}" presName="linNode" presStyleCnt="0"/>
      <dgm:spPr/>
    </dgm:pt>
    <dgm:pt modelId="{2809BB3B-191C-4DF3-911A-376DC70B11BD}" type="pres">
      <dgm:prSet presAssocID="{6800B703-556B-4C7A-B07E-24FAE813EC0A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96FFF-5508-4A59-B027-3B09F5586C99}" type="pres">
      <dgm:prSet presAssocID="{6800B703-556B-4C7A-B07E-24FAE813EC0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9AD27-9BAB-45EA-BF21-C2F9F727CE64}" type="pres">
      <dgm:prSet presAssocID="{E9F0A4C6-6440-418E-BA4A-4E20FEA25FE4}" presName="spacing" presStyleCnt="0"/>
      <dgm:spPr/>
    </dgm:pt>
    <dgm:pt modelId="{8CCF9502-6C4E-4B41-B7A2-E1A1FF4FECBE}" type="pres">
      <dgm:prSet presAssocID="{37277567-AEB0-49CC-B013-78C0E983F393}" presName="linNode" presStyleCnt="0"/>
      <dgm:spPr/>
    </dgm:pt>
    <dgm:pt modelId="{C26E569A-3FEA-44F8-9807-AC09D7216091}" type="pres">
      <dgm:prSet presAssocID="{37277567-AEB0-49CC-B013-78C0E983F39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97AEB-912F-4471-BC77-341DB1EEF8CE}" type="pres">
      <dgm:prSet presAssocID="{37277567-AEB0-49CC-B013-78C0E983F39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5072B-F413-49DC-AE93-601D42719FF8}" type="presOf" srcId="{6D045087-0708-4D5B-875C-7E5C79E3B365}" destId="{68C1FB54-D9B0-4BAA-A9D2-7A19A35ABC9F}" srcOrd="0" destOrd="0" presId="urn:microsoft.com/office/officeart/2005/8/layout/vList6"/>
    <dgm:cxn modelId="{3D6045D7-76AF-4FF9-B1E5-F90DAD822961}" srcId="{6D045087-0708-4D5B-875C-7E5C79E3B365}" destId="{6800B703-556B-4C7A-B07E-24FAE813EC0A}" srcOrd="0" destOrd="0" parTransId="{28FBB78B-DCF9-4BD4-A84F-E12896274B0D}" sibTransId="{E9F0A4C6-6440-418E-BA4A-4E20FEA25FE4}"/>
    <dgm:cxn modelId="{805E4726-A626-4BAA-B89B-D3394226DA90}" srcId="{6D045087-0708-4D5B-875C-7E5C79E3B365}" destId="{37277567-AEB0-49CC-B013-78C0E983F393}" srcOrd="1" destOrd="0" parTransId="{F1987DE9-0A54-402C-BFC6-52902667D4CF}" sibTransId="{01761CEF-FA50-4ABF-BD33-2867890AFC94}"/>
    <dgm:cxn modelId="{FE4C4E9A-2D51-43CA-ADC2-B1F6B48AC30A}" type="presOf" srcId="{37277567-AEB0-49CC-B013-78C0E983F393}" destId="{C26E569A-3FEA-44F8-9807-AC09D7216091}" srcOrd="0" destOrd="0" presId="urn:microsoft.com/office/officeart/2005/8/layout/vList6"/>
    <dgm:cxn modelId="{50BE6CBE-9B57-4EE0-986A-B693188932E4}" type="presOf" srcId="{6800B703-556B-4C7A-B07E-24FAE813EC0A}" destId="{2809BB3B-191C-4DF3-911A-376DC70B11BD}" srcOrd="0" destOrd="0" presId="urn:microsoft.com/office/officeart/2005/8/layout/vList6"/>
    <dgm:cxn modelId="{A76013AD-B381-4CC4-9597-E025EC1E8BD1}" type="presParOf" srcId="{68C1FB54-D9B0-4BAA-A9D2-7A19A35ABC9F}" destId="{CD895EA2-C7AF-495E-98BE-049B6EACF8DD}" srcOrd="0" destOrd="0" presId="urn:microsoft.com/office/officeart/2005/8/layout/vList6"/>
    <dgm:cxn modelId="{AD9484E7-BC3A-45D8-9BD0-0BEAE0EE11E6}" type="presParOf" srcId="{CD895EA2-C7AF-495E-98BE-049B6EACF8DD}" destId="{2809BB3B-191C-4DF3-911A-376DC70B11BD}" srcOrd="0" destOrd="0" presId="urn:microsoft.com/office/officeart/2005/8/layout/vList6"/>
    <dgm:cxn modelId="{DE85F3CE-33B5-43E3-830D-64594F1F02CB}" type="presParOf" srcId="{CD895EA2-C7AF-495E-98BE-049B6EACF8DD}" destId="{8F596FFF-5508-4A59-B027-3B09F5586C99}" srcOrd="1" destOrd="0" presId="urn:microsoft.com/office/officeart/2005/8/layout/vList6"/>
    <dgm:cxn modelId="{F4EFAFDA-C2EF-4D1B-811B-67FDC26DC8E2}" type="presParOf" srcId="{68C1FB54-D9B0-4BAA-A9D2-7A19A35ABC9F}" destId="{1B49AD27-9BAB-45EA-BF21-C2F9F727CE64}" srcOrd="1" destOrd="0" presId="urn:microsoft.com/office/officeart/2005/8/layout/vList6"/>
    <dgm:cxn modelId="{DC714040-6BCC-4B25-8B74-F0BEE58AA34C}" type="presParOf" srcId="{68C1FB54-D9B0-4BAA-A9D2-7A19A35ABC9F}" destId="{8CCF9502-6C4E-4B41-B7A2-E1A1FF4FECBE}" srcOrd="2" destOrd="0" presId="urn:microsoft.com/office/officeart/2005/8/layout/vList6"/>
    <dgm:cxn modelId="{B3810C4A-D073-4272-82FD-96E491E910D5}" type="presParOf" srcId="{8CCF9502-6C4E-4B41-B7A2-E1A1FF4FECBE}" destId="{C26E569A-3FEA-44F8-9807-AC09D7216091}" srcOrd="0" destOrd="0" presId="urn:microsoft.com/office/officeart/2005/8/layout/vList6"/>
    <dgm:cxn modelId="{4021F8D3-9AB8-46CF-A6A1-6A21D7780528}" type="presParOf" srcId="{8CCF9502-6C4E-4B41-B7A2-E1A1FF4FECBE}" destId="{A9D97AEB-912F-4471-BC77-341DB1EEF8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6FFF-5508-4A59-B027-3B09F5586C99}">
      <dsp:nvSpPr>
        <dsp:cNvPr id="0" name=""/>
        <dsp:cNvSpPr/>
      </dsp:nvSpPr>
      <dsp:spPr>
        <a:xfrm>
          <a:off x="1594484" y="414"/>
          <a:ext cx="2391727" cy="16173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9BB3B-191C-4DF3-911A-376DC70B11BD}">
      <dsp:nvSpPr>
        <dsp:cNvPr id="0" name=""/>
        <dsp:cNvSpPr/>
      </dsp:nvSpPr>
      <dsp:spPr>
        <a:xfrm>
          <a:off x="0" y="414"/>
          <a:ext cx="1594484" cy="16173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Thread1</a:t>
          </a:r>
          <a:endParaRPr lang="en-US" sz="2800" kern="1200" dirty="0"/>
        </a:p>
      </dsp:txBody>
      <dsp:txXfrm>
        <a:off x="77836" y="78250"/>
        <a:ext cx="1438812" cy="1461671"/>
      </dsp:txXfrm>
    </dsp:sp>
    <dsp:sp modelId="{A9D97AEB-912F-4471-BC77-341DB1EEF8CE}">
      <dsp:nvSpPr>
        <dsp:cNvPr id="0" name=""/>
        <dsp:cNvSpPr/>
      </dsp:nvSpPr>
      <dsp:spPr>
        <a:xfrm>
          <a:off x="1594484" y="1779492"/>
          <a:ext cx="2391727" cy="16173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569A-3FEA-44F8-9807-AC09D7216091}">
      <dsp:nvSpPr>
        <dsp:cNvPr id="0" name=""/>
        <dsp:cNvSpPr/>
      </dsp:nvSpPr>
      <dsp:spPr>
        <a:xfrm>
          <a:off x="0" y="1779492"/>
          <a:ext cx="1594484" cy="16173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Thread2</a:t>
          </a:r>
          <a:endParaRPr lang="en-US" sz="2800" kern="1200" dirty="0"/>
        </a:p>
      </dsp:txBody>
      <dsp:txXfrm>
        <a:off x="77836" y="1857328"/>
        <a:ext cx="1438812" cy="146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</a:t>
            </a:r>
            <a:r>
              <a:rPr lang="ru-RU" baseline="0" dirty="0" smtClean="0"/>
              <a:t> раздаю книги коллегам</a:t>
            </a:r>
          </a:p>
          <a:p>
            <a:r>
              <a:rPr lang="ru-RU" baseline="0" dirty="0" smtClean="0"/>
              <a:t>У меня собака погрызла книгу</a:t>
            </a:r>
          </a:p>
          <a:p>
            <a:r>
              <a:rPr lang="ru-RU" baseline="0" dirty="0" smtClean="0"/>
              <a:t>Моя коллега носит книжку в файлике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29579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ericlippert/2007/11/13/immutability-in-c-part-one-kinds-of-immutability/" TargetMode="External"/><Relationship Id="rId2" Type="http://schemas.openxmlformats.org/officeDocument/2006/relationships/hyperlink" Target="https://www.youtube.com/watch?v=O89-zG84QK4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eblogs.asp.net/dixin/functional-csharp-immutability-anonymous-type-and-tuple" TargetMode="External"/><Relationship Id="rId4" Type="http://schemas.openxmlformats.org/officeDocument/2006/relationships/hyperlink" Target="https://blogs.msdn.microsoft.com/ericlippert/2007/12/04/immutability-in-c-part-two-a-simple-immutable-stack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9BC7-FA80-5E46-87FF-892AFB2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650945"/>
            <a:ext cx="4315968" cy="1964543"/>
          </a:xfrm>
        </p:spPr>
        <p:txBody>
          <a:bodyPr/>
          <a:lstStyle/>
          <a:p>
            <a:r>
              <a:rPr lang="en-US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Immutability that doesn’t make you sick</a:t>
            </a:r>
            <a:endParaRPr lang="en-US" b="1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49E8-1669-ED4C-B1D2-CBF859EF4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711740"/>
            <a:ext cx="4315968" cy="31393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Aleksandr Kugushev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2E8BE92-6ED6-4ECE-9C3C-8730CBAA22A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9" r="25309"/>
          <a:stretch>
            <a:fillRect/>
          </a:stretch>
        </p:blipFill>
        <p:spPr>
          <a:xfrm>
            <a:off x="5334000" y="0"/>
            <a:ext cx="3810000" cy="51435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72" y="-61132"/>
            <a:ext cx="2490582" cy="1759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6" y="615152"/>
            <a:ext cx="1086410" cy="4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Constructor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class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56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Constructor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owners)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mark;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certificate;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owners;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/*…*/</a:t>
            </a:r>
          </a:p>
          <a:p>
            <a:pPr marL="0" lvl="0" indent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7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Constructor</a:t>
            </a:r>
            <a:r>
              <a:rPr lang="ru-RU" sz="3200" dirty="0"/>
              <a:t> +/-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Simple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Well known</a:t>
            </a:r>
            <a:endParaRPr lang="ru-RU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Advantages</a:t>
            </a:r>
            <a:endParaRPr lang="ru-RU" sz="2000" dirty="0"/>
          </a:p>
          <a:p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No compile time validation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Ugly if big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No deserialization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No Entity Framework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Disadvantages</a:t>
            </a:r>
            <a:endParaRPr lang="ru-RU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60709-172D-0C46-A7B5-05701D0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Builder</a:t>
            </a:r>
            <a:endParaRPr lang="en-US" sz="32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79345" y="1079500"/>
            <a:ext cx="3341897" cy="33972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r="10474"/>
          <a:stretch>
            <a:fillRect/>
          </a:stretch>
        </p:blipFill>
        <p:spPr bwMode="auto">
          <a:xfrm>
            <a:off x="5300392" y="935085"/>
            <a:ext cx="2799735" cy="35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Builder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82987" y="1079500"/>
            <a:ext cx="2734613" cy="33972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725361" y="1079500"/>
            <a:ext cx="2136691" cy="33972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Builder</a:t>
            </a:r>
            <a:r>
              <a:rPr lang="ru-RU" sz="3200" dirty="0"/>
              <a:t> +/-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Still Simple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Well known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Constructor doesn’t change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Support deserialization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Support Entity Framework, but…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Advantages</a:t>
            </a: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No compile time validation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Ugly if big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Disadvantages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Wrapper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9473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github.com/</a:t>
            </a:r>
            <a:r>
              <a:rPr lang="en-US" sz="3200" dirty="0" err="1"/>
              <a:t>mattnischan</a:t>
            </a:r>
            <a:r>
              <a:rPr lang="en-US" sz="3200" dirty="0"/>
              <a:t>/</a:t>
            </a:r>
            <a:r>
              <a:rPr lang="en-US" sz="3200" dirty="0" err="1"/>
              <a:t>Immutable.Net</a:t>
            </a:r>
            <a:endParaRPr lang="en-US" sz="3200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55325" y="1079500"/>
            <a:ext cx="5433350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Wrapper: Example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1ABE-DF9B-E747-BD99-0FF39605D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877529"/>
            <a:ext cx="2762095" cy="3599221"/>
          </a:xfr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5E2F-1C8C-D84D-AC1C-8AD3E74305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9284" y="877529"/>
            <a:ext cx="5667530" cy="3599221"/>
          </a:xfr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Owner(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Credentials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Wrapper</a:t>
            </a:r>
            <a:r>
              <a:rPr lang="ru-RU" sz="3200" dirty="0"/>
              <a:t> +/-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We can use mutable POCO classes!!!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Advantages</a:t>
            </a: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Require external dependency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It makes code a little bit more complicated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Disadvantages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 want you to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1ABE-DF9B-E747-BD99-0FF39605DB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Don’t hesitate following the rules this book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Play around with the wording, make your own interpretation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Don’t forget sharing this book with your neighbor</a:t>
            </a:r>
            <a:endParaRPr lang="ru-RU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1" y="1079500"/>
            <a:ext cx="3397250" cy="33972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0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Immutable interface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4554024" cy="3054350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Available </a:t>
            </a:r>
            <a:r>
              <a:rPr lang="en-US" sz="2000" dirty="0" smtClean="0"/>
              <a:t>in </a:t>
            </a:r>
            <a:r>
              <a:rPr lang="en-US" sz="2000" dirty="0"/>
              <a:t>a creator</a:t>
            </a:r>
            <a:endParaRPr lang="ru-RU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47187" y="1422400"/>
            <a:ext cx="3646769" cy="3054350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7187" y="1079500"/>
            <a:ext cx="3646769" cy="342900"/>
          </a:xfrm>
        </p:spPr>
        <p:txBody>
          <a:bodyPr/>
          <a:lstStyle/>
          <a:p>
            <a:r>
              <a:rPr lang="en-US" sz="2000" dirty="0"/>
              <a:t>Available everywhere</a:t>
            </a:r>
            <a:endParaRPr lang="ru-R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Immutable interface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1ABE-DF9B-E747-BD99-0FF39605D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64089" cy="3397250"/>
          </a:xfrm>
        </p:spPr>
        <p:txBody>
          <a:bodyPr/>
          <a:lstStyle/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70000"/>
              </a:lnSpc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5E2F-1C8C-D84D-AC1C-8AD3E74305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1278" y="1079500"/>
            <a:ext cx="4465536" cy="3397250"/>
          </a:xfrm>
        </p:spPr>
        <p:txBody>
          <a:bodyPr/>
          <a:lstStyle/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Immutable interface</a:t>
            </a:r>
            <a:r>
              <a:rPr lang="ru-RU" sz="3200" dirty="0"/>
              <a:t> +/-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Compile time validation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Performance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Mutable and immutable states of an entity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Methods via interfaces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Support deserialization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Support Entity </a:t>
            </a:r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Advantages</a:t>
            </a: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Vulnerable against cast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Required code review</a:t>
            </a: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Disadvantages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Pattern “With”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 == Name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(Id, value);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9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Pattern “With builder”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builder)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clone = 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  <a:p>
            <a:pPr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92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Dangerous “With builder”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1ABE-DF9B-E747-BD99-0FF39605D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855406"/>
            <a:ext cx="3705992" cy="3621344"/>
          </a:xfrm>
        </p:spPr>
        <p:txBody>
          <a:bodyPr/>
          <a:lstStyle/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With(Action&lt;Car&gt; builder)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clone = (Car)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builder(clone);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70000"/>
              </a:lnSpc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5E2F-1C8C-D84D-AC1C-8AD3E74305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43401" y="855406"/>
            <a:ext cx="4748979" cy="3621344"/>
          </a:xfrm>
        </p:spPr>
        <p:txBody>
          <a:bodyPr/>
          <a:lstStyle/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Test_SellCar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Owner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soldCar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car.With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e.CurrentOwner.Name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"Jon Skeet"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   "Aleksandr Kugushev"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car.CurrentOwner.Name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Myth 1: Immutable collections are useless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877529"/>
            <a:ext cx="8429625" cy="3599221"/>
          </a:xfrm>
        </p:spPr>
        <p:txBody>
          <a:bodyPr/>
          <a:lstStyle/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AddOwners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owner)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Owners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Owners.Append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(owner).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13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60709-172D-0C46-A7B5-05701D0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Immutable collections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37145C-CA51-0847-B33B-8573C3FC9B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669121" cy="3397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Instead of comparing immutable collections with a mutable collection we should consider it as an alternative to use mutable collections in an immutable way.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" r="373"/>
          <a:stretch/>
        </p:blipFill>
        <p:spPr>
          <a:xfrm>
            <a:off x="4668210" y="530352"/>
            <a:ext cx="4475789" cy="4289298"/>
          </a:xfrm>
        </p:spPr>
      </p:pic>
    </p:spTree>
    <p:extLst>
      <p:ext uri="{BB962C8B-B14F-4D97-AF65-F5344CB8AC3E}">
        <p14:creationId xmlns:p14="http://schemas.microsoft.com/office/powerpoint/2010/main" val="29557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Myth 2: We should use </a:t>
            </a:r>
            <a:r>
              <a:rPr lang="en-US" sz="3200" dirty="0" smtClean="0"/>
              <a:t>it everywhere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85273324"/>
              </p:ext>
            </p:extLst>
          </p:nvPr>
        </p:nvGraphicFramePr>
        <p:xfrm>
          <a:off x="360363" y="982766"/>
          <a:ext cx="8426448" cy="2927647"/>
        </p:xfrm>
        <a:graphic>
          <a:graphicData uri="http://schemas.openxmlformats.org/drawingml/2006/table">
            <a:tbl>
              <a:tblPr/>
              <a:tblGrid>
                <a:gridCol w="2106612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106612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106612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106612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33182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Stack.Push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33182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Dictionary.Add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580687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SortedDictionary.Add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Benchmarks: List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Count)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ImmutableList.Create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BigList.ToArray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lv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7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71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Plan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Advantages of using immutable entities and collections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Techniques to make entities immutable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How to make changes to immutable entity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Myths about immutable </a:t>
            </a:r>
            <a:r>
              <a:rPr lang="en-US" sz="2400" dirty="0" smtClean="0"/>
              <a:t>collections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4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Benchmark</a:t>
            </a:r>
            <a:r>
              <a:rPr lang="en-US" sz="3200" dirty="0" smtClean="0"/>
              <a:t>: </a:t>
            </a:r>
            <a:r>
              <a:rPr lang="en-US" sz="3200" dirty="0"/>
              <a:t>Append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.Append(42)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Mean</a:t>
            </a:r>
            <a:r>
              <a:rPr lang="en-US" sz="2000" dirty="0" smtClean="0"/>
              <a:t>: 1,193.7 </a:t>
            </a:r>
            <a:r>
              <a:rPr lang="en-US" sz="2000" dirty="0"/>
              <a:t>ns</a:t>
            </a:r>
          </a:p>
          <a:p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.Add(42);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Mean</a:t>
            </a:r>
            <a:r>
              <a:rPr lang="en-US" sz="2000" dirty="0" smtClean="0"/>
              <a:t>: 365.9 </a:t>
            </a:r>
            <a:r>
              <a:rPr lang="en-US" sz="2000" dirty="0"/>
              <a:t>ns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Benchmark</a:t>
            </a:r>
            <a:r>
              <a:rPr lang="en-US" sz="3200" dirty="0" smtClean="0"/>
              <a:t>: </a:t>
            </a:r>
            <a:r>
              <a:rPr lang="en-US" sz="3200" dirty="0"/>
              <a:t>Select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4295927" cy="3054350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Mean: 133,267.5 ns </a:t>
            </a:r>
          </a:p>
          <a:p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00599" y="1422400"/>
            <a:ext cx="4343401" cy="3054350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Mean: 276,739.8 ns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6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Benchmark</a:t>
            </a:r>
            <a:r>
              <a:rPr lang="en-US" sz="3200" dirty="0" smtClean="0"/>
              <a:t>: </a:t>
            </a:r>
            <a:r>
              <a:rPr lang="en-US" sz="3200" dirty="0"/>
              <a:t>Where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Mean: 3,990.8 ns </a:t>
            </a:r>
          </a:p>
          <a:p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Mean: 74,251.9 ns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Benchmarks: Dictionary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(1000)]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GlobalSetup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Big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Enumerable.Range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Count)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ToDictionary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Big.ToImmutableDictionary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598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Benchmark</a:t>
            </a:r>
            <a:r>
              <a:rPr lang="en-US" sz="3200" dirty="0" smtClean="0"/>
              <a:t>: </a:t>
            </a:r>
            <a:r>
              <a:rPr lang="en-US" sz="3200" dirty="0"/>
              <a:t>Dictionary Get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Big[42];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Mean: 20.47 ns</a:t>
            </a:r>
          </a:p>
          <a:p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Mean: 109.25 ns 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Benchmark</a:t>
            </a:r>
            <a:r>
              <a:rPr lang="en-US" sz="3200" dirty="0" smtClean="0"/>
              <a:t>: </a:t>
            </a:r>
            <a:r>
              <a:rPr lang="en-US" sz="3200" dirty="0"/>
              <a:t>New Dictionary Set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952CE5-7D69-024B-800C-4C0FB7951C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4635140" cy="3054350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[42]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 + 1,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E1ED47-3717-8C47-81EF-910FD27CF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Mean: 35,392.16 ns</a:t>
            </a:r>
          </a:p>
          <a:p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E37D0B-F4B3-E84D-98F3-AA6BA3790F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92329" y="1422400"/>
            <a:ext cx="4151671" cy="3054350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.Add(Count + 1,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F92C18-9CEE-064A-92D8-6890283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2329" y="1079500"/>
            <a:ext cx="3801627" cy="342900"/>
          </a:xfrm>
        </p:spPr>
        <p:txBody>
          <a:bodyPr/>
          <a:lstStyle/>
          <a:p>
            <a:r>
              <a:rPr lang="en-US" sz="2000" dirty="0"/>
              <a:t>Mean: 4,628.17 ns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3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Useful presentations and articles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hlinkClick r:id="rId2"/>
              </a:rPr>
              <a:t>Jon Skeet — The changing state of immutability C#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Eric Lippert:</a:t>
            </a:r>
          </a:p>
          <a:p>
            <a:pPr marL="685800" lvl="1" indent="-228600"/>
            <a:r>
              <a:rPr lang="en-US" sz="2400" dirty="0">
                <a:solidFill>
                  <a:prstClr val="black"/>
                </a:solidFill>
                <a:hlinkClick r:id="rId3"/>
              </a:rPr>
              <a:t>Immutability in C# Part One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/>
            <a:r>
              <a:rPr lang="en-US" sz="2400" dirty="0">
                <a:solidFill>
                  <a:prstClr val="black"/>
                </a:solidFill>
                <a:hlinkClick r:id="rId4"/>
              </a:rPr>
              <a:t>Immutability in C# Part Two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/>
            <a:r>
              <a:rPr lang="en-US" sz="2400" dirty="0">
                <a:solidFill>
                  <a:prstClr val="black"/>
                </a:solidFill>
              </a:rPr>
              <a:t>…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Dixin's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Blog: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Functional Programming In-Depth (12) Immutability, Anonymous Type, and Tuple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25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06945-BA5E-3342-914A-31BD380A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spc="0" dirty="0">
                <a:solidFill>
                  <a:prstClr val="black"/>
                </a:solidFill>
              </a:rPr>
              <a:t>Conclusion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654710" y="3115341"/>
            <a:ext cx="3834580" cy="116169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latin typeface="Calibri Light (Headings)"/>
              </a:rPr>
              <a:t>Know your tools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libri Light (Headings)"/>
              </a:rPr>
              <a:t>Immutability is not an extreme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libri Light (Headings)"/>
              </a:rPr>
              <a:t>No Fear</a:t>
            </a:r>
            <a:endParaRPr lang="ru-RU" sz="20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005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Why?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Avoiding unexpected changes in huge code base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memory cache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Multithreading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Snapshot </a:t>
            </a:r>
            <a:r>
              <a:rPr lang="en-US" sz="2400" dirty="0" smtClean="0"/>
              <a:t>semantic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31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Unexpected changes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name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666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8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 memory cache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 cache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cache.TryGetValue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entity = cache[id]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1313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7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31-3E20-EA43-AE5C-DB99E12E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Multithreading and snapshot semantic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5E2F-1C8C-D84D-AC1C-8AD3E74305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Entity;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3204185"/>
              </p:ext>
            </p:extLst>
          </p:nvPr>
        </p:nvGraphicFramePr>
        <p:xfrm>
          <a:off x="357188" y="1079500"/>
          <a:ext cx="3986212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7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Immutable entities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Records</a:t>
            </a:r>
          </a:p>
          <a:p>
            <a:r>
              <a:rPr lang="en-US" sz="2400" dirty="0"/>
              <a:t>Constructor</a:t>
            </a:r>
          </a:p>
          <a:p>
            <a:r>
              <a:rPr lang="en-US" sz="2400" dirty="0"/>
              <a:t>Builder</a:t>
            </a:r>
          </a:p>
          <a:p>
            <a:r>
              <a:rPr lang="en-US" sz="2400" dirty="0"/>
              <a:t>Wrapper</a:t>
            </a:r>
          </a:p>
          <a:p>
            <a:r>
              <a:rPr lang="en-US" sz="2400" dirty="0"/>
              <a:t>Immutable interface</a:t>
            </a:r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58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Records</a:t>
            </a:r>
            <a:endParaRPr lang="en-US" sz="3200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7188" y="1136891"/>
            <a:ext cx="8429625" cy="32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3175</TotalTime>
  <Words>1704</Words>
  <Application>Microsoft Office PowerPoint</Application>
  <PresentationFormat>On-screen Show (16:9)</PresentationFormat>
  <Paragraphs>466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Calibri Light (Headings)</vt:lpstr>
      <vt:lpstr>Consolas</vt:lpstr>
      <vt:lpstr>Oswald DemiBold</vt:lpstr>
      <vt:lpstr>Source Sans Pro</vt:lpstr>
      <vt:lpstr>Wingdings</vt:lpstr>
      <vt:lpstr>Covers</vt:lpstr>
      <vt:lpstr>General</vt:lpstr>
      <vt:lpstr>Breakers</vt:lpstr>
      <vt:lpstr>Immutability that doesn’t make you sick</vt:lpstr>
      <vt:lpstr>I want you to</vt:lpstr>
      <vt:lpstr>Plan</vt:lpstr>
      <vt:lpstr>Why?</vt:lpstr>
      <vt:lpstr>Unexpected changes</vt:lpstr>
      <vt:lpstr>In memory cache</vt:lpstr>
      <vt:lpstr>Multithreading and snapshot semantic</vt:lpstr>
      <vt:lpstr>Immutable entities</vt:lpstr>
      <vt:lpstr>Records</vt:lpstr>
      <vt:lpstr>Constructor</vt:lpstr>
      <vt:lpstr>Constructor </vt:lpstr>
      <vt:lpstr>Constructor +/-</vt:lpstr>
      <vt:lpstr>Builder</vt:lpstr>
      <vt:lpstr>Builder </vt:lpstr>
      <vt:lpstr>Builder +/-</vt:lpstr>
      <vt:lpstr>Wrapper</vt:lpstr>
      <vt:lpstr>github.com/mattnischan/Immutable.Net</vt:lpstr>
      <vt:lpstr>Wrapper: Example</vt:lpstr>
      <vt:lpstr>Wrapper +/-</vt:lpstr>
      <vt:lpstr>Immutable interface</vt:lpstr>
      <vt:lpstr>Immutable interface </vt:lpstr>
      <vt:lpstr>Immutable interface +/-</vt:lpstr>
      <vt:lpstr>Pattern “With”</vt:lpstr>
      <vt:lpstr>Pattern “With builder”</vt:lpstr>
      <vt:lpstr>Dangerous “With builder”</vt:lpstr>
      <vt:lpstr>Myth 1: Immutable collections are useless</vt:lpstr>
      <vt:lpstr>Immutable collections</vt:lpstr>
      <vt:lpstr>Myth 2: We should use it everywhere</vt:lpstr>
      <vt:lpstr>Benchmarks: List</vt:lpstr>
      <vt:lpstr>Benchmark: Append</vt:lpstr>
      <vt:lpstr>Benchmark: Select </vt:lpstr>
      <vt:lpstr>Benchmark: Where </vt:lpstr>
      <vt:lpstr>Benchmarks: Dictionary</vt:lpstr>
      <vt:lpstr>Benchmark: Dictionary Get </vt:lpstr>
      <vt:lpstr>Benchmark: New Dictionary Set </vt:lpstr>
      <vt:lpstr>Useful presentations and articles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Aleksandr Kugushev</cp:lastModifiedBy>
  <cp:revision>108</cp:revision>
  <dcterms:created xsi:type="dcterms:W3CDTF">2018-01-26T19:23:30Z</dcterms:created>
  <dcterms:modified xsi:type="dcterms:W3CDTF">2018-05-20T10:18:31Z</dcterms:modified>
</cp:coreProperties>
</file>