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61" r:id="rId10"/>
    <p:sldId id="263" r:id="rId11"/>
    <p:sldId id="264" r:id="rId12"/>
    <p:sldId id="265" r:id="rId13"/>
    <p:sldId id="266" r:id="rId14"/>
    <p:sldId id="267" r:id="rId15"/>
    <p:sldId id="273" r:id="rId16"/>
    <p:sldId id="26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9F69194-F494-4516-B6E4-D0B9B8C42380}">
          <p14:sldIdLst>
            <p14:sldId id="256"/>
          </p14:sldIdLst>
        </p14:section>
        <p14:section name="Intro" id="{F50E0447-C4E4-4B96-AF4E-3FC9DB76A5C4}">
          <p14:sldIdLst>
            <p14:sldId id="257"/>
            <p14:sldId id="258"/>
            <p14:sldId id="259"/>
            <p14:sldId id="260"/>
            <p14:sldId id="269"/>
            <p14:sldId id="270"/>
            <p14:sldId id="271"/>
          </p14:sldIdLst>
        </p14:section>
        <p14:section name="Nullable Reference Types in C#" id="{2EDDA195-AB89-4995-9085-479AA3B63DE9}">
          <p14:sldIdLst>
            <p14:sldId id="261"/>
          </p14:sldIdLst>
        </p14:section>
        <p14:section name="How to setup" id="{1B5016AD-94C9-4FAB-84C4-422CF73A7102}">
          <p14:sldIdLst>
            <p14:sldId id="263"/>
            <p14:sldId id="264"/>
          </p14:sldIdLst>
        </p14:section>
        <p14:section name="Conclusion" id="{0BF628AE-8C86-4997-B9D3-626AE4868A58}">
          <p14:sldIdLst>
            <p14:sldId id="265"/>
            <p14:sldId id="266"/>
            <p14:sldId id="267"/>
            <p14:sldId id="273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212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Ни один доклад про </a:t>
            </a:r>
            <a:r>
              <a:rPr lang="en-US" dirty="0"/>
              <a:t>Nullable Reference Types </a:t>
            </a:r>
            <a:r>
              <a:rPr lang="ru-RU" dirty="0"/>
              <a:t>не обходится без фотографии этого человека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0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gushev/unity-tools/blob/main/src/NullableAttributes.c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gushev/unity-tools/blob/main/src/NullableAttributes.cs" TargetMode="External"/><Relationship Id="rId2" Type="http://schemas.openxmlformats.org/officeDocument/2006/relationships/hyperlink" Target="https://docs.microsoft.com/en-us/dotnet/csharp/whats-new/tutorials/nullable-reference-typ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en-us/dotnet/csharp/nullable-migration-strategies" TargetMode="External"/><Relationship Id="rId4" Type="http://schemas.openxmlformats.org/officeDocument/2006/relationships/hyperlink" Target="https://docs.microsoft.com/en-us/dotnet/csharp/language-reference/attributes/nullable-analysi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CE4C-401C-4B09-9BCD-B8F263751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Unity - </a:t>
            </a:r>
            <a:r>
              <a:rPr lang="en-US" sz="4000" dirty="0" err="1"/>
              <a:t>NullReferenceException</a:t>
            </a:r>
            <a:r>
              <a:rPr lang="en-US" sz="4000" dirty="0"/>
              <a:t> = ♥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2E986-D9AE-469E-A449-9DA6D2EA8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use Nullable Reference Types in Unity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4A76-3B9A-45E3-B31B-1A943407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enable Nullable Reference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6B848-6C2F-4D71-BC27-05E233EBD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#nullable enable </a:t>
            </a:r>
            <a:r>
              <a:rPr lang="en-US" dirty="0"/>
              <a:t>to each class</a:t>
            </a:r>
          </a:p>
          <a:p>
            <a:r>
              <a:rPr lang="en-US" dirty="0"/>
              <a:t>Specify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&lt;Nullable&gt;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&lt;/Nullable&gt; </a:t>
            </a:r>
            <a:r>
              <a:rPr lang="en-US" dirty="0"/>
              <a:t>to .</a:t>
            </a:r>
            <a:r>
              <a:rPr lang="en-US" dirty="0" err="1"/>
              <a:t>csproj</a:t>
            </a:r>
            <a:r>
              <a:rPr lang="en-US" dirty="0"/>
              <a:t> files</a:t>
            </a:r>
          </a:p>
          <a:p>
            <a:r>
              <a:rPr lang="en-US" dirty="0"/>
              <a:t>Add </a:t>
            </a:r>
            <a:r>
              <a:rPr lang="en-US" i="1" dirty="0"/>
              <a:t>-</a:t>
            </a:r>
            <a:r>
              <a:rPr lang="en-US" i="1" dirty="0" err="1"/>
              <a:t>nullable:enable</a:t>
            </a:r>
            <a:r>
              <a:rPr lang="en-US" dirty="0"/>
              <a:t> compiler argument, e.g. </a:t>
            </a:r>
            <a:r>
              <a:rPr lang="en-US" i="1" dirty="0"/>
              <a:t>dotnet build -</a:t>
            </a:r>
            <a:r>
              <a:rPr lang="en-US" i="1" dirty="0" err="1"/>
              <a:t>nullable:enable</a:t>
            </a:r>
            <a:r>
              <a:rPr lang="en-US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DA7A50-BB30-4FE9-AE1B-6868FDD90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1813A4-B122-4F64-8890-F6805C14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77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08E0-5200-480F-BE42-F40C7B8E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pic>
        <p:nvPicPr>
          <p:cNvPr id="2050" name="Picture 2" descr="Unity Launch Open Projects – GameFromScratch.com">
            <a:extLst>
              <a:ext uri="{FF2B5EF4-FFF2-40B4-BE49-F238E27FC236}">
                <a16:creationId xmlns:a16="http://schemas.microsoft.com/office/drawing/2014/main" id="{87F1DAE2-7365-4DCA-84B0-1C653713E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74" y="1017725"/>
            <a:ext cx="5655852" cy="31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5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8B9F-37DD-4360-8BAF-68EE85D5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DB0A3-550F-4C6D-8CB0-D328554DF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How to enable Nullable Reference Types?</a:t>
            </a:r>
          </a:p>
          <a:p>
            <a:r>
              <a:rPr lang="en-US" dirty="0"/>
              <a:t>Add </a:t>
            </a:r>
            <a:r>
              <a:rPr lang="en-US" i="1" dirty="0" err="1"/>
              <a:t>Directory.Build.props</a:t>
            </a:r>
            <a:r>
              <a:rPr lang="en-US" i="1" dirty="0"/>
              <a:t> </a:t>
            </a:r>
            <a:r>
              <a:rPr lang="en-US" dirty="0"/>
              <a:t>to the root folder of your project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&lt;Project&gt;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&lt;Nullable&gt;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&lt;/Nullable&gt;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Specify </a:t>
            </a:r>
            <a:r>
              <a:rPr lang="en-US" i="1" dirty="0"/>
              <a:t>-</a:t>
            </a:r>
            <a:r>
              <a:rPr lang="en-US" i="1" dirty="0" err="1"/>
              <a:t>nullable:enable</a:t>
            </a:r>
            <a:r>
              <a:rPr lang="en-US" dirty="0"/>
              <a:t> to Player / Additional Compiler Arguments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44352D-8A2A-4E22-BD10-A52B4B457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5C509-DCC6-49CE-8872-7F79F33D7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21" y="2981023"/>
            <a:ext cx="4692112" cy="13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7071-837A-485B-BAD0-1941083B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A1EC6-46C0-44F1-AA03-C6487D783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How to deal with 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[</a:t>
            </a:r>
            <a:r>
              <a:rPr lang="en-US" altLang="en-US" dirty="0" err="1">
                <a:solidFill>
                  <a:srgbClr val="6B2FBA"/>
                </a:solidFill>
                <a:latin typeface="JetBrains Mono"/>
              </a:rPr>
              <a:t>SerializeField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] and</a:t>
            </a:r>
            <a:r>
              <a:rPr lang="en-US" dirty="0"/>
              <a:t> 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[</a:t>
            </a:r>
            <a:r>
              <a:rPr lang="en-US" altLang="en-US" dirty="0">
                <a:solidFill>
                  <a:srgbClr val="6B2FBA"/>
                </a:solidFill>
                <a:latin typeface="JetBrains Mono"/>
              </a:rPr>
              <a:t>Inject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]</a:t>
            </a:r>
            <a:r>
              <a:rPr lang="en-US" dirty="0"/>
              <a:t>?</a:t>
            </a:r>
          </a:p>
          <a:p>
            <a:r>
              <a:rPr lang="en-US" dirty="0"/>
              <a:t>Suppress with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null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 </a:t>
            </a:r>
            <a:r>
              <a:rPr lang="en-US" dirty="0"/>
              <a:t>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endParaRPr lang="en-US" dirty="0"/>
          </a:p>
          <a:p>
            <a:r>
              <a:rPr lang="en-US" dirty="0"/>
              <a:t>Check with pattern matching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	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field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 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383838"/>
                </a:solidFill>
                <a:latin typeface="JetBrains Mon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field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})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Use assertion</a:t>
            </a:r>
          </a:p>
          <a:p>
            <a:pPr lvl="1"/>
            <a:r>
              <a:rPr lang="en-US" dirty="0"/>
              <a:t>Put file with attributes to your project : </a:t>
            </a:r>
            <a:r>
              <a:rPr lang="en-US" dirty="0">
                <a:hlinkClick r:id="rId2"/>
              </a:rPr>
              <a:t>https://github.com/kugushev/unity-tools/blob/main/src/NullableAttributes.cs</a:t>
            </a:r>
            <a:endParaRPr lang="ru-RU" dirty="0"/>
          </a:p>
          <a:p>
            <a:pPr lvl="1"/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public static void </a:t>
            </a:r>
            <a:r>
              <a:rPr lang="en-US" altLang="en-US" dirty="0" err="1">
                <a:solidFill>
                  <a:srgbClr val="00855F"/>
                </a:solidFill>
                <a:latin typeface="JetBrains Mono"/>
              </a:rPr>
              <a:t>ThrowWhenNull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([</a:t>
            </a:r>
            <a:r>
              <a:rPr lang="en-US" altLang="en-US" dirty="0" err="1">
                <a:solidFill>
                  <a:srgbClr val="6B2FBA"/>
                </a:solidFill>
                <a:latin typeface="JetBrains Mono"/>
              </a:rPr>
              <a:t>NotNull</a:t>
            </a:r>
            <a:r>
              <a:rPr lang="en-US" altLang="en-US">
                <a:solidFill>
                  <a:srgbClr val="383838"/>
                </a:solidFill>
                <a:latin typeface="JetBrains Mono"/>
              </a:rPr>
              <a:t>] </a:t>
            </a:r>
            <a:r>
              <a:rPr lang="en-US" altLang="en-US">
                <a:solidFill>
                  <a:srgbClr val="0F54D6"/>
                </a:solidFill>
                <a:latin typeface="JetBrains Mono"/>
              </a:rPr>
              <a:t>object</a:t>
            </a:r>
            <a:r>
              <a:rPr lang="en-US" altLang="en-US">
                <a:solidFill>
                  <a:srgbClr val="383838"/>
                </a:solidFill>
                <a:latin typeface="JetBrains Mono"/>
              </a:rPr>
              <a:t>?</a:t>
            </a:r>
            <a:r>
              <a:rPr lang="en-US" altLang="en-US">
                <a:solidFill>
                  <a:srgbClr val="0F54D6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value, 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string </a:t>
            </a:r>
            <a:r>
              <a:rPr lang="en-US" altLang="en-US" dirty="0" err="1">
                <a:solidFill>
                  <a:srgbClr val="383838"/>
                </a:solidFill>
                <a:latin typeface="JetBrains Mono"/>
              </a:rPr>
              <a:t>valueExpression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en-US" altLang="en-US" dirty="0">
                <a:solidFill>
                  <a:srgbClr val="8C6C41"/>
                </a:solidFill>
                <a:latin typeface="JetBrains Mono"/>
              </a:rPr>
              <a:t>""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) </a:t>
            </a:r>
            <a:r>
              <a:rPr lang="en-US" altLang="en-US" dirty="0">
                <a:solidFill>
                  <a:srgbClr val="202020"/>
                </a:solidFill>
                <a:latin typeface="JetBrains Mono"/>
              </a:rPr>
              <a:t>=&gt;</a:t>
            </a:r>
            <a:br>
              <a:rPr lang="en-US" altLang="en-US" dirty="0">
                <a:solidFill>
                  <a:srgbClr val="202020"/>
                </a:solidFill>
                <a:latin typeface="JetBrains Mono"/>
              </a:rPr>
            </a:br>
            <a:r>
              <a:rPr lang="en-US" altLang="en-US" dirty="0">
                <a:solidFill>
                  <a:srgbClr val="202020"/>
                </a:solidFill>
                <a:latin typeface="JetBrains Mono"/>
              </a:rPr>
              <a:t>   _ 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= value </a:t>
            </a:r>
            <a:r>
              <a:rPr lang="en-US" altLang="en-US" dirty="0">
                <a:solidFill>
                  <a:srgbClr val="202020"/>
                </a:solidFill>
                <a:latin typeface="JetBrains Mono"/>
              </a:rPr>
              <a:t>?? 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throw new </a:t>
            </a:r>
            <a:r>
              <a:rPr lang="en-US" altLang="en-US" dirty="0" err="1">
                <a:solidFill>
                  <a:srgbClr val="6B2FBA"/>
                </a:solidFill>
                <a:latin typeface="JetBrains Mono"/>
              </a:rPr>
              <a:t>ArgumentNullException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383838"/>
                </a:solidFill>
                <a:latin typeface="JetBrains Mono"/>
              </a:rPr>
              <a:t>valueExpression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F73C72C-0469-4823-8B45-F15718299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2CE0111-D509-4692-AEF0-6F62A8CE5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8B97CF5-4F05-4918-AE3D-39F29F1F4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EFDEBA6-BFE4-46A1-8A84-8A3CF08B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40EF0DA-D583-4973-972B-82B2DA935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CC82CCCB-B1A6-4270-BD2C-904773726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E9003631-5EDA-41CA-AF45-1B6220359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8EC1AE5-5493-4E30-945F-1771C9B69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77F8814-6E53-4652-A6A0-DEB89F5F1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1797-4343-42BE-ACA1-9806EF04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B1184-7A3E-4C24-8F9F-3D09DA2FC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How to deal with </a:t>
            </a:r>
            <a:r>
              <a:rPr lang="en-US" dirty="0" err="1"/>
              <a:t>UnityEngine</a:t>
            </a:r>
            <a:r>
              <a:rPr lang="en-US" dirty="0"/>
              <a:t> API?</a:t>
            </a:r>
          </a:p>
          <a:p>
            <a:r>
              <a:rPr lang="en-US" dirty="0"/>
              <a:t>Specify ? annotation to each API result</a:t>
            </a:r>
          </a:p>
          <a:p>
            <a:pPr lvl="1"/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NavMeshAgent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agent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GetComponent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NavMeshAgent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endParaRPr lang="en-US" dirty="0"/>
          </a:p>
          <a:p>
            <a:r>
              <a:rPr lang="en-US" dirty="0"/>
              <a:t>Wrap API interaction by annotated classes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GetComponentNullable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this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MonoBehaviour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monoBehaviour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monoBehaviour.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endParaRPr lang="en-US" dirty="0"/>
          </a:p>
          <a:p>
            <a:r>
              <a:rPr lang="en-US" dirty="0"/>
              <a:t>Use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#nullable disable </a:t>
            </a:r>
            <a:r>
              <a:rPr lang="en-US" dirty="0"/>
              <a:t>in UI Layer, it should implement interface declared 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#nullable enable</a:t>
            </a:r>
            <a:r>
              <a:rPr lang="en-US" dirty="0"/>
              <a:t> scope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27E0C2-8086-4439-9FD2-515F42410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09F8CC-4937-4226-AA10-1A52B288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AE72179-A447-4B14-9FAA-1CB83028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1C082F2-9A9C-4DE5-8B33-3A7695E56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52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46AE07-C35E-4A56-839A-FCAD8F64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897800"/>
          </a:xfrm>
        </p:spPr>
        <p:txBody>
          <a:bodyPr>
            <a:normAutofit fontScale="90000"/>
          </a:bodyPr>
          <a:lstStyle/>
          <a:p>
            <a:r>
              <a:rPr lang="en-US" dirty="0"/>
              <a:t>Use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#nullable disable </a:t>
            </a:r>
            <a:r>
              <a:rPr lang="en-US" dirty="0"/>
              <a:t>in UI Layer, it should implement interface declared 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#nullable enable</a:t>
            </a:r>
            <a:r>
              <a:rPr lang="en-US" dirty="0"/>
              <a:t> scope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D7D3E72-C900-4685-892E-382690BEE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8" y="1342825"/>
            <a:ext cx="3999900" cy="3416400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#nullable enable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public interface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IPathfinder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bool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TryFindPath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Vector3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target,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NotNullWhen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out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IReadOnlyList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Vector3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&gt;? path);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9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88140C1-CB75-406B-9649-025C1BFD03E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2" y="1342825"/>
            <a:ext cx="3999900" cy="3416400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#nullable disable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public class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Pathfinder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MonoBehaviour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IPathfinder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bool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TryFindPath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Vector3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target,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out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IReadOnlyList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Vector3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path)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        var agent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GetComponent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NavMeshAgent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&gt;();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        if (agent == null)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    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           path = null;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           return false;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        var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navMeshPath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= 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NavMeshPath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        bool success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agent.CalculatePath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(target,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navMeshPath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        path = success ? null 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navMeshPath.corners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        return success;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9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5638F71-F1A4-484B-9256-517A431B5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58C5-2934-4EBD-BBB3-E3F82FBB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8A30F-9EBF-4E96-9F60-C420C01C2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Tutorial: Express your design intent more clearly with nullable and non-nullable reference types: </a:t>
            </a:r>
            <a:r>
              <a:rPr lang="en-US" dirty="0">
                <a:hlinkClick r:id="rId2"/>
              </a:rPr>
              <a:t>https://docs.microsoft.com/en-us/dotnet/csharp/whats-new/tutorials/nullable-reference-types</a:t>
            </a:r>
            <a:endParaRPr lang="en-US" dirty="0"/>
          </a:p>
          <a:p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Nullability Attributes: </a:t>
            </a:r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https://github.com/kugushev/unity-tools/blob/main/src/NullableAttributes.cs</a:t>
            </a:r>
            <a:endParaRPr lang="en-US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Reserved attributes contribute to the compiler's null state static analysis: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hlinkClick r:id="rId4"/>
              </a:rPr>
              <a:t>https://docs.microsoft.com/en-us/dotnet/csharp/language-reference/attributes/nullable-analysis</a:t>
            </a:r>
            <a:endParaRPr lang="en-US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Update libraries to use nullable reference types and communicate nullable rules to callers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: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hlinkClick r:id="rId5"/>
              </a:rPr>
              <a:t>https://docs.microsoft.com/en-us/dotnet/csharp/nullable-migration-strategies</a:t>
            </a:r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endParaRPr lang="en-US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3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B6DBA4-28AF-4B6D-82D7-25F20569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95C3C4-38A4-4EEC-A1B2-A126F1A01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/>
              <a:t>Kugushev Aleksandr</a:t>
            </a:r>
          </a:p>
          <a:p>
            <a:pPr marL="152400" indent="0">
              <a:buNone/>
            </a:pPr>
            <a:r>
              <a:rPr lang="en-US" dirty="0"/>
              <a:t>EPAM (Lead Software Engineer)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Podcast </a:t>
            </a:r>
            <a:r>
              <a:rPr lang="en-US" dirty="0" err="1"/>
              <a:t>DotNet&amp;More</a:t>
            </a:r>
            <a:r>
              <a:rPr lang="en-US" dirty="0"/>
              <a:t>:</a:t>
            </a:r>
          </a:p>
          <a:p>
            <a:r>
              <a:rPr lang="en-US" dirty="0"/>
              <a:t>dotnetmore.ru</a:t>
            </a:r>
          </a:p>
          <a:p>
            <a:r>
              <a:rPr lang="en-US" sz="1100" dirty="0"/>
              <a:t>vk.com/</a:t>
            </a:r>
            <a:r>
              <a:rPr lang="en-US" sz="1100" dirty="0" err="1"/>
              <a:t>dotnetmore</a:t>
            </a:r>
            <a:endParaRPr lang="en-US" sz="1100" dirty="0"/>
          </a:p>
          <a:p>
            <a:r>
              <a:rPr lang="en-US" sz="1100" dirty="0"/>
              <a:t>twitter.com/</a:t>
            </a:r>
            <a:r>
              <a:rPr lang="en-US" sz="1100" dirty="0" err="1"/>
              <a:t>dotnetmore</a:t>
            </a:r>
            <a:endParaRPr lang="en-US" sz="1100" dirty="0"/>
          </a:p>
          <a:p>
            <a:r>
              <a:rPr lang="en-US" sz="1100" dirty="0"/>
              <a:t>t.me/</a:t>
            </a:r>
            <a:r>
              <a:rPr lang="en-US" sz="1100" dirty="0" err="1"/>
              <a:t>dotnetmore</a:t>
            </a:r>
            <a:endParaRPr lang="en-US" sz="1100" dirty="0"/>
          </a:p>
        </p:txBody>
      </p:sp>
      <p:pic>
        <p:nvPicPr>
          <p:cNvPr id="9" name="Picture 8" descr="A picture containing person, person, hand, posing&#10;&#10;Description automatically generated">
            <a:extLst>
              <a:ext uri="{FF2B5EF4-FFF2-40B4-BE49-F238E27FC236}">
                <a16:creationId xmlns:a16="http://schemas.microsoft.com/office/drawing/2014/main" id="{F18982F8-9548-4504-A617-D4F7CD2AF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17" t="4725" r="20734" b="10614"/>
          <a:stretch/>
        </p:blipFill>
        <p:spPr>
          <a:xfrm>
            <a:off x="5703810" y="0"/>
            <a:ext cx="3440189" cy="435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1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DBF0-D1EF-41CE-94C3-8169E7F1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Billion Dollar Mistake</a:t>
            </a:r>
          </a:p>
        </p:txBody>
      </p:sp>
      <p:pic>
        <p:nvPicPr>
          <p:cNvPr id="3074" name="Picture 2" descr="Tony Hoare quote: I call it my billion-dollar mistake. It was the  invention...">
            <a:extLst>
              <a:ext uri="{FF2B5EF4-FFF2-40B4-BE49-F238E27FC236}">
                <a16:creationId xmlns:a16="http://schemas.microsoft.com/office/drawing/2014/main" id="{9DFB3B64-D44D-4A31-A58E-D91E81374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82" y="1017725"/>
            <a:ext cx="7120636" cy="335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60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BFB1C6-16D3-4141-9B0C-FEDFF445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Root Cause: Misunderstanding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F650F-7A39-4F00-B1F2-E0B30EDC9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5200099" cy="3416400"/>
          </a:xfrm>
        </p:spPr>
        <p:txBody>
          <a:bodyPr/>
          <a:lstStyle/>
          <a:p>
            <a:endParaRPr lang="en-US" dirty="0"/>
          </a:p>
          <a:p>
            <a:pPr marL="13970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spriteRenderer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SpriteRenderer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How can we understand if the return type might return null?</a:t>
            </a:r>
          </a:p>
          <a:p>
            <a:r>
              <a:rPr lang="en-US" dirty="0"/>
              <a:t>How can we express in our methods that they might return null?</a:t>
            </a:r>
          </a:p>
          <a:p>
            <a:r>
              <a:rPr lang="en-US" dirty="0"/>
              <a:t>How can we be sure if the variable is not null?</a:t>
            </a:r>
          </a:p>
        </p:txBody>
      </p:sp>
      <p:pic>
        <p:nvPicPr>
          <p:cNvPr id="1030" name="Picture 6" descr="Simply Explained: NPE | Programmer humor, Engineering humor, Software  engineer humor">
            <a:extLst>
              <a:ext uri="{FF2B5EF4-FFF2-40B4-BE49-F238E27FC236}">
                <a16:creationId xmlns:a16="http://schemas.microsoft.com/office/drawing/2014/main" id="{946BB331-BE34-4081-9878-2F94F0954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99" y="0"/>
            <a:ext cx="36322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34233E-2810-473B-8344-47AFCFBF9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0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B68CD8-FD38-431A-B7A4-4BF2AF20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express it?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B3841D-CA42-42D6-8757-77527F480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NotNull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NotNull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notNullInput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nullInput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Annotating every parameter and variable is annoying</a:t>
            </a:r>
          </a:p>
          <a:p>
            <a:pPr lvl="1"/>
            <a:r>
              <a:rPr lang="en-US" dirty="0"/>
              <a:t>The majority of variables are actually not nullable</a:t>
            </a:r>
          </a:p>
          <a:p>
            <a:r>
              <a:rPr lang="en-US" dirty="0"/>
              <a:t>We can’t guarantee that [</a:t>
            </a:r>
            <a:r>
              <a:rPr lang="en-US" dirty="0" err="1"/>
              <a:t>NotNull</a:t>
            </a:r>
            <a:r>
              <a:rPr lang="en-US" dirty="0"/>
              <a:t>] variable is really not null</a:t>
            </a:r>
          </a:p>
          <a:p>
            <a:pPr lvl="1"/>
            <a:r>
              <a:rPr lang="en-US" altLang="en-US" dirty="0">
                <a:solidFill>
                  <a:srgbClr val="00855F"/>
                </a:solidFill>
                <a:latin typeface="JetBrains Mono"/>
              </a:rPr>
              <a:t>Method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1E1948-63CC-48F4-96FC-C7C9F798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9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B68CD8-FD38-431A-B7A4-4BF2AF20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express it?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B3841D-CA42-42D6-8757-77527F480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notNullInput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[</a:t>
            </a:r>
            <a:r>
              <a:rPr lang="en-US" altLang="en-US" dirty="0">
                <a:solidFill>
                  <a:srgbClr val="6B2FBA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nullInput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Problems:</a:t>
            </a:r>
          </a:p>
          <a:p>
            <a:r>
              <a:rPr lang="en-US" strike="sngStrike" dirty="0"/>
              <a:t>Annotating every parameter and variable is annoying</a:t>
            </a:r>
          </a:p>
          <a:p>
            <a:pPr lvl="1"/>
            <a:r>
              <a:rPr lang="en-US" strike="sngStrike" dirty="0"/>
              <a:t>The majority of variables are actually not nullable</a:t>
            </a:r>
          </a:p>
          <a:p>
            <a:r>
              <a:rPr lang="en-US" dirty="0"/>
              <a:t>We can’t guarantee that [</a:t>
            </a:r>
            <a:r>
              <a:rPr lang="en-US" dirty="0" err="1"/>
              <a:t>NotNull</a:t>
            </a:r>
            <a:r>
              <a:rPr lang="en-US" dirty="0"/>
              <a:t>] variable is really not null</a:t>
            </a:r>
          </a:p>
          <a:p>
            <a:pPr lvl="1"/>
            <a:r>
              <a:rPr lang="en-US" altLang="en-US" dirty="0">
                <a:solidFill>
                  <a:srgbClr val="00855F"/>
                </a:solidFill>
                <a:latin typeface="JetBrains Mono"/>
              </a:rPr>
              <a:t>Method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1E1948-63CC-48F4-96FC-C7C9F798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7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B68CD8-FD38-431A-B7A4-4BF2AF20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express it?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B3841D-CA42-42D6-8757-77527F480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notNullInput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nullInput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Problems:</a:t>
            </a:r>
          </a:p>
          <a:p>
            <a:r>
              <a:rPr lang="en-US" strike="sngStrike" dirty="0"/>
              <a:t>Annotating every parameter and variable is annoying</a:t>
            </a:r>
          </a:p>
          <a:p>
            <a:pPr lvl="1"/>
            <a:r>
              <a:rPr lang="en-US" strike="sngStrike" dirty="0"/>
              <a:t>The majority of variables are actually not nullable</a:t>
            </a:r>
          </a:p>
          <a:p>
            <a:r>
              <a:rPr lang="en-US" dirty="0"/>
              <a:t>We can’t guarantee that [</a:t>
            </a:r>
            <a:r>
              <a:rPr lang="en-US" dirty="0" err="1"/>
              <a:t>NotNull</a:t>
            </a:r>
            <a:r>
              <a:rPr lang="en-US" dirty="0"/>
              <a:t>] variable is really not null</a:t>
            </a:r>
          </a:p>
          <a:p>
            <a:pPr lvl="1"/>
            <a:r>
              <a:rPr lang="en-US" altLang="en-US" dirty="0">
                <a:solidFill>
                  <a:srgbClr val="00855F"/>
                </a:solidFill>
                <a:latin typeface="JetBrains Mono"/>
              </a:rPr>
              <a:t>Method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1E1948-63CC-48F4-96FC-C7C9F798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1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B68CD8-FD38-431A-B7A4-4BF2AF20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express it?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B3841D-CA42-42D6-8757-77527F480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notNullInput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nullInput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Problems:</a:t>
            </a:r>
          </a:p>
          <a:p>
            <a:r>
              <a:rPr lang="en-US" strike="sngStrike" dirty="0"/>
              <a:t>Annotating every parameter and variable is annoying</a:t>
            </a:r>
          </a:p>
          <a:p>
            <a:pPr lvl="1"/>
            <a:r>
              <a:rPr lang="en-US" strike="sngStrike" dirty="0"/>
              <a:t>The majority of variables are actually not nullable</a:t>
            </a:r>
          </a:p>
          <a:p>
            <a:r>
              <a:rPr lang="en-US" strike="sngStrike" dirty="0"/>
              <a:t>We can’t guarantee that [</a:t>
            </a:r>
            <a:r>
              <a:rPr lang="en-US" strike="sngStrike" dirty="0" err="1"/>
              <a:t>NotNull</a:t>
            </a:r>
            <a:r>
              <a:rPr lang="en-US" strike="sngStrike" dirty="0"/>
              <a:t>] variable is really not null</a:t>
            </a:r>
          </a:p>
          <a:p>
            <a:pPr lvl="1"/>
            <a:r>
              <a:rPr lang="en-US" altLang="en-US" strike="sngStrike" dirty="0">
                <a:solidFill>
                  <a:srgbClr val="00855F"/>
                </a:solidFill>
                <a:latin typeface="JetBrains Mono"/>
              </a:rPr>
              <a:t>Method</a:t>
            </a:r>
            <a:r>
              <a:rPr lang="en-US" altLang="en-US" strike="sngStrike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en-US" altLang="en-US" strike="sngStrike" dirty="0">
                <a:solidFill>
                  <a:srgbClr val="0F54D6"/>
                </a:solidFill>
                <a:latin typeface="JetBrains Mono"/>
              </a:rPr>
              <a:t>null</a:t>
            </a:r>
            <a:r>
              <a:rPr lang="en-US" altLang="en-US" strike="sngStrike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en-US" altLang="en-US" strike="sngStrike" dirty="0">
                <a:solidFill>
                  <a:srgbClr val="0F54D6"/>
                </a:solidFill>
                <a:latin typeface="JetBrains Mono"/>
              </a:rPr>
              <a:t>null</a:t>
            </a:r>
            <a:r>
              <a:rPr lang="en-US" altLang="en-US" strike="sngStrike" dirty="0">
                <a:solidFill>
                  <a:srgbClr val="383838"/>
                </a:solidFill>
                <a:latin typeface="JetBrains Mono"/>
              </a:rPr>
              <a:t>);</a:t>
            </a:r>
            <a:endParaRPr lang="en-US" altLang="en-US" sz="3600" strike="sngStrik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1E1948-63CC-48F4-96FC-C7C9F798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901595-90E0-40B1-BD83-4BF6ACE87D69}"/>
              </a:ext>
            </a:extLst>
          </p:cNvPr>
          <p:cNvSpPr/>
          <p:nvPr/>
        </p:nvSpPr>
        <p:spPr>
          <a:xfrm rot="20995247">
            <a:off x="2030245" y="997841"/>
            <a:ext cx="3150249" cy="1191816"/>
          </a:xfrm>
          <a:prstGeom prst="round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 w="152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Static Code Analysis</a:t>
            </a:r>
          </a:p>
        </p:txBody>
      </p:sp>
    </p:spTree>
    <p:extLst>
      <p:ext uri="{BB962C8B-B14F-4D97-AF65-F5344CB8AC3E}">
        <p14:creationId xmlns:p14="http://schemas.microsoft.com/office/powerpoint/2010/main" val="155071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EABD-2F8D-4EFE-A4FB-C25BF527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Nullable Reference Types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857EF-9CD6-4FA0-9865-65967AF3F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</p:spPr>
        <p:txBody>
          <a:bodyPr>
            <a:normAutofit/>
          </a:bodyPr>
          <a:lstStyle/>
          <a:p>
            <a:r>
              <a:rPr lang="en-US" b="1" dirty="0"/>
              <a:t>Breaking changes: </a:t>
            </a:r>
            <a:r>
              <a:rPr lang="en-US" dirty="0"/>
              <a:t>by default, each variable/parameter is not null</a:t>
            </a:r>
          </a:p>
          <a:p>
            <a:pPr lvl="1"/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string </a:t>
            </a:r>
            <a:r>
              <a:rPr lang="en-US" altLang="en-US" dirty="0">
                <a:solidFill>
                  <a:srgbClr val="00855F"/>
                </a:solidFill>
                <a:latin typeface="JetBrains Mono"/>
              </a:rPr>
              <a:t>Example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int </a:t>
            </a:r>
            <a:r>
              <a:rPr lang="en-US" altLang="en-US" dirty="0" err="1">
                <a:solidFill>
                  <a:srgbClr val="383838"/>
                </a:solidFill>
                <a:latin typeface="JetBrains Mono"/>
              </a:rPr>
              <a:t>notNullValueType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string </a:t>
            </a:r>
            <a:r>
              <a:rPr lang="en-US" altLang="en-US" dirty="0" err="1">
                <a:solidFill>
                  <a:srgbClr val="383838"/>
                </a:solidFill>
                <a:latin typeface="JetBrains Mono"/>
              </a:rPr>
              <a:t>notNullReferenceType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)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You can annotate each variable/parameter with “can be null” (?) annotation</a:t>
            </a:r>
          </a:p>
          <a:p>
            <a:pPr lvl="1"/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string</a:t>
            </a:r>
            <a:r>
              <a:rPr lang="en-US" altLang="en-US" dirty="0">
                <a:solidFill>
                  <a:srgbClr val="202020"/>
                </a:solidFill>
                <a:latin typeface="JetBrains Mono"/>
              </a:rPr>
              <a:t>? </a:t>
            </a:r>
            <a:r>
              <a:rPr lang="en-US" altLang="en-US" dirty="0">
                <a:solidFill>
                  <a:srgbClr val="00855F"/>
                </a:solidFill>
                <a:latin typeface="JetBrains Mono"/>
              </a:rPr>
              <a:t>Example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int</a:t>
            </a:r>
            <a:r>
              <a:rPr lang="en-US" altLang="en-US" dirty="0">
                <a:solidFill>
                  <a:srgbClr val="202020"/>
                </a:solidFill>
                <a:latin typeface="JetBrains Mono"/>
              </a:rPr>
              <a:t>? </a:t>
            </a:r>
            <a:r>
              <a:rPr lang="en-US" altLang="en-US" dirty="0" err="1">
                <a:solidFill>
                  <a:srgbClr val="383838"/>
                </a:solidFill>
                <a:latin typeface="JetBrains Mono"/>
              </a:rPr>
              <a:t>nullableValueType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string</a:t>
            </a:r>
            <a:r>
              <a:rPr lang="en-US" altLang="en-US" dirty="0">
                <a:solidFill>
                  <a:srgbClr val="202020"/>
                </a:solidFill>
                <a:latin typeface="JetBrains Mono"/>
              </a:rPr>
              <a:t>? </a:t>
            </a:r>
            <a:r>
              <a:rPr lang="en-US" altLang="en-US" dirty="0" err="1">
                <a:solidFill>
                  <a:srgbClr val="383838"/>
                </a:solidFill>
                <a:latin typeface="JetBrains Mono"/>
              </a:rPr>
              <a:t>nullableReferenceType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compiler checks the full lifetime of each variable/parameter</a:t>
            </a:r>
          </a:p>
          <a:p>
            <a:pPr lvl="1"/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string</a:t>
            </a:r>
            <a:r>
              <a:rPr lang="en-US" altLang="en-US" dirty="0">
                <a:solidFill>
                  <a:srgbClr val="202020"/>
                </a:solidFill>
                <a:latin typeface="JetBrains Mono"/>
              </a:rPr>
              <a:t>? 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nullable = 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383838"/>
                </a:solidFill>
                <a:latin typeface="JetBrains Mono"/>
              </a:rPr>
            </a:b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string </a:t>
            </a:r>
            <a:r>
              <a:rPr lang="en-US" altLang="en-US" dirty="0" err="1">
                <a:solidFill>
                  <a:srgbClr val="949494"/>
                </a:solidFill>
                <a:latin typeface="JetBrains Mono"/>
              </a:rPr>
              <a:t>notNull</a:t>
            </a:r>
            <a:r>
              <a:rPr lang="en-US" altLang="en-US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= nullable;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No runtime checks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F7911F-4489-438E-AF74-F9B9DA679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1F7EAA-6900-4ACB-ACA3-FA32C9E9D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2077D65-7A21-42E5-9A7C-2C6C19437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04585-F5B5-4A95-8600-6C48B84290F3}"/>
              </a:ext>
            </a:extLst>
          </p:cNvPr>
          <p:cNvSpPr txBox="1"/>
          <p:nvPr/>
        </p:nvSpPr>
        <p:spPr>
          <a:xfrm>
            <a:off x="3139653" y="3467805"/>
            <a:ext cx="326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Warning: Converting null literal or possible null value to non-nullable type</a:t>
            </a:r>
          </a:p>
        </p:txBody>
      </p:sp>
    </p:spTree>
    <p:extLst>
      <p:ext uri="{BB962C8B-B14F-4D97-AF65-F5344CB8AC3E}">
        <p14:creationId xmlns:p14="http://schemas.microsoft.com/office/powerpoint/2010/main" val="16637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975</Words>
  <Application>Microsoft Office PowerPoint</Application>
  <PresentationFormat>On-screen Show (16:9)</PresentationFormat>
  <Paragraphs>100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JetBrains Mono</vt:lpstr>
      <vt:lpstr>Segoe UI</vt:lpstr>
      <vt:lpstr>Simple Light</vt:lpstr>
      <vt:lpstr>Unity - NullReferenceException = ♥</vt:lpstr>
      <vt:lpstr>About Me</vt:lpstr>
      <vt:lpstr>Billion Dollar Mistake</vt:lpstr>
      <vt:lpstr>The Root Cause: Misunderstanding</vt:lpstr>
      <vt:lpstr>How to express it?</vt:lpstr>
      <vt:lpstr>How to express it?</vt:lpstr>
      <vt:lpstr>How to express it?</vt:lpstr>
      <vt:lpstr>How to express it?</vt:lpstr>
      <vt:lpstr>How Nullable Reference Types work</vt:lpstr>
      <vt:lpstr>How to enable Nullable Reference Types?</vt:lpstr>
      <vt:lpstr>Demo</vt:lpstr>
      <vt:lpstr>Summary</vt:lpstr>
      <vt:lpstr>Summary</vt:lpstr>
      <vt:lpstr>Summary</vt:lpstr>
      <vt:lpstr>Use #nullable disable in UI Layer, it should implement interface declared in #nullable enable scope 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Aleksandr Kugushev</cp:lastModifiedBy>
  <cp:revision>45</cp:revision>
  <dcterms:modified xsi:type="dcterms:W3CDTF">2021-04-26T04:55:15Z</dcterms:modified>
</cp:coreProperties>
</file>