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57" r:id="rId4"/>
    <p:sldId id="259" r:id="rId5"/>
    <p:sldId id="260" r:id="rId6"/>
    <p:sldId id="261" r:id="rId7"/>
    <p:sldId id="273" r:id="rId8"/>
    <p:sldId id="262" r:id="rId9"/>
    <p:sldId id="342" r:id="rId10"/>
    <p:sldId id="341" r:id="rId11"/>
    <p:sldId id="264" r:id="rId12"/>
    <p:sldId id="282" r:id="rId13"/>
    <p:sldId id="266" r:id="rId14"/>
    <p:sldId id="325" r:id="rId15"/>
    <p:sldId id="326" r:id="rId16"/>
    <p:sldId id="327" r:id="rId17"/>
    <p:sldId id="328" r:id="rId18"/>
    <p:sldId id="329" r:id="rId19"/>
    <p:sldId id="330" r:id="rId20"/>
    <p:sldId id="331" r:id="rId21"/>
    <p:sldId id="332" r:id="rId22"/>
    <p:sldId id="333" r:id="rId23"/>
    <p:sldId id="334" r:id="rId24"/>
    <p:sldId id="338" r:id="rId25"/>
    <p:sldId id="335" r:id="rId26"/>
    <p:sldId id="336" r:id="rId27"/>
    <p:sldId id="337" r:id="rId28"/>
    <p:sldId id="339" r:id="rId29"/>
    <p:sldId id="340" r:id="rId30"/>
    <p:sldId id="267" r:id="rId31"/>
    <p:sldId id="290" r:id="rId32"/>
    <p:sldId id="296" r:id="rId33"/>
    <p:sldId id="291" r:id="rId34"/>
    <p:sldId id="292" r:id="rId35"/>
    <p:sldId id="297" r:id="rId36"/>
    <p:sldId id="293" r:id="rId37"/>
    <p:sldId id="294" r:id="rId38"/>
    <p:sldId id="295" r:id="rId39"/>
    <p:sldId id="298" r:id="rId40"/>
    <p:sldId id="299" r:id="rId41"/>
    <p:sldId id="300" r:id="rId42"/>
    <p:sldId id="301" r:id="rId43"/>
    <p:sldId id="308" r:id="rId44"/>
    <p:sldId id="270" r:id="rId45"/>
    <p:sldId id="305" r:id="rId46"/>
    <p:sldId id="307" r:id="rId47"/>
    <p:sldId id="302" r:id="rId48"/>
    <p:sldId id="306" r:id="rId49"/>
    <p:sldId id="303" r:id="rId50"/>
    <p:sldId id="304" r:id="rId51"/>
    <p:sldId id="311" r:id="rId52"/>
    <p:sldId id="310" r:id="rId53"/>
    <p:sldId id="309" r:id="rId54"/>
    <p:sldId id="312" r:id="rId55"/>
    <p:sldId id="286" r:id="rId56"/>
    <p:sldId id="268" r:id="rId57"/>
    <p:sldId id="275" r:id="rId58"/>
    <p:sldId id="277" r:id="rId59"/>
    <p:sldId id="287" r:id="rId60"/>
    <p:sldId id="276" r:id="rId61"/>
    <p:sldId id="278" r:id="rId62"/>
    <p:sldId id="279" r:id="rId63"/>
    <p:sldId id="280" r:id="rId64"/>
    <p:sldId id="281" r:id="rId65"/>
    <p:sldId id="285" r:id="rId66"/>
    <p:sldId id="271" r:id="rId67"/>
    <p:sldId id="313" r:id="rId68"/>
    <p:sldId id="315" r:id="rId69"/>
    <p:sldId id="314" r:id="rId70"/>
    <p:sldId id="316" r:id="rId71"/>
    <p:sldId id="317" r:id="rId72"/>
    <p:sldId id="318" r:id="rId73"/>
    <p:sldId id="319" r:id="rId74"/>
    <p:sldId id="320" r:id="rId75"/>
    <p:sldId id="321" r:id="rId76"/>
    <p:sldId id="322" r:id="rId77"/>
    <p:sldId id="323" r:id="rId78"/>
    <p:sldId id="324" r:id="rId79"/>
    <p:sldId id="272" r:id="rId80"/>
    <p:sldId id="288" r:id="rId81"/>
    <p:sldId id="26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C680C-E35E-4919-AEF4-74AEC3DCA645}">
          <p14:sldIdLst>
            <p14:sldId id="256"/>
          </p14:sldIdLst>
        </p14:section>
        <p14:section name="Вступление" id="{F9919F84-BAC0-41E7-A992-8C48A0C10C5E}">
          <p14:sldIdLst>
            <p14:sldId id="258"/>
            <p14:sldId id="257"/>
            <p14:sldId id="259"/>
            <p14:sldId id="260"/>
            <p14:sldId id="261"/>
          </p14:sldIdLst>
        </p14:section>
        <p14:section name="Завязка" id="{1DCA56AD-2CD9-475D-B2B6-12B28C6F5D6D}">
          <p14:sldIdLst>
            <p14:sldId id="273"/>
            <p14:sldId id="262"/>
            <p14:sldId id="342"/>
            <p14:sldId id="341"/>
            <p14:sldId id="264"/>
            <p14:sldId id="282"/>
          </p14:sldIdLst>
        </p14:section>
        <p14:section name="Nullable reference type" id="{4B9EF87B-C046-4A6F-B685-F634B039D407}">
          <p14:sldIdLst>
            <p14:sldId id="266"/>
            <p14:sldId id="325"/>
            <p14:sldId id="326"/>
            <p14:sldId id="327"/>
            <p14:sldId id="328"/>
            <p14:sldId id="329"/>
            <p14:sldId id="330"/>
            <p14:sldId id="331"/>
            <p14:sldId id="332"/>
            <p14:sldId id="333"/>
            <p14:sldId id="334"/>
            <p14:sldId id="338"/>
            <p14:sldId id="335"/>
            <p14:sldId id="336"/>
            <p14:sldId id="337"/>
            <p14:sldId id="339"/>
            <p14:sldId id="340"/>
          </p14:sldIdLst>
        </p14:section>
        <p14:section name="Recursive patterns" id="{B5B5C61D-06A9-45AF-8BEA-E8F1BD464788}">
          <p14:sldIdLst>
            <p14:sldId id="267"/>
            <p14:sldId id="290"/>
            <p14:sldId id="296"/>
            <p14:sldId id="291"/>
            <p14:sldId id="292"/>
            <p14:sldId id="297"/>
            <p14:sldId id="293"/>
            <p14:sldId id="294"/>
            <p14:sldId id="295"/>
            <p14:sldId id="298"/>
            <p14:sldId id="299"/>
            <p14:sldId id="300"/>
            <p14:sldId id="301"/>
            <p14:sldId id="308"/>
          </p14:sldIdLst>
        </p14:section>
        <p14:section name="Ranges" id="{FF6A519F-755A-4494-B99A-C0E4989D74E1}">
          <p14:sldIdLst>
            <p14:sldId id="270"/>
            <p14:sldId id="305"/>
            <p14:sldId id="307"/>
            <p14:sldId id="302"/>
            <p14:sldId id="306"/>
            <p14:sldId id="303"/>
            <p14:sldId id="304"/>
            <p14:sldId id="311"/>
            <p14:sldId id="310"/>
            <p14:sldId id="309"/>
            <p14:sldId id="312"/>
          </p14:sldIdLst>
        </p14:section>
        <p14:section name="Target-typed new" id="{0791F349-AD14-4402-BD31-B831B85A3BC4}">
          <p14:sldIdLst>
            <p14:sldId id="286"/>
            <p14:sldId id="268"/>
            <p14:sldId id="275"/>
            <p14:sldId id="277"/>
            <p14:sldId id="287"/>
            <p14:sldId id="276"/>
            <p14:sldId id="278"/>
            <p14:sldId id="279"/>
            <p14:sldId id="280"/>
            <p14:sldId id="281"/>
            <p14:sldId id="285"/>
          </p14:sldIdLst>
        </p14:section>
        <p14:section name="Default Interface Methods" id="{BB99B77E-77F0-40AE-9175-A0AF1152A69D}">
          <p14:sldIdLst>
            <p14:sldId id="271"/>
            <p14:sldId id="313"/>
            <p14:sldId id="315"/>
            <p14:sldId id="314"/>
            <p14:sldId id="316"/>
            <p14:sldId id="317"/>
            <p14:sldId id="318"/>
            <p14:sldId id="319"/>
            <p14:sldId id="320"/>
            <p14:sldId id="321"/>
            <p14:sldId id="322"/>
            <p14:sldId id="323"/>
            <p14:sldId id="324"/>
          </p14:sldIdLst>
        </p14:section>
        <p14:section name="Заключение" id="{D25476BE-D682-49C1-A25B-A1D857BD1F13}">
          <p14:sldIdLst>
            <p14:sldId id="272"/>
            <p14:sldId id="288"/>
          </p14:sldIdLst>
        </p14:section>
        <p14:section name="Бонус" id="{ABA0C78E-69FC-4D16-85C2-C490284DA1A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0" autoAdjust="0"/>
  </p:normalViewPr>
  <p:slideViewPr>
    <p:cSldViewPr snapToGrid="0">
      <p:cViewPr>
        <p:scale>
          <a:sx n="100" d="100"/>
          <a:sy n="100"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EBA28-574E-40F4-806B-9CE613B1DE43}"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FC1B0AC2-1EEC-4ED5-86FE-8C5AC6BD5C7B}">
      <dgm:prSet phldrT="[Text]"/>
      <dgm:spPr/>
      <dgm:t>
        <a:bodyPr/>
        <a:lstStyle/>
        <a:p>
          <a:r>
            <a:rPr lang="en-US" b="0" i="0" dirty="0"/>
            <a:t>Positional Pattern</a:t>
          </a:r>
          <a:endParaRPr lang="en-US" dirty="0"/>
        </a:p>
      </dgm:t>
    </dgm:pt>
    <dgm:pt modelId="{451B89E0-99B2-4A4C-A83B-09663FBF5931}" type="parTrans" cxnId="{FB354D53-8720-46A8-85E7-080F97780731}">
      <dgm:prSet/>
      <dgm:spPr/>
      <dgm:t>
        <a:bodyPr/>
        <a:lstStyle/>
        <a:p>
          <a:endParaRPr lang="en-US"/>
        </a:p>
      </dgm:t>
    </dgm:pt>
    <dgm:pt modelId="{65E0EB54-39B6-4578-95ED-0B981C60E2A1}" type="sibTrans" cxnId="{FB354D53-8720-46A8-85E7-080F97780731}">
      <dgm:prSet/>
      <dgm:spPr/>
      <dgm:t>
        <a:bodyPr/>
        <a:lstStyle/>
        <a:p>
          <a:endParaRPr lang="en-US"/>
        </a:p>
      </dgm:t>
    </dgm:pt>
    <dgm:pt modelId="{D16C7DDF-5A94-436F-A633-5EADA3F12BF9}">
      <dgm:prSet phldrT="[Text]"/>
      <dgm:spPr/>
      <dgm:t>
        <a:bodyPr/>
        <a:lstStyle/>
        <a:p>
          <a:r>
            <a:rPr lang="en-US" b="0" i="0" dirty="0"/>
            <a:t>Property Pattern</a:t>
          </a:r>
          <a:endParaRPr lang="en-US" dirty="0"/>
        </a:p>
      </dgm:t>
    </dgm:pt>
    <dgm:pt modelId="{5B142CB0-1F9E-4F9A-AC4D-FEAB6C6B5C74}" type="parTrans" cxnId="{D4B44377-0373-4EA1-9290-44FA5A3C5351}">
      <dgm:prSet/>
      <dgm:spPr/>
      <dgm:t>
        <a:bodyPr/>
        <a:lstStyle/>
        <a:p>
          <a:endParaRPr lang="en-US"/>
        </a:p>
      </dgm:t>
    </dgm:pt>
    <dgm:pt modelId="{630DDFD8-4927-4093-B08B-F43814AC2169}" type="sibTrans" cxnId="{D4B44377-0373-4EA1-9290-44FA5A3C5351}">
      <dgm:prSet/>
      <dgm:spPr/>
      <dgm:t>
        <a:bodyPr/>
        <a:lstStyle/>
        <a:p>
          <a:endParaRPr lang="en-US"/>
        </a:p>
      </dgm:t>
    </dgm:pt>
    <dgm:pt modelId="{04001A1B-C9C1-4DF9-978F-36677B75EF87}">
      <dgm:prSet phldrT="[Text]"/>
      <dgm:spPr/>
      <dgm:t>
        <a:bodyPr/>
        <a:lstStyle/>
        <a:p>
          <a:r>
            <a:rPr lang="en-US" dirty="0"/>
            <a:t>Recursive pattern</a:t>
          </a:r>
        </a:p>
      </dgm:t>
    </dgm:pt>
    <dgm:pt modelId="{8E895D12-071B-409E-9725-03002C9A45A8}" type="parTrans" cxnId="{1F6424FC-6256-445D-94A8-929B079467BD}">
      <dgm:prSet/>
      <dgm:spPr/>
      <dgm:t>
        <a:bodyPr/>
        <a:lstStyle/>
        <a:p>
          <a:endParaRPr lang="en-US"/>
        </a:p>
      </dgm:t>
    </dgm:pt>
    <dgm:pt modelId="{7ED68DC9-F7E1-4D2E-8E21-2998688E1A39}" type="sibTrans" cxnId="{1F6424FC-6256-445D-94A8-929B079467BD}">
      <dgm:prSet/>
      <dgm:spPr/>
      <dgm:t>
        <a:bodyPr/>
        <a:lstStyle/>
        <a:p>
          <a:endParaRPr lang="en-US"/>
        </a:p>
      </dgm:t>
    </dgm:pt>
    <dgm:pt modelId="{A430819A-4625-43E4-AE4D-14B2426BD56F}" type="pres">
      <dgm:prSet presAssocID="{2EDEBA28-574E-40F4-806B-9CE613B1DE43}" presName="linearFlow" presStyleCnt="0">
        <dgm:presLayoutVars>
          <dgm:dir/>
          <dgm:resizeHandles val="exact"/>
        </dgm:presLayoutVars>
      </dgm:prSet>
      <dgm:spPr/>
    </dgm:pt>
    <dgm:pt modelId="{302F80A9-C07F-475C-B2F4-BBE0CA67C192}" type="pres">
      <dgm:prSet presAssocID="{FC1B0AC2-1EEC-4ED5-86FE-8C5AC6BD5C7B}" presName="node" presStyleLbl="node1" presStyleIdx="0" presStyleCnt="3">
        <dgm:presLayoutVars>
          <dgm:bulletEnabled val="1"/>
        </dgm:presLayoutVars>
      </dgm:prSet>
      <dgm:spPr/>
    </dgm:pt>
    <dgm:pt modelId="{BE6B0EA7-6343-4C9C-82C8-AF8A11943A9C}" type="pres">
      <dgm:prSet presAssocID="{65E0EB54-39B6-4578-95ED-0B981C60E2A1}" presName="spacerL" presStyleCnt="0"/>
      <dgm:spPr/>
    </dgm:pt>
    <dgm:pt modelId="{FAB858E5-8164-413A-BC08-384B435CFAF7}" type="pres">
      <dgm:prSet presAssocID="{65E0EB54-39B6-4578-95ED-0B981C60E2A1}" presName="sibTrans" presStyleLbl="sibTrans2D1" presStyleIdx="0" presStyleCnt="2"/>
      <dgm:spPr/>
    </dgm:pt>
    <dgm:pt modelId="{082D1828-2D6D-4AC6-B788-5BB33DA1D9AF}" type="pres">
      <dgm:prSet presAssocID="{65E0EB54-39B6-4578-95ED-0B981C60E2A1}" presName="spacerR" presStyleCnt="0"/>
      <dgm:spPr/>
    </dgm:pt>
    <dgm:pt modelId="{C33084F6-03EA-4879-9C56-C83BCDF3AEE6}" type="pres">
      <dgm:prSet presAssocID="{D16C7DDF-5A94-436F-A633-5EADA3F12BF9}" presName="node" presStyleLbl="node1" presStyleIdx="1" presStyleCnt="3">
        <dgm:presLayoutVars>
          <dgm:bulletEnabled val="1"/>
        </dgm:presLayoutVars>
      </dgm:prSet>
      <dgm:spPr/>
    </dgm:pt>
    <dgm:pt modelId="{B3A683F0-18EC-4B52-9791-828F26FBDDC7}" type="pres">
      <dgm:prSet presAssocID="{630DDFD8-4927-4093-B08B-F43814AC2169}" presName="spacerL" presStyleCnt="0"/>
      <dgm:spPr/>
    </dgm:pt>
    <dgm:pt modelId="{FEFD8812-5451-40E9-862B-09DDDB44C004}" type="pres">
      <dgm:prSet presAssocID="{630DDFD8-4927-4093-B08B-F43814AC2169}" presName="sibTrans" presStyleLbl="sibTrans2D1" presStyleIdx="1" presStyleCnt="2"/>
      <dgm:spPr/>
    </dgm:pt>
    <dgm:pt modelId="{61E876F5-A3B1-48D6-88DA-36935E2A1686}" type="pres">
      <dgm:prSet presAssocID="{630DDFD8-4927-4093-B08B-F43814AC2169}" presName="spacerR" presStyleCnt="0"/>
      <dgm:spPr/>
    </dgm:pt>
    <dgm:pt modelId="{7F7D1383-129A-4AE5-A267-D745A16AA9E0}" type="pres">
      <dgm:prSet presAssocID="{04001A1B-C9C1-4DF9-978F-36677B75EF87}" presName="node" presStyleLbl="node1" presStyleIdx="2" presStyleCnt="3">
        <dgm:presLayoutVars>
          <dgm:bulletEnabled val="1"/>
        </dgm:presLayoutVars>
      </dgm:prSet>
      <dgm:spPr/>
    </dgm:pt>
  </dgm:ptLst>
  <dgm:cxnLst>
    <dgm:cxn modelId="{5D158714-E797-43F5-B572-EF0BDDB4C757}" type="presOf" srcId="{D16C7DDF-5A94-436F-A633-5EADA3F12BF9}" destId="{C33084F6-03EA-4879-9C56-C83BCDF3AEE6}" srcOrd="0" destOrd="0" presId="urn:microsoft.com/office/officeart/2005/8/layout/equation1"/>
    <dgm:cxn modelId="{E46EB316-1E59-4EEF-B1BD-34CD23982E68}" type="presOf" srcId="{04001A1B-C9C1-4DF9-978F-36677B75EF87}" destId="{7F7D1383-129A-4AE5-A267-D745A16AA9E0}" srcOrd="0" destOrd="0" presId="urn:microsoft.com/office/officeart/2005/8/layout/equation1"/>
    <dgm:cxn modelId="{1C1D8A38-D6A8-4B38-9E1E-5B1177822946}" type="presOf" srcId="{FC1B0AC2-1EEC-4ED5-86FE-8C5AC6BD5C7B}" destId="{302F80A9-C07F-475C-B2F4-BBE0CA67C192}" srcOrd="0" destOrd="0" presId="urn:microsoft.com/office/officeart/2005/8/layout/equation1"/>
    <dgm:cxn modelId="{F6FB9342-223E-4284-BBA4-A4B40C458012}" type="presOf" srcId="{630DDFD8-4927-4093-B08B-F43814AC2169}" destId="{FEFD8812-5451-40E9-862B-09DDDB44C004}" srcOrd="0" destOrd="0" presId="urn:microsoft.com/office/officeart/2005/8/layout/equation1"/>
    <dgm:cxn modelId="{FB354D53-8720-46A8-85E7-080F97780731}" srcId="{2EDEBA28-574E-40F4-806B-9CE613B1DE43}" destId="{FC1B0AC2-1EEC-4ED5-86FE-8C5AC6BD5C7B}" srcOrd="0" destOrd="0" parTransId="{451B89E0-99B2-4A4C-A83B-09663FBF5931}" sibTransId="{65E0EB54-39B6-4578-95ED-0B981C60E2A1}"/>
    <dgm:cxn modelId="{D4B44377-0373-4EA1-9290-44FA5A3C5351}" srcId="{2EDEBA28-574E-40F4-806B-9CE613B1DE43}" destId="{D16C7DDF-5A94-436F-A633-5EADA3F12BF9}" srcOrd="1" destOrd="0" parTransId="{5B142CB0-1F9E-4F9A-AC4D-FEAB6C6B5C74}" sibTransId="{630DDFD8-4927-4093-B08B-F43814AC2169}"/>
    <dgm:cxn modelId="{869B9677-0698-48A6-9985-DDA2FB3BF1B7}" type="presOf" srcId="{2EDEBA28-574E-40F4-806B-9CE613B1DE43}" destId="{A430819A-4625-43E4-AE4D-14B2426BD56F}" srcOrd="0" destOrd="0" presId="urn:microsoft.com/office/officeart/2005/8/layout/equation1"/>
    <dgm:cxn modelId="{2960E78A-F764-47CC-868D-A1215722ABB6}" type="presOf" srcId="{65E0EB54-39B6-4578-95ED-0B981C60E2A1}" destId="{FAB858E5-8164-413A-BC08-384B435CFAF7}" srcOrd="0" destOrd="0" presId="urn:microsoft.com/office/officeart/2005/8/layout/equation1"/>
    <dgm:cxn modelId="{1F6424FC-6256-445D-94A8-929B079467BD}" srcId="{2EDEBA28-574E-40F4-806B-9CE613B1DE43}" destId="{04001A1B-C9C1-4DF9-978F-36677B75EF87}" srcOrd="2" destOrd="0" parTransId="{8E895D12-071B-409E-9725-03002C9A45A8}" sibTransId="{7ED68DC9-F7E1-4D2E-8E21-2998688E1A39}"/>
    <dgm:cxn modelId="{669CE5B2-9E80-439F-9004-1566153FB22F}" type="presParOf" srcId="{A430819A-4625-43E4-AE4D-14B2426BD56F}" destId="{302F80A9-C07F-475C-B2F4-BBE0CA67C192}" srcOrd="0" destOrd="0" presId="urn:microsoft.com/office/officeart/2005/8/layout/equation1"/>
    <dgm:cxn modelId="{BF0C9B2E-1802-427D-BE18-F9651836C30A}" type="presParOf" srcId="{A430819A-4625-43E4-AE4D-14B2426BD56F}" destId="{BE6B0EA7-6343-4C9C-82C8-AF8A11943A9C}" srcOrd="1" destOrd="0" presId="urn:microsoft.com/office/officeart/2005/8/layout/equation1"/>
    <dgm:cxn modelId="{A421D708-1F0B-4B64-B5DB-8505D3B90D26}" type="presParOf" srcId="{A430819A-4625-43E4-AE4D-14B2426BD56F}" destId="{FAB858E5-8164-413A-BC08-384B435CFAF7}" srcOrd="2" destOrd="0" presId="urn:microsoft.com/office/officeart/2005/8/layout/equation1"/>
    <dgm:cxn modelId="{326DC767-57DD-4EF3-B12F-711B30833507}" type="presParOf" srcId="{A430819A-4625-43E4-AE4D-14B2426BD56F}" destId="{082D1828-2D6D-4AC6-B788-5BB33DA1D9AF}" srcOrd="3" destOrd="0" presId="urn:microsoft.com/office/officeart/2005/8/layout/equation1"/>
    <dgm:cxn modelId="{65E5E1DA-80E8-43FA-9B76-B81E16EEC606}" type="presParOf" srcId="{A430819A-4625-43E4-AE4D-14B2426BD56F}" destId="{C33084F6-03EA-4879-9C56-C83BCDF3AEE6}" srcOrd="4" destOrd="0" presId="urn:microsoft.com/office/officeart/2005/8/layout/equation1"/>
    <dgm:cxn modelId="{DE689820-870F-44FC-9F10-D92D0A6AD372}" type="presParOf" srcId="{A430819A-4625-43E4-AE4D-14B2426BD56F}" destId="{B3A683F0-18EC-4B52-9791-828F26FBDDC7}" srcOrd="5" destOrd="0" presId="urn:microsoft.com/office/officeart/2005/8/layout/equation1"/>
    <dgm:cxn modelId="{C9582508-950E-4466-A3CF-B2DC05222321}" type="presParOf" srcId="{A430819A-4625-43E4-AE4D-14B2426BD56F}" destId="{FEFD8812-5451-40E9-862B-09DDDB44C004}" srcOrd="6" destOrd="0" presId="urn:microsoft.com/office/officeart/2005/8/layout/equation1"/>
    <dgm:cxn modelId="{9F4C467B-1E7F-4275-A794-C678D375F737}" type="presParOf" srcId="{A430819A-4625-43E4-AE4D-14B2426BD56F}" destId="{61E876F5-A3B1-48D6-88DA-36935E2A1686}" srcOrd="7" destOrd="0" presId="urn:microsoft.com/office/officeart/2005/8/layout/equation1"/>
    <dgm:cxn modelId="{B7581E6B-7E9C-475D-8D80-0B7FE9199D50}" type="presParOf" srcId="{A430819A-4625-43E4-AE4D-14B2426BD56F}" destId="{7F7D1383-129A-4AE5-A267-D745A16AA9E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DDD193-853C-475B-80BF-0ADFCCA980B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AAACBDE-DCCB-4A00-844F-30BCE75A14A2}">
      <dgm:prSet phldrT="[Text]"/>
      <dgm:spPr/>
      <dgm:t>
        <a:bodyPr/>
        <a:lstStyle/>
        <a:p>
          <a:r>
            <a:rPr lang="en-US" dirty="0"/>
            <a:t>Xamarin</a:t>
          </a:r>
        </a:p>
      </dgm:t>
    </dgm:pt>
    <dgm:pt modelId="{9686AF00-2F42-40A5-930B-46406293A5DF}" type="parTrans" cxnId="{229A0513-F925-4F71-A8A9-0FCF9517231F}">
      <dgm:prSet/>
      <dgm:spPr/>
      <dgm:t>
        <a:bodyPr/>
        <a:lstStyle/>
        <a:p>
          <a:endParaRPr lang="en-US"/>
        </a:p>
      </dgm:t>
    </dgm:pt>
    <dgm:pt modelId="{9947EA6E-D03D-4537-87AB-0390BEC2D9A2}" type="sibTrans" cxnId="{229A0513-F925-4F71-A8A9-0FCF9517231F}">
      <dgm:prSet/>
      <dgm:spPr/>
      <dgm:t>
        <a:bodyPr/>
        <a:lstStyle/>
        <a:p>
          <a:endParaRPr lang="en-US"/>
        </a:p>
      </dgm:t>
    </dgm:pt>
    <dgm:pt modelId="{D04EF6C5-3CD4-49AC-BBD0-9603630BAAF4}">
      <dgm:prSet phldrT="[Text]"/>
      <dgm:spPr/>
      <dgm:t>
        <a:bodyPr/>
        <a:lstStyle/>
        <a:p>
          <a:r>
            <a:rPr lang="en-US" dirty="0"/>
            <a:t>C#</a:t>
          </a:r>
        </a:p>
      </dgm:t>
    </dgm:pt>
    <dgm:pt modelId="{09D07A1B-3144-46BE-BF0C-5834AADDB847}" type="parTrans" cxnId="{0EBFD310-7C9A-465C-B45E-C71055141784}">
      <dgm:prSet/>
      <dgm:spPr/>
      <dgm:t>
        <a:bodyPr/>
        <a:lstStyle/>
        <a:p>
          <a:endParaRPr lang="en-US"/>
        </a:p>
      </dgm:t>
    </dgm:pt>
    <dgm:pt modelId="{F5CC1628-18D8-4CA3-BA06-25FE8927F834}" type="sibTrans" cxnId="{0EBFD310-7C9A-465C-B45E-C71055141784}">
      <dgm:prSet/>
      <dgm:spPr/>
      <dgm:t>
        <a:bodyPr/>
        <a:lstStyle/>
        <a:p>
          <a:endParaRPr lang="en-US"/>
        </a:p>
      </dgm:t>
    </dgm:pt>
    <dgm:pt modelId="{943319F4-9F6A-4DAC-9DC4-47A63351C5FD}">
      <dgm:prSet phldrT="[Text]"/>
      <dgm:spPr/>
      <dgm:t>
        <a:bodyPr/>
        <a:lstStyle/>
        <a:p>
          <a:r>
            <a:rPr lang="en-US" dirty="0"/>
            <a:t>Libraries</a:t>
          </a:r>
        </a:p>
      </dgm:t>
    </dgm:pt>
    <dgm:pt modelId="{BC037036-0D12-409D-BB50-4EFB81D15BD9}" type="parTrans" cxnId="{7B9FFD5A-DFAF-4322-9ADE-69817D454ED3}">
      <dgm:prSet/>
      <dgm:spPr/>
      <dgm:t>
        <a:bodyPr/>
        <a:lstStyle/>
        <a:p>
          <a:endParaRPr lang="en-US"/>
        </a:p>
      </dgm:t>
    </dgm:pt>
    <dgm:pt modelId="{E89BBE41-9BE7-450C-A2F1-B8C6BFD61DBF}" type="sibTrans" cxnId="{7B9FFD5A-DFAF-4322-9ADE-69817D454ED3}">
      <dgm:prSet/>
      <dgm:spPr/>
      <dgm:t>
        <a:bodyPr/>
        <a:lstStyle/>
        <a:p>
          <a:endParaRPr lang="en-US"/>
        </a:p>
      </dgm:t>
    </dgm:pt>
    <dgm:pt modelId="{D4397FCD-E782-4D39-B7A0-EBF3347E00CE}">
      <dgm:prSet phldrT="[Text]"/>
      <dgm:spPr/>
      <dgm:t>
        <a:bodyPr/>
        <a:lstStyle/>
        <a:p>
          <a:r>
            <a:rPr lang="en-US" dirty="0"/>
            <a:t>Java</a:t>
          </a:r>
        </a:p>
      </dgm:t>
    </dgm:pt>
    <dgm:pt modelId="{4824DC62-933A-4F6B-B5C9-1B82C6083BC4}" type="parTrans" cxnId="{486B8EE4-3254-4604-B089-6FF631F04877}">
      <dgm:prSet/>
      <dgm:spPr/>
      <dgm:t>
        <a:bodyPr/>
        <a:lstStyle/>
        <a:p>
          <a:endParaRPr lang="en-US"/>
        </a:p>
      </dgm:t>
    </dgm:pt>
    <dgm:pt modelId="{06CD69DE-4C1E-431F-9483-638B9363862D}" type="sibTrans" cxnId="{486B8EE4-3254-4604-B089-6FF631F04877}">
      <dgm:prSet/>
      <dgm:spPr/>
      <dgm:t>
        <a:bodyPr/>
        <a:lstStyle/>
        <a:p>
          <a:endParaRPr lang="en-US"/>
        </a:p>
      </dgm:t>
    </dgm:pt>
    <dgm:pt modelId="{9FE5DE12-7C46-4D22-86D2-E88972335F29}">
      <dgm:prSet phldrT="[Text]"/>
      <dgm:spPr/>
      <dgm:t>
        <a:bodyPr/>
        <a:lstStyle/>
        <a:p>
          <a:r>
            <a:rPr lang="en-US" dirty="0"/>
            <a:t>Swift</a:t>
          </a:r>
        </a:p>
      </dgm:t>
    </dgm:pt>
    <dgm:pt modelId="{0BDBDBE7-9B80-4112-BE4B-3CB9E43666BC}" type="parTrans" cxnId="{4596EEE1-7830-4692-9587-D1D348ABBB28}">
      <dgm:prSet/>
      <dgm:spPr/>
      <dgm:t>
        <a:bodyPr/>
        <a:lstStyle/>
        <a:p>
          <a:endParaRPr lang="en-US"/>
        </a:p>
      </dgm:t>
    </dgm:pt>
    <dgm:pt modelId="{052EE312-5929-426C-B25D-B0DB8866EA30}" type="sibTrans" cxnId="{4596EEE1-7830-4692-9587-D1D348ABBB28}">
      <dgm:prSet/>
      <dgm:spPr/>
      <dgm:t>
        <a:bodyPr/>
        <a:lstStyle/>
        <a:p>
          <a:endParaRPr lang="en-US"/>
        </a:p>
      </dgm:t>
    </dgm:pt>
    <dgm:pt modelId="{29B09966-4F32-460C-8C21-BC785B41AC1C}" type="pres">
      <dgm:prSet presAssocID="{D2DDD193-853C-475B-80BF-0ADFCCA980BD}" presName="Name0" presStyleCnt="0">
        <dgm:presLayoutVars>
          <dgm:dir/>
          <dgm:animLvl val="lvl"/>
          <dgm:resizeHandles val="exact"/>
        </dgm:presLayoutVars>
      </dgm:prSet>
      <dgm:spPr/>
    </dgm:pt>
    <dgm:pt modelId="{928804DC-40EC-49FE-91EE-96266EC0BA09}" type="pres">
      <dgm:prSet presAssocID="{D2DDD193-853C-475B-80BF-0ADFCCA980BD}" presName="tSp" presStyleCnt="0"/>
      <dgm:spPr/>
    </dgm:pt>
    <dgm:pt modelId="{F066F36E-DBE1-45FE-B59D-F55C1801BF7D}" type="pres">
      <dgm:prSet presAssocID="{D2DDD193-853C-475B-80BF-0ADFCCA980BD}" presName="bSp" presStyleCnt="0"/>
      <dgm:spPr/>
    </dgm:pt>
    <dgm:pt modelId="{2BF36FC0-A1FA-428C-A81A-A5F3AE39F295}" type="pres">
      <dgm:prSet presAssocID="{D2DDD193-853C-475B-80BF-0ADFCCA980BD}" presName="process" presStyleCnt="0"/>
      <dgm:spPr/>
    </dgm:pt>
    <dgm:pt modelId="{4B9B876C-7953-4EEE-BACF-7A901355D934}" type="pres">
      <dgm:prSet presAssocID="{AAAACBDE-DCCB-4A00-844F-30BCE75A14A2}" presName="composite1" presStyleCnt="0"/>
      <dgm:spPr/>
    </dgm:pt>
    <dgm:pt modelId="{B1CD8247-D6E2-4B02-AF96-65C40FBBE7DB}" type="pres">
      <dgm:prSet presAssocID="{AAAACBDE-DCCB-4A00-844F-30BCE75A14A2}" presName="dummyNode1" presStyleLbl="node1" presStyleIdx="0" presStyleCnt="2"/>
      <dgm:spPr/>
    </dgm:pt>
    <dgm:pt modelId="{7C7F45B1-9373-4E0F-B9F4-C9A9F1146014}" type="pres">
      <dgm:prSet presAssocID="{AAAACBDE-DCCB-4A00-844F-30BCE75A14A2}" presName="childNode1" presStyleLbl="bgAcc1" presStyleIdx="0" presStyleCnt="2">
        <dgm:presLayoutVars>
          <dgm:bulletEnabled val="1"/>
        </dgm:presLayoutVars>
      </dgm:prSet>
      <dgm:spPr/>
    </dgm:pt>
    <dgm:pt modelId="{53719DFA-B7EA-4392-9CAC-641BBDD684DE}" type="pres">
      <dgm:prSet presAssocID="{AAAACBDE-DCCB-4A00-844F-30BCE75A14A2}" presName="childNode1tx" presStyleLbl="bgAcc1" presStyleIdx="0" presStyleCnt="2">
        <dgm:presLayoutVars>
          <dgm:bulletEnabled val="1"/>
        </dgm:presLayoutVars>
      </dgm:prSet>
      <dgm:spPr/>
    </dgm:pt>
    <dgm:pt modelId="{C68E21BF-C655-4428-8D72-79B819652395}" type="pres">
      <dgm:prSet presAssocID="{AAAACBDE-DCCB-4A00-844F-30BCE75A14A2}" presName="parentNode1" presStyleLbl="node1" presStyleIdx="0" presStyleCnt="2">
        <dgm:presLayoutVars>
          <dgm:chMax val="1"/>
          <dgm:bulletEnabled val="1"/>
        </dgm:presLayoutVars>
      </dgm:prSet>
      <dgm:spPr/>
    </dgm:pt>
    <dgm:pt modelId="{36E7E4BD-56C8-4A1D-9609-177CD6FF125B}" type="pres">
      <dgm:prSet presAssocID="{AAAACBDE-DCCB-4A00-844F-30BCE75A14A2}" presName="connSite1" presStyleCnt="0"/>
      <dgm:spPr/>
    </dgm:pt>
    <dgm:pt modelId="{3ABAC0EE-49AE-488C-B31E-3C2AFCA13C52}" type="pres">
      <dgm:prSet presAssocID="{9947EA6E-D03D-4537-87AB-0390BEC2D9A2}" presName="Name9" presStyleLbl="sibTrans2D1" presStyleIdx="0" presStyleCnt="1"/>
      <dgm:spPr/>
    </dgm:pt>
    <dgm:pt modelId="{7001F13A-C759-4934-AC53-8A4A25C01C84}" type="pres">
      <dgm:prSet presAssocID="{943319F4-9F6A-4DAC-9DC4-47A63351C5FD}" presName="composite2" presStyleCnt="0"/>
      <dgm:spPr/>
    </dgm:pt>
    <dgm:pt modelId="{60C1C11D-9A96-4249-A481-FE82385DDE0D}" type="pres">
      <dgm:prSet presAssocID="{943319F4-9F6A-4DAC-9DC4-47A63351C5FD}" presName="dummyNode2" presStyleLbl="node1" presStyleIdx="0" presStyleCnt="2"/>
      <dgm:spPr/>
    </dgm:pt>
    <dgm:pt modelId="{07AD0BD4-9B9A-4A90-BA9F-6FF6170A4CF1}" type="pres">
      <dgm:prSet presAssocID="{943319F4-9F6A-4DAC-9DC4-47A63351C5FD}" presName="childNode2" presStyleLbl="bgAcc1" presStyleIdx="1" presStyleCnt="2">
        <dgm:presLayoutVars>
          <dgm:bulletEnabled val="1"/>
        </dgm:presLayoutVars>
      </dgm:prSet>
      <dgm:spPr/>
    </dgm:pt>
    <dgm:pt modelId="{9E30045D-711D-4977-AEB5-49212CB1F448}" type="pres">
      <dgm:prSet presAssocID="{943319F4-9F6A-4DAC-9DC4-47A63351C5FD}" presName="childNode2tx" presStyleLbl="bgAcc1" presStyleIdx="1" presStyleCnt="2">
        <dgm:presLayoutVars>
          <dgm:bulletEnabled val="1"/>
        </dgm:presLayoutVars>
      </dgm:prSet>
      <dgm:spPr/>
    </dgm:pt>
    <dgm:pt modelId="{061A75D2-01D8-4E72-ACA9-D3E2027A378C}" type="pres">
      <dgm:prSet presAssocID="{943319F4-9F6A-4DAC-9DC4-47A63351C5FD}" presName="parentNode2" presStyleLbl="node1" presStyleIdx="1" presStyleCnt="2">
        <dgm:presLayoutVars>
          <dgm:chMax val="0"/>
          <dgm:bulletEnabled val="1"/>
        </dgm:presLayoutVars>
      </dgm:prSet>
      <dgm:spPr/>
    </dgm:pt>
    <dgm:pt modelId="{FD364DEC-53E4-49FF-9149-81BDA9FC12DD}" type="pres">
      <dgm:prSet presAssocID="{943319F4-9F6A-4DAC-9DC4-47A63351C5FD}" presName="connSite2" presStyleCnt="0"/>
      <dgm:spPr/>
    </dgm:pt>
  </dgm:ptLst>
  <dgm:cxnLst>
    <dgm:cxn modelId="{0EBFD310-7C9A-465C-B45E-C71055141784}" srcId="{AAAACBDE-DCCB-4A00-844F-30BCE75A14A2}" destId="{D04EF6C5-3CD4-49AC-BBD0-9603630BAAF4}" srcOrd="0" destOrd="0" parTransId="{09D07A1B-3144-46BE-BF0C-5834AADDB847}" sibTransId="{F5CC1628-18D8-4CA3-BA06-25FE8927F834}"/>
    <dgm:cxn modelId="{229A0513-F925-4F71-A8A9-0FCF9517231F}" srcId="{D2DDD193-853C-475B-80BF-0ADFCCA980BD}" destId="{AAAACBDE-DCCB-4A00-844F-30BCE75A14A2}" srcOrd="0" destOrd="0" parTransId="{9686AF00-2F42-40A5-930B-46406293A5DF}" sibTransId="{9947EA6E-D03D-4537-87AB-0390BEC2D9A2}"/>
    <dgm:cxn modelId="{BC77BC47-B092-4147-BEC8-21C2460824EE}" type="presOf" srcId="{D04EF6C5-3CD4-49AC-BBD0-9603630BAAF4}" destId="{7C7F45B1-9373-4E0F-B9F4-C9A9F1146014}" srcOrd="0" destOrd="0" presId="urn:microsoft.com/office/officeart/2005/8/layout/hProcess4"/>
    <dgm:cxn modelId="{0BDAEB4F-1743-493B-A320-16AEC43C0C5E}" type="presOf" srcId="{AAAACBDE-DCCB-4A00-844F-30BCE75A14A2}" destId="{C68E21BF-C655-4428-8D72-79B819652395}" srcOrd="0" destOrd="0" presId="urn:microsoft.com/office/officeart/2005/8/layout/hProcess4"/>
    <dgm:cxn modelId="{7B9FFD5A-DFAF-4322-9ADE-69817D454ED3}" srcId="{D2DDD193-853C-475B-80BF-0ADFCCA980BD}" destId="{943319F4-9F6A-4DAC-9DC4-47A63351C5FD}" srcOrd="1" destOrd="0" parTransId="{BC037036-0D12-409D-BB50-4EFB81D15BD9}" sibTransId="{E89BBE41-9BE7-450C-A2F1-B8C6BFD61DBF}"/>
    <dgm:cxn modelId="{4261607F-57FB-4EAF-9149-62BEFFA06712}" type="presOf" srcId="{D2DDD193-853C-475B-80BF-0ADFCCA980BD}" destId="{29B09966-4F32-460C-8C21-BC785B41AC1C}" srcOrd="0" destOrd="0" presId="urn:microsoft.com/office/officeart/2005/8/layout/hProcess4"/>
    <dgm:cxn modelId="{E2379E8D-965A-454E-92A5-66BD99A0F68A}" type="presOf" srcId="{D04EF6C5-3CD4-49AC-BBD0-9603630BAAF4}" destId="{53719DFA-B7EA-4392-9CAC-641BBDD684DE}" srcOrd="1" destOrd="0" presId="urn:microsoft.com/office/officeart/2005/8/layout/hProcess4"/>
    <dgm:cxn modelId="{FE111E95-4B70-4064-9A84-372A113803B7}" type="presOf" srcId="{9947EA6E-D03D-4537-87AB-0390BEC2D9A2}" destId="{3ABAC0EE-49AE-488C-B31E-3C2AFCA13C52}" srcOrd="0" destOrd="0" presId="urn:microsoft.com/office/officeart/2005/8/layout/hProcess4"/>
    <dgm:cxn modelId="{53A60E96-6138-43FF-B7F7-4D9BBB48FBA6}" type="presOf" srcId="{9FE5DE12-7C46-4D22-86D2-E88972335F29}" destId="{07AD0BD4-9B9A-4A90-BA9F-6FF6170A4CF1}" srcOrd="0" destOrd="1" presId="urn:microsoft.com/office/officeart/2005/8/layout/hProcess4"/>
    <dgm:cxn modelId="{6C43B8B0-3414-4D2D-A34B-4B9AD1A30A15}" type="presOf" srcId="{9FE5DE12-7C46-4D22-86D2-E88972335F29}" destId="{9E30045D-711D-4977-AEB5-49212CB1F448}" srcOrd="1" destOrd="1" presId="urn:microsoft.com/office/officeart/2005/8/layout/hProcess4"/>
    <dgm:cxn modelId="{923342B1-7944-4803-AB50-7826D5A82487}" type="presOf" srcId="{D4397FCD-E782-4D39-B7A0-EBF3347E00CE}" destId="{07AD0BD4-9B9A-4A90-BA9F-6FF6170A4CF1}" srcOrd="0" destOrd="0" presId="urn:microsoft.com/office/officeart/2005/8/layout/hProcess4"/>
    <dgm:cxn modelId="{E8FEA9C4-D7A0-4DD2-9C8E-ACF96FDDD763}" type="presOf" srcId="{943319F4-9F6A-4DAC-9DC4-47A63351C5FD}" destId="{061A75D2-01D8-4E72-ACA9-D3E2027A378C}" srcOrd="0" destOrd="0" presId="urn:microsoft.com/office/officeart/2005/8/layout/hProcess4"/>
    <dgm:cxn modelId="{4596EEE1-7830-4692-9587-D1D348ABBB28}" srcId="{943319F4-9F6A-4DAC-9DC4-47A63351C5FD}" destId="{9FE5DE12-7C46-4D22-86D2-E88972335F29}" srcOrd="1" destOrd="0" parTransId="{0BDBDBE7-9B80-4112-BE4B-3CB9E43666BC}" sibTransId="{052EE312-5929-426C-B25D-B0DB8866EA30}"/>
    <dgm:cxn modelId="{486B8EE4-3254-4604-B089-6FF631F04877}" srcId="{943319F4-9F6A-4DAC-9DC4-47A63351C5FD}" destId="{D4397FCD-E782-4D39-B7A0-EBF3347E00CE}" srcOrd="0" destOrd="0" parTransId="{4824DC62-933A-4F6B-B5C9-1B82C6083BC4}" sibTransId="{06CD69DE-4C1E-431F-9483-638B9363862D}"/>
    <dgm:cxn modelId="{5E828CF3-BE20-4A86-871D-AE0D2CBBC701}" type="presOf" srcId="{D4397FCD-E782-4D39-B7A0-EBF3347E00CE}" destId="{9E30045D-711D-4977-AEB5-49212CB1F448}" srcOrd="1" destOrd="0" presId="urn:microsoft.com/office/officeart/2005/8/layout/hProcess4"/>
    <dgm:cxn modelId="{00DD4034-4A52-4E6F-A11F-56EED4ADFF1A}" type="presParOf" srcId="{29B09966-4F32-460C-8C21-BC785B41AC1C}" destId="{928804DC-40EC-49FE-91EE-96266EC0BA09}" srcOrd="0" destOrd="0" presId="urn:microsoft.com/office/officeart/2005/8/layout/hProcess4"/>
    <dgm:cxn modelId="{D17FEDE7-56A4-4F4A-A90D-39AFFF3CA02A}" type="presParOf" srcId="{29B09966-4F32-460C-8C21-BC785B41AC1C}" destId="{F066F36E-DBE1-45FE-B59D-F55C1801BF7D}" srcOrd="1" destOrd="0" presId="urn:microsoft.com/office/officeart/2005/8/layout/hProcess4"/>
    <dgm:cxn modelId="{4CA34BD7-98E5-4EE7-9DA2-8B02F6201302}" type="presParOf" srcId="{29B09966-4F32-460C-8C21-BC785B41AC1C}" destId="{2BF36FC0-A1FA-428C-A81A-A5F3AE39F295}" srcOrd="2" destOrd="0" presId="urn:microsoft.com/office/officeart/2005/8/layout/hProcess4"/>
    <dgm:cxn modelId="{ACDF0E67-5DD1-4690-AF94-9C04198FF809}" type="presParOf" srcId="{2BF36FC0-A1FA-428C-A81A-A5F3AE39F295}" destId="{4B9B876C-7953-4EEE-BACF-7A901355D934}" srcOrd="0" destOrd="0" presId="urn:microsoft.com/office/officeart/2005/8/layout/hProcess4"/>
    <dgm:cxn modelId="{8CD5BA76-5F1C-425F-8759-DD08DBEBA6D3}" type="presParOf" srcId="{4B9B876C-7953-4EEE-BACF-7A901355D934}" destId="{B1CD8247-D6E2-4B02-AF96-65C40FBBE7DB}" srcOrd="0" destOrd="0" presId="urn:microsoft.com/office/officeart/2005/8/layout/hProcess4"/>
    <dgm:cxn modelId="{57BA466E-F691-4F55-8D4F-59C29AE8A1CE}" type="presParOf" srcId="{4B9B876C-7953-4EEE-BACF-7A901355D934}" destId="{7C7F45B1-9373-4E0F-B9F4-C9A9F1146014}" srcOrd="1" destOrd="0" presId="urn:microsoft.com/office/officeart/2005/8/layout/hProcess4"/>
    <dgm:cxn modelId="{9DF90072-8D83-4B63-A0FC-85C69A12B0CF}" type="presParOf" srcId="{4B9B876C-7953-4EEE-BACF-7A901355D934}" destId="{53719DFA-B7EA-4392-9CAC-641BBDD684DE}" srcOrd="2" destOrd="0" presId="urn:microsoft.com/office/officeart/2005/8/layout/hProcess4"/>
    <dgm:cxn modelId="{1255CE33-87FF-435A-A89A-1E8D3D25EDE3}" type="presParOf" srcId="{4B9B876C-7953-4EEE-BACF-7A901355D934}" destId="{C68E21BF-C655-4428-8D72-79B819652395}" srcOrd="3" destOrd="0" presId="urn:microsoft.com/office/officeart/2005/8/layout/hProcess4"/>
    <dgm:cxn modelId="{3866D160-3F45-4EB3-911C-DC2CFBECD0D9}" type="presParOf" srcId="{4B9B876C-7953-4EEE-BACF-7A901355D934}" destId="{36E7E4BD-56C8-4A1D-9609-177CD6FF125B}" srcOrd="4" destOrd="0" presId="urn:microsoft.com/office/officeart/2005/8/layout/hProcess4"/>
    <dgm:cxn modelId="{FC304F00-F9A9-447C-AAFE-E07B3EED0B67}" type="presParOf" srcId="{2BF36FC0-A1FA-428C-A81A-A5F3AE39F295}" destId="{3ABAC0EE-49AE-488C-B31E-3C2AFCA13C52}" srcOrd="1" destOrd="0" presId="urn:microsoft.com/office/officeart/2005/8/layout/hProcess4"/>
    <dgm:cxn modelId="{7BC21A96-7D11-4008-A5BB-11CB33ED6FDF}" type="presParOf" srcId="{2BF36FC0-A1FA-428C-A81A-A5F3AE39F295}" destId="{7001F13A-C759-4934-AC53-8A4A25C01C84}" srcOrd="2" destOrd="0" presId="urn:microsoft.com/office/officeart/2005/8/layout/hProcess4"/>
    <dgm:cxn modelId="{908AFD45-3923-455E-99C1-4882225272D1}" type="presParOf" srcId="{7001F13A-C759-4934-AC53-8A4A25C01C84}" destId="{60C1C11D-9A96-4249-A481-FE82385DDE0D}" srcOrd="0" destOrd="0" presId="urn:microsoft.com/office/officeart/2005/8/layout/hProcess4"/>
    <dgm:cxn modelId="{2F34E426-21A1-4962-A262-61424398EEE8}" type="presParOf" srcId="{7001F13A-C759-4934-AC53-8A4A25C01C84}" destId="{07AD0BD4-9B9A-4A90-BA9F-6FF6170A4CF1}" srcOrd="1" destOrd="0" presId="urn:microsoft.com/office/officeart/2005/8/layout/hProcess4"/>
    <dgm:cxn modelId="{F960A0D8-EC55-4EF7-A040-55CB36E328D0}" type="presParOf" srcId="{7001F13A-C759-4934-AC53-8A4A25C01C84}" destId="{9E30045D-711D-4977-AEB5-49212CB1F448}" srcOrd="2" destOrd="0" presId="urn:microsoft.com/office/officeart/2005/8/layout/hProcess4"/>
    <dgm:cxn modelId="{234B2BC8-6DAD-4F99-900F-DC8AC9C398EC}" type="presParOf" srcId="{7001F13A-C759-4934-AC53-8A4A25C01C84}" destId="{061A75D2-01D8-4E72-ACA9-D3E2027A378C}" srcOrd="3" destOrd="0" presId="urn:microsoft.com/office/officeart/2005/8/layout/hProcess4"/>
    <dgm:cxn modelId="{E616182B-CB2E-42BF-AB75-437351369709}" type="presParOf" srcId="{7001F13A-C759-4934-AC53-8A4A25C01C84}" destId="{FD364DEC-53E4-49FF-9149-81BDA9FC12D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F80A9-C07F-475C-B2F4-BBE0CA67C192}">
      <dsp:nvSpPr>
        <dsp:cNvPr id="0" name=""/>
        <dsp:cNvSpPr/>
      </dsp:nvSpPr>
      <dsp:spPr>
        <a:xfrm>
          <a:off x="1768"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0" i="0" kern="1200" dirty="0"/>
            <a:t>Positional Pattern</a:t>
          </a:r>
          <a:endParaRPr lang="en-US" sz="3100" kern="1200" dirty="0"/>
        </a:p>
      </dsp:txBody>
      <dsp:txXfrm>
        <a:off x="345029" y="1346964"/>
        <a:ext cx="1657409" cy="1657409"/>
      </dsp:txXfrm>
    </dsp:sp>
    <dsp:sp modelId="{FAB858E5-8164-413A-BC08-384B435CFAF7}">
      <dsp:nvSpPr>
        <dsp:cNvPr id="0" name=""/>
        <dsp:cNvSpPr/>
      </dsp:nvSpPr>
      <dsp:spPr>
        <a:xfrm>
          <a:off x="2536026" y="1495928"/>
          <a:ext cx="1359480" cy="13594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16225" y="2015793"/>
        <a:ext cx="999082" cy="319750"/>
      </dsp:txXfrm>
    </dsp:sp>
    <dsp:sp modelId="{C33084F6-03EA-4879-9C56-C83BCDF3AEE6}">
      <dsp:nvSpPr>
        <dsp:cNvPr id="0" name=""/>
        <dsp:cNvSpPr/>
      </dsp:nvSpPr>
      <dsp:spPr>
        <a:xfrm>
          <a:off x="4085834"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0" i="0" kern="1200" dirty="0"/>
            <a:t>Property Pattern</a:t>
          </a:r>
          <a:endParaRPr lang="en-US" sz="3100" kern="1200" dirty="0"/>
        </a:p>
      </dsp:txBody>
      <dsp:txXfrm>
        <a:off x="4429095" y="1346964"/>
        <a:ext cx="1657409" cy="1657409"/>
      </dsp:txXfrm>
    </dsp:sp>
    <dsp:sp modelId="{FEFD8812-5451-40E9-862B-09DDDB44C004}">
      <dsp:nvSpPr>
        <dsp:cNvPr id="0" name=""/>
        <dsp:cNvSpPr/>
      </dsp:nvSpPr>
      <dsp:spPr>
        <a:xfrm>
          <a:off x="6620092" y="1495928"/>
          <a:ext cx="1359480" cy="13594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800291" y="1775981"/>
        <a:ext cx="999082" cy="799374"/>
      </dsp:txXfrm>
    </dsp:sp>
    <dsp:sp modelId="{7F7D1383-129A-4AE5-A267-D745A16AA9E0}">
      <dsp:nvSpPr>
        <dsp:cNvPr id="0" name=""/>
        <dsp:cNvSpPr/>
      </dsp:nvSpPr>
      <dsp:spPr>
        <a:xfrm>
          <a:off x="8169900" y="1003703"/>
          <a:ext cx="2343931" cy="2343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Recursive pattern</a:t>
          </a:r>
        </a:p>
      </dsp:txBody>
      <dsp:txXfrm>
        <a:off x="8513161" y="1346964"/>
        <a:ext cx="1657409" cy="1657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F45B1-9373-4E0F-B9F4-C9A9F1146014}">
      <dsp:nvSpPr>
        <dsp:cNvPr id="0" name=""/>
        <dsp:cNvSpPr/>
      </dsp:nvSpPr>
      <dsp:spPr>
        <a:xfrm>
          <a:off x="2122591"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285750" lvl="1" indent="-285750" algn="l" defTabSz="2044700">
            <a:lnSpc>
              <a:spcPct val="90000"/>
            </a:lnSpc>
            <a:spcBef>
              <a:spcPct val="0"/>
            </a:spcBef>
            <a:spcAft>
              <a:spcPct val="15000"/>
            </a:spcAft>
            <a:buChar char="•"/>
          </a:pPr>
          <a:r>
            <a:rPr lang="en-US" sz="4600" kern="1200" dirty="0"/>
            <a:t>C#</a:t>
          </a:r>
        </a:p>
      </dsp:txBody>
      <dsp:txXfrm>
        <a:off x="2171658" y="1158658"/>
        <a:ext cx="2486952" cy="1577131"/>
      </dsp:txXfrm>
    </dsp:sp>
    <dsp:sp modelId="{3ABAC0EE-49AE-488C-B31E-3C2AFCA13C52}">
      <dsp:nvSpPr>
        <dsp:cNvPr id="0" name=""/>
        <dsp:cNvSpPr/>
      </dsp:nvSpPr>
      <dsp:spPr>
        <a:xfrm>
          <a:off x="3545831"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8E21BF-C655-4428-8D72-79B819652395}">
      <dsp:nvSpPr>
        <dsp:cNvPr id="0" name=""/>
        <dsp:cNvSpPr/>
      </dsp:nvSpPr>
      <dsp:spPr>
        <a:xfrm>
          <a:off x="2697055"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Xamarin</a:t>
          </a:r>
        </a:p>
      </dsp:txBody>
      <dsp:txXfrm>
        <a:off x="2723819" y="2811620"/>
        <a:ext cx="2244326" cy="860252"/>
      </dsp:txXfrm>
    </dsp:sp>
    <dsp:sp modelId="{07AD0BD4-9B9A-4A90-BA9F-6FF6170A4CF1}">
      <dsp:nvSpPr>
        <dsp:cNvPr id="0" name=""/>
        <dsp:cNvSpPr/>
      </dsp:nvSpPr>
      <dsp:spPr>
        <a:xfrm>
          <a:off x="552069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285750" lvl="1" indent="-285750" algn="l" defTabSz="2044700">
            <a:lnSpc>
              <a:spcPct val="90000"/>
            </a:lnSpc>
            <a:spcBef>
              <a:spcPct val="0"/>
            </a:spcBef>
            <a:spcAft>
              <a:spcPct val="15000"/>
            </a:spcAft>
            <a:buChar char="•"/>
          </a:pPr>
          <a:r>
            <a:rPr lang="en-US" sz="4600" kern="1200" dirty="0"/>
            <a:t>Java</a:t>
          </a:r>
        </a:p>
        <a:p>
          <a:pPr marL="285750" lvl="1" indent="-285750" algn="l" defTabSz="2044700">
            <a:lnSpc>
              <a:spcPct val="90000"/>
            </a:lnSpc>
            <a:spcBef>
              <a:spcPct val="0"/>
            </a:spcBef>
            <a:spcAft>
              <a:spcPct val="15000"/>
            </a:spcAft>
            <a:buChar char="•"/>
          </a:pPr>
          <a:r>
            <a:rPr lang="en-US" sz="4600" kern="1200" dirty="0"/>
            <a:t>Swift</a:t>
          </a:r>
        </a:p>
      </dsp:txBody>
      <dsp:txXfrm>
        <a:off x="5569757" y="1615548"/>
        <a:ext cx="2486952" cy="1577131"/>
      </dsp:txXfrm>
    </dsp:sp>
    <dsp:sp modelId="{061A75D2-01D8-4E72-ACA9-D3E2027A378C}">
      <dsp:nvSpPr>
        <dsp:cNvPr id="0" name=""/>
        <dsp:cNvSpPr/>
      </dsp:nvSpPr>
      <dsp:spPr>
        <a:xfrm>
          <a:off x="6095153"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a:t>Libraries</a:t>
          </a:r>
        </a:p>
      </dsp:txBody>
      <dsp:txXfrm>
        <a:off x="6121917" y="679464"/>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8F2AC-EC14-44E2-8DA3-AAEC59681939}"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69FAF-C6E3-452F-BCDF-22FDC743A85F}" type="slidenum">
              <a:rPr lang="en-US" smtClean="0"/>
              <a:t>‹#›</a:t>
            </a:fld>
            <a:endParaRPr lang="en-US"/>
          </a:p>
        </p:txBody>
      </p:sp>
    </p:spTree>
    <p:extLst>
      <p:ext uri="{BB962C8B-B14F-4D97-AF65-F5344CB8AC3E}">
        <p14:creationId xmlns:p14="http://schemas.microsoft.com/office/powerpoint/2010/main" val="397769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a:t>
            </a:fld>
            <a:endParaRPr lang="en-US"/>
          </a:p>
        </p:txBody>
      </p:sp>
    </p:spTree>
    <p:extLst>
      <p:ext uri="{BB962C8B-B14F-4D97-AF65-F5344CB8AC3E}">
        <p14:creationId xmlns:p14="http://schemas.microsoft.com/office/powerpoint/2010/main" val="765776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33</a:t>
            </a:fld>
            <a:endParaRPr lang="en-US"/>
          </a:p>
        </p:txBody>
      </p:sp>
    </p:spTree>
    <p:extLst>
      <p:ext uri="{BB962C8B-B14F-4D97-AF65-F5344CB8AC3E}">
        <p14:creationId xmlns:p14="http://schemas.microsoft.com/office/powerpoint/2010/main" val="381306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r>
              <a:rPr lang="ru-RU" dirty="0"/>
              <a:t>поискать какой либо алгоритм известный и показать как его </a:t>
            </a:r>
            <a:r>
              <a:rPr lang="ru-RU" dirty="0" err="1"/>
              <a:t>имплементить</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50</a:t>
            </a:fld>
            <a:endParaRPr lang="en-US"/>
          </a:p>
        </p:txBody>
      </p:sp>
    </p:spTree>
    <p:extLst>
      <p:ext uri="{BB962C8B-B14F-4D97-AF65-F5344CB8AC3E}">
        <p14:creationId xmlns:p14="http://schemas.microsoft.com/office/powerpoint/2010/main" val="277912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55</a:t>
            </a:fld>
            <a:endParaRPr lang="en-US"/>
          </a:p>
        </p:txBody>
      </p:sp>
    </p:spTree>
    <p:extLst>
      <p:ext uri="{BB962C8B-B14F-4D97-AF65-F5344CB8AC3E}">
        <p14:creationId xmlns:p14="http://schemas.microsoft.com/office/powerpoint/2010/main" val="338585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58</a:t>
            </a:fld>
            <a:endParaRPr lang="en-US"/>
          </a:p>
        </p:txBody>
      </p:sp>
    </p:spTree>
    <p:extLst>
      <p:ext uri="{BB962C8B-B14F-4D97-AF65-F5344CB8AC3E}">
        <p14:creationId xmlns:p14="http://schemas.microsoft.com/office/powerpoint/2010/main" val="424685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59</a:t>
            </a:fld>
            <a:endParaRPr lang="en-US"/>
          </a:p>
        </p:txBody>
      </p:sp>
    </p:spTree>
    <p:extLst>
      <p:ext uri="{BB962C8B-B14F-4D97-AF65-F5344CB8AC3E}">
        <p14:creationId xmlns:p14="http://schemas.microsoft.com/office/powerpoint/2010/main" val="332698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a:t>
            </a:r>
            <a:r>
              <a:rPr lang="en-US" dirty="0" err="1"/>
              <a:t>scala</a:t>
            </a:r>
            <a:r>
              <a:rPr lang="en-US" dirty="0"/>
              <a:t> </a:t>
            </a:r>
            <a:r>
              <a:rPr lang="ru-RU" dirty="0"/>
              <a:t>в любой непонятной ситуации - используй </a:t>
            </a:r>
            <a:r>
              <a:rPr lang="ru-RU" dirty="0" err="1"/>
              <a:t>trait</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76</a:t>
            </a:fld>
            <a:endParaRPr lang="en-US"/>
          </a:p>
        </p:txBody>
      </p:sp>
    </p:spTree>
    <p:extLst>
      <p:ext uri="{BB962C8B-B14F-4D97-AF65-F5344CB8AC3E}">
        <p14:creationId xmlns:p14="http://schemas.microsoft.com/office/powerpoint/2010/main" val="369400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78</a:t>
            </a:fld>
            <a:endParaRPr lang="en-US"/>
          </a:p>
        </p:txBody>
      </p:sp>
    </p:spTree>
    <p:extLst>
      <p:ext uri="{BB962C8B-B14F-4D97-AF65-F5344CB8AC3E}">
        <p14:creationId xmlns:p14="http://schemas.microsoft.com/office/powerpoint/2010/main" val="105935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будете ждать </a:t>
            </a:r>
            <a:r>
              <a:rPr lang="en-US" dirty="0"/>
              <a:t>C#8 </a:t>
            </a:r>
            <a:r>
              <a:rPr lang="ru-RU" dirty="0"/>
              <a:t>так еще больше</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79</a:t>
            </a:fld>
            <a:endParaRPr lang="en-US"/>
          </a:p>
        </p:txBody>
      </p:sp>
    </p:spTree>
    <p:extLst>
      <p:ext uri="{BB962C8B-B14F-4D97-AF65-F5344CB8AC3E}">
        <p14:creationId xmlns:p14="http://schemas.microsoft.com/office/powerpoint/2010/main" val="535474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3</a:t>
            </a:fld>
            <a:endParaRPr lang="en-US"/>
          </a:p>
        </p:txBody>
      </p:sp>
    </p:spTree>
    <p:extLst>
      <p:ext uri="{BB962C8B-B14F-4D97-AF65-F5344CB8AC3E}">
        <p14:creationId xmlns:p14="http://schemas.microsoft.com/office/powerpoint/2010/main" val="361622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После переписывания текущего компилятора, </a:t>
            </a:r>
            <a:r>
              <a:rPr lang="en-US" dirty="0"/>
              <a:t>Microsoft </a:t>
            </a:r>
            <a:r>
              <a:rPr lang="ru-RU" dirty="0"/>
              <a:t>стали пилить </a:t>
            </a:r>
            <a:r>
              <a:rPr lang="ru-RU" dirty="0" err="1"/>
              <a:t>фитчи</a:t>
            </a:r>
            <a:r>
              <a:rPr lang="ru-RU" dirty="0"/>
              <a:t> очень быстро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4</a:t>
            </a:fld>
            <a:endParaRPr lang="en-US"/>
          </a:p>
        </p:txBody>
      </p:sp>
    </p:spTree>
    <p:extLst>
      <p:ext uri="{BB962C8B-B14F-4D97-AF65-F5344CB8AC3E}">
        <p14:creationId xmlns:p14="http://schemas.microsoft.com/office/powerpoint/2010/main" val="309856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Типа одни говорят, что  так давно ждали, другие что </a:t>
            </a:r>
            <a:r>
              <a:rPr lang="ru-RU" dirty="0" err="1"/>
              <a:t>нахрен</a:t>
            </a:r>
            <a:r>
              <a:rPr lang="ru-RU" dirty="0"/>
              <a:t> надо</a:t>
            </a:r>
          </a:p>
          <a:p>
            <a:r>
              <a:rPr lang="ru-RU" dirty="0"/>
              <a:t>И те и другие правы, перечислить то что не взлетело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5</a:t>
            </a:fld>
            <a:endParaRPr lang="en-US"/>
          </a:p>
        </p:txBody>
      </p:sp>
    </p:spTree>
    <p:extLst>
      <p:ext uri="{BB962C8B-B14F-4D97-AF65-F5344CB8AC3E}">
        <p14:creationId xmlns:p14="http://schemas.microsoft.com/office/powerpoint/2010/main" val="390361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Хотелось бы заглянуть немного в будущее, по средствам </a:t>
            </a:r>
            <a:r>
              <a:rPr lang="ru-RU" dirty="0" err="1"/>
              <a:t>гитхаба</a:t>
            </a:r>
            <a:r>
              <a:rPr lang="ru-RU" dirty="0"/>
              <a:t>, и не просто подсмотреть, что мы СМОЖЕМ делать в ближайшее время, но и понять, ЗАЧЕМ это всем пригодится</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6</a:t>
            </a:fld>
            <a:endParaRPr lang="en-US"/>
          </a:p>
        </p:txBody>
      </p:sp>
    </p:spTree>
    <p:extLst>
      <p:ext uri="{BB962C8B-B14F-4D97-AF65-F5344CB8AC3E}">
        <p14:creationId xmlns:p14="http://schemas.microsoft.com/office/powerpoint/2010/main" val="2305726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Ожидаемых </a:t>
            </a:r>
            <a:r>
              <a:rPr lang="ru-RU" dirty="0" err="1"/>
              <a:t>фитч</a:t>
            </a:r>
            <a:r>
              <a:rPr lang="ru-RU" dirty="0"/>
              <a:t> много, и просто перечисление и разбор их занял бы целых доклад. Но если я так буду делать, многие заскучают, ведь многие пришли сюда за ответом на вопрос «зачем?», ну или «за что?»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8</a:t>
            </a:fld>
            <a:endParaRPr lang="en-US"/>
          </a:p>
        </p:txBody>
      </p:sp>
    </p:spTree>
    <p:extLst>
      <p:ext uri="{BB962C8B-B14F-4D97-AF65-F5344CB8AC3E}">
        <p14:creationId xmlns:p14="http://schemas.microsoft.com/office/powerpoint/2010/main" val="15672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Ожидаемых </a:t>
            </a:r>
            <a:r>
              <a:rPr lang="ru-RU" dirty="0" err="1"/>
              <a:t>фитч</a:t>
            </a:r>
            <a:r>
              <a:rPr lang="ru-RU" dirty="0"/>
              <a:t> много, и просто перечисление и разбор их занял бы целых доклад. Но если я так буду делать, многие заскучают, ведь многие пришли сюда за ответом на вопрос «зачем?», ну или «за что?»</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11</a:t>
            </a:fld>
            <a:endParaRPr lang="en-US"/>
          </a:p>
        </p:txBody>
      </p:sp>
    </p:spTree>
    <p:extLst>
      <p:ext uri="{BB962C8B-B14F-4D97-AF65-F5344CB8AC3E}">
        <p14:creationId xmlns:p14="http://schemas.microsoft.com/office/powerpoint/2010/main" val="56863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Sir Charles Antony Richard Hoare</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13</a:t>
            </a:fld>
            <a:endParaRPr lang="en-US"/>
          </a:p>
        </p:txBody>
      </p:sp>
    </p:spTree>
    <p:extLst>
      <p:ext uri="{BB962C8B-B14F-4D97-AF65-F5344CB8AC3E}">
        <p14:creationId xmlns:p14="http://schemas.microsoft.com/office/powerpoint/2010/main" val="312143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err="1"/>
              <a:t>ITSubbotink</a:t>
            </a:r>
            <a:r>
              <a:rPr lang="ru-RU" dirty="0"/>
              <a:t> эта тема заинтересовала людей</a:t>
            </a:r>
            <a:endParaRPr lang="en-US" dirty="0"/>
          </a:p>
        </p:txBody>
      </p:sp>
      <p:sp>
        <p:nvSpPr>
          <p:cNvPr id="4" name="Slide Number Placeholder 3"/>
          <p:cNvSpPr>
            <a:spLocks noGrp="1"/>
          </p:cNvSpPr>
          <p:nvPr>
            <p:ph type="sldNum" sz="quarter" idx="10"/>
          </p:nvPr>
        </p:nvSpPr>
        <p:spPr/>
        <p:txBody>
          <a:bodyPr/>
          <a:lstStyle/>
          <a:p>
            <a:fld id="{60569FAF-C6E3-452F-BCDF-22FDC743A85F}" type="slidenum">
              <a:rPr lang="en-US" smtClean="0"/>
              <a:t>14</a:t>
            </a:fld>
            <a:endParaRPr lang="en-US"/>
          </a:p>
        </p:txBody>
      </p:sp>
    </p:spTree>
    <p:extLst>
      <p:ext uri="{BB962C8B-B14F-4D97-AF65-F5344CB8AC3E}">
        <p14:creationId xmlns:p14="http://schemas.microsoft.com/office/powerpoint/2010/main" val="32353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78CF-1124-4592-A09C-8B1907DE1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57BD9-57AA-4418-8738-D4B9920B5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1327E-7B8A-41F6-8197-26AE2D8329A6}"/>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863A5CA3-E5E0-422A-B381-9BD411A5B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667A1-F81A-4250-BB1E-53E178995534}"/>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08948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803D-8509-450B-9670-F4760FA5F0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9B36E-6603-4E3C-B3BF-4847CA377C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AED95-FC3D-4097-9479-3772206F1F18}"/>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C27F1A41-3478-40B4-AE70-FF274118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88B00-44AC-4649-9DA7-6C4F422DEF1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6844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B57E8-164D-422D-8E58-6723B4CA5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3A251-F5BE-40A5-AB66-09D5F0FFAE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1E6B4-BA13-4AC9-ADEE-69D1E642A256}"/>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DD7F08AD-4424-4A28-A4F6-767746E78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1D241-35F1-4443-A24A-8484A6D5E2E7}"/>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56671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6626-6847-410C-89D8-0B87D317E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DA74B-17CF-47EC-9D78-2C12136668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EE624-F9D6-42F5-BBB2-FE86338F54ED}"/>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0152A3FF-5FE4-45BE-AF96-1FD6FD22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32106-EE8B-481B-9C25-9016094F2EE3}"/>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69768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A756-A541-465A-BA9F-5D6DB7D77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4AD631-36BE-4C56-A1CC-47730FCD8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2F21E3-2FD5-4C4C-84DA-634DA9AA55BE}"/>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4AF25351-9041-41E9-826F-3AA0EDCB4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4177-46F7-4E10-BC15-1148FF96A686}"/>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122372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365C-99AA-4B6E-9CF6-B9C7B7702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791A0-291E-40A6-AB3D-FD2C8F3FD2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0CF8AC-5833-4481-9129-F2B4E9BA68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F3ADB-F1E4-4288-8B65-C4180830CE6E}"/>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D671CDFC-A10E-4FC5-97F8-721F60025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E72A8-6C82-4816-98AC-51BF830A6D2F}"/>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410989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80FD-900D-480A-9A3A-63AD90952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2C4895-9340-43B6-8488-67D185499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E22186-01BF-40AD-BB06-9E6E4812E6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0BF91-9300-45BB-A26C-9C9005579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FFF350-C51D-4DFC-A479-252FC7DE62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E03C3-76CC-4090-A32C-A03BD8C91677}"/>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8" name="Footer Placeholder 7">
            <a:extLst>
              <a:ext uri="{FF2B5EF4-FFF2-40B4-BE49-F238E27FC236}">
                <a16:creationId xmlns:a16="http://schemas.microsoft.com/office/drawing/2014/main" id="{5F4040AB-3127-43DC-987A-7EB199AD4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3BF47-255F-45CA-BF5A-241B36C927A2}"/>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290639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A793-84AC-43E8-834B-63A780F70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0BD80-6515-4FBE-9D02-F17C88E38835}"/>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4" name="Footer Placeholder 3">
            <a:extLst>
              <a:ext uri="{FF2B5EF4-FFF2-40B4-BE49-F238E27FC236}">
                <a16:creationId xmlns:a16="http://schemas.microsoft.com/office/drawing/2014/main" id="{0DAC49A4-BDE2-4980-95CB-25485F5F5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1FFA8-ADFC-4802-95EB-7EAC907019B8}"/>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299942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5341D-0248-4461-A267-F2C80D08631A}"/>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3" name="Footer Placeholder 2">
            <a:extLst>
              <a:ext uri="{FF2B5EF4-FFF2-40B4-BE49-F238E27FC236}">
                <a16:creationId xmlns:a16="http://schemas.microsoft.com/office/drawing/2014/main" id="{952C106D-56D5-4A2E-B770-746D08C85F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B49C0-2EBF-4566-8C09-540D3E96F6D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26324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644E-4D0C-46F4-A897-ED924DAC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B9BA09-EC7F-4478-8EEA-8C240FC2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EAFD0D-FB82-4498-98C0-1D6B612F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A6519-DA21-469A-9719-624F673DD38F}"/>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7F91066B-B10C-43F8-9570-98D670910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CBD49-A2DC-45DD-8555-DCECA6813353}"/>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58263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D95B-AAAC-4B2C-83CC-E7D98C11B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CC8EB-25F7-4064-9ED7-704B9076E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F3AF1-51A5-44F6-BDF3-CD9828492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416DF-1494-42CE-AA18-EB07E9FA3E01}"/>
              </a:ext>
            </a:extLst>
          </p:cNvPr>
          <p:cNvSpPr>
            <a:spLocks noGrp="1"/>
          </p:cNvSpPr>
          <p:nvPr>
            <p:ph type="dt" sz="half" idx="10"/>
          </p:nvPr>
        </p:nvSpPr>
        <p:spPr/>
        <p:txBody>
          <a:bodyPr/>
          <a:lstStyle/>
          <a:p>
            <a:fld id="{75C53D11-CDB2-42B6-AE08-D945F4342B7C}" type="datetimeFigureOut">
              <a:rPr lang="en-US" smtClean="0"/>
              <a:t>9/12/2018</a:t>
            </a:fld>
            <a:endParaRPr lang="en-US"/>
          </a:p>
        </p:txBody>
      </p:sp>
      <p:sp>
        <p:nvSpPr>
          <p:cNvPr id="6" name="Footer Placeholder 5">
            <a:extLst>
              <a:ext uri="{FF2B5EF4-FFF2-40B4-BE49-F238E27FC236}">
                <a16:creationId xmlns:a16="http://schemas.microsoft.com/office/drawing/2014/main" id="{6A2F88AD-18D7-4115-8179-87277FCE5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5B7CE-FBEA-49C2-B172-3EA8B6DD8669}"/>
              </a:ext>
            </a:extLst>
          </p:cNvPr>
          <p:cNvSpPr>
            <a:spLocks noGrp="1"/>
          </p:cNvSpPr>
          <p:nvPr>
            <p:ph type="sldNum" sz="quarter" idx="12"/>
          </p:nvPr>
        </p:nvSpPr>
        <p:spPr/>
        <p:txBody>
          <a:bodyPr/>
          <a:lstStyle/>
          <a:p>
            <a:fld id="{AA7D898E-90F9-4D4F-82AF-80C4B371DB4F}" type="slidenum">
              <a:rPr lang="en-US" smtClean="0"/>
              <a:t>‹#›</a:t>
            </a:fld>
            <a:endParaRPr lang="en-US"/>
          </a:p>
        </p:txBody>
      </p:sp>
    </p:spTree>
    <p:extLst>
      <p:ext uri="{BB962C8B-B14F-4D97-AF65-F5344CB8AC3E}">
        <p14:creationId xmlns:p14="http://schemas.microsoft.com/office/powerpoint/2010/main" val="381788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846F4-5C39-4854-A54A-D399740B5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4DA1E-9677-4087-BB98-B86800D85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04C0A-41A7-4F95-9462-98FD7184A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53D11-CDB2-42B6-AE08-D945F4342B7C}" type="datetimeFigureOut">
              <a:rPr lang="en-US" smtClean="0"/>
              <a:t>9/12/2018</a:t>
            </a:fld>
            <a:endParaRPr lang="en-US"/>
          </a:p>
        </p:txBody>
      </p:sp>
      <p:sp>
        <p:nvSpPr>
          <p:cNvPr id="5" name="Footer Placeholder 4">
            <a:extLst>
              <a:ext uri="{FF2B5EF4-FFF2-40B4-BE49-F238E27FC236}">
                <a16:creationId xmlns:a16="http://schemas.microsoft.com/office/drawing/2014/main" id="{D3E5EB0E-F1CF-40E7-906F-D49D295F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76D3D-E59E-47A5-96AA-4C9046E7A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D898E-90F9-4D4F-82AF-80C4B371DB4F}" type="slidenum">
              <a:rPr lang="en-US" smtClean="0"/>
              <a:t>‹#›</a:t>
            </a:fld>
            <a:endParaRPr lang="en-US"/>
          </a:p>
        </p:txBody>
      </p:sp>
    </p:spTree>
    <p:extLst>
      <p:ext uri="{BB962C8B-B14F-4D97-AF65-F5344CB8AC3E}">
        <p14:creationId xmlns:p14="http://schemas.microsoft.com/office/powerpoint/2010/main" val="314697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dotnet/csharplang/wik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commons.wikimedia.org/wiki/File:Sir_Tony_Hoare_IMG_5125.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github.com/dotnet/roslyn/wiki/Notes-on-nullability" TargetMode="External"/><Relationship Id="rId7" Type="http://schemas.openxmlformats.org/officeDocument/2006/relationships/hyperlink" Target="https://sharplab.io/" TargetMode="External"/><Relationship Id="rId2" Type="http://schemas.openxmlformats.org/officeDocument/2006/relationships/hyperlink" Target="http://www.infoq.com/articles/cs8-ranges-and-recursive-patterns" TargetMode="External"/><Relationship Id="rId1" Type="http://schemas.openxmlformats.org/officeDocument/2006/relationships/slideLayout" Target="../slideLayouts/slideLayout2.xml"/><Relationship Id="rId6" Type="http://schemas.openxmlformats.org/officeDocument/2006/relationships/hyperlink" Target="https://github.com/dotnet/csharplang/tree/master/meetings" TargetMode="External"/><Relationship Id="rId5" Type="http://schemas.openxmlformats.org/officeDocument/2006/relationships/hyperlink" Target="https://github.com/dotnet/roslyn/blob/master/docs/Language%20Feature%20Status.md" TargetMode="External"/><Relationship Id="rId4" Type="http://schemas.openxmlformats.org/officeDocument/2006/relationships/hyperlink" Target="https://github.com/dotnet/csharplang/wiki"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otnet/csharplang/wik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07A9-456B-45D5-B34D-416D9931EF66}"/>
              </a:ext>
            </a:extLst>
          </p:cNvPr>
          <p:cNvSpPr>
            <a:spLocks noGrp="1"/>
          </p:cNvSpPr>
          <p:nvPr>
            <p:ph type="ctrTitle"/>
          </p:nvPr>
        </p:nvSpPr>
        <p:spPr/>
        <p:txBody>
          <a:bodyPr/>
          <a:lstStyle/>
          <a:p>
            <a:r>
              <a:rPr lang="en-US" dirty="0"/>
              <a:t>C#8 </a:t>
            </a:r>
            <a:r>
              <a:rPr lang="ru-RU" dirty="0"/>
              <a:t>Зачем?</a:t>
            </a:r>
            <a:endParaRPr lang="en-US" dirty="0"/>
          </a:p>
        </p:txBody>
      </p:sp>
      <p:sp>
        <p:nvSpPr>
          <p:cNvPr id="3" name="Subtitle 2">
            <a:extLst>
              <a:ext uri="{FF2B5EF4-FFF2-40B4-BE49-F238E27FC236}">
                <a16:creationId xmlns:a16="http://schemas.microsoft.com/office/drawing/2014/main" id="{2578FB0D-106A-40F9-95FE-3BE15BBCC4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738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9CD5-ABC1-4F6C-9552-9B2F29C2A052}"/>
              </a:ext>
            </a:extLst>
          </p:cNvPr>
          <p:cNvSpPr>
            <a:spLocks noGrp="1"/>
          </p:cNvSpPr>
          <p:nvPr>
            <p:ph type="title"/>
          </p:nvPr>
        </p:nvSpPr>
        <p:spPr/>
        <p:txBody>
          <a:bodyPr/>
          <a:lstStyle/>
          <a:p>
            <a:r>
              <a:rPr lang="en-US" dirty="0">
                <a:hlinkClick r:id="rId2"/>
              </a:rPr>
              <a:t>sharplab.io</a:t>
            </a:r>
            <a:endParaRPr lang="en-US" dirty="0"/>
          </a:p>
        </p:txBody>
      </p:sp>
      <p:pic>
        <p:nvPicPr>
          <p:cNvPr id="11" name="Content Placeholder 10">
            <a:extLst>
              <a:ext uri="{FF2B5EF4-FFF2-40B4-BE49-F238E27FC236}">
                <a16:creationId xmlns:a16="http://schemas.microsoft.com/office/drawing/2014/main" id="{FC5495AB-D9BC-41E8-8B4D-50D01C6B9E8D}"/>
              </a:ext>
            </a:extLst>
          </p:cNvPr>
          <p:cNvPicPr>
            <a:picLocks noGrp="1" noChangeAspect="1"/>
          </p:cNvPicPr>
          <p:nvPr>
            <p:ph idx="1"/>
          </p:nvPr>
        </p:nvPicPr>
        <p:blipFill>
          <a:blip r:embed="rId3"/>
          <a:stretch>
            <a:fillRect/>
          </a:stretch>
        </p:blipFill>
        <p:spPr>
          <a:xfrm>
            <a:off x="838200" y="1492250"/>
            <a:ext cx="9058275" cy="5266094"/>
          </a:xfrm>
          <a:prstGeom prst="rect">
            <a:avLst/>
          </a:prstGeom>
        </p:spPr>
      </p:pic>
    </p:spTree>
    <p:extLst>
      <p:ext uri="{BB962C8B-B14F-4D97-AF65-F5344CB8AC3E}">
        <p14:creationId xmlns:p14="http://schemas.microsoft.com/office/powerpoint/2010/main" val="52365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F6D8-EDE4-48C8-8B22-9AF3A3EBD156}"/>
              </a:ext>
            </a:extLst>
          </p:cNvPr>
          <p:cNvSpPr>
            <a:spLocks noGrp="1"/>
          </p:cNvSpPr>
          <p:nvPr>
            <p:ph type="title"/>
          </p:nvPr>
        </p:nvSpPr>
        <p:spPr/>
        <p:txBody>
          <a:bodyPr/>
          <a:lstStyle/>
          <a:p>
            <a:r>
              <a:rPr lang="ru-RU" dirty="0"/>
              <a:t>План</a:t>
            </a:r>
            <a:endParaRPr lang="en-US" dirty="0"/>
          </a:p>
        </p:txBody>
      </p:sp>
      <p:sp>
        <p:nvSpPr>
          <p:cNvPr id="3" name="Content Placeholder 2">
            <a:extLst>
              <a:ext uri="{FF2B5EF4-FFF2-40B4-BE49-F238E27FC236}">
                <a16:creationId xmlns:a16="http://schemas.microsoft.com/office/drawing/2014/main" id="{7B59BD65-9C8E-470F-A483-4FE4184EA3A4}"/>
              </a:ext>
            </a:extLst>
          </p:cNvPr>
          <p:cNvSpPr>
            <a:spLocks noGrp="1"/>
          </p:cNvSpPr>
          <p:nvPr>
            <p:ph idx="1"/>
          </p:nvPr>
        </p:nvSpPr>
        <p:spPr/>
        <p:txBody>
          <a:bodyPr>
            <a:normAutofit/>
          </a:bodyPr>
          <a:lstStyle/>
          <a:p>
            <a:r>
              <a:rPr lang="en-US" dirty="0"/>
              <a:t>Nullable reference type</a:t>
            </a:r>
            <a:endParaRPr lang="ru-RU" dirty="0"/>
          </a:p>
          <a:p>
            <a:r>
              <a:rPr lang="en-US" dirty="0"/>
              <a:t>Recursive patterns</a:t>
            </a:r>
          </a:p>
          <a:p>
            <a:r>
              <a:rPr lang="en-US" dirty="0"/>
              <a:t>Ranges</a:t>
            </a:r>
            <a:endParaRPr lang="ru-RU" dirty="0"/>
          </a:p>
          <a:p>
            <a:r>
              <a:rPr lang="en-US" dirty="0"/>
              <a:t>Target-typed new</a:t>
            </a:r>
          </a:p>
          <a:p>
            <a:r>
              <a:rPr lang="en-US" dirty="0"/>
              <a:t>Default Interface Methods</a:t>
            </a:r>
          </a:p>
        </p:txBody>
      </p:sp>
    </p:spTree>
    <p:extLst>
      <p:ext uri="{BB962C8B-B14F-4D97-AF65-F5344CB8AC3E}">
        <p14:creationId xmlns:p14="http://schemas.microsoft.com/office/powerpoint/2010/main" val="37938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D8227-25D2-4B61-AEED-6B660AA200AF}"/>
              </a:ext>
            </a:extLst>
          </p:cNvPr>
          <p:cNvSpPr>
            <a:spLocks noGrp="1"/>
          </p:cNvSpPr>
          <p:nvPr>
            <p:ph type="ctrTitle"/>
          </p:nvPr>
        </p:nvSpPr>
        <p:spPr/>
        <p:txBody>
          <a:bodyPr/>
          <a:lstStyle/>
          <a:p>
            <a:r>
              <a:rPr lang="ru-RU" dirty="0"/>
              <a:t>Все еще может измениться!</a:t>
            </a:r>
            <a:endParaRPr lang="en-US" dirty="0"/>
          </a:p>
        </p:txBody>
      </p:sp>
      <p:sp>
        <p:nvSpPr>
          <p:cNvPr id="5" name="Subtitle 4">
            <a:extLst>
              <a:ext uri="{FF2B5EF4-FFF2-40B4-BE49-F238E27FC236}">
                <a16:creationId xmlns:a16="http://schemas.microsoft.com/office/drawing/2014/main" id="{49617217-7DFD-4B31-9EFE-A22E4C7EBA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710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7BAB-7D53-4525-8D1C-05206FD16485}"/>
              </a:ext>
            </a:extLst>
          </p:cNvPr>
          <p:cNvSpPr>
            <a:spLocks noGrp="1"/>
          </p:cNvSpPr>
          <p:nvPr>
            <p:ph type="title"/>
          </p:nvPr>
        </p:nvSpPr>
        <p:spPr/>
        <p:txBody>
          <a:bodyPr/>
          <a:lstStyle/>
          <a:p>
            <a:r>
              <a:rPr lang="en-US" dirty="0"/>
              <a:t>The billion-dollar mistake</a:t>
            </a:r>
          </a:p>
        </p:txBody>
      </p:sp>
      <p:sp>
        <p:nvSpPr>
          <p:cNvPr id="4" name="Content Placeholder 3">
            <a:extLst>
              <a:ext uri="{FF2B5EF4-FFF2-40B4-BE49-F238E27FC236}">
                <a16:creationId xmlns:a16="http://schemas.microsoft.com/office/drawing/2014/main" id="{B01B3F98-2DA9-4C01-9995-5D886A7D0B5C}"/>
              </a:ext>
            </a:extLst>
          </p:cNvPr>
          <p:cNvSpPr>
            <a:spLocks noGrp="1"/>
          </p:cNvSpPr>
          <p:nvPr>
            <p:ph sz="half" idx="1"/>
          </p:nvPr>
        </p:nvSpPr>
        <p:spPr/>
        <p:txBody>
          <a:bodyPr>
            <a:normAutofit fontScale="77500" lnSpcReduction="20000"/>
          </a:bodyPr>
          <a:lstStyle/>
          <a:p>
            <a:pPr marL="0" indent="0">
              <a:buNone/>
            </a:pPr>
            <a:endParaRPr lang="en-US" dirty="0"/>
          </a:p>
          <a:p>
            <a:pPr marL="0" indent="0">
              <a:buNone/>
            </a:pPr>
            <a:r>
              <a:rPr lang="en-US" dirty="0"/>
              <a:t>I call it my billion-dollar mistake.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p>
        </p:txBody>
      </p:sp>
      <p:pic>
        <p:nvPicPr>
          <p:cNvPr id="7" name="Content Placeholder 6" descr="A person wearing glasses and smiling at the camera&#10;&#10;Description generated with very high confidence">
            <a:extLst>
              <a:ext uri="{FF2B5EF4-FFF2-40B4-BE49-F238E27FC236}">
                <a16:creationId xmlns:a16="http://schemas.microsoft.com/office/drawing/2014/main" id="{67EC6974-8863-4028-92CE-D5BEB40B19F7}"/>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87331" y="1825625"/>
            <a:ext cx="4351338" cy="4351338"/>
          </a:xfrm>
        </p:spPr>
      </p:pic>
    </p:spTree>
    <p:extLst>
      <p:ext uri="{BB962C8B-B14F-4D97-AF65-F5344CB8AC3E}">
        <p14:creationId xmlns:p14="http://schemas.microsoft.com/office/powerpoint/2010/main" val="24524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073D-ECF0-48ED-AF4A-2BE9EE55A360}"/>
              </a:ext>
            </a:extLst>
          </p:cNvPr>
          <p:cNvSpPr>
            <a:spLocks noGrp="1"/>
          </p:cNvSpPr>
          <p:nvPr>
            <p:ph type="title"/>
          </p:nvPr>
        </p:nvSpPr>
        <p:spPr/>
        <p:txBody>
          <a:bodyPr/>
          <a:lstStyle/>
          <a:p>
            <a:r>
              <a:rPr lang="en-US" dirty="0"/>
              <a:t>Nullable reference type</a:t>
            </a:r>
          </a:p>
        </p:txBody>
      </p:sp>
      <p:pic>
        <p:nvPicPr>
          <p:cNvPr id="8" name="Content Placeholder 7">
            <a:extLst>
              <a:ext uri="{FF2B5EF4-FFF2-40B4-BE49-F238E27FC236}">
                <a16:creationId xmlns:a16="http://schemas.microsoft.com/office/drawing/2014/main" id="{A73BF81D-F7E6-4E69-8D2F-E88C16F344F4}"/>
              </a:ext>
            </a:extLst>
          </p:cNvPr>
          <p:cNvPicPr>
            <a:picLocks noGrp="1" noChangeAspect="1"/>
          </p:cNvPicPr>
          <p:nvPr>
            <p:ph idx="1"/>
          </p:nvPr>
        </p:nvPicPr>
        <p:blipFill>
          <a:blip r:embed="rId3"/>
          <a:stretch>
            <a:fillRect/>
          </a:stretch>
        </p:blipFill>
        <p:spPr>
          <a:xfrm>
            <a:off x="838200" y="1690688"/>
            <a:ext cx="10515600" cy="4477992"/>
          </a:xfrm>
          <a:prstGeom prst="rect">
            <a:avLst/>
          </a:prstGeom>
        </p:spPr>
      </p:pic>
    </p:spTree>
    <p:extLst>
      <p:ext uri="{BB962C8B-B14F-4D97-AF65-F5344CB8AC3E}">
        <p14:creationId xmlns:p14="http://schemas.microsoft.com/office/powerpoint/2010/main" val="194551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23CE-4955-4A41-8403-CA10B4808DFE}"/>
              </a:ext>
            </a:extLst>
          </p:cNvPr>
          <p:cNvSpPr>
            <a:spLocks noGrp="1"/>
          </p:cNvSpPr>
          <p:nvPr>
            <p:ph type="title"/>
          </p:nvPr>
        </p:nvSpPr>
        <p:spPr/>
        <p:txBody>
          <a:bodyPr/>
          <a:lstStyle/>
          <a:p>
            <a:r>
              <a:rPr lang="ru-RU" dirty="0"/>
              <a:t>Как это работает?</a:t>
            </a:r>
            <a:endParaRPr lang="en-US" dirty="0"/>
          </a:p>
        </p:txBody>
      </p:sp>
      <p:sp>
        <p:nvSpPr>
          <p:cNvPr id="3" name="Content Placeholder 2">
            <a:extLst>
              <a:ext uri="{FF2B5EF4-FFF2-40B4-BE49-F238E27FC236}">
                <a16:creationId xmlns:a16="http://schemas.microsoft.com/office/drawing/2014/main" id="{482EC68D-5FAA-4B02-91B3-728E3A092EB4}"/>
              </a:ext>
            </a:extLst>
          </p:cNvPr>
          <p:cNvSpPr>
            <a:spLocks noGrp="1"/>
          </p:cNvSpPr>
          <p:nvPr>
            <p:ph idx="1"/>
          </p:nvPr>
        </p:nvSpPr>
        <p:spPr/>
        <p:txBody>
          <a:bodyPr/>
          <a:lstStyle/>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2509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23CE-4955-4A41-8403-CA10B4808DFE}"/>
              </a:ext>
            </a:extLst>
          </p:cNvPr>
          <p:cNvSpPr>
            <a:spLocks noGrp="1"/>
          </p:cNvSpPr>
          <p:nvPr>
            <p:ph type="title"/>
          </p:nvPr>
        </p:nvSpPr>
        <p:spPr/>
        <p:txBody>
          <a:bodyPr/>
          <a:lstStyle/>
          <a:p>
            <a:r>
              <a:rPr lang="ru-RU" dirty="0"/>
              <a:t>Как это работает?</a:t>
            </a:r>
            <a:endParaRPr lang="en-US" dirty="0"/>
          </a:p>
        </p:txBody>
      </p:sp>
      <p:sp>
        <p:nvSpPr>
          <p:cNvPr id="3" name="Content Placeholder 2">
            <a:extLst>
              <a:ext uri="{FF2B5EF4-FFF2-40B4-BE49-F238E27FC236}">
                <a16:creationId xmlns:a16="http://schemas.microsoft.com/office/drawing/2014/main" id="{482EC68D-5FAA-4B02-91B3-728E3A092EB4}"/>
              </a:ext>
            </a:extLst>
          </p:cNvPr>
          <p:cNvSpPr>
            <a:spLocks noGrp="1"/>
          </p:cNvSpPr>
          <p:nvPr>
            <p:ph sz="half" idx="1"/>
          </p:nvPr>
        </p:nvSpPr>
        <p:spPr/>
        <p:txBody>
          <a:bodyPr/>
          <a:lstStyle/>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050663AD-BE50-4FD4-A127-8F1491DC2497}"/>
              </a:ext>
            </a:extLst>
          </p:cNvPr>
          <p:cNvSpPr>
            <a:spLocks noGrp="1"/>
          </p:cNvSpPr>
          <p:nvPr>
            <p:ph sz="half" idx="2"/>
          </p:nvPr>
        </p:nvSpPr>
        <p:spPr/>
        <p:txBody>
          <a:bodyPr/>
          <a:lstStyle/>
          <a:p>
            <a:pPr marL="0" indent="0">
              <a:buNone/>
            </a:pPr>
            <a:r>
              <a:rPr lang="en-US" dirty="0">
                <a:solidFill>
                  <a:schemeClr val="accent2">
                    <a:lumMod val="75000"/>
                  </a:schemeClr>
                </a:solidFill>
              </a:rPr>
              <a:t>warning CS8600:</a:t>
            </a:r>
            <a:r>
              <a:rPr lang="en-US" dirty="0">
                <a:solidFill>
                  <a:srgbClr val="FFC000"/>
                </a:solidFill>
              </a:rPr>
              <a:t> </a:t>
            </a:r>
            <a:r>
              <a:rPr lang="en-US" dirty="0"/>
              <a:t>Converting null literal or possible null value to non-nullable type.</a:t>
            </a:r>
          </a:p>
        </p:txBody>
      </p:sp>
    </p:spTree>
    <p:extLst>
      <p:ext uri="{BB962C8B-B14F-4D97-AF65-F5344CB8AC3E}">
        <p14:creationId xmlns:p14="http://schemas.microsoft.com/office/powerpoint/2010/main" val="13132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662D-5C48-4C5B-9A45-DF154755521E}"/>
              </a:ext>
            </a:extLst>
          </p:cNvPr>
          <p:cNvSpPr>
            <a:spLocks noGrp="1"/>
          </p:cNvSpPr>
          <p:nvPr>
            <p:ph type="title"/>
          </p:nvPr>
        </p:nvSpPr>
        <p:spPr/>
        <p:txBody>
          <a:bodyPr/>
          <a:lstStyle/>
          <a:p>
            <a:r>
              <a:rPr lang="ru-RU" dirty="0"/>
              <a:t>Обратная совместимость?</a:t>
            </a:r>
            <a:endParaRPr lang="en-US" dirty="0"/>
          </a:p>
        </p:txBody>
      </p:sp>
      <p:sp>
        <p:nvSpPr>
          <p:cNvPr id="5" name="Content Placeholder 4">
            <a:extLst>
              <a:ext uri="{FF2B5EF4-FFF2-40B4-BE49-F238E27FC236}">
                <a16:creationId xmlns:a16="http://schemas.microsoft.com/office/drawing/2014/main" id="{985EE236-9250-4B4A-83A6-745929F990CD}"/>
              </a:ext>
            </a:extLst>
          </p:cNvPr>
          <p:cNvSpPr>
            <a:spLocks noGrp="1"/>
          </p:cNvSpPr>
          <p:nvPr>
            <p:ph idx="1"/>
          </p:nvPr>
        </p:nvSpPr>
        <p:spPr>
          <a:xfrm>
            <a:off x="838199" y="1825625"/>
            <a:ext cx="10848975" cy="4351338"/>
          </a:xfrm>
        </p:spPr>
        <p:txBody>
          <a:bodyPr>
            <a:normAutofit fontScale="85000" lnSpcReduction="20000"/>
          </a:bodyPr>
          <a:lstStyle/>
          <a:p>
            <a:pPr marL="0" indent="0">
              <a:buNone/>
            </a:pP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System</a:t>
            </a:r>
            <a:r>
              <a:rPr lang="en-US" sz="2400" dirty="0" err="1">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Runtime</a:t>
            </a:r>
            <a:r>
              <a:rPr lang="en-US" sz="2400" dirty="0" err="1">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CompilerServices</a:t>
            </a:r>
            <a:r>
              <a:rPr lang="ru-RU" sz="2400" dirty="0">
                <a:solidFill>
                  <a:srgbClr val="267F99"/>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267F99"/>
                </a:solidFill>
                <a:latin typeface="Consolas" panose="020B0609020204030204" pitchFamily="49" charset="0"/>
              </a:rPr>
              <a:t>AttributeUsage</a:t>
            </a:r>
            <a:r>
              <a:rPr lang="en-US" sz="2400" dirty="0">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Class</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Constructor</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Delegate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Enum</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Event</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Field</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Method</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Module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Property</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AttributeTargets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Struct</a:t>
            </a:r>
            <a:r>
              <a:rPr lang="en-US" sz="2400" dirty="0">
                <a:solidFill>
                  <a:srgbClr val="000000"/>
                </a:solidFill>
                <a:latin typeface="Consolas" panose="020B0609020204030204" pitchFamily="49" charset="0"/>
              </a:rPr>
              <a:t>,</a:t>
            </a:r>
            <a:r>
              <a:rPr lang="ru-RU" sz="2400" dirty="0">
                <a:solidFill>
                  <a:srgbClr val="000000"/>
                </a:solidFill>
                <a:latin typeface="Consolas" panose="020B0609020204030204" pitchFamily="49" charset="0"/>
              </a:rPr>
              <a:t> </a:t>
            </a:r>
          </a:p>
          <a:p>
            <a:pPr marL="0" indent="0">
              <a:buNone/>
            </a:pPr>
            <a:r>
              <a:rPr lang="ru-RU"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AllowMultiple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false</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internal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sealed</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NonNullTypesAttribute</a:t>
            </a:r>
            <a:r>
              <a:rPr lang="en-US" sz="2400" dirty="0">
                <a:solidFill>
                  <a:srgbClr val="000000"/>
                </a:solidFill>
                <a:latin typeface="Consolas" panose="020B0609020204030204" pitchFamily="49" charset="0"/>
              </a:rPr>
              <a:t> : </a:t>
            </a:r>
            <a:r>
              <a:rPr lang="en-US" sz="2400" dirty="0">
                <a:solidFill>
                  <a:srgbClr val="267F99"/>
                </a:solidFill>
                <a:latin typeface="Consolas" panose="020B0609020204030204" pitchFamily="49" charset="0"/>
              </a:rPr>
              <a:t>Attribute</a:t>
            </a:r>
            <a:r>
              <a:rPr lang="ru-RU" sz="2400" dirty="0">
                <a:solidFill>
                  <a:srgbClr val="267F99"/>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ru-RU" sz="2400" dirty="0">
                <a:solidFill>
                  <a:srgbClr val="0000FF"/>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NonNullTypesAttribute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bool</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enabled</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true</a:t>
            </a:r>
            <a:r>
              <a:rPr lang="en-US" sz="2400" dirty="0">
                <a:solidFill>
                  <a:srgbClr val="000000"/>
                </a:solidFill>
                <a:latin typeface="Consolas" panose="020B0609020204030204" pitchFamily="49" charset="0"/>
              </a:rPr>
              <a:t>) { }</a:t>
            </a:r>
          </a:p>
          <a:p>
            <a:pPr marL="0" indent="0">
              <a:buNone/>
            </a:pP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51853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0308-B56F-4C92-894C-3FC01E67BB76}"/>
              </a:ext>
            </a:extLst>
          </p:cNvPr>
          <p:cNvSpPr>
            <a:spLocks noGrp="1"/>
          </p:cNvSpPr>
          <p:nvPr>
            <p:ph type="title"/>
          </p:nvPr>
        </p:nvSpPr>
        <p:spPr/>
        <p:txBody>
          <a:bodyPr/>
          <a:lstStyle/>
          <a:p>
            <a:r>
              <a:rPr lang="ru-RU" dirty="0"/>
              <a:t>Обратная совместимость?</a:t>
            </a:r>
            <a:endParaRPr lang="en-US" dirty="0"/>
          </a:p>
        </p:txBody>
      </p:sp>
      <p:sp>
        <p:nvSpPr>
          <p:cNvPr id="4" name="Content Placeholder 3">
            <a:extLst>
              <a:ext uri="{FF2B5EF4-FFF2-40B4-BE49-F238E27FC236}">
                <a16:creationId xmlns:a16="http://schemas.microsoft.com/office/drawing/2014/main" id="{06C6FA1E-C7D7-43FA-998C-7AF723DA92CB}"/>
              </a:ext>
            </a:extLst>
          </p:cNvPr>
          <p:cNvSpPr>
            <a:spLocks noGrp="1"/>
          </p:cNvSpPr>
          <p:nvPr>
            <p:ph sz="half" idx="1"/>
          </p:nvPr>
        </p:nvSpPr>
        <p:spPr>
          <a:xfrm>
            <a:off x="838200" y="1825625"/>
            <a:ext cx="5334000" cy="4351338"/>
          </a:xfrm>
        </p:spPr>
        <p:txBody>
          <a:bodyPr>
            <a:normAutofit/>
          </a:bodyPr>
          <a:lstStyle/>
          <a:p>
            <a:pPr marL="0" indent="0">
              <a:buNone/>
            </a:pP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Main</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args</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nullable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notnull</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5" name="Content Placeholder 4">
            <a:extLst>
              <a:ext uri="{FF2B5EF4-FFF2-40B4-BE49-F238E27FC236}">
                <a16:creationId xmlns:a16="http://schemas.microsoft.com/office/drawing/2014/main" id="{C15A17AD-D657-450C-BB00-43135D6211A2}"/>
              </a:ext>
            </a:extLst>
          </p:cNvPr>
          <p:cNvSpPr>
            <a:spLocks noGrp="1"/>
          </p:cNvSpPr>
          <p:nvPr>
            <p:ph sz="half" idx="2"/>
          </p:nvPr>
        </p:nvSpPr>
        <p:spPr/>
        <p:txBody>
          <a:bodyPr/>
          <a:lstStyle/>
          <a:p>
            <a:pPr marL="0" indent="0">
              <a:buNone/>
            </a:pPr>
            <a:r>
              <a:rPr lang="en-US" dirty="0">
                <a:solidFill>
                  <a:schemeClr val="accent2">
                    <a:lumMod val="75000"/>
                  </a:schemeClr>
                </a:solidFill>
              </a:rPr>
              <a:t>warning CS8632: </a:t>
            </a:r>
            <a:r>
              <a:rPr lang="en-US" dirty="0"/>
              <a:t>The annotation for nullable reference types should only be used in code within a '[</a:t>
            </a:r>
            <a:r>
              <a:rPr lang="en-US" dirty="0" err="1"/>
              <a:t>NonNullTypes</a:t>
            </a:r>
            <a:r>
              <a:rPr lang="en-US" dirty="0"/>
              <a:t>(true)]' context.</a:t>
            </a:r>
          </a:p>
        </p:txBody>
      </p:sp>
      <p:cxnSp>
        <p:nvCxnSpPr>
          <p:cNvPr id="10" name="Straight Arrow Connector 9">
            <a:extLst>
              <a:ext uri="{FF2B5EF4-FFF2-40B4-BE49-F238E27FC236}">
                <a16:creationId xmlns:a16="http://schemas.microsoft.com/office/drawing/2014/main" id="{CBBE0F54-CE4C-4702-954F-BCC78CB9A56E}"/>
              </a:ext>
            </a:extLst>
          </p:cNvPr>
          <p:cNvCxnSpPr/>
          <p:nvPr/>
        </p:nvCxnSpPr>
        <p:spPr>
          <a:xfrm flipH="1" flipV="1">
            <a:off x="2590800" y="2562225"/>
            <a:ext cx="3543300" cy="2286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7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9DF8-8B5D-4237-87D9-51272193854E}"/>
              </a:ext>
            </a:extLst>
          </p:cNvPr>
          <p:cNvSpPr>
            <a:spLocks noGrp="1"/>
          </p:cNvSpPr>
          <p:nvPr>
            <p:ph type="title"/>
          </p:nvPr>
        </p:nvSpPr>
        <p:spPr/>
        <p:txBody>
          <a:bodyPr/>
          <a:lstStyle/>
          <a:p>
            <a:r>
              <a:rPr lang="ru-RU" dirty="0"/>
              <a:t>Обратная совместимость?</a:t>
            </a:r>
            <a:endParaRPr lang="en-US" dirty="0"/>
          </a:p>
        </p:txBody>
      </p:sp>
      <p:sp>
        <p:nvSpPr>
          <p:cNvPr id="3" name="Content Placeholder 2">
            <a:extLst>
              <a:ext uri="{FF2B5EF4-FFF2-40B4-BE49-F238E27FC236}">
                <a16:creationId xmlns:a16="http://schemas.microsoft.com/office/drawing/2014/main" id="{D35FA6A7-1958-4876-9819-0BDC9EE269AD}"/>
              </a:ext>
            </a:extLst>
          </p:cNvPr>
          <p:cNvSpPr>
            <a:spLocks noGrp="1"/>
          </p:cNvSpPr>
          <p:nvPr>
            <p:ph sz="half" idx="1"/>
          </p:nvPr>
        </p:nvSpPr>
        <p:spPr>
          <a:xfrm>
            <a:off x="838200" y="1825625"/>
            <a:ext cx="5334000" cy="4351338"/>
          </a:xfrm>
        </p:spPr>
        <p:txBody>
          <a:bodyPr>
            <a:normAutofit/>
          </a:bodyPr>
          <a:lstStyle/>
          <a:p>
            <a:pPr marL="0" indent="0">
              <a:buNone/>
            </a:pPr>
            <a:r>
              <a:rPr lang="en-US" sz="2200" dirty="0">
                <a:solidFill>
                  <a:srgbClr val="000000"/>
                </a:solidFill>
                <a:latin typeface="Consolas" panose="020B0609020204030204" pitchFamily="49" charset="0"/>
              </a:rPr>
              <a:t>[</a:t>
            </a:r>
            <a:r>
              <a:rPr lang="en-US" sz="2200" dirty="0" err="1">
                <a:solidFill>
                  <a:srgbClr val="267F99"/>
                </a:solidFill>
                <a:latin typeface="Consolas" panose="020B0609020204030204" pitchFamily="49" charset="0"/>
              </a:rPr>
              <a:t>NonNullTypes</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Main</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args</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nullable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object</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notnull</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4" name="Content Placeholder 3">
            <a:extLst>
              <a:ext uri="{FF2B5EF4-FFF2-40B4-BE49-F238E27FC236}">
                <a16:creationId xmlns:a16="http://schemas.microsoft.com/office/drawing/2014/main" id="{9D4A0AF6-92E4-48C5-97DB-CEBA6D23DB91}"/>
              </a:ext>
            </a:extLst>
          </p:cNvPr>
          <p:cNvSpPr>
            <a:spLocks noGrp="1"/>
          </p:cNvSpPr>
          <p:nvPr>
            <p:ph sz="half" idx="2"/>
          </p:nvPr>
        </p:nvSpPr>
        <p:spPr/>
        <p:txBody>
          <a:bodyPr/>
          <a:lstStyle/>
          <a:p>
            <a:pPr marL="0" indent="0">
              <a:buNone/>
            </a:pPr>
            <a:r>
              <a:rPr lang="en-US" dirty="0">
                <a:solidFill>
                  <a:schemeClr val="accent2">
                    <a:lumMod val="75000"/>
                  </a:schemeClr>
                </a:solidFill>
              </a:rPr>
              <a:t>warning CS8600: </a:t>
            </a:r>
            <a:r>
              <a:rPr lang="en-US" dirty="0"/>
              <a:t>Converting null literal or possible null value to non-nullable type.</a:t>
            </a:r>
          </a:p>
        </p:txBody>
      </p:sp>
      <p:cxnSp>
        <p:nvCxnSpPr>
          <p:cNvPr id="5" name="Straight Arrow Connector 4">
            <a:extLst>
              <a:ext uri="{FF2B5EF4-FFF2-40B4-BE49-F238E27FC236}">
                <a16:creationId xmlns:a16="http://schemas.microsoft.com/office/drawing/2014/main" id="{81702EE2-8496-4DCD-87F8-3738AA7E013A}"/>
              </a:ext>
            </a:extLst>
          </p:cNvPr>
          <p:cNvCxnSpPr>
            <a:cxnSpLocks/>
          </p:cNvCxnSpPr>
          <p:nvPr/>
        </p:nvCxnSpPr>
        <p:spPr>
          <a:xfrm flipH="1">
            <a:off x="4829175" y="2790825"/>
            <a:ext cx="1304925" cy="42862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1F3D-8F0D-4C6F-994C-D0432D01EA92}"/>
              </a:ext>
            </a:extLst>
          </p:cNvPr>
          <p:cNvSpPr>
            <a:spLocks noGrp="1"/>
          </p:cNvSpPr>
          <p:nvPr>
            <p:ph type="title"/>
          </p:nvPr>
        </p:nvSpPr>
        <p:spPr/>
        <p:txBody>
          <a:bodyPr/>
          <a:lstStyle/>
          <a:p>
            <a:r>
              <a:rPr lang="en-US" dirty="0"/>
              <a:t>TODO: </a:t>
            </a:r>
            <a:r>
              <a:rPr lang="ru-RU" dirty="0"/>
              <a:t>крутое отвлеченное вступление</a:t>
            </a:r>
            <a:endParaRPr lang="en-US" dirty="0"/>
          </a:p>
        </p:txBody>
      </p:sp>
      <p:sp>
        <p:nvSpPr>
          <p:cNvPr id="3" name="Content Placeholder 2">
            <a:extLst>
              <a:ext uri="{FF2B5EF4-FFF2-40B4-BE49-F238E27FC236}">
                <a16:creationId xmlns:a16="http://schemas.microsoft.com/office/drawing/2014/main" id="{2395F83C-E810-4945-8C04-D998BE3CAC3A}"/>
              </a:ext>
            </a:extLst>
          </p:cNvPr>
          <p:cNvSpPr>
            <a:spLocks noGrp="1"/>
          </p:cNvSpPr>
          <p:nvPr>
            <p:ph idx="1"/>
          </p:nvPr>
        </p:nvSpPr>
        <p:spPr/>
        <p:txBody>
          <a:bodyPr/>
          <a:lstStyle/>
          <a:p>
            <a:r>
              <a:rPr lang="ru-RU" dirty="0"/>
              <a:t>Притча про консерватора</a:t>
            </a:r>
            <a:endParaRPr lang="en-US" dirty="0"/>
          </a:p>
        </p:txBody>
      </p:sp>
    </p:spTree>
    <p:extLst>
      <p:ext uri="{BB962C8B-B14F-4D97-AF65-F5344CB8AC3E}">
        <p14:creationId xmlns:p14="http://schemas.microsoft.com/office/powerpoint/2010/main" val="391068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944F4-8356-4D6D-9419-A880D7E54A66}"/>
              </a:ext>
            </a:extLst>
          </p:cNvPr>
          <p:cNvSpPr>
            <a:spLocks noGrp="1"/>
          </p:cNvSpPr>
          <p:nvPr>
            <p:ph type="title"/>
          </p:nvPr>
        </p:nvSpPr>
        <p:spPr/>
        <p:txBody>
          <a:bodyPr/>
          <a:lstStyle/>
          <a:p>
            <a:r>
              <a:rPr lang="ru-RU" dirty="0"/>
              <a:t>Обратная совместимость?</a:t>
            </a:r>
            <a:endParaRPr lang="en-US" dirty="0"/>
          </a:p>
        </p:txBody>
      </p:sp>
      <p:sp>
        <p:nvSpPr>
          <p:cNvPr id="6" name="Content Placeholder 5">
            <a:extLst>
              <a:ext uri="{FF2B5EF4-FFF2-40B4-BE49-F238E27FC236}">
                <a16:creationId xmlns:a16="http://schemas.microsoft.com/office/drawing/2014/main" id="{2A14581D-44FF-49A7-B664-27D2FA328BAE}"/>
              </a:ext>
            </a:extLst>
          </p:cNvPr>
          <p:cNvSpPr>
            <a:spLocks noGrp="1"/>
          </p:cNvSpPr>
          <p:nvPr>
            <p:ph idx="1"/>
          </p:nvPr>
        </p:nvSpPr>
        <p:spPr/>
        <p:txBody>
          <a:bodyPr/>
          <a:lstStyle/>
          <a:p>
            <a:pPr marL="0" indent="0">
              <a:buNone/>
            </a:pPr>
            <a:r>
              <a:rPr lang="en-US" dirty="0"/>
              <a:t>Compiler flag</a:t>
            </a:r>
            <a:r>
              <a:rPr lang="ru-RU" dirty="0"/>
              <a:t>:</a:t>
            </a:r>
          </a:p>
          <a:p>
            <a:pPr marL="0" indent="0">
              <a:buNone/>
            </a:pPr>
            <a:r>
              <a:rPr lang="en-US" dirty="0"/>
              <a:t>The nullability warnings are produced when using language version 8.0 (or above) and the nullability feature is turned on. Warnings can be suppressed by usual mechanisms.</a:t>
            </a:r>
          </a:p>
        </p:txBody>
      </p:sp>
    </p:spTree>
    <p:extLst>
      <p:ext uri="{BB962C8B-B14F-4D97-AF65-F5344CB8AC3E}">
        <p14:creationId xmlns:p14="http://schemas.microsoft.com/office/powerpoint/2010/main" val="22667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40AE-B9C1-431A-A226-1F64C0DE14A3}"/>
              </a:ext>
            </a:extLst>
          </p:cNvPr>
          <p:cNvSpPr>
            <a:spLocks noGrp="1"/>
          </p:cNvSpPr>
          <p:nvPr>
            <p:ph type="title"/>
          </p:nvPr>
        </p:nvSpPr>
        <p:spPr/>
        <p:txBody>
          <a:bodyPr/>
          <a:lstStyle/>
          <a:p>
            <a:r>
              <a:rPr lang="ru-RU" dirty="0"/>
              <a:t>Возможности</a:t>
            </a:r>
            <a:endParaRPr lang="en-US" dirty="0"/>
          </a:p>
        </p:txBody>
      </p:sp>
      <p:sp>
        <p:nvSpPr>
          <p:cNvPr id="3" name="Content Placeholder 2">
            <a:extLst>
              <a:ext uri="{FF2B5EF4-FFF2-40B4-BE49-F238E27FC236}">
                <a16:creationId xmlns:a16="http://schemas.microsoft.com/office/drawing/2014/main" id="{F89DC904-EE90-499D-8E14-1499BC3CFB4C}"/>
              </a:ext>
            </a:extLst>
          </p:cNvPr>
          <p:cNvSpPr>
            <a:spLocks noGrp="1"/>
          </p:cNvSpPr>
          <p:nvPr>
            <p:ph sz="half" idx="1"/>
          </p:nvPr>
        </p:nvSpPr>
        <p:spPr/>
        <p:txBody>
          <a:bodyPr>
            <a:normAutofit/>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E8ABE588-DCFE-41C5-9297-D87B78F62D19}"/>
              </a:ext>
            </a:extLst>
          </p:cNvPr>
          <p:cNvSpPr>
            <a:spLocks noGrp="1"/>
          </p:cNvSpPr>
          <p:nvPr>
            <p:ph sz="half" idx="2"/>
          </p:nvPr>
        </p:nvSpPr>
        <p:spPr/>
        <p:txBody>
          <a:bodyPr/>
          <a:lstStyle/>
          <a:p>
            <a:pPr marL="0" indent="0">
              <a:buNone/>
            </a:pPr>
            <a:r>
              <a:rPr lang="en-US" dirty="0">
                <a:solidFill>
                  <a:schemeClr val="accent2">
                    <a:lumMod val="75000"/>
                  </a:schemeClr>
                </a:solidFill>
              </a:rPr>
              <a:t>warning CS8602: </a:t>
            </a:r>
            <a:r>
              <a:rPr lang="en-US" dirty="0"/>
              <a:t>Possible dereference of a null reference.</a:t>
            </a:r>
          </a:p>
        </p:txBody>
      </p:sp>
      <p:cxnSp>
        <p:nvCxnSpPr>
          <p:cNvPr id="5" name="Straight Arrow Connector 4">
            <a:extLst>
              <a:ext uri="{FF2B5EF4-FFF2-40B4-BE49-F238E27FC236}">
                <a16:creationId xmlns:a16="http://schemas.microsoft.com/office/drawing/2014/main" id="{A06ECB3F-3E5F-478A-8CA2-B0863648D6E4}"/>
              </a:ext>
            </a:extLst>
          </p:cNvPr>
          <p:cNvCxnSpPr>
            <a:cxnSpLocks/>
          </p:cNvCxnSpPr>
          <p:nvPr/>
        </p:nvCxnSpPr>
        <p:spPr>
          <a:xfrm flipH="1" flipV="1">
            <a:off x="4810125" y="2600325"/>
            <a:ext cx="1323975" cy="1905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5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FF26-C5D6-40E1-B65C-107D51380126}"/>
              </a:ext>
            </a:extLst>
          </p:cNvPr>
          <p:cNvSpPr>
            <a:spLocks noGrp="1"/>
          </p:cNvSpPr>
          <p:nvPr>
            <p:ph type="title"/>
          </p:nvPr>
        </p:nvSpPr>
        <p:spPr/>
        <p:txBody>
          <a:bodyPr/>
          <a:lstStyle/>
          <a:p>
            <a:r>
              <a:rPr lang="en-US" dirty="0">
                <a:solidFill>
                  <a:srgbClr val="24292E"/>
                </a:solidFill>
                <a:latin typeface="-apple-system"/>
              </a:rPr>
              <a:t>Silencing operator</a:t>
            </a:r>
          </a:p>
        </p:txBody>
      </p:sp>
      <p:sp>
        <p:nvSpPr>
          <p:cNvPr id="5" name="Content Placeholder 4">
            <a:extLst>
              <a:ext uri="{FF2B5EF4-FFF2-40B4-BE49-F238E27FC236}">
                <a16:creationId xmlns:a16="http://schemas.microsoft.com/office/drawing/2014/main" id="{C19E4704-687A-4B1B-8AFE-612CEEE6DDE5}"/>
              </a:ext>
            </a:extLst>
          </p:cNvPr>
          <p:cNvSpPr>
            <a:spLocks noGrp="1"/>
          </p:cNvSpPr>
          <p:nvPr>
            <p:ph idx="1"/>
          </p:nvPr>
        </p:nvSpPr>
        <p:spPr/>
        <p:txBody>
          <a:bodyPr>
            <a:normAutofit/>
          </a:bodyPr>
          <a:lstStyle/>
          <a:p>
            <a:pPr marL="0" indent="0">
              <a:buNone/>
            </a:pPr>
            <a:r>
              <a:rPr lang="ru-RU" sz="3600" dirty="0"/>
              <a:t>Используется только для подавления </a:t>
            </a:r>
            <a:r>
              <a:rPr lang="en-US" sz="3600" dirty="0"/>
              <a:t>Warnings:</a:t>
            </a:r>
          </a:p>
          <a:p>
            <a:r>
              <a:rPr lang="ru-RU" sz="3600" dirty="0"/>
              <a:t> </a:t>
            </a:r>
            <a:r>
              <a:rPr lang="en-US" sz="3600" dirty="0">
                <a:solidFill>
                  <a:srgbClr val="001080"/>
                </a:solidFill>
                <a:latin typeface="Consolas" panose="020B0609020204030204" pitchFamily="49" charset="0"/>
              </a:rPr>
              <a:t>nullable</a:t>
            </a:r>
            <a:r>
              <a:rPr lang="en-US" sz="3600" dirty="0">
                <a:solidFill>
                  <a:srgbClr val="000000"/>
                </a:solidFill>
                <a:latin typeface="Consolas" panose="020B0609020204030204" pitchFamily="49" charset="0"/>
              </a:rPr>
              <a:t>!.</a:t>
            </a:r>
            <a:r>
              <a:rPr lang="en-US" sz="3600" dirty="0" err="1">
                <a:solidFill>
                  <a:srgbClr val="795E26"/>
                </a:solidFill>
                <a:latin typeface="Consolas" panose="020B0609020204030204" pitchFamily="49" charset="0"/>
              </a:rPr>
              <a:t>ToString</a:t>
            </a:r>
            <a:r>
              <a:rPr lang="en-US" sz="3600" dirty="0">
                <a:solidFill>
                  <a:srgbClr val="000000"/>
                </a:solidFill>
                <a:latin typeface="Consolas" panose="020B0609020204030204" pitchFamily="49" charset="0"/>
              </a:rPr>
              <a:t>();</a:t>
            </a:r>
            <a:endParaRPr lang="en-US" sz="3600" dirty="0"/>
          </a:p>
          <a:p>
            <a:r>
              <a:rPr lang="ru-RU" sz="3600" dirty="0"/>
              <a:t> </a:t>
            </a:r>
            <a:r>
              <a:rPr lang="en-US" sz="3600" dirty="0" err="1">
                <a:solidFill>
                  <a:srgbClr val="795E26"/>
                </a:solidFill>
                <a:latin typeface="Consolas" panose="020B0609020204030204" pitchFamily="49" charset="0"/>
              </a:rPr>
              <a:t>MethodNotNull</a:t>
            </a:r>
            <a:r>
              <a:rPr lang="en-US" sz="3600" dirty="0">
                <a:solidFill>
                  <a:srgbClr val="000000"/>
                </a:solidFill>
                <a:latin typeface="Consolas" panose="020B0609020204030204" pitchFamily="49" charset="0"/>
              </a:rPr>
              <a:t>(</a:t>
            </a:r>
            <a:r>
              <a:rPr lang="en-US" sz="3600" dirty="0">
                <a:solidFill>
                  <a:srgbClr val="001080"/>
                </a:solidFill>
                <a:latin typeface="Consolas" panose="020B0609020204030204" pitchFamily="49" charset="0"/>
              </a:rPr>
              <a:t>nullable</a:t>
            </a:r>
            <a:r>
              <a:rPr lang="en-US" sz="3600" dirty="0">
                <a:solidFill>
                  <a:srgbClr val="000000"/>
                </a:solidFill>
                <a:latin typeface="Consolas" panose="020B0609020204030204" pitchFamily="49" charset="0"/>
              </a:rPr>
              <a:t>!);</a:t>
            </a:r>
          </a:p>
          <a:p>
            <a:endParaRPr lang="en-US" sz="3600" dirty="0"/>
          </a:p>
        </p:txBody>
      </p:sp>
    </p:spTree>
    <p:extLst>
      <p:ext uri="{BB962C8B-B14F-4D97-AF65-F5344CB8AC3E}">
        <p14:creationId xmlns:p14="http://schemas.microsoft.com/office/powerpoint/2010/main" val="130914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99A8-CC9B-4F15-A2AF-9CC38DD424F1}"/>
              </a:ext>
            </a:extLst>
          </p:cNvPr>
          <p:cNvSpPr>
            <a:spLocks noGrp="1"/>
          </p:cNvSpPr>
          <p:nvPr>
            <p:ph type="title"/>
          </p:nvPr>
        </p:nvSpPr>
        <p:spPr/>
        <p:txBody>
          <a:bodyPr/>
          <a:lstStyle/>
          <a:p>
            <a:r>
              <a:rPr lang="ru-RU" dirty="0"/>
              <a:t>Возможности</a:t>
            </a:r>
            <a:endParaRPr lang="en-US" dirty="0"/>
          </a:p>
        </p:txBody>
      </p:sp>
      <p:sp>
        <p:nvSpPr>
          <p:cNvPr id="3" name="Content Placeholder 2">
            <a:extLst>
              <a:ext uri="{FF2B5EF4-FFF2-40B4-BE49-F238E27FC236}">
                <a16:creationId xmlns:a16="http://schemas.microsoft.com/office/drawing/2014/main" id="{708C5AA6-2DC0-4870-A804-14B02C8D6B6A}"/>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8D02298F-4AA3-4B84-99E5-1DCF0B80FFC9}"/>
              </a:ext>
            </a:extLst>
          </p:cNvPr>
          <p:cNvSpPr>
            <a:spLocks noGrp="1"/>
          </p:cNvSpPr>
          <p:nvPr>
            <p:ph sz="half" idx="2"/>
          </p:nvPr>
        </p:nvSpPr>
        <p:spPr/>
        <p:txBody>
          <a:bodyPr/>
          <a:lstStyle/>
          <a:p>
            <a:pPr marL="0" indent="0">
              <a:buNone/>
            </a:pPr>
            <a:r>
              <a:rPr lang="en-US" dirty="0">
                <a:solidFill>
                  <a:schemeClr val="accent2">
                    <a:lumMod val="75000"/>
                  </a:schemeClr>
                </a:solidFill>
              </a:rPr>
              <a:t>warning CS8600: </a:t>
            </a:r>
            <a:r>
              <a:rPr lang="en-US" dirty="0"/>
              <a:t>Converting null literal or possible null value to non-nullable type.</a:t>
            </a:r>
          </a:p>
        </p:txBody>
      </p:sp>
      <p:cxnSp>
        <p:nvCxnSpPr>
          <p:cNvPr id="5" name="Straight Arrow Connector 4">
            <a:extLst>
              <a:ext uri="{FF2B5EF4-FFF2-40B4-BE49-F238E27FC236}">
                <a16:creationId xmlns:a16="http://schemas.microsoft.com/office/drawing/2014/main" id="{1E0B0D17-EB1F-4015-8242-6DA46685E004}"/>
              </a:ext>
            </a:extLst>
          </p:cNvPr>
          <p:cNvCxnSpPr>
            <a:cxnSpLocks/>
          </p:cNvCxnSpPr>
          <p:nvPr/>
        </p:nvCxnSpPr>
        <p:spPr>
          <a:xfrm flipH="1">
            <a:off x="4657725" y="2790825"/>
            <a:ext cx="1476376" cy="2286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67657CC-7608-4F28-8006-3A61086BFDD0}"/>
              </a:ext>
            </a:extLst>
          </p:cNvPr>
          <p:cNvCxnSpPr>
            <a:cxnSpLocks/>
          </p:cNvCxnSpPr>
          <p:nvPr/>
        </p:nvCxnSpPr>
        <p:spPr>
          <a:xfrm flipH="1">
            <a:off x="3867150" y="2790825"/>
            <a:ext cx="2266951" cy="75247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92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0B50-783C-4FD8-B065-61BBA160B30B}"/>
              </a:ext>
            </a:extLst>
          </p:cNvPr>
          <p:cNvSpPr>
            <a:spLocks noGrp="1"/>
          </p:cNvSpPr>
          <p:nvPr>
            <p:ph type="title"/>
          </p:nvPr>
        </p:nvSpPr>
        <p:spPr/>
        <p:txBody>
          <a:bodyPr/>
          <a:lstStyle/>
          <a:p>
            <a:r>
              <a:rPr lang="ru-RU" dirty="0"/>
              <a:t>Как же мигрировать?</a:t>
            </a:r>
            <a:endParaRPr lang="en-US" dirty="0"/>
          </a:p>
        </p:txBody>
      </p:sp>
      <p:sp>
        <p:nvSpPr>
          <p:cNvPr id="5" name="Content Placeholder 4">
            <a:extLst>
              <a:ext uri="{FF2B5EF4-FFF2-40B4-BE49-F238E27FC236}">
                <a16:creationId xmlns:a16="http://schemas.microsoft.com/office/drawing/2014/main" id="{CCE44F4D-5903-4AB5-AC95-DF7FD083D383}"/>
              </a:ext>
            </a:extLst>
          </p:cNvPr>
          <p:cNvSpPr>
            <a:spLocks noGrp="1"/>
          </p:cNvSpPr>
          <p:nvPr>
            <p:ph idx="1"/>
          </p:nvPr>
        </p:nvSpPr>
        <p:spPr/>
        <p:txBody>
          <a:bodyPr/>
          <a:lstStyle/>
          <a:p>
            <a:r>
              <a:rPr lang="en-US" dirty="0"/>
              <a:t>Compiler flag</a:t>
            </a:r>
          </a:p>
          <a:p>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NonNullTypes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t>Отключение определенных </a:t>
            </a:r>
            <a:r>
              <a:rPr lang="en-US" dirty="0"/>
              <a:t>warnings</a:t>
            </a:r>
          </a:p>
          <a:p>
            <a:r>
              <a:rPr lang="en-US" dirty="0"/>
              <a:t>Silencing operator</a:t>
            </a:r>
          </a:p>
        </p:txBody>
      </p:sp>
    </p:spTree>
    <p:extLst>
      <p:ext uri="{BB962C8B-B14F-4D97-AF65-F5344CB8AC3E}">
        <p14:creationId xmlns:p14="http://schemas.microsoft.com/office/powerpoint/2010/main" val="6578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79265D-4FFA-45BF-9E76-A5423154DBFE}"/>
              </a:ext>
            </a:extLst>
          </p:cNvPr>
          <p:cNvSpPr>
            <a:spLocks noGrp="1"/>
          </p:cNvSpPr>
          <p:nvPr>
            <p:ph type="title"/>
          </p:nvPr>
        </p:nvSpPr>
        <p:spPr/>
        <p:txBody>
          <a:bodyPr/>
          <a:lstStyle/>
          <a:p>
            <a:r>
              <a:rPr lang="ru-RU" dirty="0"/>
              <a:t>Парочка деталей: отслеживание</a:t>
            </a:r>
            <a:endParaRPr lang="en-US" dirty="0"/>
          </a:p>
        </p:txBody>
      </p:sp>
      <p:sp>
        <p:nvSpPr>
          <p:cNvPr id="3" name="Content Placeholder 2">
            <a:extLst>
              <a:ext uri="{FF2B5EF4-FFF2-40B4-BE49-F238E27FC236}">
                <a16:creationId xmlns:a16="http://schemas.microsoft.com/office/drawing/2014/main" id="{4C6C2CAF-2913-4FED-A2A5-9F2067CD41A8}"/>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endParaRPr lang="ru-RU" dirty="0">
              <a:solidFill>
                <a:srgbClr val="000000"/>
              </a:solidFill>
              <a:latin typeface="Consolas" panose="020B0609020204030204" pitchFamily="49" charset="0"/>
            </a:endParaRPr>
          </a:p>
          <a:p>
            <a:pPr marL="0" indent="0">
              <a:buNone/>
            </a:pPr>
            <a:endParaRPr lang="ru-RU"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notnull</a:t>
            </a:r>
            <a:r>
              <a:rPr lang="en-US" dirty="0">
                <a:solidFill>
                  <a:srgbClr val="000000"/>
                </a:solidFill>
                <a:latin typeface="Consolas" panose="020B0609020204030204" pitchFamily="49" charset="0"/>
              </a:rPr>
              <a:t>);</a:t>
            </a:r>
          </a:p>
          <a:p>
            <a:pPr marL="0" indent="0">
              <a:buNone/>
            </a:pPr>
            <a:endParaRPr lang="en-US" dirty="0"/>
          </a:p>
        </p:txBody>
      </p:sp>
      <p:sp>
        <p:nvSpPr>
          <p:cNvPr id="8" name="Content Placeholder 7">
            <a:extLst>
              <a:ext uri="{FF2B5EF4-FFF2-40B4-BE49-F238E27FC236}">
                <a16:creationId xmlns:a16="http://schemas.microsoft.com/office/drawing/2014/main" id="{888D4051-B285-4705-9D38-08035311DDCC}"/>
              </a:ext>
            </a:extLst>
          </p:cNvPr>
          <p:cNvSpPr>
            <a:spLocks noGrp="1"/>
          </p:cNvSpPr>
          <p:nvPr>
            <p:ph sz="half" idx="2"/>
          </p:nvPr>
        </p:nvSpPr>
        <p:spPr/>
        <p:txBody>
          <a:bodyPr/>
          <a:lstStyle/>
          <a:p>
            <a:pPr marL="0" indent="0">
              <a:buNone/>
            </a:pPr>
            <a:r>
              <a:rPr lang="en-US" dirty="0">
                <a:solidFill>
                  <a:schemeClr val="accent2">
                    <a:lumMod val="75000"/>
                  </a:schemeClr>
                </a:solidFill>
              </a:rPr>
              <a:t>warning CS8604: </a:t>
            </a:r>
            <a:r>
              <a:rPr lang="en-US" dirty="0"/>
              <a:t>Possible null reference argument for parameter '</a:t>
            </a:r>
            <a:r>
              <a:rPr lang="en-US" dirty="0" err="1"/>
              <a:t>notnull</a:t>
            </a:r>
            <a:r>
              <a:rPr lang="en-US" dirty="0"/>
              <a:t>' in 'void </a:t>
            </a:r>
            <a:r>
              <a:rPr lang="en-US" dirty="0" err="1"/>
              <a:t>C.MethodNotNull</a:t>
            </a:r>
            <a:r>
              <a:rPr lang="en-US" dirty="0"/>
              <a:t>(object </a:t>
            </a:r>
            <a:r>
              <a:rPr lang="en-US" dirty="0" err="1"/>
              <a:t>notnull</a:t>
            </a:r>
            <a:r>
              <a:rPr lang="en-US" dirty="0"/>
              <a:t>)'.</a:t>
            </a:r>
          </a:p>
          <a:p>
            <a:pPr marL="0" indent="0">
              <a:buNone/>
            </a:pPr>
            <a:endParaRPr lang="en-US" dirty="0"/>
          </a:p>
        </p:txBody>
      </p:sp>
      <p:sp>
        <p:nvSpPr>
          <p:cNvPr id="7" name="Rectangle 6">
            <a:extLst>
              <a:ext uri="{FF2B5EF4-FFF2-40B4-BE49-F238E27FC236}">
                <a16:creationId xmlns:a16="http://schemas.microsoft.com/office/drawing/2014/main" id="{282FBC46-6FFE-436D-ADB5-138A8389C0A4}"/>
              </a:ext>
            </a:extLst>
          </p:cNvPr>
          <p:cNvSpPr/>
          <p:nvPr/>
        </p:nvSpPr>
        <p:spPr>
          <a:xfrm>
            <a:off x="838200" y="2711840"/>
            <a:ext cx="6096000" cy="996170"/>
          </a:xfrm>
          <a:prstGeom prst="rect">
            <a:avLst/>
          </a:prstGeom>
        </p:spPr>
        <p:txBody>
          <a:bodyPr>
            <a:spAutoFit/>
          </a:bodyPr>
          <a:lstStyle/>
          <a:p>
            <a:pPr lvl="0">
              <a:lnSpc>
                <a:spcPct val="90000"/>
              </a:lnSpc>
              <a:spcBef>
                <a:spcPts val="1000"/>
              </a:spcBef>
            </a:pPr>
            <a:r>
              <a:rPr lang="en-US" sz="2800" dirty="0" err="1">
                <a:solidFill>
                  <a:srgbClr val="001080"/>
                </a:solidFill>
                <a:latin typeface="Consolas" panose="020B0609020204030204" pitchFamily="49" charset="0"/>
              </a:rPr>
              <a:t>notnull</a:t>
            </a:r>
            <a:r>
              <a:rPr lang="en-US" sz="2800" dirty="0">
                <a:solidFill>
                  <a:srgbClr val="000000"/>
                </a:solidFill>
                <a:latin typeface="Consolas" panose="020B0609020204030204" pitchFamily="49" charset="0"/>
              </a:rPr>
              <a:t> = </a:t>
            </a:r>
            <a:r>
              <a:rPr lang="en-US" sz="2800" dirty="0">
                <a:solidFill>
                  <a:srgbClr val="001080"/>
                </a:solidFill>
                <a:latin typeface="Consolas" panose="020B0609020204030204" pitchFamily="49" charset="0"/>
              </a:rPr>
              <a:t>nullable</a:t>
            </a:r>
            <a:r>
              <a:rPr lang="en-US" sz="2800" dirty="0">
                <a:solidFill>
                  <a:srgbClr val="000000"/>
                </a:solidFill>
                <a:latin typeface="Consolas" panose="020B0609020204030204" pitchFamily="49" charset="0"/>
              </a:rPr>
              <a:t>;</a:t>
            </a:r>
          </a:p>
          <a:p>
            <a:pPr lvl="0">
              <a:lnSpc>
                <a:spcPct val="90000"/>
              </a:lnSpc>
              <a:spcBef>
                <a:spcPts val="1000"/>
              </a:spcBef>
            </a:pPr>
            <a:r>
              <a:rPr lang="en-US" sz="2800" dirty="0" err="1">
                <a:solidFill>
                  <a:srgbClr val="001080"/>
                </a:solidFill>
                <a:latin typeface="Consolas" panose="020B0609020204030204" pitchFamily="49" charset="0"/>
              </a:rPr>
              <a:t>notnull</a:t>
            </a:r>
            <a:r>
              <a:rPr lang="en-US" sz="2800" dirty="0">
                <a:solidFill>
                  <a:srgbClr val="000000"/>
                </a:solidFill>
                <a:latin typeface="Consolas" panose="020B0609020204030204" pitchFamily="49" charset="0"/>
              </a:rPr>
              <a:t> = </a:t>
            </a:r>
            <a:r>
              <a:rPr lang="en-US" sz="2800" dirty="0">
                <a:solidFill>
                  <a:srgbClr val="0000FF"/>
                </a:solidFill>
                <a:latin typeface="Consolas" panose="020B0609020204030204" pitchFamily="49" charset="0"/>
              </a:rPr>
              <a:t>null</a:t>
            </a:r>
            <a:r>
              <a:rPr lang="en-US" sz="2800" dirty="0">
                <a:solidFill>
                  <a:srgbClr val="000000"/>
                </a:solidFill>
                <a:latin typeface="Consolas" panose="020B0609020204030204" pitchFamily="49" charset="0"/>
              </a:rPr>
              <a:t>;</a:t>
            </a:r>
          </a:p>
        </p:txBody>
      </p:sp>
      <p:cxnSp>
        <p:nvCxnSpPr>
          <p:cNvPr id="9" name="Straight Arrow Connector 8">
            <a:extLst>
              <a:ext uri="{FF2B5EF4-FFF2-40B4-BE49-F238E27FC236}">
                <a16:creationId xmlns:a16="http://schemas.microsoft.com/office/drawing/2014/main" id="{33E1CA86-9A6E-43ED-BFDE-F8C7095A1D67}"/>
              </a:ext>
            </a:extLst>
          </p:cNvPr>
          <p:cNvCxnSpPr>
            <a:cxnSpLocks/>
          </p:cNvCxnSpPr>
          <p:nvPr/>
        </p:nvCxnSpPr>
        <p:spPr>
          <a:xfrm flipH="1">
            <a:off x="4972050" y="2790825"/>
            <a:ext cx="1162052" cy="152400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5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5ACE-AAC2-4502-B0E1-A1C562199587}"/>
              </a:ext>
            </a:extLst>
          </p:cNvPr>
          <p:cNvSpPr>
            <a:spLocks noGrp="1"/>
          </p:cNvSpPr>
          <p:nvPr>
            <p:ph type="title"/>
          </p:nvPr>
        </p:nvSpPr>
        <p:spPr/>
        <p:txBody>
          <a:bodyPr/>
          <a:lstStyle/>
          <a:p>
            <a:r>
              <a:rPr lang="ru-RU" dirty="0"/>
              <a:t>Парочка деталей: </a:t>
            </a:r>
            <a:r>
              <a:rPr lang="en-US" dirty="0"/>
              <a:t>generics</a:t>
            </a:r>
          </a:p>
        </p:txBody>
      </p:sp>
      <p:sp>
        <p:nvSpPr>
          <p:cNvPr id="3" name="Content Placeholder 2">
            <a:extLst>
              <a:ext uri="{FF2B5EF4-FFF2-40B4-BE49-F238E27FC236}">
                <a16:creationId xmlns:a16="http://schemas.microsoft.com/office/drawing/2014/main" id="{A93E101B-3A68-42C4-A53B-8F1955427707}"/>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Generic</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5079617F-1B57-40CE-B256-8D60A26C1F7E}"/>
              </a:ext>
            </a:extLst>
          </p:cNvPr>
          <p:cNvSpPr>
            <a:spLocks noGrp="1"/>
          </p:cNvSpPr>
          <p:nvPr>
            <p:ph sz="half" idx="2"/>
          </p:nvPr>
        </p:nvSpPr>
        <p:spPr/>
        <p:txBody>
          <a:bodyPr/>
          <a:lstStyle/>
          <a:p>
            <a:pPr marL="0" indent="0">
              <a:buNone/>
            </a:pPr>
            <a:r>
              <a:rPr lang="en-US" dirty="0">
                <a:solidFill>
                  <a:schemeClr val="accent2">
                    <a:lumMod val="75000"/>
                  </a:schemeClr>
                </a:solidFill>
              </a:rPr>
              <a:t>warning CS8604: </a:t>
            </a:r>
            <a:r>
              <a:rPr lang="en-US" dirty="0"/>
              <a:t>Possible null reference argument for parameter '</a:t>
            </a:r>
            <a:r>
              <a:rPr lang="en-US" dirty="0" err="1"/>
              <a:t>notnull</a:t>
            </a:r>
            <a:r>
              <a:rPr lang="en-US" dirty="0"/>
              <a:t>' in 'void </a:t>
            </a:r>
            <a:r>
              <a:rPr lang="en-US" dirty="0" err="1"/>
              <a:t>C.MethodNotNull</a:t>
            </a:r>
            <a:r>
              <a:rPr lang="en-US" dirty="0"/>
              <a:t>(object </a:t>
            </a:r>
            <a:r>
              <a:rPr lang="en-US" dirty="0" err="1"/>
              <a:t>notnull</a:t>
            </a:r>
            <a:r>
              <a:rPr lang="en-US" dirty="0"/>
              <a:t>)'.</a:t>
            </a:r>
          </a:p>
        </p:txBody>
      </p:sp>
      <p:cxnSp>
        <p:nvCxnSpPr>
          <p:cNvPr id="5" name="Straight Arrow Connector 4">
            <a:extLst>
              <a:ext uri="{FF2B5EF4-FFF2-40B4-BE49-F238E27FC236}">
                <a16:creationId xmlns:a16="http://schemas.microsoft.com/office/drawing/2014/main" id="{9C91B9B3-93ED-46B9-BE9B-B7433FCF3568}"/>
              </a:ext>
            </a:extLst>
          </p:cNvPr>
          <p:cNvCxnSpPr>
            <a:cxnSpLocks/>
          </p:cNvCxnSpPr>
          <p:nvPr/>
        </p:nvCxnSpPr>
        <p:spPr>
          <a:xfrm flipH="1">
            <a:off x="5038725" y="2790825"/>
            <a:ext cx="1095377" cy="63817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5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D53E-5267-4284-8DCF-686F7CC94C01}"/>
              </a:ext>
            </a:extLst>
          </p:cNvPr>
          <p:cNvSpPr>
            <a:spLocks noGrp="1"/>
          </p:cNvSpPr>
          <p:nvPr>
            <p:ph type="title"/>
          </p:nvPr>
        </p:nvSpPr>
        <p:spPr/>
        <p:txBody>
          <a:bodyPr/>
          <a:lstStyle/>
          <a:p>
            <a:r>
              <a:rPr lang="ru-RU" dirty="0"/>
              <a:t>Парочка деталей: </a:t>
            </a:r>
            <a:r>
              <a:rPr lang="en-US" dirty="0"/>
              <a:t>generics</a:t>
            </a:r>
          </a:p>
        </p:txBody>
      </p:sp>
      <p:sp>
        <p:nvSpPr>
          <p:cNvPr id="3" name="Content Placeholder 2">
            <a:extLst>
              <a:ext uri="{FF2B5EF4-FFF2-40B4-BE49-F238E27FC236}">
                <a16:creationId xmlns:a16="http://schemas.microsoft.com/office/drawing/2014/main" id="{C9ABA51E-904E-4E66-BA57-98F75BC57181}"/>
              </a:ext>
            </a:extLst>
          </p:cNvPr>
          <p:cNvSpPr>
            <a:spLocks noGrp="1"/>
          </p:cNvSpPr>
          <p:nvPr>
            <p:ph sz="half" idx="1"/>
          </p:nvPr>
        </p:nvSpPr>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Generic</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where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MethodNotNull</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gen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441C1E75-EFB7-4815-AABD-82CFA8D759BA}"/>
              </a:ext>
            </a:extLst>
          </p:cNvPr>
          <p:cNvSpPr>
            <a:spLocks noGrp="1"/>
          </p:cNvSpPr>
          <p:nvPr>
            <p:ph sz="half" idx="2"/>
          </p:nvPr>
        </p:nvSpPr>
        <p:spPr/>
        <p:txBody>
          <a:bodyPr/>
          <a:lstStyle/>
          <a:p>
            <a:pPr marL="0" indent="0">
              <a:buNone/>
            </a:pPr>
            <a:r>
              <a:rPr lang="en-US" dirty="0">
                <a:solidFill>
                  <a:srgbClr val="FF0000"/>
                </a:solidFill>
              </a:rPr>
              <a:t>error CS8627: </a:t>
            </a:r>
            <a:r>
              <a:rPr lang="en-US" dirty="0"/>
              <a:t>A nullable type parameter must be known to be a value type or non-nullable reference type. Consider adding a 'class', 'struct', or type constraint.</a:t>
            </a:r>
          </a:p>
        </p:txBody>
      </p:sp>
    </p:spTree>
    <p:extLst>
      <p:ext uri="{BB962C8B-B14F-4D97-AF65-F5344CB8AC3E}">
        <p14:creationId xmlns:p14="http://schemas.microsoft.com/office/powerpoint/2010/main" val="20015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6D1-AE72-4AD9-9C36-C74102D011D0}"/>
              </a:ext>
            </a:extLst>
          </p:cNvPr>
          <p:cNvSpPr>
            <a:spLocks noGrp="1"/>
          </p:cNvSpPr>
          <p:nvPr>
            <p:ph type="title"/>
          </p:nvPr>
        </p:nvSpPr>
        <p:spPr/>
        <p:txBody>
          <a:bodyPr/>
          <a:lstStyle/>
          <a:p>
            <a:r>
              <a:rPr lang="ru-RU" dirty="0"/>
              <a:t>Парочка деталей:</a:t>
            </a:r>
            <a:r>
              <a:rPr lang="en-US" dirty="0"/>
              <a:t> </a:t>
            </a:r>
            <a:r>
              <a:rPr lang="en-US" dirty="0" err="1"/>
              <a:t>IsNullOrEmpty</a:t>
            </a:r>
            <a:endParaRPr lang="en-US" dirty="0"/>
          </a:p>
        </p:txBody>
      </p:sp>
      <p:sp>
        <p:nvSpPr>
          <p:cNvPr id="5" name="Content Placeholder 4">
            <a:extLst>
              <a:ext uri="{FF2B5EF4-FFF2-40B4-BE49-F238E27FC236}">
                <a16:creationId xmlns:a16="http://schemas.microsoft.com/office/drawing/2014/main" id="{6A36EFB0-9A32-4DC4-A1D0-417BDDF0F742}"/>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string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IsNullOrEmpty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nullableString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nullableString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ToString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57123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6C90-91D0-4619-9C72-01BC538D467D}"/>
              </a:ext>
            </a:extLst>
          </p:cNvPr>
          <p:cNvSpPr>
            <a:spLocks noGrp="1"/>
          </p:cNvSpPr>
          <p:nvPr>
            <p:ph type="title"/>
          </p:nvPr>
        </p:nvSpPr>
        <p:spPr/>
        <p:txBody>
          <a:bodyPr/>
          <a:lstStyle/>
          <a:p>
            <a:r>
              <a:rPr lang="ru-RU" dirty="0"/>
              <a:t>Парочка деталей:</a:t>
            </a:r>
            <a:r>
              <a:rPr lang="en-US" dirty="0"/>
              <a:t> </a:t>
            </a:r>
            <a:r>
              <a:rPr lang="en-US" dirty="0" err="1"/>
              <a:t>IsNullOrEmpty</a:t>
            </a:r>
            <a:endParaRPr lang="en-US" dirty="0"/>
          </a:p>
        </p:txBody>
      </p:sp>
      <p:sp>
        <p:nvSpPr>
          <p:cNvPr id="3" name="Content Placeholder 2">
            <a:extLst>
              <a:ext uri="{FF2B5EF4-FFF2-40B4-BE49-F238E27FC236}">
                <a16:creationId xmlns:a16="http://schemas.microsoft.com/office/drawing/2014/main" id="{C59C9190-8897-4B70-8C6E-DBC993A4F873}"/>
              </a:ext>
            </a:extLst>
          </p:cNvPr>
          <p:cNvSpPr>
            <a:spLocks noGrp="1"/>
          </p:cNvSpPr>
          <p:nvPr>
            <p:ph idx="1"/>
          </p:nvPr>
        </p:nvSpPr>
        <p:spPr>
          <a:xfrm>
            <a:off x="838200" y="1825625"/>
            <a:ext cx="10801350" cy="4351338"/>
          </a:xfrm>
        </p:spPr>
        <p:txBody>
          <a:bodyPr/>
          <a:lstStyle/>
          <a:p>
            <a:r>
              <a:rPr lang="en-US" dirty="0"/>
              <a:t>[</a:t>
            </a:r>
            <a:r>
              <a:rPr lang="en-US" dirty="0" err="1"/>
              <a:t>EnsuresNotNull</a:t>
            </a:r>
            <a:r>
              <a:rPr lang="en-US" dirty="0"/>
              <a:t>]: void </a:t>
            </a:r>
            <a:r>
              <a:rPr lang="en-US" dirty="0" err="1"/>
              <a:t>ThrowsIfNull</a:t>
            </a:r>
            <a:r>
              <a:rPr lang="en-US" dirty="0"/>
              <a:t>([</a:t>
            </a:r>
            <a:r>
              <a:rPr lang="en-US" dirty="0" err="1"/>
              <a:t>EnsuresNotNull</a:t>
            </a:r>
            <a:r>
              <a:rPr lang="en-US" dirty="0"/>
              <a:t>] object? o)</a:t>
            </a:r>
          </a:p>
          <a:p>
            <a:r>
              <a:rPr lang="en-US" dirty="0"/>
              <a:t>[</a:t>
            </a:r>
            <a:r>
              <a:rPr lang="en-US" dirty="0" err="1"/>
              <a:t>NotNullWhenFalse</a:t>
            </a:r>
            <a:r>
              <a:rPr lang="en-US" dirty="0"/>
              <a:t>]: bool </a:t>
            </a:r>
            <a:r>
              <a:rPr lang="en-US" dirty="0" err="1"/>
              <a:t>IsNullOrEmpty</a:t>
            </a:r>
            <a:r>
              <a:rPr lang="en-US" dirty="0"/>
              <a:t>([</a:t>
            </a:r>
            <a:r>
              <a:rPr lang="en-US" dirty="0" err="1"/>
              <a:t>NotNullWhenFalse</a:t>
            </a:r>
            <a:r>
              <a:rPr lang="en-US" dirty="0"/>
              <a:t>] string? s)</a:t>
            </a:r>
          </a:p>
          <a:p>
            <a:r>
              <a:rPr lang="en-US" dirty="0"/>
              <a:t>[</a:t>
            </a:r>
            <a:r>
              <a:rPr lang="en-US" dirty="0" err="1"/>
              <a:t>AssertsTrue</a:t>
            </a:r>
            <a:r>
              <a:rPr lang="en-US" dirty="0"/>
              <a:t>]: void </a:t>
            </a:r>
            <a:r>
              <a:rPr lang="en-US" dirty="0" err="1"/>
              <a:t>Debug.Assert</a:t>
            </a:r>
            <a:r>
              <a:rPr lang="en-US" dirty="0"/>
              <a:t>([</a:t>
            </a:r>
            <a:r>
              <a:rPr lang="en-US" dirty="0" err="1"/>
              <a:t>AssertsTrue</a:t>
            </a:r>
            <a:r>
              <a:rPr lang="en-US" dirty="0"/>
              <a:t>] bool condition)</a:t>
            </a:r>
          </a:p>
          <a:p>
            <a:r>
              <a:rPr lang="en-US" dirty="0"/>
              <a:t>[</a:t>
            </a:r>
            <a:r>
              <a:rPr lang="en-US" dirty="0" err="1"/>
              <a:t>AssertsFalse</a:t>
            </a:r>
            <a:r>
              <a:rPr lang="en-US" dirty="0"/>
              <a:t>]</a:t>
            </a:r>
          </a:p>
        </p:txBody>
      </p:sp>
    </p:spTree>
    <p:extLst>
      <p:ext uri="{BB962C8B-B14F-4D97-AF65-F5344CB8AC3E}">
        <p14:creationId xmlns:p14="http://schemas.microsoft.com/office/powerpoint/2010/main" val="175861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1402-7BF9-4789-A5B8-85A8DB8F3651}"/>
              </a:ext>
            </a:extLst>
          </p:cNvPr>
          <p:cNvSpPr>
            <a:spLocks noGrp="1"/>
          </p:cNvSpPr>
          <p:nvPr>
            <p:ph type="title"/>
          </p:nvPr>
        </p:nvSpPr>
        <p:spPr/>
        <p:txBody>
          <a:bodyPr/>
          <a:lstStyle/>
          <a:p>
            <a:r>
              <a:rPr lang="en-US" dirty="0"/>
              <a:t>C#8 </a:t>
            </a:r>
            <a:r>
              <a:rPr lang="ru-RU" dirty="0"/>
              <a:t>уже скоро</a:t>
            </a:r>
            <a:endParaRPr lang="en-US" dirty="0"/>
          </a:p>
        </p:txBody>
      </p:sp>
      <p:sp>
        <p:nvSpPr>
          <p:cNvPr id="3" name="Content Placeholder 2">
            <a:extLst>
              <a:ext uri="{FF2B5EF4-FFF2-40B4-BE49-F238E27FC236}">
                <a16:creationId xmlns:a16="http://schemas.microsoft.com/office/drawing/2014/main" id="{D8E4C36B-3B29-49EF-97C7-3F46FDE93C64}"/>
              </a:ext>
            </a:extLst>
          </p:cNvPr>
          <p:cNvSpPr>
            <a:spLocks noGrp="1"/>
          </p:cNvSpPr>
          <p:nvPr>
            <p:ph idx="1"/>
          </p:nvPr>
        </p:nvSpPr>
        <p:spPr/>
        <p:txBody>
          <a:bodyPr/>
          <a:lstStyle/>
          <a:p>
            <a:r>
              <a:rPr lang="en-US" dirty="0"/>
              <a:t>TODO: </a:t>
            </a:r>
            <a:r>
              <a:rPr lang="ru-RU" dirty="0"/>
              <a:t>добавить картинку с </a:t>
            </a:r>
            <a:r>
              <a:rPr lang="en-US" dirty="0"/>
              <a:t>milestones</a:t>
            </a:r>
          </a:p>
        </p:txBody>
      </p:sp>
    </p:spTree>
    <p:extLst>
      <p:ext uri="{BB962C8B-B14F-4D97-AF65-F5344CB8AC3E}">
        <p14:creationId xmlns:p14="http://schemas.microsoft.com/office/powerpoint/2010/main" val="160188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2FD0-33FD-4865-ACB9-495C2DEBD261}"/>
              </a:ext>
            </a:extLst>
          </p:cNvPr>
          <p:cNvSpPr>
            <a:spLocks noGrp="1"/>
          </p:cNvSpPr>
          <p:nvPr>
            <p:ph type="title"/>
          </p:nvPr>
        </p:nvSpPr>
        <p:spPr/>
        <p:txBody>
          <a:bodyPr/>
          <a:lstStyle/>
          <a:p>
            <a:r>
              <a:rPr lang="en-US" dirty="0"/>
              <a:t>Pattern matching</a:t>
            </a:r>
          </a:p>
        </p:txBody>
      </p:sp>
      <p:sp>
        <p:nvSpPr>
          <p:cNvPr id="3" name="Content Placeholder 2">
            <a:extLst>
              <a:ext uri="{FF2B5EF4-FFF2-40B4-BE49-F238E27FC236}">
                <a16:creationId xmlns:a16="http://schemas.microsoft.com/office/drawing/2014/main" id="{372BBA06-52EC-4863-874D-6C3E56305991}"/>
              </a:ext>
            </a:extLst>
          </p:cNvPr>
          <p:cNvSpPr>
            <a:spLocks noGrp="1"/>
          </p:cNvSpPr>
          <p:nvPr>
            <p:ph idx="1"/>
          </p:nvPr>
        </p:nvSpPr>
        <p:spPr/>
        <p:txBody>
          <a:bodyPr>
            <a:normAutofit/>
          </a:bodyPr>
          <a:lstStyle/>
          <a:p>
            <a:r>
              <a:rPr lang="en-US" dirty="0"/>
              <a:t>Type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endParaRPr lang="en-US" dirty="0">
              <a:solidFill>
                <a:srgbClr val="000000"/>
              </a:solidFill>
              <a:latin typeface="Consolas" panose="020B0609020204030204" pitchFamily="49" charset="0"/>
            </a:endParaRPr>
          </a:p>
          <a:p>
            <a:r>
              <a:rPr lang="en-US" dirty="0"/>
              <a:t>Const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42</a:t>
            </a:r>
            <a:endParaRPr lang="en-US" dirty="0"/>
          </a:p>
          <a:p>
            <a:r>
              <a:rPr lang="en-US" dirty="0"/>
              <a:t>Var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variable</a:t>
            </a:r>
            <a:endParaRPr lang="en-US" dirty="0"/>
          </a:p>
          <a:p>
            <a:r>
              <a:rPr lang="en-US" dirty="0"/>
              <a:t>Discard pattern</a:t>
            </a:r>
          </a:p>
          <a:p>
            <a:pPr lvl="1"/>
            <a:r>
              <a:rPr lang="en-US" dirty="0"/>
              <a:t> </a:t>
            </a:r>
            <a:r>
              <a:rPr lang="en-US" dirty="0">
                <a:solidFill>
                  <a:srgbClr val="00108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endParaRPr lang="en-US" dirty="0"/>
          </a:p>
          <a:p>
            <a:r>
              <a:rPr lang="en-US" dirty="0">
                <a:solidFill>
                  <a:srgbClr val="FF0000"/>
                </a:solidFill>
              </a:rPr>
              <a:t>Recursive Pattern</a:t>
            </a:r>
          </a:p>
          <a:p>
            <a:endParaRPr lang="en-US" dirty="0"/>
          </a:p>
        </p:txBody>
      </p:sp>
    </p:spTree>
    <p:extLst>
      <p:ext uri="{BB962C8B-B14F-4D97-AF65-F5344CB8AC3E}">
        <p14:creationId xmlns:p14="http://schemas.microsoft.com/office/powerpoint/2010/main" val="12191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429B-8002-4C4B-A15C-34062DF53C5A}"/>
              </a:ext>
            </a:extLst>
          </p:cNvPr>
          <p:cNvSpPr>
            <a:spLocks noGrp="1"/>
          </p:cNvSpPr>
          <p:nvPr>
            <p:ph type="title"/>
          </p:nvPr>
        </p:nvSpPr>
        <p:spPr/>
        <p:txBody>
          <a:bodyPr/>
          <a:lstStyle/>
          <a:p>
            <a:r>
              <a:rPr lang="en-US" dirty="0"/>
              <a:t>Recursive pattern</a:t>
            </a:r>
          </a:p>
        </p:txBody>
      </p:sp>
      <p:graphicFrame>
        <p:nvGraphicFramePr>
          <p:cNvPr id="6" name="Content Placeholder 5">
            <a:extLst>
              <a:ext uri="{FF2B5EF4-FFF2-40B4-BE49-F238E27FC236}">
                <a16:creationId xmlns:a16="http://schemas.microsoft.com/office/drawing/2014/main" id="{64B26BC0-8EAA-4D0F-B178-4CBA9672A03D}"/>
              </a:ext>
            </a:extLst>
          </p:cNvPr>
          <p:cNvGraphicFramePr>
            <a:graphicFrameLocks noGrp="1"/>
          </p:cNvGraphicFramePr>
          <p:nvPr>
            <p:ph idx="1"/>
            <p:extLst>
              <p:ext uri="{D42A27DB-BD31-4B8C-83A1-F6EECF244321}">
                <p14:modId xmlns:p14="http://schemas.microsoft.com/office/powerpoint/2010/main" val="3698352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048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D535-9E4A-4236-8A4B-B22E5A27AFAD}"/>
              </a:ext>
            </a:extLst>
          </p:cNvPr>
          <p:cNvSpPr>
            <a:spLocks noGrp="1"/>
          </p:cNvSpPr>
          <p:nvPr>
            <p:ph type="title"/>
          </p:nvPr>
        </p:nvSpPr>
        <p:spPr/>
        <p:txBody>
          <a:bodyPr/>
          <a:lstStyle/>
          <a:p>
            <a:r>
              <a:rPr lang="en-US" dirty="0"/>
              <a:t>Positional Pattern</a:t>
            </a:r>
          </a:p>
        </p:txBody>
      </p:sp>
      <p:sp>
        <p:nvSpPr>
          <p:cNvPr id="7" name="Content Placeholder 4">
            <a:extLst>
              <a:ext uri="{FF2B5EF4-FFF2-40B4-BE49-F238E27FC236}">
                <a16:creationId xmlns:a16="http://schemas.microsoft.com/office/drawing/2014/main" id="{A1D33A9D-51F6-4AA5-9353-F45523BAF1E3}"/>
              </a:ext>
            </a:extLst>
          </p:cNvPr>
          <p:cNvSpPr>
            <a:spLocks noGrp="1"/>
          </p:cNvSpPr>
          <p:nvPr>
            <p:ph idx="1"/>
          </p:nvPr>
        </p:nvSpPr>
        <p:spPr>
          <a:xfrm>
            <a:off x="838200" y="1825625"/>
            <a:ext cx="10515600" cy="4351338"/>
          </a:xfrm>
        </p:spPr>
        <p:txBody>
          <a:bodyPr>
            <a:noAutofit/>
          </a:bodyPr>
          <a:lstStyle/>
          <a:p>
            <a:pPr marL="0" indent="0">
              <a:buNone/>
            </a:pPr>
            <a:r>
              <a:rPr lang="en-US" sz="2200" dirty="0">
                <a:solidFill>
                  <a:srgbClr val="0000FF"/>
                </a:solidFill>
                <a:latin typeface="Consolas" panose="020B0609020204030204" pitchFamily="49" charset="0"/>
              </a:rPr>
              <a:t>class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 </a:t>
            </a:r>
            <a:r>
              <a:rPr lang="en-US" sz="2200" dirty="0" err="1">
                <a:solidFill>
                  <a:srgbClr val="0000FF"/>
                </a:solidFill>
                <a:latin typeface="Consolas" panose="020B0609020204030204" pitchFamily="49" charset="0"/>
              </a:rPr>
              <a:t>get</a:t>
            </a:r>
            <a:r>
              <a:rPr lang="en-US" sz="2200" dirty="0" err="1">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Deconstruct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a:t>
            </a:r>
            <a:endParaRPr lang="ru-RU" sz="2200" dirty="0">
              <a:solidFill>
                <a:srgbClr val="000000"/>
              </a:solidFill>
              <a:latin typeface="Consolas" panose="020B0609020204030204" pitchFamily="49" charset="0"/>
            </a:endParaRPr>
          </a:p>
          <a:p>
            <a:pPr marL="0" indent="0">
              <a:buNone/>
            </a:pPr>
            <a:r>
              <a:rPr lang="ru-RU"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name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author</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shape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Shape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endParaRPr lang="en-US" sz="2200" dirty="0"/>
          </a:p>
          <a:p>
            <a:pPr marL="0" indent="0">
              <a:buNone/>
            </a:pPr>
            <a:endParaRPr lang="en-US" sz="2200" dirty="0"/>
          </a:p>
        </p:txBody>
      </p:sp>
    </p:spTree>
    <p:extLst>
      <p:ext uri="{BB962C8B-B14F-4D97-AF65-F5344CB8AC3E}">
        <p14:creationId xmlns:p14="http://schemas.microsoft.com/office/powerpoint/2010/main" val="332197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6735-030B-4D4A-8E7F-DF54128128CE}"/>
              </a:ext>
            </a:extLst>
          </p:cNvPr>
          <p:cNvSpPr>
            <a:spLocks noGrp="1"/>
          </p:cNvSpPr>
          <p:nvPr>
            <p:ph type="title"/>
          </p:nvPr>
        </p:nvSpPr>
        <p:spPr/>
        <p:txBody>
          <a:bodyPr/>
          <a:lstStyle/>
          <a:p>
            <a:r>
              <a:rPr lang="en-US" dirty="0"/>
              <a:t>Positional Pattern</a:t>
            </a:r>
          </a:p>
        </p:txBody>
      </p:sp>
      <p:sp>
        <p:nvSpPr>
          <p:cNvPr id="4" name="Content Placeholder 3">
            <a:extLst>
              <a:ext uri="{FF2B5EF4-FFF2-40B4-BE49-F238E27FC236}">
                <a16:creationId xmlns:a16="http://schemas.microsoft.com/office/drawing/2014/main" id="{0FE4AED5-C051-4A91-8B83-46BB91F14238}"/>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p>
          <a:p>
            <a:pPr marL="0" indent="0">
              <a:buNone/>
            </a:pPr>
            <a:r>
              <a:rPr lang="en-US" sz="2200" dirty="0">
                <a:solidFill>
                  <a:srgbClr val="001080"/>
                </a:solidFill>
                <a:latin typeface="Consolas" panose="020B0609020204030204" pitchFamily="49" charset="0"/>
              </a:rPr>
              <a:t>    Name</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Author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a:t>
            </a:r>
          </a:p>
          <a:p>
            <a:pPr marL="0" indent="0">
              <a:buNone/>
            </a:pPr>
            <a:r>
              <a:rPr lang="en-US" sz="2200" dirty="0">
                <a:solidFill>
                  <a:srgbClr val="008000"/>
                </a:solidFill>
                <a:latin typeface="Consolas" panose="020B0609020204030204" pitchFamily="49" charset="0"/>
              </a:rPr>
              <a:t>// with positional pattern</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 </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 </a:t>
            </a:r>
            <a:r>
              <a:rPr lang="ru-RU" sz="2200" dirty="0">
                <a:solidFill>
                  <a:srgbClr val="09885A"/>
                </a:solidFill>
                <a:latin typeface="Consolas" panose="020B0609020204030204" pitchFamily="49" charset="0"/>
              </a:rPr>
              <a:t>_</a:t>
            </a:r>
            <a:r>
              <a:rPr lang="ru-RU"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ru-RU" sz="2200" dirty="0">
              <a:solidFill>
                <a:srgbClr val="008000"/>
              </a:solidFill>
              <a:latin typeface="Consolas" panose="020B0609020204030204" pitchFamily="49" charset="0"/>
            </a:endParaRPr>
          </a:p>
          <a:p>
            <a:pPr marL="0" indent="0">
              <a:buNone/>
            </a:pPr>
            <a:r>
              <a:rPr lang="en-US" sz="2200" dirty="0">
                <a:solidFill>
                  <a:srgbClr val="008000"/>
                </a:solidFill>
                <a:latin typeface="Consolas" panose="020B0609020204030204" pitchFamily="49" charset="0"/>
              </a:rPr>
              <a:t>// without positional pattern</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 &amp;&amp; </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Черный квадрат"</a:t>
            </a:r>
            <a:r>
              <a:rPr lang="ru-RU" sz="2200" dirty="0">
                <a:solidFill>
                  <a:srgbClr val="000000"/>
                </a:solidFill>
                <a:latin typeface="Consolas" panose="020B0609020204030204" pitchFamily="49" charset="0"/>
              </a:rPr>
              <a:t> &amp;&amp; </a:t>
            </a:r>
            <a:endParaRPr lang="en-US"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Author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a:t>
            </a:r>
            <a:r>
              <a:rPr lang="ru-RU" sz="2200" dirty="0">
                <a:solidFill>
                  <a:srgbClr val="A31515"/>
                </a:solidFill>
                <a:latin typeface="Consolas" panose="020B0609020204030204" pitchFamily="49" charset="0"/>
              </a:rPr>
              <a:t>Малевич"</a:t>
            </a:r>
            <a:r>
              <a:rPr lang="ru-RU"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en-US" sz="2200" dirty="0"/>
          </a:p>
          <a:p>
            <a:pPr marL="0" indent="0">
              <a:buNone/>
            </a:pPr>
            <a:endParaRPr lang="en-US" sz="2200" dirty="0"/>
          </a:p>
        </p:txBody>
      </p:sp>
    </p:spTree>
    <p:extLst>
      <p:ext uri="{BB962C8B-B14F-4D97-AF65-F5344CB8AC3E}">
        <p14:creationId xmlns:p14="http://schemas.microsoft.com/office/powerpoint/2010/main" val="6746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536-D0A0-4023-9009-AD6C0162B53A}"/>
              </a:ext>
            </a:extLst>
          </p:cNvPr>
          <p:cNvSpPr>
            <a:spLocks noGrp="1"/>
          </p:cNvSpPr>
          <p:nvPr>
            <p:ph type="title"/>
          </p:nvPr>
        </p:nvSpPr>
        <p:spPr/>
        <p:txBody>
          <a:bodyPr/>
          <a:lstStyle/>
          <a:p>
            <a:r>
              <a:rPr lang="en-US" dirty="0"/>
              <a:t> </a:t>
            </a:r>
            <a:r>
              <a:rPr lang="ru-RU" dirty="0"/>
              <a:t>Как это работает?</a:t>
            </a:r>
            <a:endParaRPr lang="en-US" dirty="0"/>
          </a:p>
        </p:txBody>
      </p:sp>
      <p:sp>
        <p:nvSpPr>
          <p:cNvPr id="5" name="Content Placeholder 4">
            <a:extLst>
              <a:ext uri="{FF2B5EF4-FFF2-40B4-BE49-F238E27FC236}">
                <a16:creationId xmlns:a16="http://schemas.microsoft.com/office/drawing/2014/main" id="{B951BD3A-CB1C-4B57-893F-35E96DB5B4E9}"/>
              </a:ext>
            </a:extLst>
          </p:cNvPr>
          <p:cNvSpPr>
            <a:spLocks noGrp="1"/>
          </p:cNvSpPr>
          <p:nvPr>
            <p:ph idx="1"/>
          </p:nvPr>
        </p:nvSpPr>
        <p:spPr>
          <a:xfrm>
            <a:off x="838200" y="1825625"/>
            <a:ext cx="10515600" cy="4667250"/>
          </a:xfrm>
        </p:spPr>
        <p:txBody>
          <a:bodyPr/>
          <a:lstStyle/>
          <a:p>
            <a:pPr marL="0" indent="0">
              <a:buNone/>
            </a:pP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a:t>
            </a:r>
            <a:r>
              <a:rPr lang="ru-RU" dirty="0">
                <a:solidFill>
                  <a:srgbClr val="09885A"/>
                </a:solidFill>
                <a:latin typeface="Consolas" panose="020B0609020204030204" pitchFamily="49" charset="0"/>
              </a:rPr>
              <a:t>_</a:t>
            </a:r>
            <a:r>
              <a:rPr lang="ru-RU"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endParaRPr lang="en-US" dirty="0">
              <a:solidFill>
                <a:srgbClr val="00108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Deconstruct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author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&amp;&amp;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author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108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17672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7E66-3290-4FC5-AE50-6DFB5B2A3CF9}"/>
              </a:ext>
            </a:extLst>
          </p:cNvPr>
          <p:cNvSpPr>
            <a:spLocks noGrp="1"/>
          </p:cNvSpPr>
          <p:nvPr>
            <p:ph type="title"/>
          </p:nvPr>
        </p:nvSpPr>
        <p:spPr/>
        <p:txBody>
          <a:bodyPr/>
          <a:lstStyle/>
          <a:p>
            <a:r>
              <a:rPr lang="ru-RU" dirty="0"/>
              <a:t>Рекурсивное сопоставление с образцом</a:t>
            </a:r>
            <a:endParaRPr lang="en-US" dirty="0"/>
          </a:p>
        </p:txBody>
      </p:sp>
      <p:sp>
        <p:nvSpPr>
          <p:cNvPr id="4" name="Content Placeholder 5">
            <a:extLst>
              <a:ext uri="{FF2B5EF4-FFF2-40B4-BE49-F238E27FC236}">
                <a16:creationId xmlns:a16="http://schemas.microsoft.com/office/drawing/2014/main" id="{F3E5C767-C266-4ECB-9101-575175208EE7}"/>
              </a:ext>
            </a:extLst>
          </p:cNvPr>
          <p:cNvSpPr>
            <a:spLocks noGrp="1"/>
          </p:cNvSpPr>
          <p:nvPr>
            <p:ph idx="1"/>
          </p:nvPr>
        </p:nvSpPr>
        <p:spPr>
          <a:xfrm>
            <a:off x="838200" y="1825625"/>
            <a:ext cx="10515600" cy="4351338"/>
          </a:xfrm>
        </p:spPr>
        <p:txBody>
          <a:bodyPr>
            <a:noAutofit/>
          </a:bodyPr>
          <a:lstStyle/>
          <a:p>
            <a:pPr marL="0" indent="0">
              <a:buNone/>
            </a:pPr>
            <a:r>
              <a:rPr lang="en-US" sz="2200" dirty="0">
                <a:solidFill>
                  <a:srgbClr val="0000FF"/>
                </a:solidFill>
                <a:latin typeface="Consolas" panose="020B0609020204030204" pitchFamily="49" charset="0"/>
              </a:rPr>
              <a:t>class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Shape</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Deconstruct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out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color</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Color</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size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Size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379989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0879-C745-4BC6-8602-0F784B9F786E}"/>
              </a:ext>
            </a:extLst>
          </p:cNvPr>
          <p:cNvSpPr>
            <a:spLocks noGrp="1"/>
          </p:cNvSpPr>
          <p:nvPr>
            <p:ph type="title"/>
          </p:nvPr>
        </p:nvSpPr>
        <p:spPr/>
        <p:txBody>
          <a:bodyPr/>
          <a:lstStyle/>
          <a:p>
            <a:r>
              <a:rPr lang="ru-RU" dirty="0"/>
              <a:t>Рекурсивное сопоставление с образцом</a:t>
            </a:r>
            <a:endParaRPr lang="en-US" dirty="0"/>
          </a:p>
        </p:txBody>
      </p:sp>
      <p:sp>
        <p:nvSpPr>
          <p:cNvPr id="5" name="Content Placeholder 4">
            <a:extLst>
              <a:ext uri="{FF2B5EF4-FFF2-40B4-BE49-F238E27FC236}">
                <a16:creationId xmlns:a16="http://schemas.microsoft.com/office/drawing/2014/main" id="{5B005B1D-9A3B-4C09-BA39-F1D4BF21F3F4}"/>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object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 {</a:t>
            </a:r>
            <a:endParaRPr lang="ru-RU" sz="2200" dirty="0">
              <a:solidFill>
                <a:srgbClr val="000000"/>
              </a:solidFill>
              <a:latin typeface="Consolas" panose="020B0609020204030204" pitchFamily="49" charset="0"/>
            </a:endParaRPr>
          </a:p>
          <a:p>
            <a:pPr marL="0" indent="0">
              <a:buNone/>
            </a:pPr>
            <a:r>
              <a:rPr lang="en-US" sz="2200" dirty="0">
                <a:solidFill>
                  <a:srgbClr val="001080"/>
                </a:solidFill>
                <a:latin typeface="Consolas" panose="020B0609020204030204" pitchFamily="49" charset="0"/>
              </a:rPr>
              <a:t>    Shape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Square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 Color</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 Size</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80</a:t>
            </a:r>
            <a:r>
              <a:rPr lang="ru-RU" sz="2200" dirty="0">
                <a:solidFill>
                  <a:srgbClr val="09885A"/>
                </a:solidFill>
                <a:latin typeface="Consolas" panose="020B0609020204030204" pitchFamily="49" charset="0"/>
              </a:rPr>
              <a:t> </a:t>
            </a:r>
            <a:r>
              <a:rPr lang="en-US" sz="2200" dirty="0">
                <a:solidFill>
                  <a:srgbClr val="000000"/>
                </a:solidFill>
                <a:latin typeface="Consolas" panose="020B0609020204030204" pitchFamily="49" charset="0"/>
              </a:rPr>
              <a:t>}</a:t>
            </a:r>
            <a:endParaRPr lang="ru-RU"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a:t>
            </a:r>
            <a:endParaRPr lang="ru-RU" sz="2200" dirty="0">
              <a:solidFill>
                <a:srgbClr val="AF00DB"/>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Shape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endParaRPr lang="ru-RU" sz="2200" dirty="0">
              <a:solidFill>
                <a:srgbClr val="000000"/>
              </a:solidFill>
              <a:latin typeface="Consolas" panose="020B0609020204030204" pitchFamily="49" charset="0"/>
            </a:endParaRPr>
          </a:p>
          <a:p>
            <a:pPr marL="0" indent="0">
              <a:buNone/>
            </a:pPr>
            <a:endParaRPr lang="ru-RU" sz="2200" dirty="0">
              <a:solidFill>
                <a:srgbClr val="000000"/>
              </a:solidFill>
              <a:latin typeface="Consolas" panose="020B0609020204030204" pitchFamily="49" charset="0"/>
            </a:endParaRPr>
          </a:p>
          <a:p>
            <a:pPr marL="0" indent="0">
              <a:buNone/>
            </a:pPr>
            <a:r>
              <a:rPr lang="en-US" sz="2200" dirty="0">
                <a:solidFill>
                  <a:srgbClr val="008000"/>
                </a:solidFill>
                <a:latin typeface="Consolas" panose="020B0609020204030204" pitchFamily="49" charset="0"/>
              </a:rPr>
              <a:t>// sub-pattern can be simplified</a:t>
            </a:r>
            <a:endParaRPr lang="en-US" sz="2200" dirty="0">
              <a:solidFill>
                <a:srgbClr val="000000"/>
              </a:solidFill>
              <a:latin typeface="Consolas" panose="020B0609020204030204" pitchFamily="49" charset="0"/>
            </a:endParaRPr>
          </a:p>
          <a:p>
            <a:pPr marL="0" indent="0">
              <a:buNone/>
            </a:pPr>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image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Image</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"black"</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_</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img</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a:t>
            </a:r>
            <a:r>
              <a:rPr lang="en-US" sz="2200" dirty="0" err="1">
                <a:solidFill>
                  <a:srgbClr val="001080"/>
                </a:solidFill>
                <a:latin typeface="Consolas" panose="020B0609020204030204" pitchFamily="49" charset="0"/>
              </a:rPr>
              <a:t>Console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WriteLine</a:t>
            </a:r>
            <a:r>
              <a:rPr lang="en-US" sz="2200" dirty="0">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img</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0644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AB09-CB00-4334-A6C5-70EDA3DA31DD}"/>
              </a:ext>
            </a:extLst>
          </p:cNvPr>
          <p:cNvSpPr>
            <a:spLocks noGrp="1"/>
          </p:cNvSpPr>
          <p:nvPr>
            <p:ph type="title"/>
          </p:nvPr>
        </p:nvSpPr>
        <p:spPr/>
        <p:txBody>
          <a:bodyPr/>
          <a:lstStyle/>
          <a:p>
            <a:r>
              <a:rPr lang="ru-RU" dirty="0"/>
              <a:t>Монада </a:t>
            </a:r>
            <a:r>
              <a:rPr lang="en-US" dirty="0"/>
              <a:t>Option/Maybe</a:t>
            </a:r>
          </a:p>
        </p:txBody>
      </p:sp>
      <p:sp>
        <p:nvSpPr>
          <p:cNvPr id="5" name="Content Placeholder 4">
            <a:extLst>
              <a:ext uri="{FF2B5EF4-FFF2-40B4-BE49-F238E27FC236}">
                <a16:creationId xmlns:a16="http://schemas.microsoft.com/office/drawing/2014/main" id="{4FC83989-4014-4282-8DA5-B0FF3645ACDB}"/>
              </a:ext>
            </a:extLst>
          </p:cNvPr>
          <p:cNvSpPr>
            <a:spLocks noGrp="1"/>
          </p:cNvSpPr>
          <p:nvPr>
            <p:ph idx="1"/>
          </p:nvPr>
        </p:nvSpPr>
        <p:spPr/>
        <p:txBody>
          <a:bodyPr>
            <a:normAutofit lnSpcReduction="10000"/>
          </a:bodyPr>
          <a:lstStyle/>
          <a:p>
            <a:pPr marL="0" indent="0">
              <a:buNone/>
            </a:pPr>
            <a:r>
              <a:rPr lang="en-US" dirty="0">
                <a:solidFill>
                  <a:srgbClr val="267F99"/>
                </a:solidFill>
                <a:latin typeface="Consolas" panose="020B0609020204030204" pitchFamily="49" charset="0"/>
              </a:rPr>
              <a:t>Option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switch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option</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Some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value</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value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None</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"Null"</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7884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88B8-F055-4A9C-8D2B-54CD32B923B6}"/>
              </a:ext>
            </a:extLst>
          </p:cNvPr>
          <p:cNvSpPr>
            <a:spLocks noGrp="1"/>
          </p:cNvSpPr>
          <p:nvPr>
            <p:ph type="title"/>
          </p:nvPr>
        </p:nvSpPr>
        <p:spPr/>
        <p:txBody>
          <a:bodyPr/>
          <a:lstStyle/>
          <a:p>
            <a:r>
              <a:rPr lang="en-US" dirty="0"/>
              <a:t>Property Pattern</a:t>
            </a:r>
          </a:p>
        </p:txBody>
      </p:sp>
      <p:sp>
        <p:nvSpPr>
          <p:cNvPr id="3" name="Content Placeholder 2">
            <a:extLst>
              <a:ext uri="{FF2B5EF4-FFF2-40B4-BE49-F238E27FC236}">
                <a16:creationId xmlns:a16="http://schemas.microsoft.com/office/drawing/2014/main" id="{A9DF827F-28AC-419A-92C5-5BEA16FD6637}"/>
              </a:ext>
            </a:extLst>
          </p:cNvPr>
          <p:cNvSpPr>
            <a:spLocks noGrp="1"/>
          </p:cNvSpPr>
          <p:nvPr>
            <p:ph idx="1"/>
          </p:nvPr>
        </p:nvSpPr>
        <p:spPr/>
        <p:txBody>
          <a:bodyPr>
            <a:normAutofit lnSpcReduction="10000"/>
          </a:bodyPr>
          <a:lstStyle/>
          <a:p>
            <a:pPr marL="0"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a:t>
            </a:r>
          </a:p>
          <a:p>
            <a:pPr marL="0" indent="0">
              <a:buNone/>
            </a:pPr>
            <a:r>
              <a:rPr lang="en-US" dirty="0">
                <a:solidFill>
                  <a:srgbClr val="001080"/>
                </a:solidFill>
                <a:latin typeface="Consolas" panose="020B0609020204030204" pitchFamily="49" charset="0"/>
              </a:rPr>
              <a:t>	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endParaRPr lang="ru-RU"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br>
              <a:rPr lang="ru-RU" dirty="0">
                <a:solidFill>
                  <a:srgbClr val="000000"/>
                </a:solidFill>
                <a:latin typeface="Consolas" panose="020B0609020204030204" pitchFamily="49" charset="0"/>
              </a:rPr>
            </a:b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6679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063E-538D-4D0D-BB13-AB133D113927}"/>
              </a:ext>
            </a:extLst>
          </p:cNvPr>
          <p:cNvSpPr>
            <a:spLocks noGrp="1"/>
          </p:cNvSpPr>
          <p:nvPr>
            <p:ph type="ctrTitle"/>
          </p:nvPr>
        </p:nvSpPr>
        <p:spPr/>
        <p:txBody>
          <a:bodyPr>
            <a:normAutofit fontScale="90000"/>
          </a:bodyPr>
          <a:lstStyle/>
          <a:p>
            <a:r>
              <a:rPr lang="en-US" dirty="0"/>
              <a:t>Property Pattern </a:t>
            </a:r>
            <a:r>
              <a:rPr lang="ru-RU" dirty="0"/>
              <a:t>не требует наличия метода</a:t>
            </a:r>
            <a:r>
              <a:rPr lang="en-US" dirty="0"/>
              <a:t> Deconstruct</a:t>
            </a:r>
          </a:p>
        </p:txBody>
      </p:sp>
      <p:sp>
        <p:nvSpPr>
          <p:cNvPr id="8" name="Subtitle 7">
            <a:extLst>
              <a:ext uri="{FF2B5EF4-FFF2-40B4-BE49-F238E27FC236}">
                <a16:creationId xmlns:a16="http://schemas.microsoft.com/office/drawing/2014/main" id="{9DF0B7DF-F846-40DB-A4E0-B07BB3F3C7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492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FA3D-550C-4DEA-BBC0-3AE66DBD0E6F}"/>
              </a:ext>
            </a:extLst>
          </p:cNvPr>
          <p:cNvSpPr>
            <a:spLocks noGrp="1"/>
          </p:cNvSpPr>
          <p:nvPr>
            <p:ph type="title"/>
          </p:nvPr>
        </p:nvSpPr>
        <p:spPr/>
        <p:txBody>
          <a:bodyPr/>
          <a:lstStyle/>
          <a:p>
            <a:r>
              <a:rPr lang="ru-RU" dirty="0"/>
              <a:t>График возможностей </a:t>
            </a:r>
            <a:r>
              <a:rPr lang="en-US" dirty="0"/>
              <a:t>C#</a:t>
            </a:r>
          </a:p>
        </p:txBody>
      </p:sp>
      <p:sp>
        <p:nvSpPr>
          <p:cNvPr id="3" name="Content Placeholder 2">
            <a:extLst>
              <a:ext uri="{FF2B5EF4-FFF2-40B4-BE49-F238E27FC236}">
                <a16:creationId xmlns:a16="http://schemas.microsoft.com/office/drawing/2014/main" id="{BA7C6999-C21A-426A-8CE9-D0076B0D154D}"/>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318978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8EBB-649B-4B3E-AE8A-40D96FCEB834}"/>
              </a:ext>
            </a:extLst>
          </p:cNvPr>
          <p:cNvSpPr>
            <a:spLocks noGrp="1"/>
          </p:cNvSpPr>
          <p:nvPr>
            <p:ph type="title"/>
          </p:nvPr>
        </p:nvSpPr>
        <p:spPr/>
        <p:txBody>
          <a:bodyPr/>
          <a:lstStyle/>
          <a:p>
            <a:r>
              <a:rPr lang="en-US" dirty="0"/>
              <a:t>Recursive pattern</a:t>
            </a:r>
          </a:p>
        </p:txBody>
      </p:sp>
      <p:sp>
        <p:nvSpPr>
          <p:cNvPr id="3" name="Content Placeholder 2">
            <a:extLst>
              <a:ext uri="{FF2B5EF4-FFF2-40B4-BE49-F238E27FC236}">
                <a16:creationId xmlns:a16="http://schemas.microsoft.com/office/drawing/2014/main" id="{063CC58E-C9CF-47DF-B656-6D139A27183C}"/>
              </a:ext>
            </a:extLst>
          </p:cNvPr>
          <p:cNvSpPr>
            <a:spLocks noGrp="1"/>
          </p:cNvSpPr>
          <p:nvPr>
            <p:ph idx="1"/>
          </p:nvPr>
        </p:nvSpPr>
        <p:spPr/>
        <p:txBody>
          <a:bodyPr/>
          <a:lstStyle/>
          <a:p>
            <a:pPr marL="0" indent="0">
              <a:buNone/>
            </a:pP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Image</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Черный квадрат"</a:t>
            </a:r>
            <a:r>
              <a:rPr lang="ru-RU" dirty="0">
                <a:solidFill>
                  <a:srgbClr val="000000"/>
                </a:solidFill>
                <a:latin typeface="Consolas" panose="020B0609020204030204" pitchFamily="49" charset="0"/>
              </a:rPr>
              <a:t>, </a:t>
            </a:r>
          </a:p>
          <a:p>
            <a:pPr marL="0" indent="0">
              <a:buNone/>
            </a:pPr>
            <a:r>
              <a:rPr lang="en-US" dirty="0">
                <a:solidFill>
                  <a:srgbClr val="001080"/>
                </a:solidFill>
                <a:latin typeface="Consolas" panose="020B0609020204030204" pitchFamily="49" charset="0"/>
              </a:rPr>
              <a:t>	Author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ru-RU" dirty="0">
                <a:solidFill>
                  <a:srgbClr val="A31515"/>
                </a:solidFill>
                <a:latin typeface="Consolas" panose="020B0609020204030204" pitchFamily="49" charset="0"/>
              </a:rPr>
              <a:t>Малевич"</a:t>
            </a:r>
            <a:r>
              <a:rPr lang="ru-RU"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Shape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Square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62101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9570-0A8C-455E-8154-9E89E8E6F6BB}"/>
              </a:ext>
            </a:extLst>
          </p:cNvPr>
          <p:cNvSpPr>
            <a:spLocks noGrp="1"/>
          </p:cNvSpPr>
          <p:nvPr>
            <p:ph type="title"/>
          </p:nvPr>
        </p:nvSpPr>
        <p:spPr/>
        <p:txBody>
          <a:bodyPr/>
          <a:lstStyle/>
          <a:p>
            <a:r>
              <a:rPr lang="ru-RU" dirty="0"/>
              <a:t>Парочка деталей: </a:t>
            </a:r>
            <a:r>
              <a:rPr lang="en-US" dirty="0" err="1"/>
              <a:t>extention</a:t>
            </a:r>
            <a:r>
              <a:rPr lang="en-US" b="1" dirty="0"/>
              <a:t> </a:t>
            </a:r>
            <a:r>
              <a:rPr lang="en-US" dirty="0"/>
              <a:t>Deconstruct</a:t>
            </a:r>
          </a:p>
        </p:txBody>
      </p:sp>
      <p:sp>
        <p:nvSpPr>
          <p:cNvPr id="3" name="Content Placeholder 2">
            <a:extLst>
              <a:ext uri="{FF2B5EF4-FFF2-40B4-BE49-F238E27FC236}">
                <a16:creationId xmlns:a16="http://schemas.microsoft.com/office/drawing/2014/main" id="{B44E908E-093C-4E10-917E-D724ECA8FEB9}"/>
              </a:ext>
            </a:extLst>
          </p:cNvPr>
          <p:cNvSpPr>
            <a:spLocks noGrp="1"/>
          </p:cNvSpPr>
          <p:nvPr>
            <p:ph idx="1"/>
          </p:nvPr>
        </p:nvSpPr>
        <p:spPr>
          <a:xfrm>
            <a:off x="838199" y="1825625"/>
            <a:ext cx="11096625" cy="4351338"/>
          </a:xfrm>
        </p:spPr>
        <p:txBody>
          <a:bodyPr>
            <a:normAutofit/>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static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Deconstruct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str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out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length</a:t>
            </a: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length</a:t>
            </a:r>
            <a:r>
              <a:rPr lang="en-US" sz="2400" dirty="0">
                <a:solidFill>
                  <a:srgbClr val="000000"/>
                </a:solidFill>
                <a:latin typeface="Consolas" panose="020B0609020204030204" pitchFamily="49" charset="0"/>
              </a:rPr>
              <a:t> = </a:t>
            </a:r>
            <a:r>
              <a:rPr lang="en-US" sz="2400" dirty="0" err="1">
                <a:solidFill>
                  <a:srgbClr val="001080"/>
                </a:solidFill>
                <a:latin typeface="Consolas" panose="020B0609020204030204" pitchFamily="49" charset="0"/>
              </a:rPr>
              <a:t>str</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Length</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AF00DB"/>
                </a:solidFill>
                <a:latin typeface="Consolas" panose="020B0609020204030204" pitchFamily="49" charset="0"/>
              </a:rPr>
              <a:t>if</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Image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7</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img</a:t>
            </a:r>
            <a:r>
              <a:rPr lang="en-US" sz="2400" dirty="0">
                <a:solidFill>
                  <a:srgbClr val="000000"/>
                </a:solidFill>
                <a:latin typeface="Consolas" panose="020B0609020204030204" pitchFamily="49" charset="0"/>
              </a:rPr>
              <a:t>)</a:t>
            </a:r>
          </a:p>
          <a:p>
            <a:pPr marL="0" indent="0">
              <a:buNone/>
            </a:pPr>
            <a:r>
              <a:rPr lang="en-US" sz="2400" dirty="0">
                <a:solidFill>
                  <a:srgbClr val="001080"/>
                </a:solidFill>
                <a:latin typeface="Consolas" panose="020B0609020204030204" pitchFamily="49" charset="0"/>
              </a:rPr>
              <a:t>     </a:t>
            </a:r>
            <a:r>
              <a:rPr lang="en-US" sz="2400" dirty="0" err="1">
                <a:solidFill>
                  <a:srgbClr val="001080"/>
                </a:solidFill>
                <a:latin typeface="Consolas" panose="020B0609020204030204" pitchFamily="49" charset="0"/>
              </a:rPr>
              <a:t>Console</a:t>
            </a:r>
            <a:r>
              <a:rPr lang="en-US" sz="2400" dirty="0" err="1">
                <a:solidFill>
                  <a:srgbClr val="000000"/>
                </a:solidFill>
                <a:latin typeface="Consolas" panose="020B0609020204030204" pitchFamily="49" charset="0"/>
              </a:rPr>
              <a:t>.</a:t>
            </a:r>
            <a:r>
              <a:rPr lang="en-US" sz="2400" dirty="0" err="1">
                <a:solidFill>
                  <a:srgbClr val="795E26"/>
                </a:solidFill>
                <a:latin typeface="Consolas" panose="020B0609020204030204" pitchFamily="49" charset="0"/>
              </a:rPr>
              <a:t>WriteLine</a:t>
            </a:r>
            <a:r>
              <a:rPr lang="en-US" sz="2400" dirty="0">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img</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marL="0" indent="0">
              <a:buNone/>
            </a:pPr>
            <a:endParaRPr lang="en-US" sz="2400" dirty="0">
              <a:solidFill>
                <a:srgbClr val="000000"/>
              </a:solidFill>
              <a:latin typeface="Consolas" panose="020B0609020204030204" pitchFamily="49" charset="0"/>
            </a:endParaRPr>
          </a:p>
          <a:p>
            <a:pPr marL="0" indent="0">
              <a:buNone/>
            </a:pPr>
            <a:endParaRPr lang="en-US" sz="2400" dirty="0"/>
          </a:p>
        </p:txBody>
      </p:sp>
    </p:spTree>
    <p:extLst>
      <p:ext uri="{BB962C8B-B14F-4D97-AF65-F5344CB8AC3E}">
        <p14:creationId xmlns:p14="http://schemas.microsoft.com/office/powerpoint/2010/main" val="32244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1D8E-4ACC-41B4-9B71-DC4279B2F951}"/>
              </a:ext>
            </a:extLst>
          </p:cNvPr>
          <p:cNvSpPr>
            <a:spLocks noGrp="1"/>
          </p:cNvSpPr>
          <p:nvPr>
            <p:ph type="title"/>
          </p:nvPr>
        </p:nvSpPr>
        <p:spPr/>
        <p:txBody>
          <a:bodyPr/>
          <a:lstStyle/>
          <a:p>
            <a:r>
              <a:rPr lang="ru-RU" dirty="0"/>
              <a:t>Парочка деталей: </a:t>
            </a:r>
            <a:r>
              <a:rPr lang="en-US" dirty="0"/>
              <a:t>Deconstruct</a:t>
            </a:r>
            <a:r>
              <a:rPr lang="ru-RU" dirty="0"/>
              <a:t> и</a:t>
            </a:r>
            <a:r>
              <a:rPr lang="en-US" dirty="0"/>
              <a:t> 1 </a:t>
            </a:r>
            <a:r>
              <a:rPr lang="ru-RU" dirty="0"/>
              <a:t>аргумент</a:t>
            </a:r>
            <a:endParaRPr lang="en-US" dirty="0"/>
          </a:p>
        </p:txBody>
      </p:sp>
      <p:sp>
        <p:nvSpPr>
          <p:cNvPr id="4" name="Content Placeholder 3">
            <a:extLst>
              <a:ext uri="{FF2B5EF4-FFF2-40B4-BE49-F238E27FC236}">
                <a16:creationId xmlns:a16="http://schemas.microsoft.com/office/drawing/2014/main" id="{357E067E-4F36-4F34-8C28-5AA9E27C6177}"/>
              </a:ext>
            </a:extLst>
          </p:cNvPr>
          <p:cNvSpPr>
            <a:spLocks noGrp="1"/>
          </p:cNvSpPr>
          <p:nvPr>
            <p:ph sz="half" idx="1"/>
          </p:nvPr>
        </p:nvSpPr>
        <p:spPr>
          <a:xfrm>
            <a:off x="838199" y="1825625"/>
            <a:ext cx="5534025" cy="4351338"/>
          </a:xfrm>
        </p:spPr>
        <p:txBody>
          <a:bodyPr/>
          <a:lstStyle/>
          <a:p>
            <a:pPr marL="0" lvl="0" indent="0">
              <a:buNone/>
            </a:pPr>
            <a:r>
              <a:rPr lang="en-US" sz="2400" dirty="0">
                <a:solidFill>
                  <a:srgbClr val="001080"/>
                </a:solidFill>
                <a:latin typeface="Consolas" panose="020B0609020204030204" pitchFamily="49" charset="0"/>
              </a:rPr>
              <a:t>image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Image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7</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_</a:t>
            </a:r>
            <a:r>
              <a:rPr lang="en-US" sz="2400" dirty="0">
                <a:solidFill>
                  <a:srgbClr val="000000"/>
                </a:solidFill>
                <a:latin typeface="Consolas" panose="020B0609020204030204" pitchFamily="49" charset="0"/>
              </a:rPr>
              <a:t>)</a:t>
            </a:r>
          </a:p>
          <a:p>
            <a:pPr marL="0" lvl="0" indent="0">
              <a:buNone/>
            </a:pPr>
            <a:r>
              <a:rPr lang="en-US" sz="2400" dirty="0">
                <a:solidFill>
                  <a:srgbClr val="001080"/>
                </a:solidFill>
                <a:latin typeface="Consolas" panose="020B0609020204030204" pitchFamily="49" charset="0"/>
              </a:rPr>
              <a:t>    </a:t>
            </a:r>
            <a:endParaRPr lang="en-US" sz="2400" dirty="0">
              <a:solidFill>
                <a:srgbClr val="000000"/>
              </a:solidFill>
              <a:latin typeface="Consolas" panose="020B0609020204030204" pitchFamily="49" charset="0"/>
            </a:endParaRPr>
          </a:p>
          <a:p>
            <a:endParaRPr lang="en-US" dirty="0"/>
          </a:p>
        </p:txBody>
      </p:sp>
      <p:sp>
        <p:nvSpPr>
          <p:cNvPr id="5" name="Content Placeholder 4">
            <a:extLst>
              <a:ext uri="{FF2B5EF4-FFF2-40B4-BE49-F238E27FC236}">
                <a16:creationId xmlns:a16="http://schemas.microsoft.com/office/drawing/2014/main" id="{FE1B6D9E-28A2-41A4-A341-43AA110D5588}"/>
              </a:ext>
            </a:extLst>
          </p:cNvPr>
          <p:cNvSpPr>
            <a:spLocks noGrp="1"/>
          </p:cNvSpPr>
          <p:nvPr>
            <p:ph sz="half" idx="2"/>
          </p:nvPr>
        </p:nvSpPr>
        <p:spPr>
          <a:xfrm>
            <a:off x="6648450" y="1825625"/>
            <a:ext cx="4705350" cy="4351338"/>
          </a:xfrm>
        </p:spPr>
        <p:txBody>
          <a:bodyPr/>
          <a:lstStyle/>
          <a:p>
            <a:pPr marL="0" indent="0">
              <a:buNone/>
            </a:pPr>
            <a:r>
              <a:rPr lang="en-US" dirty="0"/>
              <a:t>error CS0029: Cannot implicitly convert type 'int' to 'string'</a:t>
            </a:r>
          </a:p>
        </p:txBody>
      </p:sp>
      <p:sp>
        <p:nvSpPr>
          <p:cNvPr id="6" name="Rectangle 5">
            <a:extLst>
              <a:ext uri="{FF2B5EF4-FFF2-40B4-BE49-F238E27FC236}">
                <a16:creationId xmlns:a16="http://schemas.microsoft.com/office/drawing/2014/main" id="{2D5FF373-63ED-405B-9920-FE9E9D5BE45C}"/>
              </a:ext>
            </a:extLst>
          </p:cNvPr>
          <p:cNvSpPr/>
          <p:nvPr/>
        </p:nvSpPr>
        <p:spPr>
          <a:xfrm>
            <a:off x="3880680" y="1784350"/>
            <a:ext cx="1204176" cy="461665"/>
          </a:xfrm>
          <a:prstGeom prst="rect">
            <a:avLst/>
          </a:prstGeom>
        </p:spPr>
        <p:txBody>
          <a:bodyPr wrap="none">
            <a:spAutoFit/>
          </a:bodyPr>
          <a:lstStyle/>
          <a:p>
            <a:r>
              <a:rPr lang="en-US" sz="2400" dirty="0">
                <a:solidFill>
                  <a:srgbClr val="795E26"/>
                </a:solidFill>
                <a:latin typeface="Consolas" panose="020B0609020204030204" pitchFamily="49" charset="0"/>
              </a:rPr>
              <a:t>String</a:t>
            </a:r>
            <a:endParaRPr lang="en-US" sz="2400" dirty="0"/>
          </a:p>
        </p:txBody>
      </p:sp>
    </p:spTree>
    <p:extLst>
      <p:ext uri="{BB962C8B-B14F-4D97-AF65-F5344CB8AC3E}">
        <p14:creationId xmlns:p14="http://schemas.microsoft.com/office/powerpoint/2010/main" val="67030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E34CEE-6867-4EBA-ACDB-06AFD8FD7DB2}"/>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6" name="Content Placeholder 5">
            <a:extLst>
              <a:ext uri="{FF2B5EF4-FFF2-40B4-BE49-F238E27FC236}">
                <a16:creationId xmlns:a16="http://schemas.microsoft.com/office/drawing/2014/main" id="{527B90A2-4327-43DE-9A89-DC25D7E9F69B}"/>
              </a:ext>
            </a:extLst>
          </p:cNvPr>
          <p:cNvSpPr>
            <a:spLocks noGrp="1"/>
          </p:cNvSpPr>
          <p:nvPr>
            <p:ph idx="1"/>
          </p:nvPr>
        </p:nvSpPr>
        <p:spPr>
          <a:xfrm>
            <a:off x="838200" y="1825625"/>
            <a:ext cx="10210800" cy="4351338"/>
          </a:xfrm>
        </p:spPr>
        <p:txBody>
          <a:bodyPr>
            <a:normAutofit lnSpcReduction="10000"/>
          </a:bodyPr>
          <a:lstStyle/>
          <a:p>
            <a:pPr marL="0" indent="0">
              <a:buNone/>
            </a:pPr>
            <a:r>
              <a:rPr lang="en-US" dirty="0">
                <a:solidFill>
                  <a:srgbClr val="AF00DB"/>
                </a:solidFill>
                <a:latin typeface="Consolas" panose="020B0609020204030204" pitchFamily="49" charset="0"/>
              </a:rPr>
              <a:t>switch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image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14</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Image</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_</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img</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img</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Name</a:t>
            </a:r>
            <a:r>
              <a:rPr lang="en-US" dirty="0">
                <a:solidFill>
                  <a:srgbClr val="000000"/>
                </a:solidFill>
                <a:latin typeface="Consolas" panose="020B0609020204030204" pitchFamily="49" charset="0"/>
              </a:rPr>
              <a:t>);</a:t>
            </a:r>
          </a:p>
          <a:p>
            <a:pPr marL="0" indent="0">
              <a:buNone/>
            </a:pPr>
            <a:r>
              <a:rPr lang="en-US" dirty="0">
                <a:solidFill>
                  <a:srgbClr val="AF00DB"/>
                </a:solidFill>
                <a:latin typeface="Consolas" panose="020B0609020204030204" pitchFamily="49" charset="0"/>
              </a:rPr>
              <a:t>		break</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126461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4CB9-2E7F-4904-9742-C195C2AA4B54}"/>
              </a:ext>
            </a:extLst>
          </p:cNvPr>
          <p:cNvSpPr>
            <a:spLocks noGrp="1"/>
          </p:cNvSpPr>
          <p:nvPr>
            <p:ph type="title"/>
          </p:nvPr>
        </p:nvSpPr>
        <p:spPr/>
        <p:txBody>
          <a:bodyPr/>
          <a:lstStyle/>
          <a:p>
            <a:r>
              <a:rPr lang="en-US" dirty="0"/>
              <a:t>Ranges</a:t>
            </a:r>
          </a:p>
        </p:txBody>
      </p:sp>
      <p:sp>
        <p:nvSpPr>
          <p:cNvPr id="3" name="Content Placeholder 2">
            <a:extLst>
              <a:ext uri="{FF2B5EF4-FFF2-40B4-BE49-F238E27FC236}">
                <a16:creationId xmlns:a16="http://schemas.microsoft.com/office/drawing/2014/main" id="{9E55097F-45D7-4713-9521-5519992BC11E}"/>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p>
          <a:p>
            <a:pPr marL="0" indent="0">
              <a:buNone/>
            </a:pPr>
            <a:r>
              <a:rPr lang="en-US" dirty="0">
                <a:solidFill>
                  <a:srgbClr val="267F99"/>
                </a:solidFill>
                <a:latin typeface="Consolas" panose="020B0609020204030204" pitchFamily="49" charset="0"/>
              </a:rPr>
              <a:t>Span</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001080"/>
                </a:solidFill>
                <a:latin typeface="Consolas" panose="020B0609020204030204" pitchFamily="49" charset="0"/>
              </a:rPr>
              <a:t>span</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p>
          <a:p>
            <a:pPr marL="0" indent="0">
              <a:buNone/>
            </a:pPr>
            <a:endParaRPr lang="en-US" dirty="0">
              <a:solidFill>
                <a:srgbClr val="008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out: [2, 3]</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63229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81A-6287-4974-AAB4-F78C81BDF905}"/>
              </a:ext>
            </a:extLst>
          </p:cNvPr>
          <p:cNvSpPr>
            <a:spLocks noGrp="1"/>
          </p:cNvSpPr>
          <p:nvPr>
            <p:ph type="title"/>
          </p:nvPr>
        </p:nvSpPr>
        <p:spPr/>
        <p:txBody>
          <a:bodyPr/>
          <a:lstStyle/>
          <a:p>
            <a:r>
              <a:rPr lang="en-US" dirty="0" err="1"/>
              <a:t>System.Index</a:t>
            </a:r>
            <a:endParaRPr lang="en-US" dirty="0"/>
          </a:p>
        </p:txBody>
      </p:sp>
      <p:sp>
        <p:nvSpPr>
          <p:cNvPr id="3" name="Content Placeholder 2">
            <a:extLst>
              <a:ext uri="{FF2B5EF4-FFF2-40B4-BE49-F238E27FC236}">
                <a16:creationId xmlns:a16="http://schemas.microsoft.com/office/drawing/2014/main" id="{68EC19C3-DD67-43B0-8959-FAF68AA0889D}"/>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struct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 </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private</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=&gt;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bool</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=&gt; </a:t>
            </a:r>
            <a:r>
              <a:rPr lang="en-US" sz="2200" dirty="0">
                <a:solidFill>
                  <a:srgbClr val="001080"/>
                </a:solidFill>
                <a:latin typeface="Consolas" panose="020B0609020204030204" pitchFamily="49" charset="0"/>
              </a:rPr>
              <a:t>_value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bool</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p>
          <a:p>
            <a:pPr marL="0" indent="0">
              <a:buNone/>
            </a:pPr>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&lt;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throw</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ArgumentException</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_value</a:t>
            </a:r>
            <a:r>
              <a:rPr lang="en-US" sz="2200" dirty="0">
                <a:solidFill>
                  <a:srgbClr val="000000"/>
                </a:solidFill>
                <a:latin typeface="Consolas" panose="020B0609020204030204" pitchFamily="49" charset="0"/>
              </a:rPr>
              <a:t> =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implicit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operator</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value</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40899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9FB4-62EA-4AE6-A7E8-FC63EDEB3F7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F1239037-DA8C-4AA0-95E2-61102563286C}"/>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solidFill>
                <a:srgbClr val="008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with indexes</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last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out: 9</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without indexes</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last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out: 9</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6593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2AC-4992-41DE-B060-5504E3EFEFEB}"/>
              </a:ext>
            </a:extLst>
          </p:cNvPr>
          <p:cNvSpPr>
            <a:spLocks noGrp="1"/>
          </p:cNvSpPr>
          <p:nvPr>
            <p:ph type="title"/>
          </p:nvPr>
        </p:nvSpPr>
        <p:spPr/>
        <p:txBody>
          <a:bodyPr/>
          <a:lstStyle/>
          <a:p>
            <a:r>
              <a:rPr lang="en-US" dirty="0" err="1"/>
              <a:t>System.Range</a:t>
            </a:r>
            <a:endParaRPr lang="en-US" dirty="0"/>
          </a:p>
        </p:txBody>
      </p:sp>
      <p:sp>
        <p:nvSpPr>
          <p:cNvPr id="3" name="Content Placeholder 2">
            <a:extLst>
              <a:ext uri="{FF2B5EF4-FFF2-40B4-BE49-F238E27FC236}">
                <a16:creationId xmlns:a16="http://schemas.microsoft.com/office/drawing/2014/main" id="{1310DEF6-DDD3-4C0B-A41B-03FBDC1C3987}"/>
              </a:ext>
            </a:extLst>
          </p:cNvPr>
          <p:cNvSpPr>
            <a:spLocks noGrp="1"/>
          </p:cNvSpPr>
          <p:nvPr>
            <p:ph idx="1"/>
          </p:nvPr>
        </p:nvSpPr>
        <p:spPr/>
        <p:txBody>
          <a:bodyPr>
            <a:no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readonly</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struct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 </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p>
          <a:p>
            <a:pPr marL="0" indent="0">
              <a:buNone/>
            </a:pPr>
            <a:r>
              <a:rPr lang="en-US" sz="2200" dirty="0">
                <a:solidFill>
                  <a:srgbClr val="0000FF"/>
                </a:solidFill>
                <a:latin typeface="Consolas" panose="020B0609020204030204" pitchFamily="49" charset="0"/>
              </a:rPr>
              <a:t>    public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    </a:t>
            </a:r>
          </a:p>
          <a:p>
            <a:pPr marL="0" indent="0">
              <a:buNone/>
            </a:pPr>
            <a:r>
              <a:rPr lang="en-US" sz="2200" dirty="0">
                <a:solidFill>
                  <a:srgbClr val="0000FF"/>
                </a:solidFill>
                <a:latin typeface="Consolas" panose="020B0609020204030204" pitchFamily="49" charset="0"/>
              </a:rPr>
              <a:t>    private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387336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472B-2EFF-454A-8908-E18D53639C4E}"/>
              </a:ext>
            </a:extLst>
          </p:cNvPr>
          <p:cNvSpPr>
            <a:spLocks noGrp="1"/>
          </p:cNvSpPr>
          <p:nvPr>
            <p:ph type="title"/>
          </p:nvPr>
        </p:nvSpPr>
        <p:spPr/>
        <p:txBody>
          <a:bodyPr/>
          <a:lstStyle/>
          <a:p>
            <a:r>
              <a:rPr lang="en-US" dirty="0" err="1"/>
              <a:t>System.Range</a:t>
            </a:r>
            <a:r>
              <a:rPr lang="en-US" dirty="0"/>
              <a:t> </a:t>
            </a:r>
            <a:r>
              <a:rPr lang="ru-RU" dirty="0"/>
              <a:t>фабрики</a:t>
            </a:r>
            <a:endParaRPr lang="en-US" dirty="0"/>
          </a:p>
        </p:txBody>
      </p:sp>
      <p:sp>
        <p:nvSpPr>
          <p:cNvPr id="3" name="Content Placeholder 2">
            <a:extLst>
              <a:ext uri="{FF2B5EF4-FFF2-40B4-BE49-F238E27FC236}">
                <a16:creationId xmlns:a16="http://schemas.microsoft.com/office/drawing/2014/main" id="{2731D4F2-BBB3-445F-918E-F5725E85A34A}"/>
              </a:ext>
            </a:extLst>
          </p:cNvPr>
          <p:cNvSpPr>
            <a:spLocks noGrp="1"/>
          </p:cNvSpPr>
          <p:nvPr>
            <p:ph idx="1"/>
          </p:nvPr>
        </p:nvSpPr>
        <p:spPr/>
        <p:txBody>
          <a:bodyPr>
            <a:normAutofit/>
          </a:bodyPr>
          <a:lstStyle/>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Create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FromStart</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start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ToEnd</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end</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static</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All</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=&gt;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Range</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pPr marL="0" indent="0">
              <a:buNone/>
            </a:pPr>
            <a:r>
              <a:rPr lang="en-US" sz="2200" dirty="0">
                <a:solidFill>
                  <a:srgbClr val="0000FF"/>
                </a:solidFill>
                <a:latin typeface="Consolas" panose="020B0609020204030204" pitchFamily="49" charset="0"/>
              </a:rPr>
              <a:t>            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Index</a:t>
            </a:r>
            <a:r>
              <a:rPr lang="en-US" sz="2200" dirty="0">
                <a:solidFill>
                  <a:srgbClr val="000000"/>
                </a:solidFill>
                <a:latin typeface="Consolas" panose="020B0609020204030204" pitchFamily="49" charset="0"/>
              </a:rPr>
              <a:t>(</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fromEnd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true</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a:t>
            </a:r>
            <a:endParaRPr lang="en-US" sz="2200" dirty="0"/>
          </a:p>
        </p:txBody>
      </p:sp>
    </p:spTree>
    <p:extLst>
      <p:ext uri="{BB962C8B-B14F-4D97-AF65-F5344CB8AC3E}">
        <p14:creationId xmlns:p14="http://schemas.microsoft.com/office/powerpoint/2010/main" val="31835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9918-1806-4A3B-9306-79CBA7D99BAB}"/>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4D13E55-D4AB-4193-BCE9-25D48E398899}"/>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a:t>
            </a:r>
          </a:p>
          <a:p>
            <a:pPr marL="0" indent="0">
              <a:buNone/>
            </a:pPr>
            <a:endParaRPr lang="en-US" dirty="0"/>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5, 6, 7, 8, 9</a:t>
            </a: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 4, 5, 6</a:t>
            </a:r>
            <a:endParaRPr lang="en-US" dirty="0">
              <a:solidFill>
                <a:srgbClr val="000000"/>
              </a:solidFill>
              <a:latin typeface="Consolas" panose="020B0609020204030204" pitchFamily="49" charset="0"/>
            </a:endParaRP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6, 7, 8, 9</a:t>
            </a:r>
          </a:p>
          <a:p>
            <a:pPr marL="0"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1, 2, 3, 4, 5, 6, 7, 8, 9</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258296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EBD34-9004-4833-BC4D-66F81E67EC24}"/>
              </a:ext>
            </a:extLst>
          </p:cNvPr>
          <p:cNvSpPr>
            <a:spLocks noGrp="1"/>
          </p:cNvSpPr>
          <p:nvPr>
            <p:ph type="title"/>
          </p:nvPr>
        </p:nvSpPr>
        <p:spPr/>
        <p:txBody>
          <a:bodyPr/>
          <a:lstStyle/>
          <a:p>
            <a:r>
              <a:rPr lang="ru-RU" dirty="0"/>
              <a:t>Реакция на возможность</a:t>
            </a:r>
            <a:endParaRPr lang="en-US" dirty="0"/>
          </a:p>
        </p:txBody>
      </p:sp>
      <p:sp>
        <p:nvSpPr>
          <p:cNvPr id="5" name="Content Placeholder 4">
            <a:extLst>
              <a:ext uri="{FF2B5EF4-FFF2-40B4-BE49-F238E27FC236}">
                <a16:creationId xmlns:a16="http://schemas.microsoft.com/office/drawing/2014/main" id="{8F962235-3D47-4E2E-8C5B-05AF96C905EB}"/>
              </a:ext>
            </a:extLst>
          </p:cNvPr>
          <p:cNvSpPr>
            <a:spLocks noGrp="1"/>
          </p:cNvSpPr>
          <p:nvPr>
            <p:ph sz="half" idx="1"/>
          </p:nvPr>
        </p:nvSpPr>
        <p:spPr/>
        <p:txBody>
          <a:bodyPr/>
          <a:lstStyle/>
          <a:p>
            <a:r>
              <a:rPr lang="en-US" dirty="0"/>
              <a:t>TODO: </a:t>
            </a:r>
            <a:r>
              <a:rPr lang="ru-RU" dirty="0" err="1"/>
              <a:t>какртинка</a:t>
            </a:r>
            <a:r>
              <a:rPr lang="ru-RU" dirty="0"/>
              <a:t> со слюнками</a:t>
            </a:r>
            <a:endParaRPr lang="en-US" dirty="0"/>
          </a:p>
        </p:txBody>
      </p:sp>
      <p:sp>
        <p:nvSpPr>
          <p:cNvPr id="6" name="Content Placeholder 5">
            <a:extLst>
              <a:ext uri="{FF2B5EF4-FFF2-40B4-BE49-F238E27FC236}">
                <a16:creationId xmlns:a16="http://schemas.microsoft.com/office/drawing/2014/main" id="{01DD8A44-26EA-4CB0-B23F-BBEF794E58AA}"/>
              </a:ext>
            </a:extLst>
          </p:cNvPr>
          <p:cNvSpPr>
            <a:spLocks noGrp="1"/>
          </p:cNvSpPr>
          <p:nvPr>
            <p:ph sz="half" idx="2"/>
          </p:nvPr>
        </p:nvSpPr>
        <p:spPr/>
        <p:txBody>
          <a:bodyPr/>
          <a:lstStyle/>
          <a:p>
            <a:r>
              <a:rPr lang="en-US" dirty="0"/>
              <a:t>TODO: </a:t>
            </a:r>
            <a:r>
              <a:rPr lang="ru-RU" dirty="0"/>
              <a:t>картинка с </a:t>
            </a:r>
            <a:r>
              <a:rPr lang="ru-RU" dirty="0" err="1"/>
              <a:t>хейтом</a:t>
            </a:r>
            <a:endParaRPr lang="en-US" dirty="0"/>
          </a:p>
        </p:txBody>
      </p:sp>
    </p:spTree>
    <p:extLst>
      <p:ext uri="{BB962C8B-B14F-4D97-AF65-F5344CB8AC3E}">
        <p14:creationId xmlns:p14="http://schemas.microsoft.com/office/powerpoint/2010/main" val="41651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788-E5AF-4ACD-B4A9-4946E008DE1A}"/>
              </a:ext>
            </a:extLst>
          </p:cNvPr>
          <p:cNvSpPr>
            <a:spLocks noGrp="1"/>
          </p:cNvSpPr>
          <p:nvPr>
            <p:ph type="title"/>
          </p:nvPr>
        </p:nvSpPr>
        <p:spPr/>
        <p:txBody>
          <a:bodyPr/>
          <a:lstStyle/>
          <a:p>
            <a:r>
              <a:rPr lang="en-US" dirty="0"/>
              <a:t>Range </a:t>
            </a:r>
            <a:r>
              <a:rPr lang="ru-RU" dirty="0"/>
              <a:t>и </a:t>
            </a:r>
            <a:r>
              <a:rPr lang="en-US" dirty="0"/>
              <a:t>Index </a:t>
            </a:r>
            <a:r>
              <a:rPr lang="ru-RU" dirty="0"/>
              <a:t>можно применять к</a:t>
            </a:r>
            <a:endParaRPr lang="en-US" dirty="0"/>
          </a:p>
        </p:txBody>
      </p:sp>
      <p:sp>
        <p:nvSpPr>
          <p:cNvPr id="3" name="Content Placeholder 2">
            <a:extLst>
              <a:ext uri="{FF2B5EF4-FFF2-40B4-BE49-F238E27FC236}">
                <a16:creationId xmlns:a16="http://schemas.microsoft.com/office/drawing/2014/main" id="{B4234FD8-789B-4D3B-9826-B1403A488E5A}"/>
              </a:ext>
            </a:extLst>
          </p:cNvPr>
          <p:cNvSpPr>
            <a:spLocks noGrp="1"/>
          </p:cNvSpPr>
          <p:nvPr>
            <p:ph idx="1"/>
          </p:nvPr>
        </p:nvSpPr>
        <p:spPr/>
        <p:txBody>
          <a:bodyPr>
            <a:normAutofit/>
          </a:bodyPr>
          <a:lstStyle/>
          <a:p>
            <a:r>
              <a:rPr lang="en-US" sz="3600" dirty="0"/>
              <a:t>Array</a:t>
            </a:r>
          </a:p>
          <a:p>
            <a:r>
              <a:rPr lang="en-US" sz="3600" dirty="0"/>
              <a:t>Span</a:t>
            </a:r>
          </a:p>
          <a:p>
            <a:r>
              <a:rPr lang="en-US" sz="3600" dirty="0"/>
              <a:t>String</a:t>
            </a:r>
          </a:p>
          <a:p>
            <a:pPr lvl="1"/>
            <a:r>
              <a:rPr lang="en-US" sz="2800" dirty="0"/>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substring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 Hello</a:t>
            </a:r>
            <a:endParaRPr lang="en-US" dirty="0">
              <a:solidFill>
                <a:srgbClr val="000000"/>
              </a:solidFill>
              <a:latin typeface="Consolas" panose="020B0609020204030204" pitchFamily="49" charset="0"/>
            </a:endParaRPr>
          </a:p>
          <a:p>
            <a:pPr lvl="1"/>
            <a:endParaRPr lang="en-US" sz="3200" dirty="0"/>
          </a:p>
        </p:txBody>
      </p:sp>
    </p:spTree>
    <p:extLst>
      <p:ext uri="{BB962C8B-B14F-4D97-AF65-F5344CB8AC3E}">
        <p14:creationId xmlns:p14="http://schemas.microsoft.com/office/powerpoint/2010/main" val="22865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3A7D-F88F-4FEE-B0D4-C8D4639CB622}"/>
              </a:ext>
            </a:extLst>
          </p:cNvPr>
          <p:cNvSpPr>
            <a:spLocks noGrp="1"/>
          </p:cNvSpPr>
          <p:nvPr>
            <p:ph type="title"/>
          </p:nvPr>
        </p:nvSpPr>
        <p:spPr/>
        <p:txBody>
          <a:bodyPr/>
          <a:lstStyle/>
          <a:p>
            <a:r>
              <a:rPr lang="ru-RU" dirty="0"/>
              <a:t>Как же это использовать</a:t>
            </a:r>
            <a:endParaRPr lang="en-US" dirty="0"/>
          </a:p>
        </p:txBody>
      </p:sp>
      <p:sp>
        <p:nvSpPr>
          <p:cNvPr id="3" name="Content Placeholder 2">
            <a:extLst>
              <a:ext uri="{FF2B5EF4-FFF2-40B4-BE49-F238E27FC236}">
                <a16:creationId xmlns:a16="http://schemas.microsoft.com/office/drawing/2014/main" id="{AE5BFCED-0BDB-477B-B27D-5C32987CCFF4}"/>
              </a:ext>
            </a:extLst>
          </p:cNvPr>
          <p:cNvSpPr>
            <a:spLocks noGrp="1"/>
          </p:cNvSpPr>
          <p:nvPr>
            <p:ph idx="1"/>
          </p:nvPr>
        </p:nvSpPr>
        <p:spPr/>
        <p:txBody>
          <a:bodyPr>
            <a:normAutofit fontScale="92500" lnSpcReduction="1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log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"2018.09.01 Errors: #1234 Null Reference #1456 Access Violation @End"</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errors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p>
          <a:p>
            <a:pPr marL="0" indent="0">
              <a:buNone/>
            </a:pPr>
            <a:r>
              <a:rPr lang="en-US" dirty="0">
                <a:solidFill>
                  <a:srgbClr val="008000"/>
                </a:solidFill>
                <a:latin typeface="Consolas" panose="020B0609020204030204" pitchFamily="49" charset="0"/>
              </a:rPr>
              <a:t>// out: 1234 Null Reference #1456 Access Violation</a:t>
            </a:r>
            <a:endParaRPr lang="en-US" dirty="0">
              <a:solidFill>
                <a:srgbClr val="000000"/>
              </a:solidFill>
              <a:latin typeface="Consolas" panose="020B0609020204030204" pitchFamily="49" charset="0"/>
            </a:endParaRPr>
          </a:p>
          <a:p>
            <a:pPr marL="0" indent="0">
              <a:buNone/>
            </a:pPr>
            <a:r>
              <a:rPr lang="en-US" dirty="0">
                <a:solidFill>
                  <a:srgbClr val="AF00DB"/>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error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errors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Split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details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p>
          <a:p>
            <a:pPr marL="0" indent="0">
              <a:buNone/>
            </a:pPr>
            <a:r>
              <a:rPr lang="en-US" dirty="0">
                <a:solidFill>
                  <a:srgbClr val="008000"/>
                </a:solidFill>
                <a:latin typeface="Consolas" panose="020B0609020204030204" pitchFamily="49" charset="0"/>
              </a:rPr>
              <a:t>	// out: Null Reference</a:t>
            </a:r>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 out: Access Violation</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8768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9B54-DD8E-4513-8071-B16320212A0E}"/>
              </a:ext>
            </a:extLst>
          </p:cNvPr>
          <p:cNvSpPr>
            <a:spLocks noGrp="1"/>
          </p:cNvSpPr>
          <p:nvPr>
            <p:ph type="title"/>
          </p:nvPr>
        </p:nvSpPr>
        <p:spPr/>
        <p:txBody>
          <a:bodyPr/>
          <a:lstStyle/>
          <a:p>
            <a:r>
              <a:rPr lang="ru-RU" dirty="0"/>
              <a:t>Парочка деталей:</a:t>
            </a:r>
            <a:r>
              <a:rPr lang="en-US" dirty="0"/>
              <a:t> Enumerator</a:t>
            </a:r>
          </a:p>
        </p:txBody>
      </p:sp>
      <p:sp>
        <p:nvSpPr>
          <p:cNvPr id="3" name="Content Placeholder 2">
            <a:extLst>
              <a:ext uri="{FF2B5EF4-FFF2-40B4-BE49-F238E27FC236}">
                <a16:creationId xmlns:a16="http://schemas.microsoft.com/office/drawing/2014/main" id="{BE1B5ECD-F8D1-4A5F-8E7F-188C59A6AAF2}"/>
              </a:ext>
            </a:extLst>
          </p:cNvPr>
          <p:cNvSpPr>
            <a:spLocks noGrp="1"/>
          </p:cNvSpPr>
          <p:nvPr>
            <p:ph idx="1"/>
          </p:nvPr>
        </p:nvSpPr>
        <p:spPr/>
        <p:txBody>
          <a:bodyPr/>
          <a:lstStyle/>
          <a:p>
            <a:pPr marL="0" indent="0">
              <a:buNone/>
            </a:pPr>
            <a:r>
              <a:rPr lang="en-US" dirty="0">
                <a:solidFill>
                  <a:srgbClr val="795E26"/>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 in 1..10)</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a:p>
            <a:pPr marL="0" indent="0">
              <a:buNone/>
            </a:pPr>
            <a:r>
              <a:rPr lang="ru-RU" dirty="0"/>
              <a:t>Представленная в прототипе реализация не содержит метод </a:t>
            </a:r>
            <a:r>
              <a:rPr lang="en-US" dirty="0" err="1"/>
              <a:t>GetEnumerator</a:t>
            </a:r>
            <a:endParaRPr lang="en-US" dirty="0"/>
          </a:p>
        </p:txBody>
      </p:sp>
    </p:spTree>
    <p:extLst>
      <p:ext uri="{BB962C8B-B14F-4D97-AF65-F5344CB8AC3E}">
        <p14:creationId xmlns:p14="http://schemas.microsoft.com/office/powerpoint/2010/main" val="16090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0D7F-3A00-4DE1-9359-13DDAC731F4B}"/>
              </a:ext>
            </a:extLst>
          </p:cNvPr>
          <p:cNvSpPr>
            <a:spLocks noGrp="1"/>
          </p:cNvSpPr>
          <p:nvPr>
            <p:ph type="title"/>
          </p:nvPr>
        </p:nvSpPr>
        <p:spPr/>
        <p:txBody>
          <a:bodyPr/>
          <a:lstStyle/>
          <a:p>
            <a:r>
              <a:rPr lang="ru-RU" dirty="0"/>
              <a:t>Парочка деталей:</a:t>
            </a:r>
            <a:r>
              <a:rPr lang="en-US" dirty="0"/>
              <a:t> step</a:t>
            </a:r>
          </a:p>
        </p:txBody>
      </p:sp>
      <p:sp>
        <p:nvSpPr>
          <p:cNvPr id="3" name="Content Placeholder 2">
            <a:extLst>
              <a:ext uri="{FF2B5EF4-FFF2-40B4-BE49-F238E27FC236}">
                <a16:creationId xmlns:a16="http://schemas.microsoft.com/office/drawing/2014/main" id="{15558F37-CA0A-424E-9895-907F21AC5430}"/>
              </a:ext>
            </a:extLst>
          </p:cNvPr>
          <p:cNvSpPr>
            <a:spLocks noGrp="1"/>
          </p:cNvSpPr>
          <p:nvPr>
            <p:ph idx="1"/>
          </p:nvPr>
        </p:nvSpPr>
        <p:spPr/>
        <p:txBody>
          <a:bodyPr/>
          <a:lstStyle/>
          <a:p>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Step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6624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CB59-1791-432B-8A1A-D1B96A87D17E}"/>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6" name="Text Placeholder 5">
            <a:extLst>
              <a:ext uri="{FF2B5EF4-FFF2-40B4-BE49-F238E27FC236}">
                <a16:creationId xmlns:a16="http://schemas.microsoft.com/office/drawing/2014/main" id="{B785535D-CC03-452E-AE70-26B629FE345C}"/>
              </a:ext>
            </a:extLst>
          </p:cNvPr>
          <p:cNvSpPr>
            <a:spLocks noGrp="1"/>
          </p:cNvSpPr>
          <p:nvPr>
            <p:ph type="body" idx="1"/>
          </p:nvPr>
        </p:nvSpPr>
        <p:spPr/>
        <p:txBody>
          <a:bodyPr/>
          <a:lstStyle/>
          <a:p>
            <a:r>
              <a:rPr lang="en-US" dirty="0"/>
              <a:t>Index/Range</a:t>
            </a:r>
          </a:p>
        </p:txBody>
      </p:sp>
      <p:sp>
        <p:nvSpPr>
          <p:cNvPr id="7" name="Content Placeholder 6">
            <a:extLst>
              <a:ext uri="{FF2B5EF4-FFF2-40B4-BE49-F238E27FC236}">
                <a16:creationId xmlns:a16="http://schemas.microsoft.com/office/drawing/2014/main" id="{9A667CC3-BE96-49F6-AA07-C1EA95126B7D}"/>
              </a:ext>
            </a:extLst>
          </p:cNvPr>
          <p:cNvSpPr>
            <a:spLocks noGrp="1"/>
          </p:cNvSpPr>
          <p:nvPr>
            <p:ph sz="half" idx="2"/>
          </p:nvPr>
        </p:nvSpPr>
        <p:spPr/>
        <p:txBody>
          <a:bodyPr/>
          <a:lstStyle/>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endParaRPr lang="en-US" dirty="0"/>
          </a:p>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endParaRPr lang="en-US" dirty="0"/>
          </a:p>
          <a:p>
            <a:r>
              <a:rPr lang="en-US" dirty="0"/>
              <a:t> </a:t>
            </a: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p:txBody>
      </p:sp>
      <p:sp>
        <p:nvSpPr>
          <p:cNvPr id="8" name="Text Placeholder 7">
            <a:extLst>
              <a:ext uri="{FF2B5EF4-FFF2-40B4-BE49-F238E27FC236}">
                <a16:creationId xmlns:a16="http://schemas.microsoft.com/office/drawing/2014/main" id="{A4596A03-253E-4EDF-9B43-C3752103AF7A}"/>
              </a:ext>
            </a:extLst>
          </p:cNvPr>
          <p:cNvSpPr>
            <a:spLocks noGrp="1"/>
          </p:cNvSpPr>
          <p:nvPr>
            <p:ph type="body" sz="quarter" idx="3"/>
          </p:nvPr>
        </p:nvSpPr>
        <p:spPr/>
        <p:txBody>
          <a:bodyPr/>
          <a:lstStyle/>
          <a:p>
            <a:r>
              <a:rPr lang="en-US" dirty="0" err="1"/>
              <a:t>Linq</a:t>
            </a:r>
            <a:endParaRPr lang="en-US" dirty="0"/>
          </a:p>
        </p:txBody>
      </p:sp>
      <p:sp>
        <p:nvSpPr>
          <p:cNvPr id="9" name="Content Placeholder 8">
            <a:extLst>
              <a:ext uri="{FF2B5EF4-FFF2-40B4-BE49-F238E27FC236}">
                <a16:creationId xmlns:a16="http://schemas.microsoft.com/office/drawing/2014/main" id="{5BE154DD-043E-433B-AF2B-407E4FA5E7ED}"/>
              </a:ext>
            </a:extLst>
          </p:cNvPr>
          <p:cNvSpPr>
            <a:spLocks noGrp="1"/>
          </p:cNvSpPr>
          <p:nvPr>
            <p:ph sz="quarter" idx="4"/>
          </p:nvPr>
        </p:nvSpPr>
        <p:spPr/>
        <p:txBody>
          <a:bodyPr/>
          <a:lstStyle/>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Skip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endParaRPr lang="en-US" dirty="0"/>
          </a:p>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Take</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endParaRPr lang="en-US" dirty="0"/>
          </a:p>
          <a:p>
            <a:r>
              <a:rPr lang="en-US" dirty="0"/>
              <a:t> </a:t>
            </a:r>
            <a:r>
              <a:rPr lang="en-US" dirty="0" err="1">
                <a:solidFill>
                  <a:srgbClr val="001080"/>
                </a:solidFill>
                <a:latin typeface="Consolas" panose="020B0609020204030204" pitchFamily="49" charset="0"/>
              </a:rPr>
              <a:t>array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Last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9328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00E8-35CA-4B30-A365-37E2B4E9520E}"/>
              </a:ext>
            </a:extLst>
          </p:cNvPr>
          <p:cNvSpPr>
            <a:spLocks noGrp="1"/>
          </p:cNvSpPr>
          <p:nvPr>
            <p:ph type="title"/>
          </p:nvPr>
        </p:nvSpPr>
        <p:spPr>
          <a:xfrm>
            <a:off x="838200" y="365125"/>
            <a:ext cx="10515600" cy="1325563"/>
          </a:xfrm>
        </p:spPr>
        <p:txBody>
          <a:bodyPr/>
          <a:lstStyle/>
          <a:p>
            <a:r>
              <a:rPr lang="en-US"/>
              <a:t>Target-typed new</a:t>
            </a:r>
            <a:endParaRPr lang="en-US" dirty="0"/>
          </a:p>
        </p:txBody>
      </p:sp>
      <p:pic>
        <p:nvPicPr>
          <p:cNvPr id="4" name="Content Placeholder 3">
            <a:extLst>
              <a:ext uri="{FF2B5EF4-FFF2-40B4-BE49-F238E27FC236}">
                <a16:creationId xmlns:a16="http://schemas.microsoft.com/office/drawing/2014/main" id="{E2ED3ECF-6F97-4136-A348-91E0E2D64971}"/>
              </a:ext>
            </a:extLst>
          </p:cNvPr>
          <p:cNvPicPr>
            <a:picLocks noGrp="1" noChangeAspect="1"/>
          </p:cNvPicPr>
          <p:nvPr>
            <p:ph idx="1"/>
          </p:nvPr>
        </p:nvPicPr>
        <p:blipFill>
          <a:blip r:embed="rId3"/>
          <a:stretch>
            <a:fillRect/>
          </a:stretch>
        </p:blipFill>
        <p:spPr>
          <a:xfrm>
            <a:off x="838200" y="1947863"/>
            <a:ext cx="10515599" cy="3430356"/>
          </a:xfrm>
          <a:prstGeom prst="rect">
            <a:avLst/>
          </a:prstGeom>
        </p:spPr>
      </p:pic>
    </p:spTree>
    <p:extLst>
      <p:ext uri="{BB962C8B-B14F-4D97-AF65-F5344CB8AC3E}">
        <p14:creationId xmlns:p14="http://schemas.microsoft.com/office/powerpoint/2010/main" val="2693786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9039-4C9E-4941-8415-4442E63E1A48}"/>
              </a:ext>
            </a:extLst>
          </p:cNvPr>
          <p:cNvSpPr>
            <a:spLocks noGrp="1"/>
          </p:cNvSpPr>
          <p:nvPr>
            <p:ph type="title"/>
          </p:nvPr>
        </p:nvSpPr>
        <p:spPr/>
        <p:txBody>
          <a:bodyPr/>
          <a:lstStyle/>
          <a:p>
            <a:r>
              <a:rPr lang="en-US" dirty="0"/>
              <a:t>Target-typed new</a:t>
            </a:r>
          </a:p>
        </p:txBody>
      </p:sp>
      <p:sp>
        <p:nvSpPr>
          <p:cNvPr id="3" name="Content Placeholder 2">
            <a:extLst>
              <a:ext uri="{FF2B5EF4-FFF2-40B4-BE49-F238E27FC236}">
                <a16:creationId xmlns:a16="http://schemas.microsoft.com/office/drawing/2014/main" id="{28B7AEE3-08F0-4559-BFAE-10654A008129}"/>
              </a:ext>
            </a:extLst>
          </p:cNvPr>
          <p:cNvSpPr>
            <a:spLocks noGrp="1"/>
          </p:cNvSpPr>
          <p:nvPr>
            <p:ph idx="1"/>
          </p:nvPr>
        </p:nvSpPr>
        <p:spPr/>
        <p:txBody>
          <a:bodyPr>
            <a:normAutofit/>
          </a:bodyPr>
          <a:lstStyle/>
          <a:p>
            <a:r>
              <a:rPr lang="en-US" sz="4000" dirty="0">
                <a:latin typeface="Consolas" panose="020B0609020204030204" pitchFamily="49" charset="0"/>
              </a:rPr>
              <a:t> </a:t>
            </a: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r>
              <a:rPr lang="en-US" sz="4000" dirty="0"/>
              <a:t>  </a:t>
            </a:r>
            <a:r>
              <a:rPr lang="en-US" sz="4000" dirty="0">
                <a:solidFill>
                  <a:srgbClr val="267F99"/>
                </a:solidFill>
                <a:latin typeface="Consolas" panose="020B0609020204030204" pitchFamily="49" charset="0"/>
              </a:rPr>
              <a:t>List</a:t>
            </a:r>
            <a:r>
              <a:rPr lang="en-US" sz="4000" dirty="0">
                <a:solidFill>
                  <a:srgbClr val="000000"/>
                </a:solidFill>
                <a:latin typeface="Consolas" panose="020B0609020204030204" pitchFamily="49" charset="0"/>
              </a:rPr>
              <a:t>&lt;</a:t>
            </a:r>
            <a:r>
              <a:rPr lang="en-US" sz="4000" dirty="0">
                <a:solidFill>
                  <a:srgbClr val="0000FF"/>
                </a:solidFill>
                <a:latin typeface="Consolas" panose="020B0609020204030204" pitchFamily="49" charset="0"/>
              </a:rPr>
              <a:t>int</a:t>
            </a:r>
            <a:r>
              <a:rPr lang="en-US" sz="4000" dirty="0">
                <a:solidFill>
                  <a:srgbClr val="000000"/>
                </a:solidFill>
                <a:latin typeface="Consolas" panose="020B0609020204030204" pitchFamily="49" charset="0"/>
              </a:rPr>
              <a:t>&gt; </a:t>
            </a:r>
            <a:r>
              <a:rPr lang="en-US" sz="4000" dirty="0">
                <a:solidFill>
                  <a:srgbClr val="001080"/>
                </a:solidFill>
                <a:latin typeface="Consolas" panose="020B0609020204030204" pitchFamily="49" charset="0"/>
              </a:rPr>
              <a:t>list</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Method</a:t>
            </a:r>
            <a:r>
              <a:rPr lang="en-US" sz="4000" dirty="0">
                <a:solidFill>
                  <a:srgbClr val="000000"/>
                </a:solidFill>
                <a:latin typeface="Consolas" panose="020B0609020204030204" pitchFamily="49" charset="0"/>
              </a:rPr>
              <a:t>(</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=&gt;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3</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4</a:t>
            </a:r>
            <a:r>
              <a:rPr lang="en-US" sz="4000" dirty="0">
                <a:solidFill>
                  <a:srgbClr val="000000"/>
                </a:solidFill>
                <a:latin typeface="Consolas" panose="020B0609020204030204" pitchFamily="49" charset="0"/>
              </a:rPr>
              <a:t>);</a:t>
            </a:r>
          </a:p>
          <a:p>
            <a:r>
              <a:rPr lang="en-US" sz="4000" dirty="0">
                <a:latin typeface="Consolas" panose="020B0609020204030204" pitchFamily="49" charset="0"/>
              </a:rPr>
              <a:t> </a:t>
            </a:r>
            <a:r>
              <a:rPr lang="en-US" sz="4000" dirty="0">
                <a:solidFill>
                  <a:srgbClr val="AF00DB"/>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endParaRPr lang="en-US" sz="4000" dirty="0"/>
          </a:p>
          <a:p>
            <a:endParaRPr lang="en-US" sz="4000" dirty="0"/>
          </a:p>
        </p:txBody>
      </p:sp>
    </p:spTree>
    <p:extLst>
      <p:ext uri="{BB962C8B-B14F-4D97-AF65-F5344CB8AC3E}">
        <p14:creationId xmlns:p14="http://schemas.microsoft.com/office/powerpoint/2010/main" val="83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Война, война никогда не меняется</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0" y="1825625"/>
            <a:ext cx="10515600" cy="2165350"/>
          </a:xfrm>
        </p:spPr>
        <p:txBody>
          <a:bodyPr>
            <a:normAutofit fontScale="92500"/>
          </a:bodyPr>
          <a:lstStyle/>
          <a:p>
            <a:pPr marL="0" indent="0">
              <a:buNone/>
            </a:pPr>
            <a:r>
              <a:rPr lang="en-US" b="1" dirty="0">
                <a:solidFill>
                  <a:srgbClr val="FF0000"/>
                </a:solidFill>
              </a:rPr>
              <a:t>var</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users</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Dictionary</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)&gt;&gt;();</a:t>
            </a:r>
          </a:p>
          <a:p>
            <a:pPr marL="0" indent="0">
              <a:buNone/>
            </a:pPr>
            <a:endParaRPr lang="en-US"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4125912"/>
            <a:ext cx="10515600" cy="2165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267F99"/>
                </a:solidFill>
                <a:latin typeface="Consolas" panose="020B0609020204030204" pitchFamily="49" charset="0"/>
              </a:rPr>
              <a:t>Point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p</a:t>
            </a: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p>
          <a:p>
            <a:pPr marL="0" indent="0">
              <a:buNone/>
            </a:pP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3289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Когда </a:t>
            </a:r>
            <a:r>
              <a:rPr lang="en-US" b="1" dirty="0"/>
              <a:t>var </a:t>
            </a:r>
            <a:r>
              <a:rPr lang="ru-RU" dirty="0"/>
              <a:t>не доступен</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0" y="1825625"/>
            <a:ext cx="10515600" cy="2165350"/>
          </a:xfrm>
        </p:spPr>
        <p:txBody>
          <a:bodyPr>
            <a:normAutofit fontScale="92500" lnSpcReduction="20000"/>
          </a:bodyPr>
          <a:lstStyle/>
          <a:p>
            <a:pPr marL="0" indent="0">
              <a:buNone/>
            </a:pPr>
            <a:r>
              <a:rPr lang="en-US" sz="2400" b="1" strike="sngStrike" dirty="0">
                <a:solidFill>
                  <a:srgbClr val="FF0000"/>
                </a:solidFill>
              </a:rPr>
              <a:t>new()</a:t>
            </a:r>
          </a:p>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a:t>
            </a:r>
          </a:p>
          <a:p>
            <a:pPr marL="0" indent="0">
              <a:buNone/>
            </a:pPr>
            <a:endParaRPr lang="en-US" sz="2400"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4125912"/>
            <a:ext cx="10515600" cy="2165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Dictionary</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age</a:t>
            </a:r>
            <a:r>
              <a:rPr lang="en-US" sz="2400" dirty="0">
                <a:solidFill>
                  <a:srgbClr val="000000"/>
                </a:solidFill>
                <a:latin typeface="Consolas" panose="020B0609020204030204" pitchFamily="49" charset="0"/>
              </a:rPr>
              <a:t>)&gt;&gt;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=&gt;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users</a:t>
            </a:r>
            <a:r>
              <a:rPr lang="en-US" sz="2400" dirty="0">
                <a:solidFill>
                  <a:srgbClr val="000000"/>
                </a:solidFill>
                <a:latin typeface="Consolas" panose="020B0609020204030204" pitchFamily="49" charset="0"/>
              </a:rPr>
              <a:t> =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5531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6DC-50F1-4886-815E-7C480F328C2B}"/>
              </a:ext>
            </a:extLst>
          </p:cNvPr>
          <p:cNvSpPr>
            <a:spLocks noGrp="1"/>
          </p:cNvSpPr>
          <p:nvPr>
            <p:ph type="title"/>
          </p:nvPr>
        </p:nvSpPr>
        <p:spPr/>
        <p:txBody>
          <a:bodyPr/>
          <a:lstStyle/>
          <a:p>
            <a:r>
              <a:rPr lang="ru-RU" dirty="0"/>
              <a:t>Когда </a:t>
            </a:r>
            <a:r>
              <a:rPr lang="en-US" b="1" dirty="0"/>
              <a:t>var </a:t>
            </a:r>
            <a:r>
              <a:rPr lang="ru-RU" dirty="0"/>
              <a:t>не доступен</a:t>
            </a:r>
            <a:endParaRPr lang="en-US" dirty="0"/>
          </a:p>
        </p:txBody>
      </p:sp>
      <p:sp>
        <p:nvSpPr>
          <p:cNvPr id="3" name="Content Placeholder 2">
            <a:extLst>
              <a:ext uri="{FF2B5EF4-FFF2-40B4-BE49-F238E27FC236}">
                <a16:creationId xmlns:a16="http://schemas.microsoft.com/office/drawing/2014/main" id="{9F080FFC-B46E-4328-9216-026DA98218CB}"/>
              </a:ext>
            </a:extLst>
          </p:cNvPr>
          <p:cNvSpPr>
            <a:spLocks noGrp="1"/>
          </p:cNvSpPr>
          <p:nvPr>
            <p:ph idx="1"/>
          </p:nvPr>
        </p:nvSpPr>
        <p:spPr>
          <a:xfrm>
            <a:off x="838201" y="1690688"/>
            <a:ext cx="10515600" cy="2165350"/>
          </a:xfrm>
        </p:spPr>
        <p:txBody>
          <a:bodyPr>
            <a:noAutofit/>
          </a:bodyPr>
          <a:lstStyle/>
          <a:p>
            <a:pPr marL="0" indent="0">
              <a:buNone/>
            </a:pPr>
            <a:r>
              <a:rPr lang="en-US" sz="2200" b="1" strike="sngStrike" dirty="0">
                <a:solidFill>
                  <a:srgbClr val="FF0000"/>
                </a:solidFill>
              </a:rPr>
              <a:t>new()</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Store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Users</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6" name="Content Placeholder 2">
            <a:extLst>
              <a:ext uri="{FF2B5EF4-FFF2-40B4-BE49-F238E27FC236}">
                <a16:creationId xmlns:a16="http://schemas.microsoft.com/office/drawing/2014/main" id="{1191F919-26A9-4894-BF80-E3877A2EA096}"/>
              </a:ext>
            </a:extLst>
          </p:cNvPr>
          <p:cNvSpPr txBox="1">
            <a:spLocks/>
          </p:cNvSpPr>
          <p:nvPr/>
        </p:nvSpPr>
        <p:spPr>
          <a:xfrm>
            <a:off x="838200" y="3990975"/>
            <a:ext cx="10382251" cy="2165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FF0000"/>
                </a:solidFill>
              </a:rPr>
              <a:t>new()</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Store</a:t>
            </a:r>
            <a:r>
              <a:rPr lang="en-US" sz="2200" dirty="0">
                <a:solidFill>
                  <a:srgbClr val="000000"/>
                </a:solidFill>
                <a:latin typeface="Consolas" panose="020B0609020204030204" pitchFamily="49" charset="0"/>
              </a:rPr>
              <a:t>(</a:t>
            </a:r>
            <a:r>
              <a:rPr lang="en-US" sz="2200" dirty="0">
                <a:solidFill>
                  <a:srgbClr val="267F99"/>
                </a:solidFill>
                <a:latin typeface="Consolas" panose="020B0609020204030204" pitchFamily="49" charset="0"/>
              </a:rPr>
              <a:t>Dictionary</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267F99"/>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age</a:t>
            </a:r>
            <a:r>
              <a:rPr lang="en-US" sz="2200" dirty="0">
                <a:solidFill>
                  <a:srgbClr val="000000"/>
                </a:solidFill>
                <a:latin typeface="Consolas" panose="020B0609020204030204" pitchFamily="49" charset="0"/>
              </a:rPr>
              <a:t>)&gt;&gt;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a:t>
            </a:r>
          </a:p>
          <a:p>
            <a:pPr marL="0" indent="0">
              <a:buNone/>
            </a:pPr>
            <a:r>
              <a:rPr lang="en-US" sz="2200" dirty="0">
                <a:solidFill>
                  <a:srgbClr val="001080"/>
                </a:solidFill>
                <a:latin typeface="Consolas" panose="020B0609020204030204" pitchFamily="49" charset="0"/>
              </a:rPr>
              <a:t>	Users</a:t>
            </a:r>
            <a:r>
              <a:rPr lang="en-US" sz="2200" dirty="0">
                <a:solidFill>
                  <a:srgbClr val="000000"/>
                </a:solidFill>
                <a:latin typeface="Consolas" panose="020B0609020204030204" pitchFamily="49" charset="0"/>
              </a:rPr>
              <a:t> = </a:t>
            </a:r>
            <a:r>
              <a:rPr lang="en-US" sz="2200" dirty="0">
                <a:solidFill>
                  <a:srgbClr val="001080"/>
                </a:solidFill>
                <a:latin typeface="Consolas" panose="020B0609020204030204" pitchFamily="49" charset="0"/>
              </a:rPr>
              <a:t>users</a:t>
            </a:r>
            <a:r>
              <a:rPr lang="en-US" sz="2200" dirty="0">
                <a:solidFill>
                  <a:srgbClr val="000000"/>
                </a:solidFill>
                <a:latin typeface="Consolas" panose="020B0609020204030204" pitchFamily="49" charset="0"/>
              </a:rPr>
              <a:t> ?? </a:t>
            </a:r>
            <a:r>
              <a:rPr lang="en-US" sz="2200" dirty="0">
                <a:solidFill>
                  <a:srgbClr val="795E26"/>
                </a:solidFill>
                <a:latin typeface="Consolas" panose="020B0609020204030204" pitchFamily="49" charset="0"/>
              </a:rPr>
              <a:t>new</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44455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ign on the side of a building&#10;&#10;Description generated with very high confidence">
            <a:extLst>
              <a:ext uri="{FF2B5EF4-FFF2-40B4-BE49-F238E27FC236}">
                <a16:creationId xmlns:a16="http://schemas.microsoft.com/office/drawing/2014/main" id="{750F170B-DA2A-4FF1-9AE8-2D96BBC870A3}"/>
              </a:ext>
            </a:extLst>
          </p:cNvPr>
          <p:cNvPicPr>
            <a:picLocks noChangeAspect="1"/>
          </p:cNvPicPr>
          <p:nvPr/>
        </p:nvPicPr>
        <p:blipFill rotWithShape="1">
          <a:blip r:embed="rId3">
            <a:extLst>
              <a:ext uri="{28A0092B-C50C-407E-A947-70E740481C1C}">
                <a14:useLocalDpi xmlns:a14="http://schemas.microsoft.com/office/drawing/2010/main" val="0"/>
              </a:ext>
            </a:extLst>
          </a:blip>
          <a:srcRect t="13017" b="6626"/>
          <a:stretch/>
        </p:blipFill>
        <p:spPr>
          <a:xfrm>
            <a:off x="20" y="10"/>
            <a:ext cx="12191980" cy="6857990"/>
          </a:xfrm>
          <a:prstGeom prst="rect">
            <a:avLst/>
          </a:prstGeom>
        </p:spPr>
      </p:pic>
    </p:spTree>
    <p:extLst>
      <p:ext uri="{BB962C8B-B14F-4D97-AF65-F5344CB8AC3E}">
        <p14:creationId xmlns:p14="http://schemas.microsoft.com/office/powerpoint/2010/main" val="3176605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C05C-6629-408D-A3C2-95FC099ACBF2}"/>
              </a:ext>
            </a:extLst>
          </p:cNvPr>
          <p:cNvSpPr>
            <a:spLocks noGrp="1"/>
          </p:cNvSpPr>
          <p:nvPr>
            <p:ph type="title"/>
          </p:nvPr>
        </p:nvSpPr>
        <p:spPr/>
        <p:txBody>
          <a:bodyPr/>
          <a:lstStyle/>
          <a:p>
            <a:r>
              <a:rPr lang="ru-RU" dirty="0"/>
              <a:t>Парочка деталей: тернарный оператор</a:t>
            </a:r>
            <a:endParaRPr lang="en-US" dirty="0"/>
          </a:p>
        </p:txBody>
      </p:sp>
      <p:sp>
        <p:nvSpPr>
          <p:cNvPr id="3" name="Content Placeholder 2">
            <a:extLst>
              <a:ext uri="{FF2B5EF4-FFF2-40B4-BE49-F238E27FC236}">
                <a16:creationId xmlns:a16="http://schemas.microsoft.com/office/drawing/2014/main" id="{4CE51825-37C1-4651-B116-C378FCB63181}"/>
              </a:ext>
            </a:extLst>
          </p:cNvPr>
          <p:cNvSpPr>
            <a:spLocks noGrp="1"/>
          </p:cNvSpPr>
          <p:nvPr>
            <p:ph sz="half" idx="1"/>
          </p:nvPr>
        </p:nvSpPr>
        <p:spPr/>
        <p:txBody>
          <a:bodyPr>
            <a:normAutofit/>
          </a:bodyPr>
          <a:lstStyle/>
          <a:p>
            <a:pPr marL="0" indent="0">
              <a:buNone/>
            </a:pPr>
            <a:r>
              <a:rPr lang="en-US" sz="4000" dirty="0">
                <a:solidFill>
                  <a:srgbClr val="267F99"/>
                </a:solidFill>
                <a:latin typeface="Consolas" panose="020B0609020204030204" pitchFamily="49" charset="0"/>
              </a:rPr>
              <a:t>Point</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p</a:t>
            </a:r>
            <a:r>
              <a:rPr lang="en-US" sz="4000" dirty="0">
                <a:solidFill>
                  <a:srgbClr val="000000"/>
                </a:solidFill>
                <a:latin typeface="Consolas" panose="020B0609020204030204" pitchFamily="49" charset="0"/>
              </a:rPr>
              <a:t> = </a:t>
            </a:r>
            <a:r>
              <a:rPr lang="en-US" sz="4000" dirty="0">
                <a:solidFill>
                  <a:srgbClr val="001080"/>
                </a:solidFill>
                <a:latin typeface="Consolas" panose="020B0609020204030204" pitchFamily="49" charset="0"/>
              </a:rPr>
              <a:t>zero</a:t>
            </a:r>
            <a:r>
              <a:rPr lang="en-US" sz="4000" dirty="0">
                <a:solidFill>
                  <a:srgbClr val="000000"/>
                </a:solidFill>
                <a:latin typeface="Consolas" panose="020B0609020204030204" pitchFamily="49" charset="0"/>
              </a:rPr>
              <a:t> </a:t>
            </a:r>
            <a:endParaRPr lang="ru-RU" sz="4000" dirty="0">
              <a:solidFill>
                <a:srgbClr val="000000"/>
              </a:solidFill>
              <a:latin typeface="Consolas" panose="020B0609020204030204" pitchFamily="49" charset="0"/>
            </a:endParaRPr>
          </a:p>
          <a:p>
            <a:pPr marL="0" indent="0">
              <a:buNone/>
            </a:pPr>
            <a:r>
              <a:rPr lang="ru-RU" sz="4000" dirty="0">
                <a:solidFill>
                  <a:srgbClr val="000000"/>
                </a:solidFill>
                <a:latin typeface="Consolas" panose="020B0609020204030204" pitchFamily="49" charset="0"/>
              </a:rPr>
              <a:t>	</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0</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0</a:t>
            </a:r>
            <a:r>
              <a:rPr lang="en-US" sz="4000" dirty="0">
                <a:solidFill>
                  <a:srgbClr val="000000"/>
                </a:solidFill>
                <a:latin typeface="Consolas" panose="020B0609020204030204" pitchFamily="49" charset="0"/>
              </a:rPr>
              <a:t>) </a:t>
            </a:r>
            <a:endParaRPr lang="ru-RU" sz="4000" dirty="0">
              <a:solidFill>
                <a:srgbClr val="000000"/>
              </a:solidFill>
              <a:latin typeface="Consolas" panose="020B0609020204030204" pitchFamily="49" charset="0"/>
            </a:endParaRPr>
          </a:p>
          <a:p>
            <a:pPr marL="0" indent="0">
              <a:buNone/>
            </a:pPr>
            <a:r>
              <a:rPr lang="ru-RU" sz="4000" dirty="0">
                <a:solidFill>
                  <a:srgbClr val="000000"/>
                </a:solidFill>
                <a:latin typeface="Consolas" panose="020B0609020204030204" pitchFamily="49" charset="0"/>
              </a:rPr>
              <a:t>	</a:t>
            </a:r>
            <a:r>
              <a:rPr lang="en-US" sz="4000" dirty="0">
                <a:solidFill>
                  <a:srgbClr val="000000"/>
                </a:solidFill>
                <a:latin typeface="Consolas" panose="020B0609020204030204" pitchFamily="49" charset="0"/>
              </a:rPr>
              <a:t>: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r>
              <a:rPr lang="en-US" sz="4000" dirty="0">
                <a:solidFill>
                  <a:srgbClr val="09885A"/>
                </a:solidFill>
                <a:latin typeface="Consolas" panose="020B0609020204030204" pitchFamily="49" charset="0"/>
              </a:rPr>
              <a:t>1</a:t>
            </a:r>
            <a:r>
              <a:rPr lang="en-US" sz="4000" dirty="0">
                <a:solidFill>
                  <a:srgbClr val="000000"/>
                </a:solidFill>
                <a:latin typeface="Consolas" panose="020B0609020204030204" pitchFamily="49" charset="0"/>
              </a:rPr>
              <a:t>, </a:t>
            </a:r>
            <a:r>
              <a:rPr lang="en-US" sz="4000" dirty="0">
                <a:solidFill>
                  <a:srgbClr val="09885A"/>
                </a:solidFill>
                <a:latin typeface="Consolas" panose="020B0609020204030204" pitchFamily="49" charset="0"/>
              </a:rPr>
              <a:t>2</a:t>
            </a:r>
            <a:r>
              <a:rPr lang="en-US" sz="4000" dirty="0">
                <a:solidFill>
                  <a:srgbClr val="000000"/>
                </a:solidFill>
                <a:latin typeface="Consolas" panose="020B0609020204030204" pitchFamily="49" charset="0"/>
              </a:rPr>
              <a:t>);</a:t>
            </a:r>
          </a:p>
          <a:p>
            <a:pPr marL="0" indent="0">
              <a:buNone/>
            </a:pPr>
            <a:endParaRPr lang="en-US" sz="4000" dirty="0"/>
          </a:p>
        </p:txBody>
      </p:sp>
      <p:sp>
        <p:nvSpPr>
          <p:cNvPr id="4" name="Content Placeholder 3">
            <a:extLst>
              <a:ext uri="{FF2B5EF4-FFF2-40B4-BE49-F238E27FC236}">
                <a16:creationId xmlns:a16="http://schemas.microsoft.com/office/drawing/2014/main" id="{1557DB5A-8717-46F1-B7F6-87C1BAEFDEAC}"/>
              </a:ext>
            </a:extLst>
          </p:cNvPr>
          <p:cNvSpPr>
            <a:spLocks noGrp="1"/>
          </p:cNvSpPr>
          <p:nvPr>
            <p:ph sz="half" idx="2"/>
          </p:nvPr>
        </p:nvSpPr>
        <p:spPr/>
        <p:txBody>
          <a:bodyPr/>
          <a:lstStyle/>
          <a:p>
            <a:pPr marL="0" indent="0">
              <a:buNone/>
            </a:pPr>
            <a:r>
              <a:rPr lang="en-US" dirty="0">
                <a:solidFill>
                  <a:srgbClr val="FF0000"/>
                </a:solidFill>
              </a:rPr>
              <a:t>error CS0173: </a:t>
            </a:r>
            <a:r>
              <a:rPr lang="en-US" dirty="0"/>
              <a:t>Type of conditional expression cannot be determined because there is no implicit conversion between 'new(...)' and 'new(...)'</a:t>
            </a:r>
          </a:p>
        </p:txBody>
      </p:sp>
    </p:spTree>
    <p:extLst>
      <p:ext uri="{BB962C8B-B14F-4D97-AF65-F5344CB8AC3E}">
        <p14:creationId xmlns:p14="http://schemas.microsoft.com/office/powerpoint/2010/main" val="129987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2946-720D-482E-8763-94DDD2A3F467}"/>
              </a:ext>
            </a:extLst>
          </p:cNvPr>
          <p:cNvSpPr>
            <a:spLocks noGrp="1"/>
          </p:cNvSpPr>
          <p:nvPr>
            <p:ph type="title"/>
          </p:nvPr>
        </p:nvSpPr>
        <p:spPr/>
        <p:txBody>
          <a:bodyPr/>
          <a:lstStyle/>
          <a:p>
            <a:r>
              <a:rPr lang="ru-RU" dirty="0"/>
              <a:t>Парочка деталей: тернарный оператор</a:t>
            </a:r>
            <a:endParaRPr lang="en-US" dirty="0"/>
          </a:p>
        </p:txBody>
      </p:sp>
      <p:pic>
        <p:nvPicPr>
          <p:cNvPr id="7" name="Content Placeholder 6">
            <a:extLst>
              <a:ext uri="{FF2B5EF4-FFF2-40B4-BE49-F238E27FC236}">
                <a16:creationId xmlns:a16="http://schemas.microsoft.com/office/drawing/2014/main" id="{50A67844-0C4C-4BA1-88F7-0FEBAD957C55}"/>
              </a:ext>
            </a:extLst>
          </p:cNvPr>
          <p:cNvPicPr>
            <a:picLocks noGrp="1" noChangeAspect="1"/>
          </p:cNvPicPr>
          <p:nvPr>
            <p:ph idx="1"/>
          </p:nvPr>
        </p:nvPicPr>
        <p:blipFill>
          <a:blip r:embed="rId2"/>
          <a:stretch>
            <a:fillRect/>
          </a:stretch>
        </p:blipFill>
        <p:spPr>
          <a:xfrm>
            <a:off x="2896676" y="1825625"/>
            <a:ext cx="6398648" cy="4351338"/>
          </a:xfrm>
          <a:prstGeom prst="rect">
            <a:avLst/>
          </a:prstGeom>
        </p:spPr>
      </p:pic>
    </p:spTree>
    <p:extLst>
      <p:ext uri="{BB962C8B-B14F-4D97-AF65-F5344CB8AC3E}">
        <p14:creationId xmlns:p14="http://schemas.microsoft.com/office/powerpoint/2010/main" val="348895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60B-FD33-4B05-8738-4CB7C1DEE27F}"/>
              </a:ext>
            </a:extLst>
          </p:cNvPr>
          <p:cNvSpPr>
            <a:spLocks noGrp="1"/>
          </p:cNvSpPr>
          <p:nvPr>
            <p:ph type="title"/>
          </p:nvPr>
        </p:nvSpPr>
        <p:spPr/>
        <p:txBody>
          <a:bodyPr/>
          <a:lstStyle/>
          <a:p>
            <a:r>
              <a:rPr lang="ru-RU" dirty="0"/>
              <a:t>Парочка деталей: инициализатор свойств</a:t>
            </a:r>
            <a:endParaRPr lang="en-US" dirty="0"/>
          </a:p>
        </p:txBody>
      </p:sp>
      <p:sp>
        <p:nvSpPr>
          <p:cNvPr id="4" name="Content Placeholder 3">
            <a:extLst>
              <a:ext uri="{FF2B5EF4-FFF2-40B4-BE49-F238E27FC236}">
                <a16:creationId xmlns:a16="http://schemas.microsoft.com/office/drawing/2014/main" id="{589365D1-26D8-406D-B72B-5BE9BF52170F}"/>
              </a:ext>
            </a:extLst>
          </p:cNvPr>
          <p:cNvSpPr>
            <a:spLocks noGrp="1"/>
          </p:cNvSpPr>
          <p:nvPr>
            <p:ph sz="half" idx="1"/>
          </p:nvPr>
        </p:nvSpPr>
        <p:spPr/>
        <p:txBody>
          <a:bodyPr>
            <a:normAutofit/>
          </a:bodyPr>
          <a:lstStyle/>
          <a:p>
            <a:pPr marL="0" indent="0">
              <a:buNone/>
            </a:pPr>
            <a:r>
              <a:rPr lang="fr-FR" sz="4000" dirty="0">
                <a:solidFill>
                  <a:srgbClr val="267F99"/>
                </a:solidFill>
                <a:latin typeface="Consolas" panose="020B0609020204030204" pitchFamily="49" charset="0"/>
              </a:rPr>
              <a:t>Point</a:t>
            </a:r>
            <a:r>
              <a:rPr lang="fr-FR" sz="4000" dirty="0">
                <a:solidFill>
                  <a:srgbClr val="000000"/>
                </a:solidFill>
                <a:latin typeface="Consolas" panose="020B0609020204030204" pitchFamily="49" charset="0"/>
              </a:rPr>
              <a:t> </a:t>
            </a:r>
            <a:r>
              <a:rPr lang="fr-FR" sz="4000" dirty="0">
                <a:solidFill>
                  <a:srgbClr val="001080"/>
                </a:solidFill>
                <a:latin typeface="Consolas" panose="020B0609020204030204" pitchFamily="49" charset="0"/>
              </a:rPr>
              <a:t>p</a:t>
            </a:r>
            <a:r>
              <a:rPr lang="fr-FR" sz="4000" dirty="0">
                <a:solidFill>
                  <a:srgbClr val="000000"/>
                </a:solidFill>
                <a:latin typeface="Consolas" panose="020B0609020204030204" pitchFamily="49" charset="0"/>
              </a:rPr>
              <a:t> = </a:t>
            </a:r>
            <a:r>
              <a:rPr lang="fr-FR" sz="4000" dirty="0">
                <a:solidFill>
                  <a:srgbClr val="795E26"/>
                </a:solidFill>
                <a:latin typeface="Consolas" panose="020B0609020204030204" pitchFamily="49" charset="0"/>
              </a:rPr>
              <a:t>new</a:t>
            </a:r>
            <a:r>
              <a:rPr lang="ru-RU" sz="4000" dirty="0">
                <a:solidFill>
                  <a:srgbClr val="795E26"/>
                </a:solidFill>
                <a:latin typeface="Consolas" panose="020B0609020204030204" pitchFamily="49" charset="0"/>
              </a:rPr>
              <a:t> </a:t>
            </a:r>
            <a:r>
              <a:rPr lang="fr-FR" sz="4000" dirty="0">
                <a:solidFill>
                  <a:srgbClr val="000000"/>
                </a:solidFill>
                <a:latin typeface="Consolas" panose="020B0609020204030204" pitchFamily="49" charset="0"/>
              </a:rPr>
              <a:t> {</a:t>
            </a:r>
          </a:p>
          <a:p>
            <a:pPr marL="0" indent="0">
              <a:buNone/>
            </a:pPr>
            <a:r>
              <a:rPr lang="ru-RU" sz="4000" dirty="0">
                <a:solidFill>
                  <a:srgbClr val="001080"/>
                </a:solidFill>
                <a:latin typeface="Consolas" panose="020B0609020204030204" pitchFamily="49" charset="0"/>
              </a:rPr>
              <a:t>	</a:t>
            </a:r>
            <a:r>
              <a:rPr lang="fr-FR" sz="4000" dirty="0">
                <a:solidFill>
                  <a:srgbClr val="001080"/>
                </a:solidFill>
                <a:latin typeface="Consolas" panose="020B0609020204030204" pitchFamily="49" charset="0"/>
              </a:rPr>
              <a:t>X</a:t>
            </a:r>
            <a:r>
              <a:rPr lang="fr-FR" sz="4000" dirty="0">
                <a:solidFill>
                  <a:srgbClr val="000000"/>
                </a:solidFill>
                <a:latin typeface="Consolas" panose="020B0609020204030204" pitchFamily="49" charset="0"/>
              </a:rPr>
              <a:t> = </a:t>
            </a:r>
            <a:r>
              <a:rPr lang="fr-FR" sz="4000" dirty="0">
                <a:solidFill>
                  <a:srgbClr val="09885A"/>
                </a:solidFill>
                <a:latin typeface="Consolas" panose="020B0609020204030204" pitchFamily="49" charset="0"/>
              </a:rPr>
              <a:t>1</a:t>
            </a:r>
            <a:r>
              <a:rPr lang="fr-FR" sz="4000" dirty="0">
                <a:solidFill>
                  <a:srgbClr val="000000"/>
                </a:solidFill>
                <a:latin typeface="Consolas" panose="020B0609020204030204" pitchFamily="49" charset="0"/>
              </a:rPr>
              <a:t>,</a:t>
            </a:r>
          </a:p>
          <a:p>
            <a:pPr marL="0" indent="0">
              <a:buNone/>
            </a:pPr>
            <a:r>
              <a:rPr lang="ru-RU" sz="4000" dirty="0">
                <a:solidFill>
                  <a:srgbClr val="001080"/>
                </a:solidFill>
                <a:latin typeface="Consolas" panose="020B0609020204030204" pitchFamily="49" charset="0"/>
              </a:rPr>
              <a:t>	</a:t>
            </a:r>
            <a:r>
              <a:rPr lang="fr-FR" sz="4000" dirty="0">
                <a:solidFill>
                  <a:srgbClr val="001080"/>
                </a:solidFill>
                <a:latin typeface="Consolas" panose="020B0609020204030204" pitchFamily="49" charset="0"/>
              </a:rPr>
              <a:t>Y</a:t>
            </a:r>
            <a:r>
              <a:rPr lang="fr-FR" sz="4000" dirty="0">
                <a:solidFill>
                  <a:srgbClr val="000000"/>
                </a:solidFill>
                <a:latin typeface="Consolas" panose="020B0609020204030204" pitchFamily="49" charset="0"/>
              </a:rPr>
              <a:t> = </a:t>
            </a:r>
            <a:r>
              <a:rPr lang="fr-FR" sz="4000" dirty="0">
                <a:solidFill>
                  <a:srgbClr val="09885A"/>
                </a:solidFill>
                <a:latin typeface="Consolas" panose="020B0609020204030204" pitchFamily="49" charset="0"/>
              </a:rPr>
              <a:t>2</a:t>
            </a:r>
            <a:endParaRPr lang="fr-FR" sz="4000" dirty="0">
              <a:solidFill>
                <a:srgbClr val="000000"/>
              </a:solidFill>
              <a:latin typeface="Consolas" panose="020B0609020204030204" pitchFamily="49" charset="0"/>
            </a:endParaRPr>
          </a:p>
          <a:p>
            <a:pPr marL="0" indent="0">
              <a:buNone/>
            </a:pPr>
            <a:r>
              <a:rPr lang="fr-FR" sz="4000" dirty="0">
                <a:solidFill>
                  <a:srgbClr val="000000"/>
                </a:solidFill>
                <a:latin typeface="Consolas" panose="020B0609020204030204" pitchFamily="49" charset="0"/>
              </a:rPr>
              <a:t>};</a:t>
            </a:r>
          </a:p>
          <a:p>
            <a:endParaRPr lang="en-US" sz="4000" dirty="0"/>
          </a:p>
        </p:txBody>
      </p:sp>
      <p:sp>
        <p:nvSpPr>
          <p:cNvPr id="5" name="Content Placeholder 4">
            <a:extLst>
              <a:ext uri="{FF2B5EF4-FFF2-40B4-BE49-F238E27FC236}">
                <a16:creationId xmlns:a16="http://schemas.microsoft.com/office/drawing/2014/main" id="{CD7EA5CD-416B-45F2-A8F3-7EBA403D9FB1}"/>
              </a:ext>
            </a:extLst>
          </p:cNvPr>
          <p:cNvSpPr>
            <a:spLocks noGrp="1"/>
          </p:cNvSpPr>
          <p:nvPr>
            <p:ph sz="half" idx="2"/>
          </p:nvPr>
        </p:nvSpPr>
        <p:spPr/>
        <p:txBody>
          <a:bodyPr/>
          <a:lstStyle/>
          <a:p>
            <a:pPr marL="0" indent="0">
              <a:buNone/>
            </a:pPr>
            <a:r>
              <a:rPr lang="en-US" dirty="0">
                <a:solidFill>
                  <a:srgbClr val="FF0000"/>
                </a:solidFill>
              </a:rPr>
              <a:t>error CS0029: </a:t>
            </a:r>
            <a:r>
              <a:rPr lang="en-US" dirty="0"/>
              <a:t>Cannot implicitly convert type '&lt;anonymous type: int X, int Y&gt;' to 'Point'</a:t>
            </a:r>
          </a:p>
        </p:txBody>
      </p:sp>
      <p:sp>
        <p:nvSpPr>
          <p:cNvPr id="8" name="Rectangle 7">
            <a:extLst>
              <a:ext uri="{FF2B5EF4-FFF2-40B4-BE49-F238E27FC236}">
                <a16:creationId xmlns:a16="http://schemas.microsoft.com/office/drawing/2014/main" id="{AB00494E-39B0-41B6-B7EE-010BB0BCA165}"/>
              </a:ext>
            </a:extLst>
          </p:cNvPr>
          <p:cNvSpPr/>
          <p:nvPr/>
        </p:nvSpPr>
        <p:spPr>
          <a:xfrm>
            <a:off x="4438650" y="1778000"/>
            <a:ext cx="748923" cy="707886"/>
          </a:xfrm>
          <a:prstGeom prst="rect">
            <a:avLst/>
          </a:prstGeom>
        </p:spPr>
        <p:txBody>
          <a:bodyPr wrap="none">
            <a:spAutoFit/>
          </a:bodyPr>
          <a:lstStyle/>
          <a:p>
            <a:r>
              <a:rPr lang="fr-FR" sz="40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31596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build="p"/>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EEC6-1C11-4F66-A937-25F336E6B832}"/>
              </a:ext>
            </a:extLst>
          </p:cNvPr>
          <p:cNvSpPr>
            <a:spLocks noGrp="1"/>
          </p:cNvSpPr>
          <p:nvPr>
            <p:ph type="title"/>
          </p:nvPr>
        </p:nvSpPr>
        <p:spPr/>
        <p:txBody>
          <a:bodyPr/>
          <a:lstStyle/>
          <a:p>
            <a:r>
              <a:rPr lang="ru-RU" dirty="0"/>
              <a:t>Парочка деталей: структуры</a:t>
            </a:r>
            <a:endParaRPr lang="en-US" dirty="0"/>
          </a:p>
        </p:txBody>
      </p:sp>
      <p:sp>
        <p:nvSpPr>
          <p:cNvPr id="3" name="Content Placeholder 2">
            <a:extLst>
              <a:ext uri="{FF2B5EF4-FFF2-40B4-BE49-F238E27FC236}">
                <a16:creationId xmlns:a16="http://schemas.microsoft.com/office/drawing/2014/main" id="{A87C3C63-2838-42B5-840C-C6CA5DCCEDE0}"/>
              </a:ext>
            </a:extLst>
          </p:cNvPr>
          <p:cNvSpPr>
            <a:spLocks noGrp="1"/>
          </p:cNvSpPr>
          <p:nvPr>
            <p:ph sz="half" idx="1"/>
          </p:nvPr>
        </p:nvSpPr>
        <p:spPr/>
        <p:txBody>
          <a:bodyPr>
            <a:normAutofit/>
          </a:bodyPr>
          <a:lstStyle/>
          <a:p>
            <a:pPr marL="0" indent="0">
              <a:buNone/>
            </a:pPr>
            <a:r>
              <a:rPr lang="en-US" sz="4000" dirty="0">
                <a:solidFill>
                  <a:srgbClr val="0000FF"/>
                </a:solidFill>
                <a:latin typeface="Consolas" panose="020B0609020204030204" pitchFamily="49" charset="0"/>
              </a:rPr>
              <a:t>struct</a:t>
            </a:r>
            <a:r>
              <a:rPr lang="en-US" sz="4000" dirty="0">
                <a:solidFill>
                  <a:srgbClr val="000000"/>
                </a:solidFill>
                <a:latin typeface="Consolas" panose="020B0609020204030204" pitchFamily="49" charset="0"/>
              </a:rPr>
              <a:t> </a:t>
            </a:r>
            <a:r>
              <a:rPr lang="en-US" sz="4000" dirty="0">
                <a:solidFill>
                  <a:srgbClr val="267F99"/>
                </a:solidFill>
                <a:latin typeface="Consolas" panose="020B0609020204030204" pitchFamily="49" charset="0"/>
              </a:rPr>
              <a:t>Scale </a:t>
            </a:r>
            <a:r>
              <a:rPr lang="en-US" sz="4000" dirty="0">
                <a:solidFill>
                  <a:srgbClr val="000000"/>
                </a:solidFill>
                <a:latin typeface="Consolas" panose="020B0609020204030204" pitchFamily="49" charset="0"/>
              </a:rPr>
              <a:t>{}</a:t>
            </a:r>
          </a:p>
          <a:p>
            <a:pPr marL="0" indent="0">
              <a:buNone/>
            </a:pPr>
            <a:r>
              <a:rPr lang="en-US" sz="4000" dirty="0">
                <a:solidFill>
                  <a:srgbClr val="000000"/>
                </a:solidFill>
                <a:latin typeface="Consolas" panose="020B0609020204030204" pitchFamily="49" charset="0"/>
              </a:rPr>
              <a:t>…</a:t>
            </a:r>
          </a:p>
          <a:p>
            <a:pPr marL="0" indent="0">
              <a:buNone/>
            </a:pPr>
            <a:r>
              <a:rPr lang="en-US" sz="4000" dirty="0">
                <a:solidFill>
                  <a:srgbClr val="267F99"/>
                </a:solidFill>
                <a:latin typeface="Consolas" panose="020B0609020204030204" pitchFamily="49" charset="0"/>
              </a:rPr>
              <a:t>Scale</a:t>
            </a:r>
            <a:r>
              <a:rPr lang="en-US" sz="4000" dirty="0">
                <a:solidFill>
                  <a:srgbClr val="000000"/>
                </a:solidFill>
                <a:latin typeface="Consolas" panose="020B0609020204030204" pitchFamily="49" charset="0"/>
              </a:rPr>
              <a:t> </a:t>
            </a:r>
            <a:r>
              <a:rPr lang="en-US" sz="4000" dirty="0">
                <a:solidFill>
                  <a:srgbClr val="001080"/>
                </a:solidFill>
                <a:latin typeface="Consolas" panose="020B0609020204030204" pitchFamily="49" charset="0"/>
              </a:rPr>
              <a:t>s</a:t>
            </a:r>
            <a:r>
              <a:rPr lang="en-US" sz="4000" dirty="0">
                <a:solidFill>
                  <a:srgbClr val="000000"/>
                </a:solidFill>
                <a:latin typeface="Consolas" panose="020B0609020204030204" pitchFamily="49" charset="0"/>
              </a:rPr>
              <a:t> = </a:t>
            </a:r>
            <a:r>
              <a:rPr lang="en-US" sz="4000" dirty="0">
                <a:solidFill>
                  <a:srgbClr val="795E26"/>
                </a:solidFill>
                <a:latin typeface="Consolas" panose="020B0609020204030204" pitchFamily="49" charset="0"/>
              </a:rPr>
              <a:t>new</a:t>
            </a:r>
            <a:r>
              <a:rPr lang="en-US" sz="4000" dirty="0">
                <a:solidFill>
                  <a:srgbClr val="000000"/>
                </a:solidFill>
                <a:latin typeface="Consolas" panose="020B0609020204030204" pitchFamily="49" charset="0"/>
              </a:rPr>
              <a:t>();</a:t>
            </a:r>
          </a:p>
          <a:p>
            <a:pPr marL="0" indent="0">
              <a:buNone/>
            </a:pPr>
            <a:endParaRPr lang="en-US" sz="4000" dirty="0">
              <a:solidFill>
                <a:srgbClr val="000000"/>
              </a:solidFill>
              <a:latin typeface="Consolas" panose="020B0609020204030204" pitchFamily="49" charset="0"/>
            </a:endParaRPr>
          </a:p>
          <a:p>
            <a:pPr marL="0" indent="0">
              <a:buNone/>
            </a:pPr>
            <a:endParaRPr lang="en-US" sz="4000" dirty="0"/>
          </a:p>
          <a:p>
            <a:pPr marL="0" indent="0">
              <a:buNone/>
            </a:pPr>
            <a:endParaRPr lang="en-US" sz="4000" dirty="0"/>
          </a:p>
        </p:txBody>
      </p:sp>
      <p:sp>
        <p:nvSpPr>
          <p:cNvPr id="4" name="Content Placeholder 3">
            <a:extLst>
              <a:ext uri="{FF2B5EF4-FFF2-40B4-BE49-F238E27FC236}">
                <a16:creationId xmlns:a16="http://schemas.microsoft.com/office/drawing/2014/main" id="{1B962BE4-9135-4E5A-8B1C-5F8679176B71}"/>
              </a:ext>
            </a:extLst>
          </p:cNvPr>
          <p:cNvSpPr>
            <a:spLocks noGrp="1"/>
          </p:cNvSpPr>
          <p:nvPr>
            <p:ph sz="half" idx="2"/>
          </p:nvPr>
        </p:nvSpPr>
        <p:spPr/>
        <p:txBody>
          <a:bodyPr/>
          <a:lstStyle/>
          <a:p>
            <a:pPr marL="0" indent="0">
              <a:buNone/>
            </a:pPr>
            <a:r>
              <a:rPr lang="en-US" dirty="0">
                <a:solidFill>
                  <a:srgbClr val="FF0000"/>
                </a:solidFill>
              </a:rPr>
              <a:t>error CS9367: </a:t>
            </a:r>
            <a:r>
              <a:rPr lang="en-US" dirty="0"/>
              <a:t>The default constructor of the value type 'Scale' may not be used with target-typed 'new'. Consider using 'default' instead.</a:t>
            </a:r>
          </a:p>
        </p:txBody>
      </p:sp>
    </p:spTree>
    <p:extLst>
      <p:ext uri="{BB962C8B-B14F-4D97-AF65-F5344CB8AC3E}">
        <p14:creationId xmlns:p14="http://schemas.microsoft.com/office/powerpoint/2010/main" val="35452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036A-5042-424A-90F5-0A140C847A61}"/>
              </a:ext>
            </a:extLst>
          </p:cNvPr>
          <p:cNvSpPr>
            <a:spLocks noGrp="1"/>
          </p:cNvSpPr>
          <p:nvPr>
            <p:ph type="title"/>
          </p:nvPr>
        </p:nvSpPr>
        <p:spPr/>
        <p:txBody>
          <a:bodyPr/>
          <a:lstStyle/>
          <a:p>
            <a:r>
              <a:rPr lang="ru-RU" dirty="0"/>
              <a:t>Парочка деталей: структуры</a:t>
            </a:r>
            <a:endParaRPr lang="en-US" dirty="0"/>
          </a:p>
        </p:txBody>
      </p:sp>
      <p:sp>
        <p:nvSpPr>
          <p:cNvPr id="3" name="Content Placeholder 2">
            <a:extLst>
              <a:ext uri="{FF2B5EF4-FFF2-40B4-BE49-F238E27FC236}">
                <a16:creationId xmlns:a16="http://schemas.microsoft.com/office/drawing/2014/main" id="{8E012298-1C9D-4B01-A71E-EE4A8AE57EFD}"/>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Scale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amount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new</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0651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E4C0-41F3-4047-9616-8E4E5A645B8A}"/>
              </a:ext>
            </a:extLst>
          </p:cNvPr>
          <p:cNvSpPr>
            <a:spLocks noGrp="1"/>
          </p:cNvSpPr>
          <p:nvPr>
            <p:ph type="title"/>
          </p:nvPr>
        </p:nvSpPr>
        <p:spPr/>
        <p:txBody>
          <a:bodyPr/>
          <a:lstStyle/>
          <a:p>
            <a:r>
              <a:rPr lang="ru-RU" dirty="0"/>
              <a:t>А как же </a:t>
            </a:r>
            <a:r>
              <a:rPr lang="ru-RU" dirty="0" err="1"/>
              <a:t>быдлокод</a:t>
            </a:r>
            <a:r>
              <a:rPr lang="ru-RU" dirty="0"/>
              <a:t>?</a:t>
            </a:r>
            <a:endParaRPr lang="en-US" dirty="0"/>
          </a:p>
        </p:txBody>
      </p:sp>
      <p:sp>
        <p:nvSpPr>
          <p:cNvPr id="3" name="Content Placeholder 2">
            <a:extLst>
              <a:ext uri="{FF2B5EF4-FFF2-40B4-BE49-F238E27FC236}">
                <a16:creationId xmlns:a16="http://schemas.microsoft.com/office/drawing/2014/main" id="{5DE51AF6-6523-41CA-A3F1-03AEC83356CA}"/>
              </a:ext>
            </a:extLst>
          </p:cNvPr>
          <p:cNvSpPr>
            <a:spLocks noGrp="1"/>
          </p:cNvSpPr>
          <p:nvPr>
            <p:ph idx="1"/>
          </p:nvPr>
        </p:nvSpPr>
        <p:spPr>
          <a:xfrm>
            <a:off x="838199" y="1825625"/>
            <a:ext cx="10582275" cy="527050"/>
          </a:xfrm>
        </p:spPr>
        <p:txBody>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Draw</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Scale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scale</a:t>
            </a:r>
            <a:r>
              <a:rPr lang="en-US" dirty="0">
                <a:solidFill>
                  <a:srgbClr val="000000"/>
                </a:solidFill>
                <a:latin typeface="Consolas" panose="020B0609020204030204" pitchFamily="49" charset="0"/>
              </a:rPr>
              <a:t>);</a:t>
            </a:r>
            <a:endParaRPr lang="en-US" dirty="0"/>
          </a:p>
        </p:txBody>
      </p:sp>
      <p:sp>
        <p:nvSpPr>
          <p:cNvPr id="4" name="Content Placeholder 2">
            <a:extLst>
              <a:ext uri="{FF2B5EF4-FFF2-40B4-BE49-F238E27FC236}">
                <a16:creationId xmlns:a16="http://schemas.microsoft.com/office/drawing/2014/main" id="{D9206DD0-6144-415C-B3E4-D57023B38271}"/>
              </a:ext>
            </a:extLst>
          </p:cNvPr>
          <p:cNvSpPr txBox="1">
            <a:spLocks/>
          </p:cNvSpPr>
          <p:nvPr/>
        </p:nvSpPr>
        <p:spPr>
          <a:xfrm>
            <a:off x="838198" y="2845593"/>
            <a:ext cx="10515600" cy="10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strike="sngStrike" dirty="0">
                <a:solidFill>
                  <a:srgbClr val="FF0000"/>
                </a:solidFill>
              </a:rPr>
              <a:t>new()</a:t>
            </a:r>
          </a:p>
          <a:p>
            <a:pPr marL="0" indent="0">
              <a:buNone/>
            </a:pPr>
            <a:r>
              <a:rPr lang="en-US" sz="2400" dirty="0">
                <a:solidFill>
                  <a:srgbClr val="795E26"/>
                </a:solidFill>
                <a:latin typeface="Consolas" panose="020B0609020204030204" pitchFamily="49" charset="0"/>
              </a:rPr>
              <a:t>Draw</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Point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8</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9</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Scale</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0" indent="0">
              <a:buFont typeface="Arial" panose="020B0604020202020204" pitchFamily="34" charset="0"/>
              <a:buNone/>
            </a:pPr>
            <a:endParaRPr lang="en-US" sz="2400" dirty="0"/>
          </a:p>
        </p:txBody>
      </p:sp>
      <p:sp>
        <p:nvSpPr>
          <p:cNvPr id="5" name="Content Placeholder 2">
            <a:extLst>
              <a:ext uri="{FF2B5EF4-FFF2-40B4-BE49-F238E27FC236}">
                <a16:creationId xmlns:a16="http://schemas.microsoft.com/office/drawing/2014/main" id="{BFFD1D9E-F05E-4BED-AD42-54A57896B2C7}"/>
              </a:ext>
            </a:extLst>
          </p:cNvPr>
          <p:cNvSpPr txBox="1">
            <a:spLocks/>
          </p:cNvSpPr>
          <p:nvPr/>
        </p:nvSpPr>
        <p:spPr>
          <a:xfrm>
            <a:off x="838200" y="4505326"/>
            <a:ext cx="10515600" cy="100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0000"/>
                </a:solidFill>
              </a:rPr>
              <a:t>new()</a:t>
            </a:r>
          </a:p>
          <a:p>
            <a:pPr marL="0" indent="0">
              <a:buNone/>
            </a:pPr>
            <a:r>
              <a:rPr lang="en-US" sz="2400" dirty="0">
                <a:solidFill>
                  <a:srgbClr val="795E26"/>
                </a:solidFill>
                <a:latin typeface="Consolas" panose="020B0609020204030204" pitchFamily="49" charset="0"/>
              </a:rPr>
              <a:t>Draw</a:t>
            </a:r>
            <a:r>
              <a:rPr lang="en-US" sz="2400" dirty="0">
                <a:solidFill>
                  <a:srgbClr val="000000"/>
                </a:solidFill>
                <a:latin typeface="Consolas" panose="020B0609020204030204" pitchFamily="49" charset="0"/>
              </a:rPr>
              <a:t>(</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8</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9</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7275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15E3-EE54-4958-BCC9-346AAB3B8E26}"/>
              </a:ext>
            </a:extLst>
          </p:cNvPr>
          <p:cNvSpPr>
            <a:spLocks noGrp="1"/>
          </p:cNvSpPr>
          <p:nvPr>
            <p:ph type="title"/>
          </p:nvPr>
        </p:nvSpPr>
        <p:spPr/>
        <p:txBody>
          <a:bodyPr/>
          <a:lstStyle/>
          <a:p>
            <a:r>
              <a:rPr lang="en-US" dirty="0"/>
              <a:t>Default Interface Methods</a:t>
            </a:r>
          </a:p>
        </p:txBody>
      </p:sp>
      <p:sp>
        <p:nvSpPr>
          <p:cNvPr id="3" name="Content Placeholder 2">
            <a:extLst>
              <a:ext uri="{FF2B5EF4-FFF2-40B4-BE49-F238E27FC236}">
                <a16:creationId xmlns:a16="http://schemas.microsoft.com/office/drawing/2014/main" id="{CABC00E9-5ADE-45F9-84A7-710761330DC6}"/>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IInterface</a:t>
            </a:r>
            <a:r>
              <a:rPr lang="en-US" dirty="0">
                <a:solidFill>
                  <a:srgbClr val="267F99"/>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DefaultMethod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386966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D0E5-14C2-4206-AE1E-AB79E3D4DE2C}"/>
              </a:ext>
            </a:extLst>
          </p:cNvPr>
          <p:cNvSpPr>
            <a:spLocks noGrp="1"/>
          </p:cNvSpPr>
          <p:nvPr>
            <p:ph type="title"/>
          </p:nvPr>
        </p:nvSpPr>
        <p:spPr/>
        <p:txBody>
          <a:bodyPr/>
          <a:lstStyle/>
          <a:p>
            <a:r>
              <a:rPr lang="ru-RU" dirty="0"/>
              <a:t>Какие они бывают</a:t>
            </a:r>
            <a:endParaRPr lang="en-US" dirty="0"/>
          </a:p>
        </p:txBody>
      </p:sp>
      <p:sp>
        <p:nvSpPr>
          <p:cNvPr id="3" name="Content Placeholder 2">
            <a:extLst>
              <a:ext uri="{FF2B5EF4-FFF2-40B4-BE49-F238E27FC236}">
                <a16:creationId xmlns:a16="http://schemas.microsoft.com/office/drawing/2014/main" id="{EC3E524B-808F-4CC0-ABC7-34301A001014}"/>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IInterface</a:t>
            </a:r>
            <a:r>
              <a:rPr lang="en-US" sz="2400" dirty="0">
                <a:solidFill>
                  <a:srgbClr val="000000"/>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DefaultMethod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public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PublicMethod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internal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InternalMethod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private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PrivateProtectedMethod</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private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PivateMethod</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static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StaticMethod</a:t>
            </a:r>
            <a:r>
              <a:rPr lang="en-US"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int</a:t>
            </a:r>
            <a:r>
              <a:rPr lang="en-US" sz="2400" dirty="0">
                <a:solidFill>
                  <a:srgbClr val="000000"/>
                </a:solidFill>
                <a:latin typeface="Consolas" panose="020B0609020204030204" pitchFamily="49" charset="0"/>
              </a:rPr>
              <a:t> </a:t>
            </a:r>
            <a:r>
              <a:rPr lang="en-US" sz="2400" dirty="0" err="1">
                <a:solidFill>
                  <a:srgbClr val="001080"/>
                </a:solidFill>
                <a:latin typeface="Consolas" panose="020B0609020204030204" pitchFamily="49" charset="0"/>
              </a:rPr>
              <a:t>DefaultProperty</a:t>
            </a:r>
            <a:r>
              <a:rPr lang="en-US" sz="2400" dirty="0">
                <a:solidFill>
                  <a:srgbClr val="000000"/>
                </a:solidFill>
                <a:latin typeface="Consolas" panose="020B0609020204030204" pitchFamily="49" charset="0"/>
              </a:rPr>
              <a:t> =&gt; </a:t>
            </a:r>
            <a:r>
              <a:rPr lang="en-US" sz="2400" dirty="0">
                <a:solidFill>
                  <a:srgbClr val="09885A"/>
                </a:solidFill>
                <a:latin typeface="Consolas" panose="020B0609020204030204" pitchFamily="49" charset="0"/>
              </a:rPr>
              <a:t>42</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47846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D26-07F0-43C1-899E-B0CD79BA82A4}"/>
              </a:ext>
            </a:extLst>
          </p:cNvPr>
          <p:cNvSpPr>
            <a:spLocks noGrp="1"/>
          </p:cNvSpPr>
          <p:nvPr>
            <p:ph type="title"/>
          </p:nvPr>
        </p:nvSpPr>
        <p:spPr/>
        <p:txBody>
          <a:bodyPr/>
          <a:lstStyle/>
          <a:p>
            <a:r>
              <a:rPr lang="ru-RU" dirty="0"/>
              <a:t>Какими они быть не могут</a:t>
            </a:r>
            <a:endParaRPr lang="en-US" dirty="0"/>
          </a:p>
        </p:txBody>
      </p:sp>
      <p:sp>
        <p:nvSpPr>
          <p:cNvPr id="3" name="Content Placeholder 2">
            <a:extLst>
              <a:ext uri="{FF2B5EF4-FFF2-40B4-BE49-F238E27FC236}">
                <a16:creationId xmlns:a16="http://schemas.microsoft.com/office/drawing/2014/main" id="{05DFC236-BDB8-4389-9E66-A9D267436A0E}"/>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interface</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IInvalidInterface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internal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InternalProtectedMethod</a:t>
            </a:r>
            <a:r>
              <a:rPr lang="en-US" sz="2400" dirty="0">
                <a:solidFill>
                  <a:srgbClr val="000000"/>
                </a:solidFill>
                <a:latin typeface="Consolas" panose="020B0609020204030204" pitchFamily="49" charset="0"/>
              </a:rPr>
              <a:t>() {} </a:t>
            </a:r>
          </a:p>
          <a:p>
            <a:pPr marL="0" indent="0">
              <a:buNone/>
            </a:pPr>
            <a:r>
              <a:rPr lang="en-US" sz="2400" dirty="0">
                <a:solidFill>
                  <a:srgbClr val="008000"/>
                </a:solidFill>
                <a:latin typeface="Consolas" panose="020B0609020204030204" pitchFamily="49" charset="0"/>
              </a:rPr>
              <a:t>	// error CS0106: The modifier 'protected internal' is not valid for this item</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protected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ProtectedMethod</a:t>
            </a:r>
            <a:r>
              <a:rPr lang="en-US" sz="2400" dirty="0">
                <a:solidFill>
                  <a:srgbClr val="000000"/>
                </a:solidFill>
                <a:latin typeface="Consolas" panose="020B0609020204030204" pitchFamily="49" charset="0"/>
              </a:rPr>
              <a:t>() {}</a:t>
            </a:r>
          </a:p>
          <a:p>
            <a:pPr marL="0" indent="0">
              <a:buNone/>
            </a:pPr>
            <a:r>
              <a:rPr lang="en-US" sz="2400" dirty="0">
                <a:solidFill>
                  <a:srgbClr val="008000"/>
                </a:solidFill>
                <a:latin typeface="Consolas" panose="020B0609020204030204" pitchFamily="49" charset="0"/>
              </a:rPr>
              <a:t>	// error CS0106: The modifier 'protected' is not valid for this item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98008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B566-853A-4908-A9E1-BAF19A0C1785}"/>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872404EC-6C4C-4B6D-8D28-8BD3AE97ABD8}"/>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t>…</a:t>
            </a:r>
          </a:p>
          <a:p>
            <a:pPr marL="0" indent="0">
              <a:buNone/>
            </a:pP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classInstance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classInstance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PublicMethod</a:t>
            </a:r>
            <a:r>
              <a:rPr lang="en-US" dirty="0">
                <a:solidFill>
                  <a:srgbClr val="000000"/>
                </a:solidFill>
                <a:latin typeface="Consolas" panose="020B0609020204030204" pitchFamily="49" charset="0"/>
              </a:rPr>
              <a:t>();</a:t>
            </a:r>
          </a:p>
          <a:p>
            <a:pPr marL="0" indent="0">
              <a:buNone/>
            </a:pPr>
            <a:r>
              <a:rPr lang="en-US" dirty="0">
                <a:solidFill>
                  <a:srgbClr val="008000"/>
                </a:solidFill>
                <a:latin typeface="Consolas" panose="020B0609020204030204" pitchFamily="49" charset="0"/>
              </a:rPr>
              <a:t>// error CS1061: 'Class' does not contain a definition for '</a:t>
            </a:r>
            <a:r>
              <a:rPr lang="en-US" dirty="0" err="1">
                <a:solidFill>
                  <a:srgbClr val="008000"/>
                </a:solidFill>
                <a:latin typeface="Consolas" panose="020B0609020204030204" pitchFamily="49" charset="0"/>
              </a:rPr>
              <a:t>PublicMethod</a:t>
            </a:r>
            <a:r>
              <a:rPr lang="en-US" dirty="0">
                <a:solidFill>
                  <a:srgbClr val="008000"/>
                </a:solidFill>
                <a:latin typeface="Consolas" panose="020B0609020204030204" pitchFamily="49" charset="0"/>
              </a:rPr>
              <a:t>' and no extension method '</a:t>
            </a:r>
            <a:r>
              <a:rPr lang="en-US" dirty="0" err="1">
                <a:solidFill>
                  <a:srgbClr val="008000"/>
                </a:solidFill>
                <a:latin typeface="Consolas" panose="020B0609020204030204" pitchFamily="49" charset="0"/>
              </a:rPr>
              <a:t>PublicMethod</a:t>
            </a:r>
            <a:r>
              <a:rPr lang="en-US" dirty="0">
                <a:solidFill>
                  <a:srgbClr val="008000"/>
                </a:solidFill>
                <a:latin typeface="Consolas" panose="020B0609020204030204" pitchFamily="49" charset="0"/>
              </a:rPr>
              <a:t>' accepting a first argument of type 'Class' could be found (are you missing a using directive or an assembly reference?)</a:t>
            </a:r>
            <a:endParaRPr lang="en-US"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043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DA0AD-AB8F-4E1E-9D6F-E300EA74304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Proposals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F6FDBD-0602-48A0-8FD4-7647301BB20A}"/>
              </a:ext>
            </a:extLst>
          </p:cNvPr>
          <p:cNvPicPr>
            <a:picLocks noGrp="1" noChangeAspect="1"/>
          </p:cNvPicPr>
          <p:nvPr>
            <p:ph idx="1"/>
          </p:nvPr>
        </p:nvPicPr>
        <p:blipFill>
          <a:blip r:embed="rId2"/>
          <a:stretch>
            <a:fillRect/>
          </a:stretch>
        </p:blipFill>
        <p:spPr>
          <a:xfrm>
            <a:off x="4901397" y="697197"/>
            <a:ext cx="7072630" cy="5463606"/>
          </a:xfrm>
          <a:prstGeom prst="rect">
            <a:avLst/>
          </a:prstGeom>
        </p:spPr>
      </p:pic>
    </p:spTree>
    <p:extLst>
      <p:ext uri="{BB962C8B-B14F-4D97-AF65-F5344CB8AC3E}">
        <p14:creationId xmlns:p14="http://schemas.microsoft.com/office/powerpoint/2010/main" val="6051489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1FA-412C-4B69-9CB8-867477429ACE}"/>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5839005A-5836-4746-9963-7935CCF6E90A}"/>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t>…</a:t>
            </a:r>
          </a:p>
          <a:p>
            <a:pPr marL="0" indent="0">
              <a:buNone/>
            </a:pP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interfaceInstance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a:t>
            </a:r>
          </a:p>
          <a:p>
            <a:pPr marL="0" indent="0">
              <a:buNone/>
            </a:pPr>
            <a:r>
              <a:rPr lang="en-US" dirty="0" err="1">
                <a:solidFill>
                  <a:srgbClr val="001080"/>
                </a:solidFill>
                <a:latin typeface="Consolas" panose="020B0609020204030204" pitchFamily="49" charset="0"/>
              </a:rPr>
              <a:t>interfaceInstance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PublicMethod</a:t>
            </a: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41217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E83B-239D-420C-B907-DE241E84DDE8}"/>
              </a:ext>
            </a:extLst>
          </p:cNvPr>
          <p:cNvSpPr>
            <a:spLocks noGrp="1"/>
          </p:cNvSpPr>
          <p:nvPr>
            <p:ph type="title"/>
          </p:nvPr>
        </p:nvSpPr>
        <p:spPr/>
        <p:txBody>
          <a:bodyPr/>
          <a:lstStyle/>
          <a:p>
            <a:r>
              <a:rPr lang="ru-RU" dirty="0"/>
              <a:t>Как это использовать</a:t>
            </a:r>
            <a:endParaRPr lang="en-US" dirty="0"/>
          </a:p>
        </p:txBody>
      </p:sp>
      <p:sp>
        <p:nvSpPr>
          <p:cNvPr id="3" name="Content Placeholder 2">
            <a:extLst>
              <a:ext uri="{FF2B5EF4-FFF2-40B4-BE49-F238E27FC236}">
                <a16:creationId xmlns:a16="http://schemas.microsoft.com/office/drawing/2014/main" id="{6F956097-97C8-40EE-9020-258CAC83FD76}"/>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Class</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IInterface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IInterface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DefaultMethod</a:t>
            </a:r>
            <a:r>
              <a:rPr lang="en-US" dirty="0">
                <a:solidFill>
                  <a:srgbClr val="000000"/>
                </a:solidFill>
                <a:latin typeface="Consolas" panose="020B0609020204030204" pitchFamily="49" charset="0"/>
              </a:rPr>
              <a:t>(){</a:t>
            </a:r>
          </a:p>
          <a:p>
            <a:pPr marL="0" indent="0">
              <a:buNone/>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Console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463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DFBA-18AF-470C-8BFE-BD3F78DF6C7B}"/>
              </a:ext>
            </a:extLst>
          </p:cNvPr>
          <p:cNvSpPr>
            <a:spLocks noGrp="1"/>
          </p:cNvSpPr>
          <p:nvPr>
            <p:ph type="title"/>
          </p:nvPr>
        </p:nvSpPr>
        <p:spPr/>
        <p:txBody>
          <a:bodyPr/>
          <a:lstStyle/>
          <a:p>
            <a:r>
              <a:rPr lang="ru-RU" dirty="0"/>
              <a:t>Зачем они это сделали?</a:t>
            </a:r>
            <a:endParaRPr lang="en-US" dirty="0"/>
          </a:p>
        </p:txBody>
      </p:sp>
      <p:sp>
        <p:nvSpPr>
          <p:cNvPr id="3" name="Content Placeholder 2">
            <a:extLst>
              <a:ext uri="{FF2B5EF4-FFF2-40B4-BE49-F238E27FC236}">
                <a16:creationId xmlns:a16="http://schemas.microsoft.com/office/drawing/2014/main" id="{077AF435-C5C6-4050-AE6D-41B416DA6816}"/>
              </a:ext>
            </a:extLst>
          </p:cNvPr>
          <p:cNvSpPr>
            <a:spLocks noGrp="1"/>
          </p:cNvSpPr>
          <p:nvPr>
            <p:ph idx="1"/>
          </p:nvPr>
        </p:nvSpPr>
        <p:spPr/>
        <p:txBody>
          <a:bodyPr/>
          <a:lstStyle/>
          <a:p>
            <a:r>
              <a:rPr lang="ru-RU" dirty="0"/>
              <a:t>Возможность добавлять методы в существующие интерфейсы, не ломая обратную совместимость</a:t>
            </a:r>
            <a:endParaRPr lang="en-US" dirty="0"/>
          </a:p>
          <a:p>
            <a:r>
              <a:rPr lang="ru-RU" dirty="0"/>
              <a:t>Возможность упростить разработку </a:t>
            </a:r>
            <a:r>
              <a:rPr lang="en-US" dirty="0"/>
              <a:t>helper </a:t>
            </a:r>
            <a:r>
              <a:rPr lang="ru-RU" dirty="0"/>
              <a:t>методов</a:t>
            </a:r>
          </a:p>
          <a:p>
            <a:r>
              <a:rPr lang="ru-RU" dirty="0"/>
              <a:t>Для поддержки схожих возможностей языков мобильных платформ </a:t>
            </a:r>
            <a:r>
              <a:rPr lang="en-US" dirty="0"/>
              <a:t>Java </a:t>
            </a:r>
            <a:r>
              <a:rPr lang="ru-RU" dirty="0"/>
              <a:t>и </a:t>
            </a:r>
            <a:r>
              <a:rPr lang="en-US" dirty="0"/>
              <a:t>Swift</a:t>
            </a:r>
            <a:endParaRPr lang="ru-RU" dirty="0"/>
          </a:p>
          <a:p>
            <a:r>
              <a:rPr lang="en-US" dirty="0"/>
              <a:t>Traits</a:t>
            </a:r>
          </a:p>
        </p:txBody>
      </p:sp>
    </p:spTree>
    <p:extLst>
      <p:ext uri="{BB962C8B-B14F-4D97-AF65-F5344CB8AC3E}">
        <p14:creationId xmlns:p14="http://schemas.microsoft.com/office/powerpoint/2010/main" val="3688148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8AB-484F-44DF-AF8C-1B0203C6BC98}"/>
              </a:ext>
            </a:extLst>
          </p:cNvPr>
          <p:cNvSpPr>
            <a:spLocks noGrp="1"/>
          </p:cNvSpPr>
          <p:nvPr>
            <p:ph type="title"/>
          </p:nvPr>
        </p:nvSpPr>
        <p:spPr/>
        <p:txBody>
          <a:bodyPr/>
          <a:lstStyle/>
          <a:p>
            <a:r>
              <a:rPr lang="ru-RU" dirty="0"/>
              <a:t>Обратная совместимость</a:t>
            </a:r>
            <a:endParaRPr lang="en-US" dirty="0"/>
          </a:p>
        </p:txBody>
      </p:sp>
      <p:sp>
        <p:nvSpPr>
          <p:cNvPr id="3" name="Content Placeholder 2">
            <a:extLst>
              <a:ext uri="{FF2B5EF4-FFF2-40B4-BE49-F238E27FC236}">
                <a16:creationId xmlns:a16="http://schemas.microsoft.com/office/drawing/2014/main" id="{42D33AD8-B31F-49B2-BB1C-7DA279175660}"/>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IList</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 : </a:t>
            </a:r>
            <a:r>
              <a:rPr lang="en-US" dirty="0" err="1">
                <a:solidFill>
                  <a:srgbClr val="267F99"/>
                </a:solidFill>
                <a:latin typeface="Consolas" panose="020B0609020204030204" pitchFamily="49" charset="0"/>
              </a:rPr>
              <a:t>ICollection</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 { </a:t>
            </a:r>
          </a:p>
          <a:p>
            <a:pPr marL="0" indent="0">
              <a:buNone/>
            </a:pPr>
            <a:r>
              <a:rPr lang="en-US" dirty="0">
                <a:solidFill>
                  <a:srgbClr val="267F99"/>
                </a:solidFill>
                <a:latin typeface="Consolas" panose="020B0609020204030204" pitchFamily="49" charset="0"/>
              </a:rPr>
              <a:t>	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IndexOf</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RemoveAt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index</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p>
        </p:txBody>
      </p:sp>
      <p:sp>
        <p:nvSpPr>
          <p:cNvPr id="5" name="Rectangle 4">
            <a:extLst>
              <a:ext uri="{FF2B5EF4-FFF2-40B4-BE49-F238E27FC236}">
                <a16:creationId xmlns:a16="http://schemas.microsoft.com/office/drawing/2014/main" id="{9559A707-1BC6-443F-9823-1E363E6A59E8}"/>
              </a:ext>
            </a:extLst>
          </p:cNvPr>
          <p:cNvSpPr/>
          <p:nvPr/>
        </p:nvSpPr>
        <p:spPr>
          <a:xfrm>
            <a:off x="1751525" y="4339709"/>
            <a:ext cx="2747868" cy="523220"/>
          </a:xfrm>
          <a:prstGeom prst="rect">
            <a:avLst/>
          </a:prstGeom>
        </p:spPr>
        <p:txBody>
          <a:bodyPr wrap="none">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Clear</a:t>
            </a:r>
            <a:r>
              <a:rPr lang="en-US"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901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5C7A-231E-432E-99C5-80DCD2DF68A8}"/>
              </a:ext>
            </a:extLst>
          </p:cNvPr>
          <p:cNvSpPr>
            <a:spLocks noGrp="1"/>
          </p:cNvSpPr>
          <p:nvPr>
            <p:ph type="title"/>
          </p:nvPr>
        </p:nvSpPr>
        <p:spPr/>
        <p:txBody>
          <a:bodyPr>
            <a:normAutofit/>
          </a:bodyPr>
          <a:lstStyle/>
          <a:p>
            <a:r>
              <a:rPr lang="en-US" dirty="0"/>
              <a:t>Helper </a:t>
            </a:r>
            <a:r>
              <a:rPr lang="ru-RU" dirty="0"/>
              <a:t>методы</a:t>
            </a:r>
            <a:endParaRPr lang="en-US" dirty="0"/>
          </a:p>
        </p:txBody>
      </p:sp>
      <p:sp>
        <p:nvSpPr>
          <p:cNvPr id="3" name="Content Placeholder 2">
            <a:extLst>
              <a:ext uri="{FF2B5EF4-FFF2-40B4-BE49-F238E27FC236}">
                <a16:creationId xmlns:a16="http://schemas.microsoft.com/office/drawing/2014/main" id="{45C023A0-E8C4-4F64-9FC7-8329560D22C5}"/>
              </a:ext>
            </a:extLst>
          </p:cNvPr>
          <p:cNvSpPr>
            <a:spLocks noGrp="1"/>
          </p:cNvSpPr>
          <p:nvPr>
            <p:ph sz="half" idx="1"/>
          </p:nvPr>
        </p:nvSpPr>
        <p:spPr/>
        <p:txBody>
          <a:bodyPr>
            <a:normAutofit/>
          </a:bodyPr>
          <a:lstStyle/>
          <a:p>
            <a:pPr marL="0" indent="0">
              <a:buNone/>
            </a:pPr>
            <a:r>
              <a:rPr lang="en-US" sz="2200" dirty="0">
                <a:solidFill>
                  <a:srgbClr val="0000FF"/>
                </a:solidFill>
                <a:latin typeface="Consolas" panose="020B0609020204030204" pitchFamily="49" charset="0"/>
              </a:rPr>
              <a:t>interface</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IEnumerable</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 </a:t>
            </a:r>
          </a:p>
          <a:p>
            <a:pPr marL="0" indent="0">
              <a:buNone/>
            </a:pPr>
            <a:r>
              <a:rPr lang="en-US" sz="2200" dirty="0">
                <a:solidFill>
                  <a:srgbClr val="0000FF"/>
                </a:solidFill>
                <a:latin typeface="Consolas" panose="020B0609020204030204" pitchFamily="49" charset="0"/>
              </a:rPr>
              <a:t>  int</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err="1">
                <a:solidFill>
                  <a:srgbClr val="001080"/>
                </a:solidFill>
                <a:latin typeface="Consolas" panose="020B0609020204030204" pitchFamily="49" charset="0"/>
              </a:rPr>
              <a:t>Enumerable</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this</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
        <p:nvSpPr>
          <p:cNvPr id="4" name="Content Placeholder 3">
            <a:extLst>
              <a:ext uri="{FF2B5EF4-FFF2-40B4-BE49-F238E27FC236}">
                <a16:creationId xmlns:a16="http://schemas.microsoft.com/office/drawing/2014/main" id="{E7031D05-C6B4-4E6B-AC38-7C6AA1CA32F9}"/>
              </a:ext>
            </a:extLst>
          </p:cNvPr>
          <p:cNvSpPr>
            <a:spLocks noGrp="1"/>
          </p:cNvSpPr>
          <p:nvPr>
            <p:ph sz="half" idx="2"/>
          </p:nvPr>
        </p:nvSpPr>
        <p:spPr>
          <a:xfrm>
            <a:off x="6172200" y="1825625"/>
            <a:ext cx="5734050" cy="4351338"/>
          </a:xfrm>
        </p:spPr>
        <p:txBody>
          <a:bodyPr>
            <a:normAutofit/>
          </a:bodyPr>
          <a:lstStyle/>
          <a:p>
            <a:pPr marL="0" indent="0">
              <a:buNone/>
            </a:pPr>
            <a:r>
              <a:rPr lang="en-US" sz="2200" dirty="0">
                <a:solidFill>
                  <a:srgbClr val="0000FF"/>
                </a:solidFill>
                <a:latin typeface="Consolas" panose="020B0609020204030204" pitchFamily="49" charset="0"/>
              </a:rPr>
              <a:t>interface</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IList</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 : </a:t>
            </a:r>
            <a:r>
              <a:rPr lang="en-US" sz="2200" dirty="0" err="1">
                <a:solidFill>
                  <a:srgbClr val="267F99"/>
                </a:solidFill>
                <a:latin typeface="Consolas" panose="020B0609020204030204" pitchFamily="49" charset="0"/>
              </a:rPr>
              <a:t>ICollection</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a:t>
            </a:r>
          </a:p>
          <a:p>
            <a:pPr marL="0" indent="0">
              <a:buNone/>
            </a:pPr>
            <a:r>
              <a:rPr lang="en-US" sz="2200" dirty="0">
                <a:solidFill>
                  <a:srgbClr val="0000FF"/>
                </a:solidFill>
                <a:latin typeface="Consolas" panose="020B0609020204030204" pitchFamily="49" charset="0"/>
              </a:rPr>
              <a:t>  int</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IEnumerable</a:t>
            </a:r>
            <a:r>
              <a:rPr lang="en-US" sz="2200" dirty="0">
                <a:solidFill>
                  <a:srgbClr val="000000"/>
                </a:solidFill>
                <a:latin typeface="Consolas" panose="020B0609020204030204" pitchFamily="49" charset="0"/>
              </a:rPr>
              <a:t>&lt;</a:t>
            </a:r>
            <a:r>
              <a:rPr lang="en-US" sz="2200" dirty="0">
                <a:solidFill>
                  <a:srgbClr val="267F99"/>
                </a:solidFill>
                <a:latin typeface="Consolas" panose="020B0609020204030204" pitchFamily="49" charset="0"/>
              </a:rPr>
              <a:t>T</a:t>
            </a:r>
            <a:r>
              <a:rPr lang="en-US" sz="2200" dirty="0">
                <a:solidFill>
                  <a:srgbClr val="000000"/>
                </a:solidFill>
                <a:latin typeface="Consolas" panose="020B0609020204030204" pitchFamily="49" charset="0"/>
              </a:rPr>
              <a:t>&gt;.</a:t>
            </a:r>
            <a:r>
              <a:rPr lang="en-US" sz="2200" dirty="0">
                <a:solidFill>
                  <a:srgbClr val="795E26"/>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Count</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endParaRPr lang="en-US" sz="2200" dirty="0"/>
          </a:p>
        </p:txBody>
      </p:sp>
    </p:spTree>
    <p:extLst>
      <p:ext uri="{BB962C8B-B14F-4D97-AF65-F5344CB8AC3E}">
        <p14:creationId xmlns:p14="http://schemas.microsoft.com/office/powerpoint/2010/main" val="211905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6176-08AA-4ABF-86FD-F787BD83C890}"/>
              </a:ext>
            </a:extLst>
          </p:cNvPr>
          <p:cNvSpPr>
            <a:spLocks noGrp="1"/>
          </p:cNvSpPr>
          <p:nvPr>
            <p:ph type="title"/>
          </p:nvPr>
        </p:nvSpPr>
        <p:spPr/>
        <p:txBody>
          <a:bodyPr/>
          <a:lstStyle/>
          <a:p>
            <a:r>
              <a:rPr lang="ru-RU" dirty="0"/>
              <a:t>Совместимость с </a:t>
            </a:r>
            <a:r>
              <a:rPr lang="en-US" dirty="0"/>
              <a:t>Java </a:t>
            </a:r>
            <a:r>
              <a:rPr lang="ru-RU" dirty="0"/>
              <a:t>и </a:t>
            </a:r>
            <a:r>
              <a:rPr lang="en-US" dirty="0"/>
              <a:t>Swift</a:t>
            </a:r>
          </a:p>
        </p:txBody>
      </p:sp>
      <p:graphicFrame>
        <p:nvGraphicFramePr>
          <p:cNvPr id="6" name="Content Placeholder 5">
            <a:extLst>
              <a:ext uri="{FF2B5EF4-FFF2-40B4-BE49-F238E27FC236}">
                <a16:creationId xmlns:a16="http://schemas.microsoft.com/office/drawing/2014/main" id="{3B970BE8-C26A-4E02-AE1E-2D8D67F82752}"/>
              </a:ext>
            </a:extLst>
          </p:cNvPr>
          <p:cNvGraphicFramePr>
            <a:graphicFrameLocks noGrp="1"/>
          </p:cNvGraphicFramePr>
          <p:nvPr>
            <p:ph idx="1"/>
            <p:extLst>
              <p:ext uri="{D42A27DB-BD31-4B8C-83A1-F6EECF244321}">
                <p14:modId xmlns:p14="http://schemas.microsoft.com/office/powerpoint/2010/main" val="2048974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984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795-78A2-4097-B157-037296E5758B}"/>
              </a:ext>
            </a:extLst>
          </p:cNvPr>
          <p:cNvSpPr>
            <a:spLocks noGrp="1"/>
          </p:cNvSpPr>
          <p:nvPr>
            <p:ph type="title"/>
          </p:nvPr>
        </p:nvSpPr>
        <p:spPr/>
        <p:txBody>
          <a:bodyPr/>
          <a:lstStyle/>
          <a:p>
            <a:r>
              <a:rPr lang="en-US" dirty="0"/>
              <a:t>Traits</a:t>
            </a:r>
          </a:p>
        </p:txBody>
      </p:sp>
      <p:sp>
        <p:nvSpPr>
          <p:cNvPr id="3" name="Content Placeholder 2">
            <a:extLst>
              <a:ext uri="{FF2B5EF4-FFF2-40B4-BE49-F238E27FC236}">
                <a16:creationId xmlns:a16="http://schemas.microsoft.com/office/drawing/2014/main" id="{C6ED9F39-19DA-402A-9358-E8B1A2AC1A31}"/>
              </a:ext>
            </a:extLst>
          </p:cNvPr>
          <p:cNvSpPr>
            <a:spLocks noGrp="1"/>
          </p:cNvSpPr>
          <p:nvPr>
            <p:ph idx="1"/>
          </p:nvPr>
        </p:nvSpPr>
        <p:spPr/>
        <p:txBody>
          <a:bodyPr/>
          <a:lstStyle/>
          <a:p>
            <a:pPr marL="0" indent="0">
              <a:buNone/>
            </a:pPr>
            <a:r>
              <a:rPr lang="ru-RU" dirty="0"/>
              <a:t>Типаж (англ. </a:t>
            </a:r>
            <a:r>
              <a:rPr lang="ru-RU" dirty="0" err="1"/>
              <a:t>trait</a:t>
            </a:r>
            <a:r>
              <a:rPr lang="ru-RU" dirty="0"/>
              <a:t>) — </a:t>
            </a:r>
            <a:r>
              <a:rPr lang="ru-RU" b="1" dirty="0"/>
              <a:t>абстрактный тип данных</a:t>
            </a:r>
            <a:r>
              <a:rPr lang="ru-RU" dirty="0"/>
              <a:t>, используемый как «простая концептуальная модель для структурирования </a:t>
            </a:r>
            <a:r>
              <a:rPr lang="ru-RU" dirty="0" err="1"/>
              <a:t>объектно</a:t>
            </a:r>
            <a:r>
              <a:rPr lang="ru-RU" dirty="0"/>
              <a:t> ориентированных программ». Типажи подобны примесям, но могут содержать </a:t>
            </a:r>
            <a:r>
              <a:rPr lang="ru-RU" b="1" dirty="0"/>
              <a:t>только методы</a:t>
            </a:r>
            <a:r>
              <a:rPr lang="ru-RU" dirty="0"/>
              <a:t>. Также отличается способ разрешения конфликтов — типажи не допускают совпадения названий методов.</a:t>
            </a:r>
            <a:endParaRPr lang="en-US" dirty="0"/>
          </a:p>
        </p:txBody>
      </p:sp>
    </p:spTree>
    <p:extLst>
      <p:ext uri="{BB962C8B-B14F-4D97-AF65-F5344CB8AC3E}">
        <p14:creationId xmlns:p14="http://schemas.microsoft.com/office/powerpoint/2010/main" val="3529906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5649-5683-4A29-8862-7056455671AC}"/>
              </a:ext>
            </a:extLst>
          </p:cNvPr>
          <p:cNvSpPr>
            <a:spLocks noGrp="1"/>
          </p:cNvSpPr>
          <p:nvPr>
            <p:ph type="title"/>
          </p:nvPr>
        </p:nvSpPr>
        <p:spPr/>
        <p:txBody>
          <a:bodyPr/>
          <a:lstStyle/>
          <a:p>
            <a:r>
              <a:rPr lang="en-US" dirty="0"/>
              <a:t>Trait based domain model</a:t>
            </a:r>
          </a:p>
        </p:txBody>
      </p:sp>
      <p:sp>
        <p:nvSpPr>
          <p:cNvPr id="5" name="Content Placeholder 4">
            <a:extLst>
              <a:ext uri="{FF2B5EF4-FFF2-40B4-BE49-F238E27FC236}">
                <a16:creationId xmlns:a16="http://schemas.microsoft.com/office/drawing/2014/main" id="{3034AE34-4773-41B1-82CA-6CA256E53882}"/>
              </a:ext>
            </a:extLst>
          </p:cNvPr>
          <p:cNvSpPr>
            <a:spLocks noGrp="1"/>
          </p:cNvSpPr>
          <p:nvPr>
            <p:ph idx="1"/>
          </p:nvPr>
        </p:nvSpPr>
        <p:spPr/>
        <p:txBody>
          <a:bodyPr>
            <a:normAutofit/>
          </a:bodyPr>
          <a:lstStyle/>
          <a:p>
            <a:pPr marL="0" indent="0">
              <a:buNone/>
            </a:pP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IPainter</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Signature</a:t>
            </a:r>
            <a:r>
              <a:rPr lang="en-US" dirty="0">
                <a:solidFill>
                  <a:srgbClr val="000000"/>
                </a:solidFill>
                <a:latin typeface="Consolas" panose="020B0609020204030204" pitchFamily="49" charset="0"/>
              </a:rPr>
              <a:t> =&gt; </a:t>
            </a:r>
            <a:r>
              <a:rPr lang="en-US" dirty="0">
                <a:solidFill>
                  <a:srgbClr val="A31515"/>
                </a:solidFill>
                <a:latin typeface="Consolas" panose="020B0609020204030204" pitchFamily="49" charset="0"/>
              </a:rPr>
              <a:t>$"{</a:t>
            </a:r>
            <a:r>
              <a:rPr lang="en-US" dirty="0">
                <a:solidFill>
                  <a:srgbClr val="001080"/>
                </a:solidFill>
                <a:latin typeface="Consolas" panose="020B0609020204030204" pitchFamily="49" charset="0"/>
              </a:rPr>
              <a:t>Name</a:t>
            </a:r>
            <a:r>
              <a:rPr lang="en-US" dirty="0">
                <a:solidFill>
                  <a:srgbClr val="A31515"/>
                </a:solidFill>
                <a:latin typeface="Consolas" panose="020B0609020204030204" pitchFamily="49" charset="0"/>
              </a:rPr>
              <a:t>} with {</a:t>
            </a:r>
            <a:r>
              <a:rPr lang="en-US" dirty="0" err="1">
                <a:solidFill>
                  <a:srgbClr val="001080"/>
                </a:solidFill>
                <a:latin typeface="Consolas" panose="020B0609020204030204" pitchFamily="49" charset="0"/>
              </a:rPr>
              <a:t>WorksCount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Performance</a:t>
            </a:r>
            <a:r>
              <a:rPr lang="en-US" dirty="0">
                <a:solidFill>
                  <a:srgbClr val="000000"/>
                </a:solidFill>
                <a:latin typeface="Consolas" panose="020B0609020204030204" pitchFamily="49" charset="0"/>
              </a:rPr>
              <a:t> =&gt;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76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12D2-EAE0-4212-BC73-1AEF2C60A0B5}"/>
              </a:ext>
            </a:extLst>
          </p:cNvPr>
          <p:cNvSpPr>
            <a:spLocks noGrp="1"/>
          </p:cNvSpPr>
          <p:nvPr>
            <p:ph type="title"/>
          </p:nvPr>
        </p:nvSpPr>
        <p:spPr/>
        <p:txBody>
          <a:bodyPr/>
          <a:lstStyle/>
          <a:p>
            <a:r>
              <a:rPr lang="ru-RU" dirty="0"/>
              <a:t>Зачем использовать </a:t>
            </a:r>
            <a:r>
              <a:rPr lang="ru-RU" dirty="0" err="1"/>
              <a:t>трейты</a:t>
            </a:r>
            <a:endParaRPr lang="en-US" dirty="0"/>
          </a:p>
        </p:txBody>
      </p:sp>
      <p:sp>
        <p:nvSpPr>
          <p:cNvPr id="3" name="Content Placeholder 2">
            <a:extLst>
              <a:ext uri="{FF2B5EF4-FFF2-40B4-BE49-F238E27FC236}">
                <a16:creationId xmlns:a16="http://schemas.microsoft.com/office/drawing/2014/main" id="{32F21EC3-1562-43A3-9694-95DFFD1E1189}"/>
              </a:ext>
            </a:extLst>
          </p:cNvPr>
          <p:cNvSpPr>
            <a:spLocks noGrp="1"/>
          </p:cNvSpPr>
          <p:nvPr>
            <p:ph idx="1"/>
          </p:nvPr>
        </p:nvSpPr>
        <p:spPr/>
        <p:txBody>
          <a:bodyPr>
            <a:normAutofit lnSpcReduction="10000"/>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PainterUser</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IPainter</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WorksCount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pPr marL="0" indent="0">
              <a:buNone/>
            </a:pPr>
            <a:endParaRPr lang="en-US" dirty="0">
              <a:solidFill>
                <a:srgbClr val="0000FF"/>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CssColor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Guid</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MongoDbId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SqlId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4555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EEBB-F8C0-4623-B02C-8F757E601E4F}"/>
              </a:ext>
            </a:extLst>
          </p:cNvPr>
          <p:cNvSpPr>
            <a:spLocks noGrp="1"/>
          </p:cNvSpPr>
          <p:nvPr>
            <p:ph type="title"/>
          </p:nvPr>
        </p:nvSpPr>
        <p:spPr/>
        <p:txBody>
          <a:bodyPr/>
          <a:lstStyle/>
          <a:p>
            <a:r>
              <a:rPr lang="ru-RU" dirty="0"/>
              <a:t>Заключение</a:t>
            </a:r>
            <a:endParaRPr lang="en-US" dirty="0"/>
          </a:p>
        </p:txBody>
      </p:sp>
      <p:sp>
        <p:nvSpPr>
          <p:cNvPr id="3" name="Content Placeholder 2">
            <a:extLst>
              <a:ext uri="{FF2B5EF4-FFF2-40B4-BE49-F238E27FC236}">
                <a16:creationId xmlns:a16="http://schemas.microsoft.com/office/drawing/2014/main" id="{04AB5BC9-B7F6-4F4D-9DC4-DF554DC62B42}"/>
              </a:ext>
            </a:extLst>
          </p:cNvPr>
          <p:cNvSpPr>
            <a:spLocks noGrp="1"/>
          </p:cNvSpPr>
          <p:nvPr>
            <p:ph idx="1"/>
          </p:nvPr>
        </p:nvSpPr>
        <p:spPr/>
        <p:txBody>
          <a:bodyPr>
            <a:normAutofit lnSpcReduction="10000"/>
          </a:bodyPr>
          <a:lstStyle/>
          <a:p>
            <a:r>
              <a:rPr lang="en-US" dirty="0"/>
              <a:t>Nullable reference type</a:t>
            </a:r>
            <a:endParaRPr lang="ru-RU" dirty="0"/>
          </a:p>
          <a:p>
            <a:pPr marL="457200" lvl="1" indent="0">
              <a:buNone/>
            </a:pP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nullable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t>Recursive patterns</a:t>
            </a:r>
            <a:endParaRPr lang="ru-RU" dirty="0"/>
          </a:p>
          <a:p>
            <a:pPr marL="457200" lvl="1" indent="0">
              <a:buNone/>
            </a:pPr>
            <a:r>
              <a:rPr lang="en-US" dirty="0">
                <a:solidFill>
                  <a:srgbClr val="AF00DB"/>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Some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value</a:t>
            </a:r>
            <a:r>
              <a:rPr lang="en-US" dirty="0">
                <a:solidFill>
                  <a:srgbClr val="000000"/>
                </a:solidFill>
                <a:latin typeface="Consolas" panose="020B0609020204030204" pitchFamily="49" charset="0"/>
              </a:rPr>
              <a:t>):</a:t>
            </a:r>
            <a:endParaRPr lang="en-US" dirty="0"/>
          </a:p>
          <a:p>
            <a:r>
              <a:rPr lang="en-US" dirty="0"/>
              <a:t>Ranges</a:t>
            </a:r>
            <a:endParaRPr lang="ru-RU" dirty="0"/>
          </a:p>
          <a:p>
            <a:pPr marL="457200" lvl="1" indent="0">
              <a:buNone/>
            </a:pPr>
            <a:r>
              <a:rPr lang="en-US" dirty="0">
                <a:solidFill>
                  <a:srgbClr val="001080"/>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endParaRPr lang="ru-RU" dirty="0"/>
          </a:p>
          <a:p>
            <a:r>
              <a:rPr lang="en-US" dirty="0"/>
              <a:t>Target-typed new</a:t>
            </a:r>
            <a:endParaRPr lang="ru-RU" dirty="0"/>
          </a:p>
          <a:p>
            <a:pPr marL="457200" lvl="1" indent="0">
              <a:buNone/>
            </a:pP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endParaRPr lang="en-US" dirty="0"/>
          </a:p>
          <a:p>
            <a:r>
              <a:rPr lang="en-US" dirty="0"/>
              <a:t>Default Interface Methods</a:t>
            </a:r>
            <a:endParaRPr lang="ru-RU" dirty="0"/>
          </a:p>
          <a:p>
            <a:pPr lvl="1"/>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IInterface</a:t>
            </a:r>
            <a:r>
              <a:rPr lang="en-US" dirty="0">
                <a:solidFill>
                  <a:srgbClr val="267F99"/>
                </a:solidFill>
                <a:latin typeface="Consolas" panose="020B0609020204030204" pitchFamily="49" charset="0"/>
              </a:rPr>
              <a:t> </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DefaultMethod</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lvl="1"/>
            <a:endParaRPr lang="en-US" dirty="0"/>
          </a:p>
          <a:p>
            <a:endParaRPr lang="en-US" dirty="0"/>
          </a:p>
        </p:txBody>
      </p:sp>
    </p:spTree>
    <p:extLst>
      <p:ext uri="{BB962C8B-B14F-4D97-AF65-F5344CB8AC3E}">
        <p14:creationId xmlns:p14="http://schemas.microsoft.com/office/powerpoint/2010/main" val="285784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F6D8-EDE4-48C8-8B22-9AF3A3EBD156}"/>
              </a:ext>
            </a:extLst>
          </p:cNvPr>
          <p:cNvSpPr>
            <a:spLocks noGrp="1"/>
          </p:cNvSpPr>
          <p:nvPr>
            <p:ph type="title"/>
          </p:nvPr>
        </p:nvSpPr>
        <p:spPr/>
        <p:txBody>
          <a:bodyPr/>
          <a:lstStyle/>
          <a:p>
            <a:r>
              <a:rPr lang="en-US" dirty="0"/>
              <a:t>Language Feature Status</a:t>
            </a:r>
          </a:p>
        </p:txBody>
      </p:sp>
      <p:sp>
        <p:nvSpPr>
          <p:cNvPr id="3" name="Content Placeholder 2">
            <a:extLst>
              <a:ext uri="{FF2B5EF4-FFF2-40B4-BE49-F238E27FC236}">
                <a16:creationId xmlns:a16="http://schemas.microsoft.com/office/drawing/2014/main" id="{7B59BD65-9C8E-470F-A483-4FE4184EA3A4}"/>
              </a:ext>
            </a:extLst>
          </p:cNvPr>
          <p:cNvSpPr>
            <a:spLocks noGrp="1"/>
          </p:cNvSpPr>
          <p:nvPr>
            <p:ph idx="1"/>
          </p:nvPr>
        </p:nvSpPr>
        <p:spPr/>
        <p:txBody>
          <a:bodyPr>
            <a:normAutofit fontScale="55000" lnSpcReduction="20000"/>
          </a:bodyPr>
          <a:lstStyle/>
          <a:p>
            <a:r>
              <a:rPr lang="en-US" dirty="0"/>
              <a:t>Default Interface Methods</a:t>
            </a:r>
          </a:p>
          <a:p>
            <a:r>
              <a:rPr lang="en-US" dirty="0"/>
              <a:t>Nullable reference type</a:t>
            </a:r>
          </a:p>
          <a:p>
            <a:r>
              <a:rPr lang="en-US" dirty="0"/>
              <a:t>Recursive patterns</a:t>
            </a:r>
          </a:p>
          <a:p>
            <a:r>
              <a:rPr lang="en-US" dirty="0"/>
              <a:t>Async streams</a:t>
            </a:r>
          </a:p>
          <a:p>
            <a:r>
              <a:rPr lang="en-US" dirty="0"/>
              <a:t>Caller expression attribute</a:t>
            </a:r>
          </a:p>
          <a:p>
            <a:r>
              <a:rPr lang="en-US" dirty="0"/>
              <a:t>Target-typed new</a:t>
            </a:r>
          </a:p>
          <a:p>
            <a:r>
              <a:rPr lang="en-US" dirty="0"/>
              <a:t>Pattern-based using</a:t>
            </a:r>
          </a:p>
          <a:p>
            <a:r>
              <a:rPr lang="en-US" dirty="0"/>
              <a:t>Generic attributes</a:t>
            </a:r>
          </a:p>
          <a:p>
            <a:r>
              <a:rPr lang="en-US" dirty="0"/>
              <a:t>Ranges</a:t>
            </a:r>
          </a:p>
          <a:p>
            <a:r>
              <a:rPr lang="en-US" dirty="0"/>
              <a:t>Default in deconstruction</a:t>
            </a:r>
          </a:p>
          <a:p>
            <a:r>
              <a:rPr lang="en-US" dirty="0"/>
              <a:t>Relax ordering of ref and partial modifiers</a:t>
            </a:r>
          </a:p>
          <a:p>
            <a:r>
              <a:rPr lang="en-US" dirty="0"/>
              <a:t>Null Coalescing Assignment</a:t>
            </a:r>
          </a:p>
          <a:p>
            <a:r>
              <a:rPr lang="en-US" dirty="0"/>
              <a:t>Alternative interpolated verbatim strings</a:t>
            </a:r>
          </a:p>
          <a:p>
            <a:r>
              <a:rPr lang="en-US" dirty="0" err="1"/>
              <a:t>stackalloc</a:t>
            </a:r>
            <a:r>
              <a:rPr lang="en-US" dirty="0"/>
              <a:t> in nested contexts</a:t>
            </a:r>
          </a:p>
        </p:txBody>
      </p:sp>
    </p:spTree>
    <p:extLst>
      <p:ext uri="{BB962C8B-B14F-4D97-AF65-F5344CB8AC3E}">
        <p14:creationId xmlns:p14="http://schemas.microsoft.com/office/powerpoint/2010/main" val="12952219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194A-C368-4A86-9549-3909A9A0A70C}"/>
              </a:ext>
            </a:extLst>
          </p:cNvPr>
          <p:cNvSpPr>
            <a:spLocks noGrp="1"/>
          </p:cNvSpPr>
          <p:nvPr>
            <p:ph type="title"/>
          </p:nvPr>
        </p:nvSpPr>
        <p:spPr/>
        <p:txBody>
          <a:bodyPr/>
          <a:lstStyle/>
          <a:p>
            <a:r>
              <a:rPr lang="ru-RU" dirty="0"/>
              <a:t>Материалы</a:t>
            </a:r>
            <a:endParaRPr lang="en-US" dirty="0"/>
          </a:p>
        </p:txBody>
      </p:sp>
      <p:sp>
        <p:nvSpPr>
          <p:cNvPr id="3" name="Content Placeholder 2">
            <a:extLst>
              <a:ext uri="{FF2B5EF4-FFF2-40B4-BE49-F238E27FC236}">
                <a16:creationId xmlns:a16="http://schemas.microsoft.com/office/drawing/2014/main" id="{F443B2FC-735D-4C24-9480-4F236FCD534A}"/>
              </a:ext>
            </a:extLst>
          </p:cNvPr>
          <p:cNvSpPr>
            <a:spLocks noGrp="1"/>
          </p:cNvSpPr>
          <p:nvPr>
            <p:ph idx="1"/>
          </p:nvPr>
        </p:nvSpPr>
        <p:spPr/>
        <p:txBody>
          <a:bodyPr/>
          <a:lstStyle/>
          <a:p>
            <a:r>
              <a:rPr lang="en-US" dirty="0">
                <a:hlinkClick r:id="rId2"/>
              </a:rPr>
              <a:t>www.infoq.com/articles/cs8-ranges-and-recursive-patterns</a:t>
            </a:r>
            <a:endParaRPr lang="en-US" dirty="0"/>
          </a:p>
          <a:p>
            <a:r>
              <a:rPr lang="en-US" dirty="0">
                <a:hlinkClick r:id="rId3"/>
              </a:rPr>
              <a:t>https://github.com/dotnet/roslyn/wiki/Notes-on-nullability</a:t>
            </a:r>
            <a:endParaRPr lang="en-US" dirty="0"/>
          </a:p>
          <a:p>
            <a:r>
              <a:rPr lang="en-US" dirty="0">
                <a:hlinkClick r:id="rId4"/>
              </a:rPr>
              <a:t>https://github.com/dotnet/csharplang/wiki</a:t>
            </a:r>
            <a:endParaRPr lang="en-US" dirty="0"/>
          </a:p>
          <a:p>
            <a:r>
              <a:rPr lang="en-US" dirty="0">
                <a:hlinkClick r:id="rId5"/>
              </a:rPr>
              <a:t>https://github.com/dotnet/roslyn/blob/master/docs/Language%20Feature%20Status.md</a:t>
            </a:r>
            <a:endParaRPr lang="en-US" dirty="0"/>
          </a:p>
          <a:p>
            <a:r>
              <a:rPr lang="en-US" dirty="0">
                <a:hlinkClick r:id="rId6"/>
              </a:rPr>
              <a:t>https://github.com/dotnet/csharplang/tree/master/meetings</a:t>
            </a:r>
            <a:endParaRPr lang="en-US" dirty="0"/>
          </a:p>
          <a:p>
            <a:r>
              <a:rPr lang="en-US" dirty="0">
                <a:hlinkClick r:id="rId7"/>
              </a:rPr>
              <a:t>https://sharplab.io</a:t>
            </a:r>
            <a:endParaRPr lang="en-US" dirty="0"/>
          </a:p>
          <a:p>
            <a:endParaRPr lang="ru-RU" dirty="0"/>
          </a:p>
          <a:p>
            <a:pPr marL="0" indent="0">
              <a:buNone/>
            </a:pPr>
            <a:endParaRPr lang="en-US" dirty="0"/>
          </a:p>
        </p:txBody>
      </p:sp>
    </p:spTree>
    <p:extLst>
      <p:ext uri="{BB962C8B-B14F-4D97-AF65-F5344CB8AC3E}">
        <p14:creationId xmlns:p14="http://schemas.microsoft.com/office/powerpoint/2010/main" val="31221294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D045-AECC-43D4-B784-280622FD1A8B}"/>
              </a:ext>
            </a:extLst>
          </p:cNvPr>
          <p:cNvSpPr>
            <a:spLocks noGrp="1"/>
          </p:cNvSpPr>
          <p:nvPr>
            <p:ph type="title"/>
          </p:nvPr>
        </p:nvSpPr>
        <p:spPr/>
        <p:txBody>
          <a:bodyPr/>
          <a:lstStyle/>
          <a:p>
            <a:r>
              <a:rPr lang="ru-RU" dirty="0"/>
              <a:t>Не вызывает вопросов</a:t>
            </a:r>
            <a:endParaRPr lang="en-US" dirty="0"/>
          </a:p>
        </p:txBody>
      </p:sp>
      <p:sp>
        <p:nvSpPr>
          <p:cNvPr id="3" name="Content Placeholder 2">
            <a:extLst>
              <a:ext uri="{FF2B5EF4-FFF2-40B4-BE49-F238E27FC236}">
                <a16:creationId xmlns:a16="http://schemas.microsoft.com/office/drawing/2014/main" id="{674296AA-5621-4C1E-9B08-268FA1A3F36F}"/>
              </a:ext>
            </a:extLst>
          </p:cNvPr>
          <p:cNvSpPr>
            <a:spLocks noGrp="1"/>
          </p:cNvSpPr>
          <p:nvPr>
            <p:ph idx="1"/>
          </p:nvPr>
        </p:nvSpPr>
        <p:spPr/>
        <p:txBody>
          <a:bodyPr>
            <a:normAutofit/>
          </a:bodyPr>
          <a:lstStyle/>
          <a:p>
            <a:r>
              <a:rPr lang="en-US" dirty="0"/>
              <a:t>Async streams</a:t>
            </a:r>
          </a:p>
          <a:p>
            <a:r>
              <a:rPr lang="en-US" dirty="0"/>
              <a:t>Caller expression attribute</a:t>
            </a:r>
          </a:p>
          <a:p>
            <a:r>
              <a:rPr lang="en-US" dirty="0"/>
              <a:t>Generic attributes</a:t>
            </a:r>
          </a:p>
          <a:p>
            <a:r>
              <a:rPr lang="en-US" dirty="0"/>
              <a:t>Default in deconstruction</a:t>
            </a:r>
          </a:p>
          <a:p>
            <a:r>
              <a:rPr lang="en-US" dirty="0"/>
              <a:t>Relax ordering of ref and partial modifiers</a:t>
            </a:r>
          </a:p>
          <a:p>
            <a:r>
              <a:rPr lang="en-US" dirty="0"/>
              <a:t>Null Coalescing Assignment</a:t>
            </a:r>
          </a:p>
          <a:p>
            <a:r>
              <a:rPr lang="en-US" dirty="0"/>
              <a:t>Alternative interpolated verbatim strings</a:t>
            </a:r>
          </a:p>
          <a:p>
            <a:r>
              <a:rPr lang="en-US" dirty="0" err="1"/>
              <a:t>stackalloc</a:t>
            </a:r>
            <a:r>
              <a:rPr lang="en-US" dirty="0"/>
              <a:t> in nested contexts</a:t>
            </a:r>
          </a:p>
          <a:p>
            <a:endParaRPr lang="en-US" dirty="0"/>
          </a:p>
        </p:txBody>
      </p:sp>
    </p:spTree>
    <p:extLst>
      <p:ext uri="{BB962C8B-B14F-4D97-AF65-F5344CB8AC3E}">
        <p14:creationId xmlns:p14="http://schemas.microsoft.com/office/powerpoint/2010/main" val="270966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E842-C0A8-4949-86DA-D722C31ACF68}"/>
              </a:ext>
            </a:extLst>
          </p:cNvPr>
          <p:cNvSpPr>
            <a:spLocks noGrp="1"/>
          </p:cNvSpPr>
          <p:nvPr>
            <p:ph type="title"/>
          </p:nvPr>
        </p:nvSpPr>
        <p:spPr/>
        <p:txBody>
          <a:bodyPr/>
          <a:lstStyle/>
          <a:p>
            <a:r>
              <a:rPr lang="en-US" dirty="0">
                <a:hlinkClick r:id="rId2"/>
              </a:rPr>
              <a:t>github.com/dotnet/</a:t>
            </a:r>
            <a:r>
              <a:rPr lang="en-US" dirty="0" err="1">
                <a:hlinkClick r:id="rId2"/>
              </a:rPr>
              <a:t>csharplang</a:t>
            </a:r>
            <a:r>
              <a:rPr lang="en-US" dirty="0">
                <a:hlinkClick r:id="rId2"/>
              </a:rPr>
              <a:t>/wiki</a:t>
            </a:r>
            <a:endParaRPr lang="en-US" dirty="0"/>
          </a:p>
        </p:txBody>
      </p:sp>
      <p:sp>
        <p:nvSpPr>
          <p:cNvPr id="3" name="Content Placeholder 2">
            <a:extLst>
              <a:ext uri="{FF2B5EF4-FFF2-40B4-BE49-F238E27FC236}">
                <a16:creationId xmlns:a16="http://schemas.microsoft.com/office/drawing/2014/main" id="{B26810E8-61AC-4601-9667-0FDCD10AD0C6}"/>
              </a:ext>
            </a:extLst>
          </p:cNvPr>
          <p:cNvSpPr>
            <a:spLocks noGrp="1"/>
          </p:cNvSpPr>
          <p:nvPr>
            <p:ph idx="1"/>
          </p:nvPr>
        </p:nvSpPr>
        <p:spPr/>
        <p:txBody>
          <a:bodyPr/>
          <a:lstStyle/>
          <a:p>
            <a:endParaRPr lang="ru-RU" dirty="0"/>
          </a:p>
          <a:p>
            <a:endParaRPr lang="en-US" dirty="0"/>
          </a:p>
        </p:txBody>
      </p:sp>
      <p:pic>
        <p:nvPicPr>
          <p:cNvPr id="6" name="Picture 5">
            <a:extLst>
              <a:ext uri="{FF2B5EF4-FFF2-40B4-BE49-F238E27FC236}">
                <a16:creationId xmlns:a16="http://schemas.microsoft.com/office/drawing/2014/main" id="{ED291D1B-1EED-45A9-92E0-7F66C2D4B960}"/>
              </a:ext>
            </a:extLst>
          </p:cNvPr>
          <p:cNvPicPr>
            <a:picLocks noChangeAspect="1"/>
          </p:cNvPicPr>
          <p:nvPr/>
        </p:nvPicPr>
        <p:blipFill>
          <a:blip r:embed="rId3"/>
          <a:stretch>
            <a:fillRect/>
          </a:stretch>
        </p:blipFill>
        <p:spPr>
          <a:xfrm>
            <a:off x="838199" y="1690688"/>
            <a:ext cx="10515599" cy="4840678"/>
          </a:xfrm>
          <a:prstGeom prst="rect">
            <a:avLst/>
          </a:prstGeom>
        </p:spPr>
      </p:pic>
    </p:spTree>
    <p:extLst>
      <p:ext uri="{BB962C8B-B14F-4D97-AF65-F5344CB8AC3E}">
        <p14:creationId xmlns:p14="http://schemas.microsoft.com/office/powerpoint/2010/main" val="258889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2787</Words>
  <Application>Microsoft Office PowerPoint</Application>
  <PresentationFormat>Widescreen</PresentationFormat>
  <Paragraphs>549</Paragraphs>
  <Slides>81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-apple-system</vt:lpstr>
      <vt:lpstr>Arial</vt:lpstr>
      <vt:lpstr>Calibri</vt:lpstr>
      <vt:lpstr>Calibri Light</vt:lpstr>
      <vt:lpstr>Consolas</vt:lpstr>
      <vt:lpstr>Office Theme</vt:lpstr>
      <vt:lpstr>C#8 Зачем?</vt:lpstr>
      <vt:lpstr>TODO: крутое отвлеченное вступление</vt:lpstr>
      <vt:lpstr>C#8 уже скоро</vt:lpstr>
      <vt:lpstr>График возможностей C#</vt:lpstr>
      <vt:lpstr>Реакция на возможность</vt:lpstr>
      <vt:lpstr>PowerPoint Presentation</vt:lpstr>
      <vt:lpstr>Proposals</vt:lpstr>
      <vt:lpstr>Language Feature Status</vt:lpstr>
      <vt:lpstr>github.com/dotnet/csharplang/wiki</vt:lpstr>
      <vt:lpstr>sharplab.io</vt:lpstr>
      <vt:lpstr>План</vt:lpstr>
      <vt:lpstr>Все еще может измениться!</vt:lpstr>
      <vt:lpstr>The billion-dollar mistake</vt:lpstr>
      <vt:lpstr>Nullable reference type</vt:lpstr>
      <vt:lpstr>Как это работает?</vt:lpstr>
      <vt:lpstr>Как это работает?</vt:lpstr>
      <vt:lpstr>Обратная совместимость?</vt:lpstr>
      <vt:lpstr>Обратная совместимость?</vt:lpstr>
      <vt:lpstr>Обратная совместимость?</vt:lpstr>
      <vt:lpstr>Обратная совместимость?</vt:lpstr>
      <vt:lpstr>Возможности</vt:lpstr>
      <vt:lpstr>Silencing operator</vt:lpstr>
      <vt:lpstr>Возможности</vt:lpstr>
      <vt:lpstr>Как же мигрировать?</vt:lpstr>
      <vt:lpstr>Парочка деталей: отслеживание</vt:lpstr>
      <vt:lpstr>Парочка деталей: generics</vt:lpstr>
      <vt:lpstr>Парочка деталей: generics</vt:lpstr>
      <vt:lpstr>Парочка деталей: IsNullOrEmpty</vt:lpstr>
      <vt:lpstr>Парочка деталей: IsNullOrEmpty</vt:lpstr>
      <vt:lpstr>Pattern matching</vt:lpstr>
      <vt:lpstr>Recursive pattern</vt:lpstr>
      <vt:lpstr>Positional Pattern</vt:lpstr>
      <vt:lpstr>Positional Pattern</vt:lpstr>
      <vt:lpstr> Как это работает?</vt:lpstr>
      <vt:lpstr>Рекурсивное сопоставление с образцом</vt:lpstr>
      <vt:lpstr>Рекурсивное сопоставление с образцом</vt:lpstr>
      <vt:lpstr>Монада Option/Maybe</vt:lpstr>
      <vt:lpstr>Property Pattern</vt:lpstr>
      <vt:lpstr>Property Pattern не требует наличия метода Deconstruct</vt:lpstr>
      <vt:lpstr>Recursive pattern</vt:lpstr>
      <vt:lpstr>Парочка деталей: extention Deconstruct</vt:lpstr>
      <vt:lpstr>Парочка деталей: Deconstruct и 1 аргумент</vt:lpstr>
      <vt:lpstr>А как же быдлокод?</vt:lpstr>
      <vt:lpstr>Ranges</vt:lpstr>
      <vt:lpstr>System.Index</vt:lpstr>
      <vt:lpstr>Index</vt:lpstr>
      <vt:lpstr>System.Range</vt:lpstr>
      <vt:lpstr>System.Range фабрики</vt:lpstr>
      <vt:lpstr>Features</vt:lpstr>
      <vt:lpstr>Range и Index можно применять к</vt:lpstr>
      <vt:lpstr>Как же это использовать</vt:lpstr>
      <vt:lpstr>Парочка деталей: Enumerator</vt:lpstr>
      <vt:lpstr>Парочка деталей: step</vt:lpstr>
      <vt:lpstr>А как же быдлокод?</vt:lpstr>
      <vt:lpstr>Target-typed new</vt:lpstr>
      <vt:lpstr>Target-typed new</vt:lpstr>
      <vt:lpstr>Война, война никогда не меняется</vt:lpstr>
      <vt:lpstr>Когда var не доступен</vt:lpstr>
      <vt:lpstr>Когда var не доступен</vt:lpstr>
      <vt:lpstr>Парочка деталей: тернарный оператор</vt:lpstr>
      <vt:lpstr>Парочка деталей: тернарный оператор</vt:lpstr>
      <vt:lpstr>Парочка деталей: инициализатор свойств</vt:lpstr>
      <vt:lpstr>Парочка деталей: структуры</vt:lpstr>
      <vt:lpstr>Парочка деталей: структуры</vt:lpstr>
      <vt:lpstr>А как же быдлокод?</vt:lpstr>
      <vt:lpstr>Default Interface Methods</vt:lpstr>
      <vt:lpstr>Какие они бывают</vt:lpstr>
      <vt:lpstr>Какими они быть не могут</vt:lpstr>
      <vt:lpstr>Как это использовать</vt:lpstr>
      <vt:lpstr>Как это использовать</vt:lpstr>
      <vt:lpstr>Как это использовать</vt:lpstr>
      <vt:lpstr>Зачем они это сделали?</vt:lpstr>
      <vt:lpstr>Обратная совместимость</vt:lpstr>
      <vt:lpstr>Helper методы</vt:lpstr>
      <vt:lpstr>Совместимость с Java и Swift</vt:lpstr>
      <vt:lpstr>Traits</vt:lpstr>
      <vt:lpstr>Trait based domain model</vt:lpstr>
      <vt:lpstr>Зачем использовать трейты</vt:lpstr>
      <vt:lpstr>Заключение</vt:lpstr>
      <vt:lpstr>Материалы</vt:lpstr>
      <vt:lpstr>Не вызывает вопросов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C#8 Зачем?</dc:title>
  <dc:creator>Aleksandr Kugushev</dc:creator>
  <cp:lastModifiedBy>Aleksandr Kugushev</cp:lastModifiedBy>
  <cp:revision>217</cp:revision>
  <dcterms:created xsi:type="dcterms:W3CDTF">2018-09-08T09:31:45Z</dcterms:created>
  <dcterms:modified xsi:type="dcterms:W3CDTF">2018-09-12T21:38:39Z</dcterms:modified>
</cp:coreProperties>
</file>