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1"/>
  </p:notesMasterIdLst>
  <p:handoutMasterIdLst>
    <p:handoutMasterId r:id="rId42"/>
  </p:handoutMasterIdLst>
  <p:sldIdLst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87" r:id="rId19"/>
    <p:sldId id="292" r:id="rId20"/>
    <p:sldId id="259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3" r:id="rId36"/>
    <p:sldId id="309" r:id="rId37"/>
    <p:sldId id="310" r:id="rId38"/>
    <p:sldId id="314" r:id="rId39"/>
    <p:sldId id="315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1F360F-71F4-43A3-A187-5F62750B00BB}">
          <p14:sldIdLst>
            <p14:sldId id="276"/>
            <p14:sldId id="277"/>
            <p14:sldId id="278"/>
          </p14:sldIdLst>
        </p14:section>
        <p14:section name="Why" id="{3E204B2E-8AF5-4891-BA5E-1FBFB404E31E}">
          <p14:sldIdLst>
            <p14:sldId id="279"/>
            <p14:sldId id="280"/>
            <p14:sldId id="281"/>
            <p14:sldId id="282"/>
          </p14:sldIdLst>
        </p14:section>
        <p14:section name="Entites" id="{AA883DE7-49E0-4AD6-9610-960EBE63E201}">
          <p14:sldIdLst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87"/>
            <p14:sldId id="292"/>
            <p14:sldId id="259"/>
            <p14:sldId id="295"/>
            <p14:sldId id="296"/>
            <p14:sldId id="297"/>
            <p14:sldId id="298"/>
          </p14:sldIdLst>
        </p14:section>
        <p14:section name="Changing state" id="{23E86527-7269-4A9D-9F0E-04BEF49FAEDB}">
          <p14:sldIdLst>
            <p14:sldId id="299"/>
            <p14:sldId id="300"/>
            <p14:sldId id="301"/>
          </p14:sldIdLst>
        </p14:section>
        <p14:section name="Immutable Collections" id="{853C5D9A-4A57-4479-8FD4-4DAEBF1E5095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13"/>
            <p14:sldId id="309"/>
            <p14:sldId id="310"/>
          </p14:sldIdLst>
        </p14:section>
        <p14:section name="Final" id="{DE65E5AA-DF26-4C06-ABD4-1CF9568E33B2}">
          <p14:sldIdLst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1" clrIdx="0">
    <p:extLst>
      <p:ext uri="{19B8F6BF-5375-455C-9EA6-DF929625EA0E}">
        <p15:presenceInfo xmlns:p15="http://schemas.microsoft.com/office/powerpoint/2012/main" userId="S-1-5-21-1464873791-2821958317-2405219447-163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222222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 autoAdjust="0"/>
    <p:restoredTop sz="81869" autoAdjust="0"/>
  </p:normalViewPr>
  <p:slideViewPr>
    <p:cSldViewPr snapToGrid="0">
      <p:cViewPr varScale="1">
        <p:scale>
          <a:sx n="130" d="100"/>
          <a:sy n="130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-46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5484" y="108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1349661" y="414"/>
          <a:ext cx="2024492" cy="16173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414"/>
          <a:ext cx="1349661" cy="16173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Thread1</a:t>
          </a:r>
          <a:endParaRPr lang="en-US" sz="2400" kern="1200" dirty="0"/>
        </a:p>
      </dsp:txBody>
      <dsp:txXfrm>
        <a:off x="65885" y="66299"/>
        <a:ext cx="1217891" cy="1485573"/>
      </dsp:txXfrm>
    </dsp:sp>
    <dsp:sp modelId="{A9D97AEB-912F-4471-BC77-341DB1EEF8CE}">
      <dsp:nvSpPr>
        <dsp:cNvPr id="0" name=""/>
        <dsp:cNvSpPr/>
      </dsp:nvSpPr>
      <dsp:spPr>
        <a:xfrm>
          <a:off x="1349661" y="1779492"/>
          <a:ext cx="2024492" cy="16173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1779492"/>
          <a:ext cx="1349661" cy="16173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Thread2</a:t>
          </a:r>
          <a:endParaRPr lang="en-US" sz="2400" kern="1200" dirty="0"/>
        </a:p>
      </dsp:txBody>
      <dsp:txXfrm>
        <a:off x="65885" y="1845377"/>
        <a:ext cx="1217891" cy="148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9579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ericlippert/2007/11/13/immutability-in-c-part-one-kinds-of-immutability/" TargetMode="External"/><Relationship Id="rId2" Type="http://schemas.openxmlformats.org/officeDocument/2006/relationships/hyperlink" Target="https://www.youtube.com/watch?v=O89-zG84QK4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logs.asp.net/dixin/functional-csharp-immutability-anonymous-type-and-tuple" TargetMode="External"/><Relationship Id="rId4" Type="http://schemas.openxmlformats.org/officeDocument/2006/relationships/hyperlink" Target="https://blogs.msdn.microsoft.com/ericlippert/2007/12/04/immutability-in-c-part-two-a-simple-immutable-stack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leksandr_kugusev@epam.com" TargetMode="External"/><Relationship Id="rId2" Type="http://schemas.openxmlformats.org/officeDocument/2006/relationships/hyperlink" Target="https://github.com/AleksandrKugushev/immutability" TargetMode="Externa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9BC7-FA80-5E46-87FF-892AFB2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650945"/>
            <a:ext cx="4315968" cy="19645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Immutability that doesn’t make you sick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49E8-1669-ED4C-B1D2-CBF859EF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929945"/>
            <a:ext cx="4315968" cy="3139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Aleksandr Kugushev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E8BE92-6ED6-4ECE-9C3C-8730CBAA22A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25309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72" y="-61132"/>
            <a:ext cx="2490582" cy="1759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615152"/>
            <a:ext cx="1086410" cy="4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Constructor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Constructor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Simple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Well known</a:t>
            </a:r>
            <a:endParaRPr lang="ru-RU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Advantages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No compile time validation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Ugly if big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No deserialization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No Entity Framework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Disadvantages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Builder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79345" y="1079500"/>
            <a:ext cx="3341897" cy="3397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10474"/>
          <a:stretch>
            <a:fillRect/>
          </a:stretch>
        </p:blipFill>
        <p:spPr bwMode="auto">
          <a:xfrm>
            <a:off x="5300392" y="935085"/>
            <a:ext cx="2799735" cy="35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Builder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82987" y="1079500"/>
            <a:ext cx="2734613" cy="33972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725361" y="1079500"/>
            <a:ext cx="2136691" cy="3397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Builder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Still Simple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Well known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Constructor doesn’t change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Support </a:t>
            </a:r>
            <a:r>
              <a:rPr lang="en-US" sz="2400" dirty="0" smtClean="0"/>
              <a:t>deserialization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No compile time validation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Ugly if big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Disadvantages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0364" y="1268360"/>
            <a:ext cx="3879798" cy="315676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Wrapper(T entity)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 Get&lt;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 Modify(Action&lt;T&gt; builder)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ru-RU" sz="7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02394" y="1268360"/>
            <a:ext cx="4384419" cy="320839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DoSomething(Immutable&lt;Entity&gt; entity)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Immutable&lt;Entity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renamed = entity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Modify(e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"new 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github.com/</a:t>
            </a:r>
            <a:r>
              <a:rPr lang="en-US" sz="3200" dirty="0" err="1"/>
              <a:t>mattnischan</a:t>
            </a:r>
            <a:r>
              <a:rPr lang="en-US" sz="3200" dirty="0"/>
              <a:t>/</a:t>
            </a:r>
            <a:r>
              <a:rPr lang="en-US" sz="3200" dirty="0" err="1"/>
              <a:t>Immutable.Net</a:t>
            </a:r>
            <a:endParaRPr lang="en-US" sz="32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79076" y="747661"/>
            <a:ext cx="6389024" cy="39947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Wrapper: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074" y="877528"/>
            <a:ext cx="2194282" cy="359922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70356" y="877529"/>
            <a:ext cx="6673644" cy="359922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Wrapper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We can use mutable POCO classes!!!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Require external dependency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It makes code a little bit more </a:t>
            </a:r>
            <a:r>
              <a:rPr lang="en-US" sz="2400" dirty="0" smtClean="0"/>
              <a:t>complicated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Unexpected issues while modifying aggregations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Disadvantages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 want you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Don’t hesitate following the rules this book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Play around with the wording, make your own interpretation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Don’t forget sharing this book with your neighbor</a:t>
            </a:r>
            <a:endParaRPr lang="ru-RU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1" y="1079500"/>
            <a:ext cx="3397250" cy="3397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0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Immutable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554024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Available </a:t>
            </a:r>
            <a:r>
              <a:rPr lang="en-US" sz="2000" dirty="0" smtClean="0"/>
              <a:t>in </a:t>
            </a:r>
            <a:r>
              <a:rPr lang="en-US" sz="2000" dirty="0"/>
              <a:t>a creator</a:t>
            </a:r>
            <a:endParaRPr lang="ru-RU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47187" y="1422400"/>
            <a:ext cx="3646769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7187" y="1079500"/>
            <a:ext cx="3646769" cy="342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Immutable interface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1079500"/>
            <a:ext cx="3713366" cy="33972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70555" y="1079500"/>
            <a:ext cx="4881715" cy="33972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Immutable interface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Compile time validation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Performance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Mutable and immutable states of an entity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Methods via interfaces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Support deserialization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Support Entity </a:t>
            </a:r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Vulnerable against cast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Required code review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Disadvantages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Pattern “With”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Pattern “With builder”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323" y="1079500"/>
            <a:ext cx="4377043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38366" y="1079500"/>
            <a:ext cx="4148447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"Hyundai Solaris"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Dangerous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5459" y="855406"/>
            <a:ext cx="3986212" cy="362134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1671" y="855406"/>
            <a:ext cx="4940709" cy="362134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car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0645" y="130661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0_o 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"Jon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Skeet"</a:t>
            </a:r>
            <a:endParaRPr lang="en-US" sz="1800" dirty="0"/>
          </a:p>
        </p:txBody>
      </p:sp>
      <p:sp>
        <p:nvSpPr>
          <p:cNvPr id="7" name="Right Arrow 6"/>
          <p:cNvSpPr/>
          <p:nvPr/>
        </p:nvSpPr>
        <p:spPr>
          <a:xfrm rot="18991129" flipH="1">
            <a:off x="5910433" y="1553410"/>
            <a:ext cx="412955" cy="3023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Myth 1: Immutable collections are useless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877529"/>
            <a:ext cx="8429625" cy="3599221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AddOwners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Immutable collections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7145C-CA51-0847-B33B-8573C3FC9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669121" cy="3397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Instead of comparing immutable collections with a mutable collection we should consider it as an alternative to use mutable collections in an immutable way.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" r="373"/>
          <a:stretch/>
        </p:blipFill>
        <p:spPr>
          <a:xfrm>
            <a:off x="4668210" y="530352"/>
            <a:ext cx="4475789" cy="4289298"/>
          </a:xfrm>
        </p:spPr>
      </p:pic>
    </p:spTree>
    <p:extLst>
      <p:ext uri="{BB962C8B-B14F-4D97-AF65-F5344CB8AC3E}">
        <p14:creationId xmlns:p14="http://schemas.microsoft.com/office/powerpoint/2010/main" val="29557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Myth 2: We should use </a:t>
            </a:r>
            <a:r>
              <a:rPr lang="en-US" sz="3200" dirty="0" smtClean="0"/>
              <a:t>it everywhere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5273324"/>
              </p:ext>
            </p:extLst>
          </p:nvPr>
        </p:nvGraphicFramePr>
        <p:xfrm>
          <a:off x="360363" y="982766"/>
          <a:ext cx="8426448" cy="2927647"/>
        </p:xfrm>
        <a:graphic>
          <a:graphicData uri="http://schemas.openxmlformats.org/drawingml/2006/table">
            <a:tbl>
              <a:tblPr/>
              <a:tblGrid>
                <a:gridCol w="2106612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33182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Stack.Push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Dictionary.Add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580687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SortedDictionary.Add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Benchmarks: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Count)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Advantages of using immutable entities and collections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Techniques to make entities immutable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How to make changes to immutable entity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Myths about immutable </a:t>
            </a:r>
            <a:r>
              <a:rPr lang="en-US" sz="2400" dirty="0" smtClean="0"/>
              <a:t>collections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Append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Mean</a:t>
            </a:r>
            <a:r>
              <a:rPr lang="en-US" sz="2000" dirty="0" smtClean="0">
                <a:solidFill>
                  <a:srgbClr val="C00000"/>
                </a:solidFill>
              </a:rPr>
              <a:t>: 1,193.7 </a:t>
            </a:r>
            <a:r>
              <a:rPr lang="en-US" sz="2000" dirty="0">
                <a:solidFill>
                  <a:srgbClr val="C00000"/>
                </a:solidFill>
              </a:rPr>
              <a:t>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92D050"/>
                </a:solidFill>
              </a:rPr>
              <a:t>Mean</a:t>
            </a:r>
            <a:r>
              <a:rPr lang="en-US" sz="2000" dirty="0" smtClean="0">
                <a:solidFill>
                  <a:srgbClr val="92D050"/>
                </a:solidFill>
              </a:rPr>
              <a:t>: 365.9 </a:t>
            </a:r>
            <a:r>
              <a:rPr lang="en-US" sz="2000" dirty="0">
                <a:solidFill>
                  <a:srgbClr val="92D050"/>
                </a:solidFill>
              </a:rPr>
              <a:t>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Select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295927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92D050"/>
                </a:solidFill>
              </a:rPr>
              <a:t>Mean: 133,267.5 ns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00599" y="1422400"/>
            <a:ext cx="4343401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Mean: 276,739.8 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Where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92D050"/>
                </a:solidFill>
              </a:rPr>
              <a:t>Mean: 3,990.8 ns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Mean: 74,251.9 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Benchmarks: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Big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Count)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Dictionary Get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92D050"/>
                </a:solidFill>
              </a:rPr>
              <a:t>Mean: 20.47 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Mean: 109.25 ns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New Dictionary Set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635140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Mean: 35,392.16 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92329" y="1422400"/>
            <a:ext cx="4151671" cy="305435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329" y="1079500"/>
            <a:ext cx="3801627" cy="342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92D050"/>
                </a:solidFill>
              </a:rPr>
              <a:t>Mean: 4,628.17 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Useful presentations and articles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Jon Skeet — The changing state of immutability C#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Eric Lippert:</a:t>
            </a: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  <a:hlinkClick r:id="rId3"/>
              </a:rPr>
              <a:t>Immutability in C# Part One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  <a:hlinkClick r:id="rId4"/>
              </a:rPr>
              <a:t>Immutability in C# Part Two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marL="228600" lvl="0" indent="-228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Dixin's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Blog: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Functional Programming In-Depth (12) Immutability, Anonymous Type, and Tuple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06945-BA5E-3342-914A-31BD38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52" y="667603"/>
            <a:ext cx="5582093" cy="12201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6000" b="0" spc="0" dirty="0">
                <a:solidFill>
                  <a:prstClr val="black"/>
                </a:solidFill>
              </a:rPr>
              <a:t>Conclusion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013152" y="2001836"/>
            <a:ext cx="5117692" cy="198022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latin typeface="Calibri Light (Headings)"/>
              </a:rPr>
              <a:t>Know your tools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alibri Light (Headings)"/>
              </a:rPr>
              <a:t>Immutability is not an extreme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alibri Light (Headings)"/>
              </a:rPr>
              <a:t>No </a:t>
            </a:r>
            <a:r>
              <a:rPr lang="en-US" sz="2800" dirty="0" smtClean="0">
                <a:latin typeface="Calibri Light (Headings)"/>
              </a:rPr>
              <a:t>Fear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7324" y="4843418"/>
            <a:ext cx="40991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 (Headings)"/>
                <a:hlinkClick r:id="rId2"/>
              </a:rPr>
              <a:t>https://github.com/AleksandrKugushev/immutability</a:t>
            </a:r>
            <a:endParaRPr lang="en-US" dirty="0">
              <a:latin typeface="Calibri Light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6523" y="4843418"/>
            <a:ext cx="26915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 (Headings)"/>
                <a:hlinkClick r:id="rId3"/>
              </a:rPr>
              <a:t>aleksandr_kugusev@epam.com</a:t>
            </a:r>
            <a:endParaRPr lang="ru-RU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00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Why?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Avoiding unexpected changes in huge code base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In memory cache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Multithreading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Snapshot </a:t>
            </a:r>
            <a:r>
              <a:rPr lang="en-US" sz="2400" dirty="0" smtClean="0"/>
              <a:t>semantic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Unexpected changes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0364" y="1079500"/>
            <a:ext cx="4130520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name,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490884" y="1079500"/>
            <a:ext cx="4653116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42;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3" name="Rectangle 2"/>
          <p:cNvSpPr/>
          <p:nvPr/>
        </p:nvSpPr>
        <p:spPr>
          <a:xfrm>
            <a:off x="3010330" y="3937351"/>
            <a:ext cx="94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42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0_o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2597375" y="3970846"/>
            <a:ext cx="412955" cy="3023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In memory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Entity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entity = cache[id]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1559" y="1500420"/>
            <a:ext cx="256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0_o 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endParaRPr lang="en-US" sz="1800" dirty="0"/>
          </a:p>
        </p:txBody>
      </p:sp>
      <p:sp>
        <p:nvSpPr>
          <p:cNvPr id="5" name="Right Arrow 4"/>
          <p:cNvSpPr/>
          <p:nvPr/>
        </p:nvSpPr>
        <p:spPr>
          <a:xfrm rot="2197172" flipH="1">
            <a:off x="4621419" y="1323455"/>
            <a:ext cx="412955" cy="3023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Multithreading and snapshot semantic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1342" y="818535"/>
            <a:ext cx="5055471" cy="365821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ru-RU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24317437"/>
              </p:ext>
            </p:extLst>
          </p:nvPr>
        </p:nvGraphicFramePr>
        <p:xfrm>
          <a:off x="357188" y="1079500"/>
          <a:ext cx="3374154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105496" y="2263635"/>
            <a:ext cx="1324402" cy="335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RACE! 0_o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Immutable entities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Records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Constructor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Builder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Wrapper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Immutable interface</a:t>
            </a:r>
            <a:endParaRPr lang="ru-RU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200" dirty="0"/>
              <a:t>Records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8" y="1136891"/>
            <a:ext cx="8429625" cy="32824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3249</TotalTime>
  <Words>1797</Words>
  <Application>Microsoft Office PowerPoint</Application>
  <PresentationFormat>On-screen Show (16:9)</PresentationFormat>
  <Paragraphs>506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Calibri Light (Headings)</vt:lpstr>
      <vt:lpstr>Consolas</vt:lpstr>
      <vt:lpstr>Oswald DemiBold</vt:lpstr>
      <vt:lpstr>Source Sans Pro</vt:lpstr>
      <vt:lpstr>Wingdings</vt:lpstr>
      <vt:lpstr>Covers</vt:lpstr>
      <vt:lpstr>General</vt:lpstr>
      <vt:lpstr>Breakers</vt:lpstr>
      <vt:lpstr>Immutability that doesn’t make you sick</vt:lpstr>
      <vt:lpstr>I want you to</vt:lpstr>
      <vt:lpstr>Plan</vt:lpstr>
      <vt:lpstr>Why?</vt:lpstr>
      <vt:lpstr>Unexpected changes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Pattern “With”</vt:lpstr>
      <vt:lpstr>Pattern “With builder”</vt:lpstr>
      <vt:lpstr>Dangerous “With builder”</vt:lpstr>
      <vt:lpstr>Myth 1: Immutable collections are useless</vt:lpstr>
      <vt:lpstr>Immutable collections</vt:lpstr>
      <vt:lpstr>Myth 2: We should use it everywhere</vt:lpstr>
      <vt:lpstr>Benchmarks: List</vt:lpstr>
      <vt:lpstr>Benchmark: Append</vt:lpstr>
      <vt:lpstr>Benchmark: Select </vt:lpstr>
      <vt:lpstr>Benchmark: Where </vt:lpstr>
      <vt:lpstr>Benchmarks: Dictionary</vt:lpstr>
      <vt:lpstr>Benchmark: Dictionary Get </vt:lpstr>
      <vt:lpstr>Benchmark: New Dictionary Set </vt:lpstr>
      <vt:lpstr>Useful presentations and articles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Aleksandr Kugushev</cp:lastModifiedBy>
  <cp:revision>190</cp:revision>
  <dcterms:created xsi:type="dcterms:W3CDTF">2018-01-26T19:23:30Z</dcterms:created>
  <dcterms:modified xsi:type="dcterms:W3CDTF">2018-05-24T07:24:35Z</dcterms:modified>
</cp:coreProperties>
</file>