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7" r:id="rId3"/>
    <p:sldId id="281" r:id="rId4"/>
    <p:sldId id="259" r:id="rId5"/>
    <p:sldId id="282" r:id="rId6"/>
    <p:sldId id="283" r:id="rId7"/>
    <p:sldId id="284" r:id="rId8"/>
    <p:sldId id="261" r:id="rId9"/>
    <p:sldId id="260" r:id="rId10"/>
    <p:sldId id="262" r:id="rId11"/>
    <p:sldId id="277" r:id="rId12"/>
    <p:sldId id="293" r:id="rId13"/>
    <p:sldId id="264" r:id="rId14"/>
    <p:sldId id="278" r:id="rId15"/>
    <p:sldId id="294" r:id="rId16"/>
    <p:sldId id="270" r:id="rId17"/>
    <p:sldId id="279" r:id="rId18"/>
    <p:sldId id="280" r:id="rId19"/>
    <p:sldId id="295" r:id="rId20"/>
    <p:sldId id="265" r:id="rId21"/>
    <p:sldId id="285" r:id="rId22"/>
    <p:sldId id="296" r:id="rId23"/>
    <p:sldId id="267" r:id="rId24"/>
    <p:sldId id="268" r:id="rId25"/>
    <p:sldId id="287" r:id="rId26"/>
    <p:sldId id="269" r:id="rId27"/>
    <p:sldId id="271" r:id="rId28"/>
    <p:sldId id="273" r:id="rId29"/>
    <p:sldId id="298" r:id="rId30"/>
    <p:sldId id="288" r:id="rId31"/>
    <p:sldId id="289" r:id="rId32"/>
    <p:sldId id="290" r:id="rId33"/>
    <p:sldId id="299" r:id="rId34"/>
    <p:sldId id="291" r:id="rId35"/>
    <p:sldId id="292" r:id="rId36"/>
    <p:sldId id="258" r:id="rId37"/>
    <p:sldId id="27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E18530F-2947-4DA4-ACF2-0F175B9570C0}">
          <p14:sldIdLst>
            <p14:sldId id="256"/>
            <p14:sldId id="297"/>
            <p14:sldId id="281"/>
          </p14:sldIdLst>
        </p14:section>
        <p14:section name="Why" id="{DFEC5904-9BDF-406A-923D-B719DC6262CB}">
          <p14:sldIdLst>
            <p14:sldId id="259"/>
            <p14:sldId id="282"/>
            <p14:sldId id="283"/>
            <p14:sldId id="284"/>
          </p14:sldIdLst>
        </p14:section>
        <p14:section name="Entites" id="{51B1DCC3-E8D0-459A-BE37-EF9D989BD158}">
          <p14:sldIdLst>
            <p14:sldId id="261"/>
            <p14:sldId id="260"/>
            <p14:sldId id="262"/>
            <p14:sldId id="277"/>
            <p14:sldId id="293"/>
            <p14:sldId id="264"/>
            <p14:sldId id="278"/>
            <p14:sldId id="294"/>
            <p14:sldId id="270"/>
            <p14:sldId id="279"/>
            <p14:sldId id="280"/>
            <p14:sldId id="295"/>
            <p14:sldId id="265"/>
            <p14:sldId id="285"/>
            <p14:sldId id="296"/>
          </p14:sldIdLst>
        </p14:section>
        <p14:section name="Changing state" id="{EB718D53-E68C-4887-895E-3CE3837D7091}">
          <p14:sldIdLst>
            <p14:sldId id="267"/>
            <p14:sldId id="268"/>
            <p14:sldId id="287"/>
          </p14:sldIdLst>
        </p14:section>
        <p14:section name="Immutable Collections" id="{BD271765-8901-440F-B6FD-E85F5ED6C5D7}">
          <p14:sldIdLst>
            <p14:sldId id="269"/>
            <p14:sldId id="271"/>
            <p14:sldId id="273"/>
            <p14:sldId id="298"/>
            <p14:sldId id="288"/>
            <p14:sldId id="289"/>
            <p14:sldId id="290"/>
            <p14:sldId id="299"/>
            <p14:sldId id="291"/>
            <p14:sldId id="292"/>
          </p14:sldIdLst>
        </p14:section>
        <p14:section name="Final" id="{077DD763-A0DA-4F14-BFFA-995311BA8C06}">
          <p14:sldIdLst>
            <p14:sldId id="258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4" autoAdjust="0"/>
    <p:restoredTop sz="83315" autoAdjust="0"/>
  </p:normalViewPr>
  <p:slideViewPr>
    <p:cSldViewPr snapToGrid="0">
      <p:cViewPr varScale="1">
        <p:scale>
          <a:sx n="100" d="100"/>
          <a:sy n="100" d="100"/>
        </p:scale>
        <p:origin x="241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45087-0708-4D5B-875C-7E5C79E3B365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00B703-556B-4C7A-B07E-24FAE813EC0A}">
      <dgm:prSet phldrT="[Text]"/>
      <dgm:spPr/>
      <dgm:t>
        <a:bodyPr/>
        <a:lstStyle/>
        <a:p>
          <a:r>
            <a:rPr lang="en-US" dirty="0" smtClean="0"/>
            <a:t>Thread1</a:t>
          </a:r>
          <a:endParaRPr lang="en-US" dirty="0"/>
        </a:p>
      </dgm:t>
    </dgm:pt>
    <dgm:pt modelId="{28FBB78B-DCF9-4BD4-A84F-E12896274B0D}" type="parTrans" cxnId="{3D6045D7-76AF-4FF9-B1E5-F90DAD822961}">
      <dgm:prSet/>
      <dgm:spPr/>
      <dgm:t>
        <a:bodyPr/>
        <a:lstStyle/>
        <a:p>
          <a:endParaRPr lang="en-US"/>
        </a:p>
      </dgm:t>
    </dgm:pt>
    <dgm:pt modelId="{E9F0A4C6-6440-418E-BA4A-4E20FEA25FE4}" type="sibTrans" cxnId="{3D6045D7-76AF-4FF9-B1E5-F90DAD822961}">
      <dgm:prSet/>
      <dgm:spPr/>
      <dgm:t>
        <a:bodyPr/>
        <a:lstStyle/>
        <a:p>
          <a:endParaRPr lang="en-US"/>
        </a:p>
      </dgm:t>
    </dgm:pt>
    <dgm:pt modelId="{37277567-AEB0-49CC-B013-78C0E983F393}">
      <dgm:prSet phldrT="[Text]"/>
      <dgm:spPr/>
      <dgm:t>
        <a:bodyPr/>
        <a:lstStyle/>
        <a:p>
          <a:r>
            <a:rPr lang="en-US" dirty="0" smtClean="0"/>
            <a:t>Thread2</a:t>
          </a:r>
          <a:endParaRPr lang="en-US" dirty="0"/>
        </a:p>
      </dgm:t>
    </dgm:pt>
    <dgm:pt modelId="{F1987DE9-0A54-402C-BFC6-52902667D4CF}" type="parTrans" cxnId="{805E4726-A626-4BAA-B89B-D3394226DA90}">
      <dgm:prSet/>
      <dgm:spPr/>
      <dgm:t>
        <a:bodyPr/>
        <a:lstStyle/>
        <a:p>
          <a:endParaRPr lang="en-US"/>
        </a:p>
      </dgm:t>
    </dgm:pt>
    <dgm:pt modelId="{01761CEF-FA50-4ABF-BD33-2867890AFC94}" type="sibTrans" cxnId="{805E4726-A626-4BAA-B89B-D3394226DA90}">
      <dgm:prSet/>
      <dgm:spPr/>
      <dgm:t>
        <a:bodyPr/>
        <a:lstStyle/>
        <a:p>
          <a:endParaRPr lang="en-US"/>
        </a:p>
      </dgm:t>
    </dgm:pt>
    <dgm:pt modelId="{68C1FB54-D9B0-4BAA-A9D2-7A19A35ABC9F}" type="pres">
      <dgm:prSet presAssocID="{6D045087-0708-4D5B-875C-7E5C79E3B36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D895EA2-C7AF-495E-98BE-049B6EACF8DD}" type="pres">
      <dgm:prSet presAssocID="{6800B703-556B-4C7A-B07E-24FAE813EC0A}" presName="linNode" presStyleCnt="0"/>
      <dgm:spPr/>
    </dgm:pt>
    <dgm:pt modelId="{2809BB3B-191C-4DF3-911A-376DC70B11BD}" type="pres">
      <dgm:prSet presAssocID="{6800B703-556B-4C7A-B07E-24FAE813EC0A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96FFF-5508-4A59-B027-3B09F5586C99}" type="pres">
      <dgm:prSet presAssocID="{6800B703-556B-4C7A-B07E-24FAE813EC0A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9AD27-9BAB-45EA-BF21-C2F9F727CE64}" type="pres">
      <dgm:prSet presAssocID="{E9F0A4C6-6440-418E-BA4A-4E20FEA25FE4}" presName="spacing" presStyleCnt="0"/>
      <dgm:spPr/>
    </dgm:pt>
    <dgm:pt modelId="{8CCF9502-6C4E-4B41-B7A2-E1A1FF4FECBE}" type="pres">
      <dgm:prSet presAssocID="{37277567-AEB0-49CC-B013-78C0E983F393}" presName="linNode" presStyleCnt="0"/>
      <dgm:spPr/>
    </dgm:pt>
    <dgm:pt modelId="{C26E569A-3FEA-44F8-9807-AC09D7216091}" type="pres">
      <dgm:prSet presAssocID="{37277567-AEB0-49CC-B013-78C0E983F393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97AEB-912F-4471-BC77-341DB1EEF8CE}" type="pres">
      <dgm:prSet presAssocID="{37277567-AEB0-49CC-B013-78C0E983F393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15072B-F413-49DC-AE93-601D42719FF8}" type="presOf" srcId="{6D045087-0708-4D5B-875C-7E5C79E3B365}" destId="{68C1FB54-D9B0-4BAA-A9D2-7A19A35ABC9F}" srcOrd="0" destOrd="0" presId="urn:microsoft.com/office/officeart/2005/8/layout/vList6"/>
    <dgm:cxn modelId="{3D6045D7-76AF-4FF9-B1E5-F90DAD822961}" srcId="{6D045087-0708-4D5B-875C-7E5C79E3B365}" destId="{6800B703-556B-4C7A-B07E-24FAE813EC0A}" srcOrd="0" destOrd="0" parTransId="{28FBB78B-DCF9-4BD4-A84F-E12896274B0D}" sibTransId="{E9F0A4C6-6440-418E-BA4A-4E20FEA25FE4}"/>
    <dgm:cxn modelId="{805E4726-A626-4BAA-B89B-D3394226DA90}" srcId="{6D045087-0708-4D5B-875C-7E5C79E3B365}" destId="{37277567-AEB0-49CC-B013-78C0E983F393}" srcOrd="1" destOrd="0" parTransId="{F1987DE9-0A54-402C-BFC6-52902667D4CF}" sibTransId="{01761CEF-FA50-4ABF-BD33-2867890AFC94}"/>
    <dgm:cxn modelId="{FE4C4E9A-2D51-43CA-ADC2-B1F6B48AC30A}" type="presOf" srcId="{37277567-AEB0-49CC-B013-78C0E983F393}" destId="{C26E569A-3FEA-44F8-9807-AC09D7216091}" srcOrd="0" destOrd="0" presId="urn:microsoft.com/office/officeart/2005/8/layout/vList6"/>
    <dgm:cxn modelId="{50BE6CBE-9B57-4EE0-986A-B693188932E4}" type="presOf" srcId="{6800B703-556B-4C7A-B07E-24FAE813EC0A}" destId="{2809BB3B-191C-4DF3-911A-376DC70B11BD}" srcOrd="0" destOrd="0" presId="urn:microsoft.com/office/officeart/2005/8/layout/vList6"/>
    <dgm:cxn modelId="{A76013AD-B381-4CC4-9597-E025EC1E8BD1}" type="presParOf" srcId="{68C1FB54-D9B0-4BAA-A9D2-7A19A35ABC9F}" destId="{CD895EA2-C7AF-495E-98BE-049B6EACF8DD}" srcOrd="0" destOrd="0" presId="urn:microsoft.com/office/officeart/2005/8/layout/vList6"/>
    <dgm:cxn modelId="{AD9484E7-BC3A-45D8-9BD0-0BEAE0EE11E6}" type="presParOf" srcId="{CD895EA2-C7AF-495E-98BE-049B6EACF8DD}" destId="{2809BB3B-191C-4DF3-911A-376DC70B11BD}" srcOrd="0" destOrd="0" presId="urn:microsoft.com/office/officeart/2005/8/layout/vList6"/>
    <dgm:cxn modelId="{DE85F3CE-33B5-43E3-830D-64594F1F02CB}" type="presParOf" srcId="{CD895EA2-C7AF-495E-98BE-049B6EACF8DD}" destId="{8F596FFF-5508-4A59-B027-3B09F5586C99}" srcOrd="1" destOrd="0" presId="urn:microsoft.com/office/officeart/2005/8/layout/vList6"/>
    <dgm:cxn modelId="{F4EFAFDA-C2EF-4D1B-811B-67FDC26DC8E2}" type="presParOf" srcId="{68C1FB54-D9B0-4BAA-A9D2-7A19A35ABC9F}" destId="{1B49AD27-9BAB-45EA-BF21-C2F9F727CE64}" srcOrd="1" destOrd="0" presId="urn:microsoft.com/office/officeart/2005/8/layout/vList6"/>
    <dgm:cxn modelId="{DC714040-6BCC-4B25-8B74-F0BEE58AA34C}" type="presParOf" srcId="{68C1FB54-D9B0-4BAA-A9D2-7A19A35ABC9F}" destId="{8CCF9502-6C4E-4B41-B7A2-E1A1FF4FECBE}" srcOrd="2" destOrd="0" presId="urn:microsoft.com/office/officeart/2005/8/layout/vList6"/>
    <dgm:cxn modelId="{B3810C4A-D073-4272-82FD-96E491E910D5}" type="presParOf" srcId="{8CCF9502-6C4E-4B41-B7A2-E1A1FF4FECBE}" destId="{C26E569A-3FEA-44F8-9807-AC09D7216091}" srcOrd="0" destOrd="0" presId="urn:microsoft.com/office/officeart/2005/8/layout/vList6"/>
    <dgm:cxn modelId="{4021F8D3-9AB8-46CF-A6A1-6A21D7780528}" type="presParOf" srcId="{8CCF9502-6C4E-4B41-B7A2-E1A1FF4FECBE}" destId="{A9D97AEB-912F-4471-BC77-341DB1EEF8C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96FFF-5508-4A59-B027-3B09F5586C99}">
      <dsp:nvSpPr>
        <dsp:cNvPr id="0" name=""/>
        <dsp:cNvSpPr/>
      </dsp:nvSpPr>
      <dsp:spPr>
        <a:xfrm>
          <a:off x="2072640" y="531"/>
          <a:ext cx="3108960" cy="20715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9BB3B-191C-4DF3-911A-376DC70B11BD}">
      <dsp:nvSpPr>
        <dsp:cNvPr id="0" name=""/>
        <dsp:cNvSpPr/>
      </dsp:nvSpPr>
      <dsp:spPr>
        <a:xfrm>
          <a:off x="0" y="531"/>
          <a:ext cx="2072640" cy="2071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Thread1</a:t>
          </a:r>
          <a:endParaRPr lang="en-US" sz="3700" kern="1200" dirty="0"/>
        </a:p>
      </dsp:txBody>
      <dsp:txXfrm>
        <a:off x="101125" y="101656"/>
        <a:ext cx="1870390" cy="1869309"/>
      </dsp:txXfrm>
    </dsp:sp>
    <dsp:sp modelId="{A9D97AEB-912F-4471-BC77-341DB1EEF8CE}">
      <dsp:nvSpPr>
        <dsp:cNvPr id="0" name=""/>
        <dsp:cNvSpPr/>
      </dsp:nvSpPr>
      <dsp:spPr>
        <a:xfrm>
          <a:off x="2072640" y="2279246"/>
          <a:ext cx="3108960" cy="20715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E569A-3FEA-44F8-9807-AC09D7216091}">
      <dsp:nvSpPr>
        <dsp:cNvPr id="0" name=""/>
        <dsp:cNvSpPr/>
      </dsp:nvSpPr>
      <dsp:spPr>
        <a:xfrm>
          <a:off x="0" y="2279246"/>
          <a:ext cx="2072640" cy="2071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Thread2</a:t>
          </a:r>
          <a:endParaRPr lang="en-US" sz="3700" kern="1200" dirty="0"/>
        </a:p>
      </dsp:txBody>
      <dsp:txXfrm>
        <a:off x="101125" y="2380371"/>
        <a:ext cx="1870390" cy="1869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77973-4C7D-4B32-A1AE-9D6A9A1BEB6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C5DDC-7799-4ACC-A213-90C50CBC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3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</a:t>
            </a:r>
            <a:r>
              <a:rPr lang="ru-RU" baseline="0" dirty="0" smtClean="0"/>
              <a:t> раздаю книги коллегам</a:t>
            </a:r>
          </a:p>
          <a:p>
            <a:r>
              <a:rPr lang="ru-RU" baseline="0" dirty="0" smtClean="0"/>
              <a:t>У меня собака погрызла книгу</a:t>
            </a:r>
          </a:p>
          <a:p>
            <a:r>
              <a:rPr lang="ru-RU" baseline="0" dirty="0" smtClean="0"/>
              <a:t>Моя коллега носит книжку в файлике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2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62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6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40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09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31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83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8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19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76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 буду часто оговариваться</a:t>
            </a:r>
            <a:r>
              <a:rPr lang="ru-RU" baseline="0" dirty="0" smtClean="0"/>
              <a:t> и говорить про </a:t>
            </a:r>
            <a:r>
              <a:rPr lang="en-US" baseline="0" dirty="0" err="1" smtClean="0"/>
              <a:t>readonly</a:t>
            </a:r>
            <a:r>
              <a:rPr lang="en-US" baseline="0" dirty="0" smtClean="0"/>
              <a:t> </a:t>
            </a:r>
            <a:r>
              <a:rPr lang="ru-RU" baseline="0" dirty="0" smtClean="0"/>
              <a:t>в контексте </a:t>
            </a:r>
            <a:r>
              <a:rPr lang="en-US" baseline="0" dirty="0" smtClean="0"/>
              <a:t>immutability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03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5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15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Используйте все возможности с умом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Неизменяемость это не экстрим, а вполне реальный подход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Не бойтесь иммутабельности. Если ее приготовить правильно, от нее Вас точно не стошнит.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3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4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74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39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5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70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80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52FE-BC5A-4B56-BB16-02F6E2DCB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A2735-95F9-4819-9B79-FEF07F51F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98CC-5D91-41A4-9F75-8A5D11CE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0D3A-A941-4AD9-841B-3309D54C6E0D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8CB9-69A2-4E42-9E83-402C12E6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C8EF4-6F84-42D5-A8BD-10D24514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4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55D0-4B02-4693-87E8-B56411DC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A31AF-3234-47BE-9B6D-7CE1070EB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B63B-CEB6-4C43-AF77-E1B9F3CA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F58-0520-42B6-8BEC-FA74DE52E84A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BBD30-7BCD-4655-BE25-FEFE3B4F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7BF4-20A2-41DB-9754-A3F437E5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4E672-119A-4A1B-A209-CB24CD0AB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52D8D-E236-4378-8AA8-6E0E9490F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04C2A-5980-486E-BA59-D4CD492A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41F7-5606-4EF4-BBF2-2E583FB4696B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1BDE-5881-4346-B306-6F2889D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ACC82-41F5-4B22-AC3D-FF3883D0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3E8C-81FA-4A60-8052-B6BB7A4B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8816B-6B08-48C3-B3E0-DA13F3C6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EE20-03CF-4A30-87EA-8D0A6278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3E26-5328-4A3E-9742-86E8E5618FB9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7712-3875-4663-9B1E-950827DC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91F05-2BEE-46B6-A137-B97BE707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4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4824-2123-4ED5-A48C-2BD3BF5E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27767-853D-456D-81AA-0D1059175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41478-739A-41C7-899E-9F8D30B9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BB67-8FEA-42EA-BE41-1C0C499F6715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65321-00A7-40D0-8B12-887BF885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9901-6A74-4A7A-AA39-B6ECC47B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CF98-9066-4048-B59E-FC439062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E545B-3523-424B-81A3-98B7A13F7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E2E1D-117D-411C-890E-1D7F18016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0A617-46CA-4614-A6D4-0A37E74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631E-1ED2-4508-8511-18A4F93AB530}" type="datetime1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583F3-1A24-46CE-864D-BE65BED2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98BB9-38CB-433E-8BC5-85882DE2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7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531B-69E9-4D42-B628-E15EFF12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5EAC6-A400-437B-872E-895E30A91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06C31-0FBC-45E6-B511-76A05B7F9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2B6EE-FDE8-4114-9C2B-BCCDFD07F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0E12C-CCA4-43BC-AB65-D0B917F75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4E165-5AEF-45A9-BBA4-2B4E8F70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7336-6269-4B5B-981C-D66BB990C237}" type="datetime1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B42E7-D242-45C5-9B70-9B13B691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7A05E-9E16-4AE8-89BF-B745165F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2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A6A7-7806-4190-95FD-93743C75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365BC-EFF4-430C-B83D-610E5D3B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FDBD-456D-49E1-AB6F-9E02C6121DD3}" type="datetime1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5547E-C419-43DD-BB8C-7D87E622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4C283-6223-4850-86AB-D1D4E8D4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6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34795-0C9F-4F8B-BC6E-E39465B7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A270-92EF-4670-8B83-FDF43736C09D}" type="datetime1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EF76E-D7C7-459F-8419-9DDB329C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5762B-34A6-44FE-9AC1-DB0481F5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0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AA4C-07A5-490F-BB41-9192BC95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73C6-BF3D-4671-A709-9F398BB8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8B212-26AC-4230-A7F4-6D695C144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20254-E648-4E32-BC47-F1BF8061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61B-83FC-4661-82EB-A269331ECF46}" type="datetime1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CD27A-5F24-4BA0-ADED-CD793039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ADE45-22C4-4ED3-9309-26366966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A88E-ADD1-49D7-8D2A-1712D603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DAF1-8E81-493C-9B97-74A0D3A9B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2DBCA-A6BB-4DC1-87EA-3B8C12CDB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79E5D-2AA4-44A9-BD21-7D4EEC09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9D37-F2C2-466D-8885-FC3D2A009462}" type="datetime1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5CB38-18C5-468A-A069-D4803C05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8A794-7042-49D2-95B8-894DC6DA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9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B8BC1-044B-4796-BB93-95DF05A2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88BBA-6900-4459-8D1F-D8AE8F2A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989C8-3AAE-47D0-A22A-E9BE7820D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A7B1-FDE6-4A69-BC76-07B9AE315539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EE9C-425A-434E-825F-AB150D31C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909D5-72F2-4F70-BFEC-F6EBA846F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9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89-zG84QK4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logs.asp.net/dixin/functional-csharp-immutability-anonymous-type-and-tuple" TargetMode="External"/><Relationship Id="rId5" Type="http://schemas.openxmlformats.org/officeDocument/2006/relationships/hyperlink" Target="https://blogs.msdn.microsoft.com/ericlippert/2007/12/04/immutability-in-c-part-two-a-simple-immutable-stack/" TargetMode="External"/><Relationship Id="rId4" Type="http://schemas.openxmlformats.org/officeDocument/2006/relationships/hyperlink" Target="https://blogs.msdn.microsoft.com/ericlippert/2007/11/13/immutability-in-c-part-one-kinds-of-immutability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D8FF-183C-408B-96F5-B1ABC5D01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Immutability that doesn’t make you sick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7C782-FB72-4238-ABA0-F261DA94D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Aleksandr Kugushev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249F-43A6-45D8-A86F-1E8E90E9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46CF58D-F4BB-4149-ADBF-0D3BEEE0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Bicycle(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id;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name;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993B-DDE1-47B5-9167-986F910B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11B2-C3D4-4991-9B49-7DDC41FEC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model,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mark,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certificate,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owners)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id;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Model = model;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Mark = mark;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Certificate = certificate;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Owners = owners;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/*…*/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r>
              <a:rPr lang="ru-RU" dirty="0" smtClean="0"/>
              <a:t> +/-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Well known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 compile time validation</a:t>
            </a:r>
          </a:p>
          <a:p>
            <a:r>
              <a:rPr lang="en-US" dirty="0" smtClean="0"/>
              <a:t>Ugly if big</a:t>
            </a:r>
          </a:p>
          <a:p>
            <a:r>
              <a:rPr lang="en-US" dirty="0" smtClean="0"/>
              <a:t>No serialization</a:t>
            </a:r>
          </a:p>
          <a:p>
            <a:r>
              <a:rPr lang="en-US" dirty="0" smtClean="0"/>
              <a:t>No Entity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A1C3-F0A2-4012-9D52-AA5A7EAE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1C7B3-671B-4AA6-8198-0E9900B7E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0235" y="365125"/>
            <a:ext cx="6333565" cy="60625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Bicycle(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pic>
        <p:nvPicPr>
          <p:cNvPr id="2050" name="Picture 2" descr="https://avatars1.githubusercontent.com/u/17011?s=460&amp;v=4">
            <a:extLst>
              <a:ext uri="{FF2B5EF4-FFF2-40B4-BE49-F238E27FC236}">
                <a16:creationId xmlns:a16="http://schemas.microsoft.com/office/drawing/2014/main" id="{FA8402F1-93CA-47B5-9B39-73A114A3979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791F0E-2704-4E52-9D79-EC03E301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403DF4-0248-4DD3-A570-32B0E10193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Model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builder.Model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builder.ModelFull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Mark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builder.Mark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Certificate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builder.Certificate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builder.IssuerId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builder.IssuePlace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builder.IssueDate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Owners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builder.Owners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endParaRPr lang="en-US" sz="11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C518DF-A554-40DB-8B88-BD185A5C3D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4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</a:t>
            </a:r>
            <a:r>
              <a:rPr lang="ru-RU" dirty="0" smtClean="0"/>
              <a:t> +/-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Still Simple</a:t>
            </a:r>
          </a:p>
          <a:p>
            <a:r>
              <a:rPr lang="en-US" dirty="0" smtClean="0"/>
              <a:t>Well known</a:t>
            </a:r>
          </a:p>
          <a:p>
            <a:r>
              <a:rPr lang="en-US" dirty="0" smtClean="0"/>
              <a:t>Constructor doesn’t change</a:t>
            </a:r>
          </a:p>
          <a:p>
            <a:r>
              <a:rPr lang="en-US" dirty="0" smtClean="0"/>
              <a:t>Support serialization</a:t>
            </a:r>
          </a:p>
          <a:p>
            <a:r>
              <a:rPr lang="en-US" dirty="0" smtClean="0"/>
              <a:t>Support Entity Framework, but…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 compile time validation</a:t>
            </a:r>
          </a:p>
          <a:p>
            <a:r>
              <a:rPr lang="en-US" dirty="0" smtClean="0"/>
              <a:t>Ugly if big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7805-D2AE-49D9-92A8-5A8D1BD1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AA5979-9C48-4395-91E7-7635E5BFC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Wrapper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Wrapper(T entity)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 Get&lt;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&lt;T, V&gt; getter);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D087-DCCA-47BB-B290-78D9068E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github.com/mattnischan/Immutable.Net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99E8E8-0AB2-4265-B5DA-A51545F5D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6370" y="1825625"/>
            <a:ext cx="6959259" cy="43513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8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7805-D2AE-49D9-92A8-5A8D1BD1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2646872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Credentials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Address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BirthInformation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5073" y="1825625"/>
            <a:ext cx="7868727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Owner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Owner(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Credentials&lt;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credentials, Address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Id = id;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Credentials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(credentials);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Address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(address);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Immutable&lt;Credentials&lt;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 Credentials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Immutable&lt;Address&gt; Address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7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</a:t>
            </a:r>
            <a:r>
              <a:rPr lang="ru-RU" dirty="0" smtClean="0"/>
              <a:t> +/-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We can use mutable POCO classes!!!</a:t>
            </a:r>
          </a:p>
          <a:p>
            <a:r>
              <a:rPr lang="en-US" dirty="0" smtClean="0"/>
              <a:t>Support serialization</a:t>
            </a:r>
          </a:p>
          <a:p>
            <a:r>
              <a:rPr lang="en-US" dirty="0" smtClean="0"/>
              <a:t>Support Entity Framework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Require external dependency</a:t>
            </a:r>
          </a:p>
          <a:p>
            <a:r>
              <a:rPr lang="en-US" dirty="0" smtClean="0"/>
              <a:t>It makes code a little bit more complicated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1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want you to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Don’t hesitate following the rules this book</a:t>
            </a:r>
          </a:p>
          <a:p>
            <a:r>
              <a:rPr lang="en-US" dirty="0" smtClean="0"/>
              <a:t>Play </a:t>
            </a:r>
            <a:r>
              <a:rPr lang="en-US" dirty="0"/>
              <a:t>around with the wording, make your own </a:t>
            </a:r>
            <a:r>
              <a:rPr lang="en-US" dirty="0" smtClean="0"/>
              <a:t>interpretation</a:t>
            </a:r>
          </a:p>
          <a:p>
            <a:r>
              <a:rPr lang="en-US" dirty="0"/>
              <a:t>Don’t forget sharing this book with your neighbor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638969"/>
            <a:ext cx="5537994" cy="5537994"/>
          </a:xfrm>
        </p:spPr>
      </p:pic>
    </p:spTree>
    <p:extLst>
      <p:ext uri="{BB962C8B-B14F-4D97-AF65-F5344CB8AC3E}">
        <p14:creationId xmlns:p14="http://schemas.microsoft.com/office/powerpoint/2010/main" val="12363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995B-3DED-443C-B67F-4F61D158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409A-E22B-4BE3-88E9-1DA83BAD6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256212" cy="8239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Available </a:t>
            </a:r>
            <a:r>
              <a:rPr lang="en-US" sz="2000" dirty="0"/>
              <a:t>only </a:t>
            </a:r>
            <a:r>
              <a:rPr lang="en-US" sz="2000" dirty="0" smtClean="0"/>
              <a:t>inside </a:t>
            </a:r>
            <a:r>
              <a:rPr lang="en-US" sz="2000" dirty="0"/>
              <a:t>a </a:t>
            </a:r>
            <a:r>
              <a:rPr lang="en-US" sz="2000" dirty="0" smtClean="0"/>
              <a:t>creator</a:t>
            </a:r>
            <a:endParaRPr lang="ru-RU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2E45A-5E4D-4A04-BB94-513D3D8DB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256212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IBicycle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59286" y="1681163"/>
            <a:ext cx="5096102" cy="823912"/>
          </a:xfrm>
        </p:spPr>
        <p:txBody>
          <a:bodyPr>
            <a:normAutofit/>
          </a:bodyPr>
          <a:lstStyle/>
          <a:p>
            <a:r>
              <a:rPr lang="en-US" sz="2000" dirty="0"/>
              <a:t>Available everywhere</a:t>
            </a:r>
            <a:endParaRPr lang="ru-RU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259286" y="2505075"/>
            <a:ext cx="5096102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IBicycle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9168" cy="1325563"/>
          </a:xfrm>
        </p:spPr>
        <p:txBody>
          <a:bodyPr/>
          <a:lstStyle/>
          <a:p>
            <a:r>
              <a:rPr lang="en-US" dirty="0"/>
              <a:t>Immutable interface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916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ICar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9835" y="1825625"/>
            <a:ext cx="612289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ICar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interface</a:t>
            </a:r>
            <a:r>
              <a:rPr lang="ru-RU" dirty="0" smtClean="0"/>
              <a:t> +/-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Compile time </a:t>
            </a:r>
            <a:r>
              <a:rPr lang="en-US" dirty="0" smtClean="0"/>
              <a:t>validation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Mutable and immutable states of an </a:t>
            </a:r>
            <a:r>
              <a:rPr lang="en-US" dirty="0" smtClean="0"/>
              <a:t>entity</a:t>
            </a:r>
            <a:endParaRPr lang="en-US" dirty="0"/>
          </a:p>
          <a:p>
            <a:r>
              <a:rPr lang="en-US" dirty="0" smtClean="0"/>
              <a:t>Support deserialization</a:t>
            </a:r>
            <a:endParaRPr lang="en-US" dirty="0"/>
          </a:p>
          <a:p>
            <a:r>
              <a:rPr lang="en-US" dirty="0" smtClean="0"/>
              <a:t>Support </a:t>
            </a:r>
            <a:r>
              <a:rPr lang="en-US" dirty="0"/>
              <a:t>Entity </a:t>
            </a:r>
            <a:r>
              <a:rPr lang="en-US" dirty="0" smtClean="0"/>
              <a:t>Framework</a:t>
            </a:r>
            <a:endParaRPr lang="en-US" dirty="0"/>
          </a:p>
          <a:p>
            <a:r>
              <a:rPr lang="en-US" dirty="0"/>
              <a:t>Specification via Expression&lt;Predicate&lt;Entity&gt;&gt;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Verbose</a:t>
            </a:r>
          </a:p>
          <a:p>
            <a:r>
              <a:rPr lang="en-US" dirty="0" smtClean="0"/>
              <a:t>Vulnerable </a:t>
            </a:r>
            <a:r>
              <a:rPr lang="en-US" dirty="0"/>
              <a:t>against </a:t>
            </a:r>
            <a:r>
              <a:rPr lang="en-US" dirty="0" smtClean="0"/>
              <a:t>cast</a:t>
            </a:r>
          </a:p>
          <a:p>
            <a:r>
              <a:rPr lang="en-US" dirty="0" smtClean="0"/>
              <a:t>No methods*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AD76-EDDF-48E8-BA0D-C3063418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CD9A-84B6-4103-82CC-296AB5BF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== Name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?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(Id, value);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3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4517-B541-44A6-94B5-885E93C2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 “With builder”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92FC3-83DE-491B-9F9E-E2914C26E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With(Action&lt;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clone =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MemberwiseClone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builder(clone);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clone;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Dangerous “With builder”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ICar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Owner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CurrentOwner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With(Action&lt;Car&gt; builder)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clone = (Car)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MemberwiseClone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builder(clone);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clone;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Owner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181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Test_SellCar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car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Owner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"Aleksandr Kugushev"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soldCar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car.With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(e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e.CurrentOwner.Name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"Jon Skeet"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"Aleksandr Kugushev"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car.CurrentOwner.Name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2030-CFDC-4EEE-A04B-DE2383DF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1: Immutable collections are useless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0CFE-EF49-474E-836D-C2379640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owner)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Owners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Owners.Append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(owner).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8DD4-28BA-4308-B0B8-BAD47C1F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collections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FD9201-44D2-4217-9B40-FCE23E3399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Instead of comparing immutable collections with a mutable collection we should consider it as an alternative to </a:t>
            </a:r>
            <a:r>
              <a:rPr lang="en-US" dirty="0" smtClean="0"/>
              <a:t>use </a:t>
            </a:r>
            <a:r>
              <a:rPr lang="en-US" dirty="0"/>
              <a:t>mutable collections in an immutable way.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5" y="2024856"/>
            <a:ext cx="4171950" cy="39528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4973-B432-4351-BE96-58045B21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Myth 2: We should use Immutable collections everywhere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94FE26-4F0D-4132-A2F3-601AFA599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350189"/>
              </p:ext>
            </p:extLst>
          </p:nvPr>
        </p:nvGraphicFramePr>
        <p:xfrm>
          <a:off x="838200" y="1690688"/>
          <a:ext cx="10515600" cy="29260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0876186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5352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042081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466579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Mutable (amortized)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Mutable (worst case)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Immutable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53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Stack.Push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5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Queue.Enqueue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62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75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HashSet.Add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129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SortedSet.Add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60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Dictionary.Add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586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SortedDictionary.Add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00467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Benchmarks: List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(1000)]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GlobalSetup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GlobalSetup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Enumerable.Range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(0, Count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Select(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r.Next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ImmutableList.Create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BigList.ToArray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1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using immutable entities and collections</a:t>
            </a:r>
          </a:p>
          <a:p>
            <a:r>
              <a:rPr lang="en-US" dirty="0"/>
              <a:t>Techniques to make entities immutable</a:t>
            </a:r>
          </a:p>
          <a:p>
            <a:r>
              <a:rPr lang="en-US" dirty="0"/>
              <a:t>How to make changes to immutable entity</a:t>
            </a:r>
          </a:p>
          <a:p>
            <a:r>
              <a:rPr lang="en-US" dirty="0"/>
              <a:t>Myths about immutable collections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5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Append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528917" cy="823912"/>
          </a:xfrm>
        </p:spPr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1,193.7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52891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.Append(42)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AsReadOnly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368705" y="1681163"/>
            <a:ext cx="5986683" cy="823912"/>
          </a:xfrm>
        </p:spPr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365.9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368705" y="2505075"/>
            <a:ext cx="5986683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ImmutableList_Add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.Add(42);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Select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133,267.5 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.Select(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i.ToString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276,739.8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ImmutableList_Select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.Select(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i.ToString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ToImmutableList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Where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3,990.8 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.Where(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100)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74,251.9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ImmutableList_Where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.Where(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100)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ToImmutableList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Benchmarks: </a:t>
            </a:r>
            <a:r>
              <a:rPr lang="en-US" dirty="0" smtClean="0"/>
              <a:t>Dictionary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(1000)]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GlobalSetup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GlobalSetup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Big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Enumerable.Range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(0, Count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ToDictionary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Big.ToImmutableDictionary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6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Dictionary Get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20.47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Dictianary_Get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Big[42];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109.25 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ImmutablDictionary_Get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[42];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New Dictionary Set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35,392.16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332411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Dictianary_Set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&gt;(Big);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[42]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(Count + 1,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"new"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4,628.17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ImmutableDictionary_Set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SetItem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(42,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.Add(Count + 1,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"new"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F39F-04D1-4094-93E2-09A9A35F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presentations and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3FEB-84AF-48BB-A70D-77BD175E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Jon Skeet — The changing state of immutability C#</a:t>
            </a:r>
            <a:endParaRPr lang="en-US" dirty="0"/>
          </a:p>
          <a:p>
            <a:r>
              <a:rPr lang="en-US" dirty="0"/>
              <a:t>Eric Lippert: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Immutability in C# Part One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Immutability in C# Part Two</a:t>
            </a:r>
            <a:endParaRPr lang="en-US" dirty="0"/>
          </a:p>
          <a:p>
            <a:r>
              <a:rPr lang="en-US" dirty="0" err="1"/>
              <a:t>Dixin's</a:t>
            </a:r>
            <a:r>
              <a:rPr lang="en-US" dirty="0"/>
              <a:t> </a:t>
            </a:r>
            <a:r>
              <a:rPr lang="en-US" dirty="0" smtClean="0"/>
              <a:t>Blog: </a:t>
            </a:r>
            <a:r>
              <a:rPr lang="en-US" dirty="0" smtClean="0">
                <a:hlinkClick r:id="rId6"/>
              </a:rPr>
              <a:t>Functional </a:t>
            </a:r>
            <a:r>
              <a:rPr lang="en-US" dirty="0">
                <a:hlinkClick r:id="rId6"/>
              </a:rPr>
              <a:t>Programming In-Depth (12) Immutability, Anonymous Type, and Tuple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A183-CC4B-4948-9EAE-D3B9C2A14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Know </a:t>
            </a:r>
            <a:r>
              <a:rPr lang="en-US" dirty="0"/>
              <a:t>your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Immutability is not an extreme</a:t>
            </a:r>
          </a:p>
          <a:p>
            <a:r>
              <a:rPr lang="en-US" dirty="0" smtClean="0"/>
              <a:t>No Fear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952C-FD44-4E6C-81A2-003D288A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8EC0E-05A9-4B4B-B14A-7FF86651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Avoiding unexpected changes in huge code base</a:t>
            </a:r>
          </a:p>
          <a:p>
            <a:r>
              <a:rPr lang="en-US" dirty="0"/>
              <a:t>In memory cache</a:t>
            </a:r>
            <a:endParaRPr lang="ru-RU" dirty="0"/>
          </a:p>
          <a:p>
            <a:r>
              <a:rPr lang="en-US" dirty="0"/>
              <a:t>Multithreading</a:t>
            </a:r>
          </a:p>
          <a:p>
            <a:r>
              <a:rPr lang="en-US" dirty="0"/>
              <a:t>Snapshot semantic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Avoiding unexpected changes in huge code base</a:t>
            </a:r>
            <a:endParaRPr lang="ru-RU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0699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 entity)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(entity);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(name, </a:t>
            </a: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name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45192" y="1825625"/>
            <a:ext cx="560860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 entity)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Bugfix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666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$"Name: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7" name="Left Brace 6"/>
          <p:cNvSpPr/>
          <p:nvPr/>
        </p:nvSpPr>
        <p:spPr>
          <a:xfrm>
            <a:off x="5607083" y="1825626"/>
            <a:ext cx="232999" cy="3814688"/>
          </a:xfrm>
          <a:prstGeom prst="leftBrace">
            <a:avLst>
              <a:gd name="adj1" fmla="val 8333"/>
              <a:gd name="adj2" fmla="val 437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8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cache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Entity&gt; cache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Entity&gt;();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DoSomething(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cache.TryGetValue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entity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cache[id]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(id);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Bugfix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1313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Entity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GetEntity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id) {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8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and snapshot semantic</a:t>
            </a:r>
            <a:endParaRPr lang="ru-R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6793519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 = Entity;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/* 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UpdateEntityName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8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066F-F0BF-4239-8EBB-3F6D3A2A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BA65-2BC7-41C2-BAEA-71CC48FC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  <a:p>
            <a:r>
              <a:rPr lang="en-US" dirty="0"/>
              <a:t>Constructor</a:t>
            </a:r>
          </a:p>
          <a:p>
            <a:r>
              <a:rPr lang="en-US" dirty="0"/>
              <a:t>Builder</a:t>
            </a:r>
          </a:p>
          <a:p>
            <a:r>
              <a:rPr lang="en-US" dirty="0"/>
              <a:t>Wrapper</a:t>
            </a:r>
          </a:p>
          <a:p>
            <a:r>
              <a:rPr lang="en-US" dirty="0"/>
              <a:t>Immutable interface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48B1-780C-4B56-ADD1-982AF33C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8E2EB5-083D-4B15-8D9E-AF3B4AED8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5825" y="1972469"/>
            <a:ext cx="10420350" cy="4057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2103</Words>
  <Application>Microsoft Office PowerPoint</Application>
  <PresentationFormat>Widescreen</PresentationFormat>
  <Paragraphs>565</Paragraphs>
  <Slides>37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Wingdings</vt:lpstr>
      <vt:lpstr>Office Theme</vt:lpstr>
      <vt:lpstr>Immutability that doesn’t make you sick</vt:lpstr>
      <vt:lpstr>I want you to</vt:lpstr>
      <vt:lpstr>Plan</vt:lpstr>
      <vt:lpstr>Why?</vt:lpstr>
      <vt:lpstr>Avoiding unexpected changes in huge code base</vt:lpstr>
      <vt:lpstr>In memory cache</vt:lpstr>
      <vt:lpstr>Multithreading and snapshot semantic</vt:lpstr>
      <vt:lpstr>Immutable entities</vt:lpstr>
      <vt:lpstr>Records</vt:lpstr>
      <vt:lpstr>Constructor</vt:lpstr>
      <vt:lpstr>Constructor </vt:lpstr>
      <vt:lpstr>Constructor +/-</vt:lpstr>
      <vt:lpstr>Builder</vt:lpstr>
      <vt:lpstr>Builder </vt:lpstr>
      <vt:lpstr>Builder +/-</vt:lpstr>
      <vt:lpstr>Wrapper</vt:lpstr>
      <vt:lpstr>github.com/mattnischan/Immutable.Net</vt:lpstr>
      <vt:lpstr>Wrapper: Example</vt:lpstr>
      <vt:lpstr>Wrapper +/-</vt:lpstr>
      <vt:lpstr>Immutable interface</vt:lpstr>
      <vt:lpstr>Immutable interface </vt:lpstr>
      <vt:lpstr>Immutable interface +/-</vt:lpstr>
      <vt:lpstr>With pattern</vt:lpstr>
      <vt:lpstr>Anti-pattern “With builder”</vt:lpstr>
      <vt:lpstr>Dangerous “With builder”</vt:lpstr>
      <vt:lpstr>Myth 1: Immutable collections are useless</vt:lpstr>
      <vt:lpstr>Immutable collections</vt:lpstr>
      <vt:lpstr>Myth 2: We should use Immutable collections everywhere</vt:lpstr>
      <vt:lpstr>Benchmarks: List</vt:lpstr>
      <vt:lpstr>Benchmark: Append</vt:lpstr>
      <vt:lpstr>Benchmark: Select</vt:lpstr>
      <vt:lpstr>Benchmark: Where</vt:lpstr>
      <vt:lpstr>Benchmarks: Dictionary</vt:lpstr>
      <vt:lpstr>Benchmark: Dictionary Get</vt:lpstr>
      <vt:lpstr>Benchmark: New Dictionary Set</vt:lpstr>
      <vt:lpstr>Useful presentations and articles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Еще пару слов об иммутабельности</dc:title>
  <dc:creator>Aleksandr Kugushev</dc:creator>
  <cp:lastModifiedBy>Aleksandr Kugushev</cp:lastModifiedBy>
  <cp:revision>205</cp:revision>
  <dcterms:created xsi:type="dcterms:W3CDTF">2018-04-01T07:49:18Z</dcterms:created>
  <dcterms:modified xsi:type="dcterms:W3CDTF">2018-05-19T08:25:21Z</dcterms:modified>
</cp:coreProperties>
</file>