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82" r:id="rId12"/>
    <p:sldId id="266" r:id="rId13"/>
    <p:sldId id="267" r:id="rId14"/>
    <p:sldId id="290" r:id="rId15"/>
    <p:sldId id="296" r:id="rId16"/>
    <p:sldId id="291" r:id="rId17"/>
    <p:sldId id="292" r:id="rId18"/>
    <p:sldId id="297" r:id="rId19"/>
    <p:sldId id="293" r:id="rId20"/>
    <p:sldId id="294" r:id="rId21"/>
    <p:sldId id="295" r:id="rId22"/>
    <p:sldId id="298" r:id="rId23"/>
    <p:sldId id="299" r:id="rId24"/>
    <p:sldId id="300" r:id="rId25"/>
    <p:sldId id="301" r:id="rId26"/>
    <p:sldId id="270" r:id="rId27"/>
    <p:sldId id="305" r:id="rId28"/>
    <p:sldId id="307" r:id="rId29"/>
    <p:sldId id="302" r:id="rId30"/>
    <p:sldId id="306" r:id="rId31"/>
    <p:sldId id="303" r:id="rId32"/>
    <p:sldId id="304" r:id="rId33"/>
    <p:sldId id="286" r:id="rId34"/>
    <p:sldId id="268" r:id="rId35"/>
    <p:sldId id="275" r:id="rId36"/>
    <p:sldId id="277" r:id="rId37"/>
    <p:sldId id="287" r:id="rId38"/>
    <p:sldId id="276" r:id="rId39"/>
    <p:sldId id="278" r:id="rId40"/>
    <p:sldId id="279" r:id="rId41"/>
    <p:sldId id="280" r:id="rId42"/>
    <p:sldId id="281" r:id="rId43"/>
    <p:sldId id="285" r:id="rId44"/>
    <p:sldId id="269" r:id="rId45"/>
    <p:sldId id="271" r:id="rId46"/>
    <p:sldId id="272" r:id="rId47"/>
    <p:sldId id="288" r:id="rId48"/>
    <p:sldId id="26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8C680C-E35E-4919-AEF4-74AEC3DCA645}">
          <p14:sldIdLst>
            <p14:sldId id="256"/>
          </p14:sldIdLst>
        </p14:section>
        <p14:section name="Вступление" id="{F9919F84-BAC0-41E7-A992-8C48A0C10C5E}">
          <p14:sldIdLst>
            <p14:sldId id="258"/>
            <p14:sldId id="257"/>
            <p14:sldId id="259"/>
            <p14:sldId id="260"/>
            <p14:sldId id="261"/>
          </p14:sldIdLst>
        </p14:section>
        <p14:section name="Завязка" id="{1DCA56AD-2CD9-475D-B2B6-12B28C6F5D6D}">
          <p14:sldIdLst>
            <p14:sldId id="273"/>
            <p14:sldId id="262"/>
            <p14:sldId id="263"/>
            <p14:sldId id="264"/>
            <p14:sldId id="282"/>
          </p14:sldIdLst>
        </p14:section>
        <p14:section name="Nullable reference type" id="{4B9EF87B-C046-4A6F-B685-F634B039D407}">
          <p14:sldIdLst>
            <p14:sldId id="266"/>
          </p14:sldIdLst>
        </p14:section>
        <p14:section name="Recursive patterns" id="{B5B5C61D-06A9-45AF-8BEA-E8F1BD464788}">
          <p14:sldIdLst>
            <p14:sldId id="267"/>
            <p14:sldId id="290"/>
            <p14:sldId id="296"/>
            <p14:sldId id="291"/>
            <p14:sldId id="292"/>
            <p14:sldId id="297"/>
            <p14:sldId id="293"/>
            <p14:sldId id="294"/>
            <p14:sldId id="295"/>
            <p14:sldId id="298"/>
            <p14:sldId id="299"/>
            <p14:sldId id="300"/>
            <p14:sldId id="301"/>
          </p14:sldIdLst>
        </p14:section>
        <p14:section name="Ranges" id="{FF6A519F-755A-4494-B99A-C0E4989D74E1}">
          <p14:sldIdLst>
            <p14:sldId id="270"/>
            <p14:sldId id="305"/>
            <p14:sldId id="307"/>
            <p14:sldId id="302"/>
            <p14:sldId id="306"/>
            <p14:sldId id="303"/>
            <p14:sldId id="304"/>
          </p14:sldIdLst>
        </p14:section>
        <p14:section name="Target-typed new" id="{0791F349-AD14-4402-BD31-B831B85A3BC4}">
          <p14:sldIdLst>
            <p14:sldId id="286"/>
            <p14:sldId id="268"/>
            <p14:sldId id="275"/>
            <p14:sldId id="277"/>
            <p14:sldId id="287"/>
            <p14:sldId id="276"/>
            <p14:sldId id="278"/>
            <p14:sldId id="279"/>
            <p14:sldId id="280"/>
            <p14:sldId id="281"/>
            <p14:sldId id="285"/>
          </p14:sldIdLst>
        </p14:section>
        <p14:section name="Pattern-based using" id="{16A19472-AB8D-4B9B-BCDA-A85515748C9A}">
          <p14:sldIdLst>
            <p14:sldId id="269"/>
          </p14:sldIdLst>
        </p14:section>
        <p14:section name="Default Interface Methods" id="{BB99B77E-77F0-40AE-9175-A0AF1152A69D}">
          <p14:sldIdLst>
            <p14:sldId id="271"/>
          </p14:sldIdLst>
        </p14:section>
        <p14:section name="Заключение" id="{D25476BE-D682-49C1-A25B-A1D857BD1F13}">
          <p14:sldIdLst>
            <p14:sldId id="272"/>
            <p14:sldId id="288"/>
          </p14:sldIdLst>
        </p14:section>
        <p14:section name="Бонус" id="{ABA0C78E-69FC-4D16-85C2-C490284DA1A6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40" autoAdjust="0"/>
  </p:normalViewPr>
  <p:slideViewPr>
    <p:cSldViewPr snapToGrid="0">
      <p:cViewPr varScale="1">
        <p:scale>
          <a:sx n="101" d="100"/>
          <a:sy n="101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BA28-574E-40F4-806B-9CE613B1DE43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FC1B0AC2-1EEC-4ED5-86FE-8C5AC6BD5C7B}">
      <dgm:prSet phldrT="[Text]"/>
      <dgm:spPr/>
      <dgm:t>
        <a:bodyPr/>
        <a:lstStyle/>
        <a:p>
          <a:r>
            <a:rPr lang="en-US" b="0" i="0" dirty="0"/>
            <a:t>Positional Pattern</a:t>
          </a:r>
          <a:endParaRPr lang="en-US" dirty="0"/>
        </a:p>
      </dgm:t>
    </dgm:pt>
    <dgm:pt modelId="{451B89E0-99B2-4A4C-A83B-09663FBF5931}" type="parTrans" cxnId="{FB354D53-8720-46A8-85E7-080F97780731}">
      <dgm:prSet/>
      <dgm:spPr/>
      <dgm:t>
        <a:bodyPr/>
        <a:lstStyle/>
        <a:p>
          <a:endParaRPr lang="en-US"/>
        </a:p>
      </dgm:t>
    </dgm:pt>
    <dgm:pt modelId="{65E0EB54-39B6-4578-95ED-0B981C60E2A1}" type="sibTrans" cxnId="{FB354D53-8720-46A8-85E7-080F97780731}">
      <dgm:prSet/>
      <dgm:spPr/>
      <dgm:t>
        <a:bodyPr/>
        <a:lstStyle/>
        <a:p>
          <a:endParaRPr lang="en-US"/>
        </a:p>
      </dgm:t>
    </dgm:pt>
    <dgm:pt modelId="{D16C7DDF-5A94-436F-A633-5EADA3F12BF9}">
      <dgm:prSet phldrT="[Text]"/>
      <dgm:spPr/>
      <dgm:t>
        <a:bodyPr/>
        <a:lstStyle/>
        <a:p>
          <a:r>
            <a:rPr lang="en-US" b="0" i="0" dirty="0"/>
            <a:t>Property Pattern</a:t>
          </a:r>
          <a:endParaRPr lang="en-US" dirty="0"/>
        </a:p>
      </dgm:t>
    </dgm:pt>
    <dgm:pt modelId="{5B142CB0-1F9E-4F9A-AC4D-FEAB6C6B5C74}" type="parTrans" cxnId="{D4B44377-0373-4EA1-9290-44FA5A3C5351}">
      <dgm:prSet/>
      <dgm:spPr/>
      <dgm:t>
        <a:bodyPr/>
        <a:lstStyle/>
        <a:p>
          <a:endParaRPr lang="en-US"/>
        </a:p>
      </dgm:t>
    </dgm:pt>
    <dgm:pt modelId="{630DDFD8-4927-4093-B08B-F43814AC2169}" type="sibTrans" cxnId="{D4B44377-0373-4EA1-9290-44FA5A3C5351}">
      <dgm:prSet/>
      <dgm:spPr/>
      <dgm:t>
        <a:bodyPr/>
        <a:lstStyle/>
        <a:p>
          <a:endParaRPr lang="en-US"/>
        </a:p>
      </dgm:t>
    </dgm:pt>
    <dgm:pt modelId="{04001A1B-C9C1-4DF9-978F-36677B75EF87}">
      <dgm:prSet phldrT="[Text]"/>
      <dgm:spPr/>
      <dgm:t>
        <a:bodyPr/>
        <a:lstStyle/>
        <a:p>
          <a:r>
            <a:rPr lang="en-US" dirty="0"/>
            <a:t>Recursive pattern</a:t>
          </a:r>
        </a:p>
      </dgm:t>
    </dgm:pt>
    <dgm:pt modelId="{8E895D12-071B-409E-9725-03002C9A45A8}" type="parTrans" cxnId="{1F6424FC-6256-445D-94A8-929B079467BD}">
      <dgm:prSet/>
      <dgm:spPr/>
      <dgm:t>
        <a:bodyPr/>
        <a:lstStyle/>
        <a:p>
          <a:endParaRPr lang="en-US"/>
        </a:p>
      </dgm:t>
    </dgm:pt>
    <dgm:pt modelId="{7ED68DC9-F7E1-4D2E-8E21-2998688E1A39}" type="sibTrans" cxnId="{1F6424FC-6256-445D-94A8-929B079467BD}">
      <dgm:prSet/>
      <dgm:spPr/>
      <dgm:t>
        <a:bodyPr/>
        <a:lstStyle/>
        <a:p>
          <a:endParaRPr lang="en-US"/>
        </a:p>
      </dgm:t>
    </dgm:pt>
    <dgm:pt modelId="{A430819A-4625-43E4-AE4D-14B2426BD56F}" type="pres">
      <dgm:prSet presAssocID="{2EDEBA28-574E-40F4-806B-9CE613B1DE43}" presName="linearFlow" presStyleCnt="0">
        <dgm:presLayoutVars>
          <dgm:dir/>
          <dgm:resizeHandles val="exact"/>
        </dgm:presLayoutVars>
      </dgm:prSet>
      <dgm:spPr/>
    </dgm:pt>
    <dgm:pt modelId="{302F80A9-C07F-475C-B2F4-BBE0CA67C192}" type="pres">
      <dgm:prSet presAssocID="{FC1B0AC2-1EEC-4ED5-86FE-8C5AC6BD5C7B}" presName="node" presStyleLbl="node1" presStyleIdx="0" presStyleCnt="3">
        <dgm:presLayoutVars>
          <dgm:bulletEnabled val="1"/>
        </dgm:presLayoutVars>
      </dgm:prSet>
      <dgm:spPr/>
    </dgm:pt>
    <dgm:pt modelId="{BE6B0EA7-6343-4C9C-82C8-AF8A11943A9C}" type="pres">
      <dgm:prSet presAssocID="{65E0EB54-39B6-4578-95ED-0B981C60E2A1}" presName="spacerL" presStyleCnt="0"/>
      <dgm:spPr/>
    </dgm:pt>
    <dgm:pt modelId="{FAB858E5-8164-413A-BC08-384B435CFAF7}" type="pres">
      <dgm:prSet presAssocID="{65E0EB54-39B6-4578-95ED-0B981C60E2A1}" presName="sibTrans" presStyleLbl="sibTrans2D1" presStyleIdx="0" presStyleCnt="2"/>
      <dgm:spPr/>
    </dgm:pt>
    <dgm:pt modelId="{082D1828-2D6D-4AC6-B788-5BB33DA1D9AF}" type="pres">
      <dgm:prSet presAssocID="{65E0EB54-39B6-4578-95ED-0B981C60E2A1}" presName="spacerR" presStyleCnt="0"/>
      <dgm:spPr/>
    </dgm:pt>
    <dgm:pt modelId="{C33084F6-03EA-4879-9C56-C83BCDF3AEE6}" type="pres">
      <dgm:prSet presAssocID="{D16C7DDF-5A94-436F-A633-5EADA3F12BF9}" presName="node" presStyleLbl="node1" presStyleIdx="1" presStyleCnt="3">
        <dgm:presLayoutVars>
          <dgm:bulletEnabled val="1"/>
        </dgm:presLayoutVars>
      </dgm:prSet>
      <dgm:spPr/>
    </dgm:pt>
    <dgm:pt modelId="{B3A683F0-18EC-4B52-9791-828F26FBDDC7}" type="pres">
      <dgm:prSet presAssocID="{630DDFD8-4927-4093-B08B-F43814AC2169}" presName="spacerL" presStyleCnt="0"/>
      <dgm:spPr/>
    </dgm:pt>
    <dgm:pt modelId="{FEFD8812-5451-40E9-862B-09DDDB44C004}" type="pres">
      <dgm:prSet presAssocID="{630DDFD8-4927-4093-B08B-F43814AC2169}" presName="sibTrans" presStyleLbl="sibTrans2D1" presStyleIdx="1" presStyleCnt="2"/>
      <dgm:spPr/>
    </dgm:pt>
    <dgm:pt modelId="{61E876F5-A3B1-48D6-88DA-36935E2A1686}" type="pres">
      <dgm:prSet presAssocID="{630DDFD8-4927-4093-B08B-F43814AC2169}" presName="spacerR" presStyleCnt="0"/>
      <dgm:spPr/>
    </dgm:pt>
    <dgm:pt modelId="{7F7D1383-129A-4AE5-A267-D745A16AA9E0}" type="pres">
      <dgm:prSet presAssocID="{04001A1B-C9C1-4DF9-978F-36677B75EF87}" presName="node" presStyleLbl="node1" presStyleIdx="2" presStyleCnt="3">
        <dgm:presLayoutVars>
          <dgm:bulletEnabled val="1"/>
        </dgm:presLayoutVars>
      </dgm:prSet>
      <dgm:spPr/>
    </dgm:pt>
  </dgm:ptLst>
  <dgm:cxnLst>
    <dgm:cxn modelId="{5D158714-E797-43F5-B572-EF0BDDB4C757}" type="presOf" srcId="{D16C7DDF-5A94-436F-A633-5EADA3F12BF9}" destId="{C33084F6-03EA-4879-9C56-C83BCDF3AEE6}" srcOrd="0" destOrd="0" presId="urn:microsoft.com/office/officeart/2005/8/layout/equation1"/>
    <dgm:cxn modelId="{E46EB316-1E59-4EEF-B1BD-34CD23982E68}" type="presOf" srcId="{04001A1B-C9C1-4DF9-978F-36677B75EF87}" destId="{7F7D1383-129A-4AE5-A267-D745A16AA9E0}" srcOrd="0" destOrd="0" presId="urn:microsoft.com/office/officeart/2005/8/layout/equation1"/>
    <dgm:cxn modelId="{1C1D8A38-D6A8-4B38-9E1E-5B1177822946}" type="presOf" srcId="{FC1B0AC2-1EEC-4ED5-86FE-8C5AC6BD5C7B}" destId="{302F80A9-C07F-475C-B2F4-BBE0CA67C192}" srcOrd="0" destOrd="0" presId="urn:microsoft.com/office/officeart/2005/8/layout/equation1"/>
    <dgm:cxn modelId="{F6FB9342-223E-4284-BBA4-A4B40C458012}" type="presOf" srcId="{630DDFD8-4927-4093-B08B-F43814AC2169}" destId="{FEFD8812-5451-40E9-862B-09DDDB44C004}" srcOrd="0" destOrd="0" presId="urn:microsoft.com/office/officeart/2005/8/layout/equation1"/>
    <dgm:cxn modelId="{FB354D53-8720-46A8-85E7-080F97780731}" srcId="{2EDEBA28-574E-40F4-806B-9CE613B1DE43}" destId="{FC1B0AC2-1EEC-4ED5-86FE-8C5AC6BD5C7B}" srcOrd="0" destOrd="0" parTransId="{451B89E0-99B2-4A4C-A83B-09663FBF5931}" sibTransId="{65E0EB54-39B6-4578-95ED-0B981C60E2A1}"/>
    <dgm:cxn modelId="{D4B44377-0373-4EA1-9290-44FA5A3C5351}" srcId="{2EDEBA28-574E-40F4-806B-9CE613B1DE43}" destId="{D16C7DDF-5A94-436F-A633-5EADA3F12BF9}" srcOrd="1" destOrd="0" parTransId="{5B142CB0-1F9E-4F9A-AC4D-FEAB6C6B5C74}" sibTransId="{630DDFD8-4927-4093-B08B-F43814AC2169}"/>
    <dgm:cxn modelId="{869B9677-0698-48A6-9985-DDA2FB3BF1B7}" type="presOf" srcId="{2EDEBA28-574E-40F4-806B-9CE613B1DE43}" destId="{A430819A-4625-43E4-AE4D-14B2426BD56F}" srcOrd="0" destOrd="0" presId="urn:microsoft.com/office/officeart/2005/8/layout/equation1"/>
    <dgm:cxn modelId="{2960E78A-F764-47CC-868D-A1215722ABB6}" type="presOf" srcId="{65E0EB54-39B6-4578-95ED-0B981C60E2A1}" destId="{FAB858E5-8164-413A-BC08-384B435CFAF7}" srcOrd="0" destOrd="0" presId="urn:microsoft.com/office/officeart/2005/8/layout/equation1"/>
    <dgm:cxn modelId="{1F6424FC-6256-445D-94A8-929B079467BD}" srcId="{2EDEBA28-574E-40F4-806B-9CE613B1DE43}" destId="{04001A1B-C9C1-4DF9-978F-36677B75EF87}" srcOrd="2" destOrd="0" parTransId="{8E895D12-071B-409E-9725-03002C9A45A8}" sibTransId="{7ED68DC9-F7E1-4D2E-8E21-2998688E1A39}"/>
    <dgm:cxn modelId="{669CE5B2-9E80-439F-9004-1566153FB22F}" type="presParOf" srcId="{A430819A-4625-43E4-AE4D-14B2426BD56F}" destId="{302F80A9-C07F-475C-B2F4-BBE0CA67C192}" srcOrd="0" destOrd="0" presId="urn:microsoft.com/office/officeart/2005/8/layout/equation1"/>
    <dgm:cxn modelId="{BF0C9B2E-1802-427D-BE18-F9651836C30A}" type="presParOf" srcId="{A430819A-4625-43E4-AE4D-14B2426BD56F}" destId="{BE6B0EA7-6343-4C9C-82C8-AF8A11943A9C}" srcOrd="1" destOrd="0" presId="urn:microsoft.com/office/officeart/2005/8/layout/equation1"/>
    <dgm:cxn modelId="{A421D708-1F0B-4B64-B5DB-8505D3B90D26}" type="presParOf" srcId="{A430819A-4625-43E4-AE4D-14B2426BD56F}" destId="{FAB858E5-8164-413A-BC08-384B435CFAF7}" srcOrd="2" destOrd="0" presId="urn:microsoft.com/office/officeart/2005/8/layout/equation1"/>
    <dgm:cxn modelId="{326DC767-57DD-4EF3-B12F-711B30833507}" type="presParOf" srcId="{A430819A-4625-43E4-AE4D-14B2426BD56F}" destId="{082D1828-2D6D-4AC6-B788-5BB33DA1D9AF}" srcOrd="3" destOrd="0" presId="urn:microsoft.com/office/officeart/2005/8/layout/equation1"/>
    <dgm:cxn modelId="{65E5E1DA-80E8-43FA-9B76-B81E16EEC606}" type="presParOf" srcId="{A430819A-4625-43E4-AE4D-14B2426BD56F}" destId="{C33084F6-03EA-4879-9C56-C83BCDF3AEE6}" srcOrd="4" destOrd="0" presId="urn:microsoft.com/office/officeart/2005/8/layout/equation1"/>
    <dgm:cxn modelId="{DE689820-870F-44FC-9F10-D92D0A6AD372}" type="presParOf" srcId="{A430819A-4625-43E4-AE4D-14B2426BD56F}" destId="{B3A683F0-18EC-4B52-9791-828F26FBDDC7}" srcOrd="5" destOrd="0" presId="urn:microsoft.com/office/officeart/2005/8/layout/equation1"/>
    <dgm:cxn modelId="{C9582508-950E-4466-A3CF-B2DC05222321}" type="presParOf" srcId="{A430819A-4625-43E4-AE4D-14B2426BD56F}" destId="{FEFD8812-5451-40E9-862B-09DDDB44C004}" srcOrd="6" destOrd="0" presId="urn:microsoft.com/office/officeart/2005/8/layout/equation1"/>
    <dgm:cxn modelId="{9F4C467B-1E7F-4275-A794-C678D375F737}" type="presParOf" srcId="{A430819A-4625-43E4-AE4D-14B2426BD56F}" destId="{61E876F5-A3B1-48D6-88DA-36935E2A1686}" srcOrd="7" destOrd="0" presId="urn:microsoft.com/office/officeart/2005/8/layout/equation1"/>
    <dgm:cxn modelId="{B7581E6B-7E9C-475D-8D80-0B7FE9199D50}" type="presParOf" srcId="{A430819A-4625-43E4-AE4D-14B2426BD56F}" destId="{7F7D1383-129A-4AE5-A267-D745A16AA9E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F80A9-C07F-475C-B2F4-BBE0CA67C192}">
      <dsp:nvSpPr>
        <dsp:cNvPr id="0" name=""/>
        <dsp:cNvSpPr/>
      </dsp:nvSpPr>
      <dsp:spPr>
        <a:xfrm>
          <a:off x="1768" y="1003703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Positional Pattern</a:t>
          </a:r>
          <a:endParaRPr lang="en-US" sz="3100" kern="1200" dirty="0"/>
        </a:p>
      </dsp:txBody>
      <dsp:txXfrm>
        <a:off x="345029" y="1346964"/>
        <a:ext cx="1657409" cy="1657409"/>
      </dsp:txXfrm>
    </dsp:sp>
    <dsp:sp modelId="{FAB858E5-8164-413A-BC08-384B435CFAF7}">
      <dsp:nvSpPr>
        <dsp:cNvPr id="0" name=""/>
        <dsp:cNvSpPr/>
      </dsp:nvSpPr>
      <dsp:spPr>
        <a:xfrm>
          <a:off x="2536026" y="1495928"/>
          <a:ext cx="1359480" cy="135948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716225" y="2015793"/>
        <a:ext cx="999082" cy="319750"/>
      </dsp:txXfrm>
    </dsp:sp>
    <dsp:sp modelId="{C33084F6-03EA-4879-9C56-C83BCDF3AEE6}">
      <dsp:nvSpPr>
        <dsp:cNvPr id="0" name=""/>
        <dsp:cNvSpPr/>
      </dsp:nvSpPr>
      <dsp:spPr>
        <a:xfrm>
          <a:off x="4085834" y="1003703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Property Pattern</a:t>
          </a:r>
          <a:endParaRPr lang="en-US" sz="3100" kern="1200" dirty="0"/>
        </a:p>
      </dsp:txBody>
      <dsp:txXfrm>
        <a:off x="4429095" y="1346964"/>
        <a:ext cx="1657409" cy="1657409"/>
      </dsp:txXfrm>
    </dsp:sp>
    <dsp:sp modelId="{FEFD8812-5451-40E9-862B-09DDDB44C004}">
      <dsp:nvSpPr>
        <dsp:cNvPr id="0" name=""/>
        <dsp:cNvSpPr/>
      </dsp:nvSpPr>
      <dsp:spPr>
        <a:xfrm>
          <a:off x="6620092" y="1495928"/>
          <a:ext cx="1359480" cy="1359480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800291" y="1775981"/>
        <a:ext cx="999082" cy="799374"/>
      </dsp:txXfrm>
    </dsp:sp>
    <dsp:sp modelId="{7F7D1383-129A-4AE5-A267-D745A16AA9E0}">
      <dsp:nvSpPr>
        <dsp:cNvPr id="0" name=""/>
        <dsp:cNvSpPr/>
      </dsp:nvSpPr>
      <dsp:spPr>
        <a:xfrm>
          <a:off x="8169900" y="1003703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Recursive pattern</a:t>
          </a:r>
        </a:p>
      </dsp:txBody>
      <dsp:txXfrm>
        <a:off x="8513161" y="1346964"/>
        <a:ext cx="1657409" cy="165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8F2AC-EC14-44E2-8DA3-AAEC5968193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69FAF-C6E3-452F-BCDF-22FDC743A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9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9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52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8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переписывания текущего компилятора, </a:t>
            </a:r>
            <a:r>
              <a:rPr lang="en-US" dirty="0"/>
              <a:t>Microsoft </a:t>
            </a:r>
            <a:r>
              <a:rPr lang="ru-RU" dirty="0"/>
              <a:t>стали пилить </a:t>
            </a:r>
            <a:r>
              <a:rPr lang="ru-RU" dirty="0" err="1"/>
              <a:t>фитчи</a:t>
            </a:r>
            <a:r>
              <a:rPr lang="ru-RU" dirty="0"/>
              <a:t> очень быстро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Типа одни говорят, что  так давно ждали, другие что </a:t>
            </a:r>
            <a:r>
              <a:rPr lang="ru-RU" dirty="0" err="1"/>
              <a:t>нахрен</a:t>
            </a:r>
            <a:r>
              <a:rPr lang="ru-RU" dirty="0"/>
              <a:t> надо</a:t>
            </a:r>
          </a:p>
          <a:p>
            <a:r>
              <a:rPr lang="ru-RU" dirty="0"/>
              <a:t>И те и другие правы, перечислить то что не взлетело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1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Хотелось бы заглянуть немного в будущее, по средствам </a:t>
            </a:r>
            <a:r>
              <a:rPr lang="ru-RU" dirty="0" err="1"/>
              <a:t>гитхаба</a:t>
            </a:r>
            <a:r>
              <a:rPr lang="ru-RU" dirty="0"/>
              <a:t>, и не просто подсмотреть, что мы СМОЖЕМ делать в ближайшее время, но и понять, ЗАЧЕМ это всем пригодится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2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Ожидаемых </a:t>
            </a:r>
            <a:r>
              <a:rPr lang="ru-RU" dirty="0" err="1"/>
              <a:t>фитч</a:t>
            </a:r>
            <a:r>
              <a:rPr lang="ru-RU" dirty="0"/>
              <a:t> много, и просто перечисление и разбор их занял бы целых доклад. Но если я так буду делать, многие заскучают, ведь многие пришли сюда за ответом на вопрос «зачем?», ну или «за что?»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4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Ожидаемых </a:t>
            </a:r>
            <a:r>
              <a:rPr lang="ru-RU" dirty="0" err="1"/>
              <a:t>фитч</a:t>
            </a:r>
            <a:r>
              <a:rPr lang="ru-RU" dirty="0"/>
              <a:t> много, и просто перечисление и разбор их занял бы целых доклад. Но если я так буду делать, многие заскучают, ведь многие пришли сюда за ответом на вопрос «зачем?», ну или «за что?»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7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61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поискать какой либо алгоритм известный и показать как его </a:t>
            </a:r>
            <a:r>
              <a:rPr lang="ru-RU" dirty="0" err="1"/>
              <a:t>имплементить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26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5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78CF-1124-4592-A09C-8B1907DE1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57BD9-57AA-4418-8738-D4B9920B5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1327E-7B8A-41F6-8197-26AE2D83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A5CA3-E5E0-422A-B381-9BD411A5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67A1-F81A-4250-BB1E-53E17899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803D-8509-450B-9670-F4760FA5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9B36E-6603-4E3C-B3BF-4847CA377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ED95-FC3D-4097-9479-3772206F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F1A41-3478-40B4-AE70-FF274118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88B00-44AC-4649-9DA7-6C4F422D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6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B57E8-164D-422D-8E58-6723B4CA5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A251-F5BE-40A5-AB66-09D5F0FFA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1E6B4-BA13-4AC9-ADEE-69D1E642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08AD-4424-4A28-A4F6-767746E7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D241-35F1-4443-A24A-8484A6D5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1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6626-6847-410C-89D8-0B87D317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A74B-17CF-47EC-9D78-2C121366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E624-F9D6-42F5-BBB2-FE86338F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A3FF-5FE4-45BE-AF96-1FD6FD22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2106-EE8B-481B-9C25-9016094F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A756-A541-465A-BA9F-5D6DB7D7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AD631-36BE-4C56-A1CC-47730FCD8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21E3-2FD5-4C4C-84DA-634DA9AA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5351-9041-41E9-826F-3AA0EDCB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B4177-46F7-4E10-BC15-1148FF96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365C-99AA-4B6E-9CF6-B9C7B770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91A0-291E-40A6-AB3D-FD2C8F3FD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CF8AC-5833-4481-9129-F2B4E9BA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F3ADB-F1E4-4288-8B65-C4180830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CDFC-A10E-4FC5-97F8-721F6002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E72A8-6C82-4816-98AC-51BF830A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9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80FD-900D-480A-9A3A-63AD9095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C4895-9340-43B6-8488-67D185499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22186-01BF-40AD-BB06-9E6E4812E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0BF91-9300-45BB-A26C-9C9005579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FF350-C51D-4DFC-A479-252FC7DE6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E03C3-76CC-4090-A32C-A03BD8C9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040AB-3127-43DC-987A-7EB199A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3BF47-255F-45CA-BF5A-241B36C9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A793-84AC-43E8-834B-63A780F7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0BD80-6515-4FBE-9D02-F17C88E3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C49A4-BDE2-4980-95CB-25485F5F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1FFA8-ADFC-4802-95EB-7EAC9070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5341D-0248-4461-A267-F2C80D08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C106D-56D5-4A2E-B770-746D08C8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B49C0-2EBF-4566-8C09-540D3E96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4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44E-4D0C-46F4-A897-ED924DAC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BA09-EC7F-4478-8EEA-8C240FC2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AFD0D-FB82-4498-98C0-1D6B612FA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A6519-DA21-469A-9719-624F673D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1066B-B10C-43F8-9570-98D67091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CBD49-A2DC-45DD-8555-DCECA681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3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D95B-AAAC-4B2C-83CC-E7D98C11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CC8EB-25F7-4064-9ED7-704B9076E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F3AF1-51A5-44F6-BDF3-CD9828492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416DF-1494-42CE-AA18-EB07E9FA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F88AD-18D7-4115-8179-87277FCE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5B7CE-FBEA-49C2-B172-3EA8B6DD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846F4-5C39-4854-A54A-D399740B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4DA1E-9677-4087-BB98-B86800D85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04C0A-41A7-4F95-9462-98FD7184A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EB0E-F1CF-40E7-906F-D49D295F8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6D3D-E59E-47A5-96AA-4C9046E7A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articles/cs8-ranges-and-recursive-pattern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wiki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07A9-456B-45D5-B34D-416D9931E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C#8 </a:t>
            </a:r>
            <a:r>
              <a:rPr lang="ru-RU" dirty="0"/>
              <a:t>Зачем?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8FB0D-106A-40F9-95FE-3BE15BBCC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7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F6D8-EDE4-48C8-8B22-9AF3A3EB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BD65-9C8E-470F-A483-4FE4184E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Nullable reference type</a:t>
            </a:r>
            <a:endParaRPr lang="ru-RU" dirty="0"/>
          </a:p>
          <a:p>
            <a:r>
              <a:rPr lang="en-US" dirty="0"/>
              <a:t>Recursive patterns</a:t>
            </a:r>
          </a:p>
          <a:p>
            <a:r>
              <a:rPr lang="en-US" dirty="0"/>
              <a:t>Ranges</a:t>
            </a:r>
            <a:endParaRPr lang="ru-RU" dirty="0"/>
          </a:p>
          <a:p>
            <a:r>
              <a:rPr lang="en-US" dirty="0"/>
              <a:t>Target-typed new</a:t>
            </a:r>
            <a:endParaRPr lang="ru-RU" dirty="0"/>
          </a:p>
          <a:p>
            <a:r>
              <a:rPr lang="en-US" dirty="0"/>
              <a:t>Pattern-based using</a:t>
            </a:r>
            <a:endParaRPr lang="ru-RU" dirty="0"/>
          </a:p>
          <a:p>
            <a:r>
              <a:rPr lang="en-US" dirty="0"/>
              <a:t>Default Interface Methods</a:t>
            </a:r>
          </a:p>
        </p:txBody>
      </p:sp>
    </p:spTree>
    <p:extLst>
      <p:ext uri="{BB962C8B-B14F-4D97-AF65-F5344CB8AC3E}">
        <p14:creationId xmlns:p14="http://schemas.microsoft.com/office/powerpoint/2010/main" val="379380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CD8227-25D2-4B61-AEED-6B660AA20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Все еще может поменяться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617217-7DFD-4B31-9EFE-A22E4C7EB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0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7BAB-7D53-4525-8D1C-05206FD1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8988D-AE2E-4268-AD0D-F3D60A70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1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2FD0-33FD-4865-ACB9-495C2DEB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BA06-52EC-4863-874D-6C3E5630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pattern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Const pattern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endParaRPr lang="en-US" dirty="0"/>
          </a:p>
          <a:p>
            <a:r>
              <a:rPr lang="en-US" dirty="0"/>
              <a:t>Var pattern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variable</a:t>
            </a:r>
            <a:endParaRPr lang="en-US" dirty="0"/>
          </a:p>
          <a:p>
            <a:r>
              <a:rPr lang="en-US" dirty="0"/>
              <a:t>Discard pattern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Recursive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5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429B-8002-4C4B-A15C-34062DF5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pattern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4B26BC0-8EAA-4D0F-B178-4CBA9672A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3525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04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D535-9E4A-4236-8A4B-B22E5A27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Pattern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1D33A9D-51F6-4AA5-9353-F45523BA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Deconstruct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2197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6735-030B-4D4A-8E7F-DF541281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4AED5-C051-4A91-8B83-46BB91F1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with positional pattern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"Малевич"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without positional pattern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7465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5536-D0A0-4023-9009-AD6C0162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Как это работает?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51BD3A-CB1C-4B57-893F-35E96DB5B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"Малевич"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endParaRPr lang="en-US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???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Deconstruct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7E66-3290-4FC5-AE50-6DFB5B2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Рекурсивное сопоставление с образцом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3E5C767-C266-4ECB-9101-57517520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Deconstruct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9989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879-C745-4BC6-8602-0F784B9F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Рекурсивное сопоставление с образцом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005B1D-9A3B-4C09-BA39-F1D4BF21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Square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ru-RU" sz="2200" dirty="0">
                <a:solidFill>
                  <a:srgbClr val="09885A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2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sub-pattern can be simplified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6447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1F3D-8F0D-4C6F-994C-D0432D01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крутое отвлеченное вступление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F83C-E810-4945-8C04-D998BE3C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Притча про консерватора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86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AB09-CB00-4334-A6C5-70EDA3DA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Монада </a:t>
            </a:r>
            <a:r>
              <a:rPr lang="en-US" dirty="0"/>
              <a:t>Option/Maybe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83989-4014-4282-8DA5-B0FF3645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    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"Null"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     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88B8-F055-4A9C-8D2B-54CD32B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827F-28AC-419A-92C5-5BEA16FD6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063E-538D-4D0D-BB13-AB133D113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Property Pattern </a:t>
            </a:r>
            <a:r>
              <a:rPr lang="ru-RU" dirty="0"/>
              <a:t>не требует наличия метода</a:t>
            </a:r>
            <a:r>
              <a:rPr lang="en-US" dirty="0"/>
              <a:t> Deconstruct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DF0B7DF-F846-40DB-A4E0-B07BB3F3C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25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8EBB-649B-4B3E-AE8A-40D96FCE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C58E-C9CF-47DF-B656-6D139A27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1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9570-0A8C-455E-8154-9E89E8E6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Парочка деталей: </a:t>
            </a:r>
            <a:r>
              <a:rPr lang="en-US" dirty="0" err="1"/>
              <a:t>extention</a:t>
            </a:r>
            <a:r>
              <a:rPr lang="en-US" b="1" dirty="0"/>
              <a:t> </a:t>
            </a:r>
            <a:r>
              <a:rPr lang="en-US" dirty="0"/>
              <a:t>Deconstruct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908E-093C-4E10-917E-D724ECA8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66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Deconstruct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	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46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1D8E-4ACC-41B4-9B71-DC4279B2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Парочка деталей: </a:t>
            </a:r>
            <a:r>
              <a:rPr lang="en-US" dirty="0"/>
              <a:t>Deconstruct</a:t>
            </a:r>
            <a:r>
              <a:rPr lang="ru-RU" dirty="0"/>
              <a:t> и</a:t>
            </a:r>
            <a:r>
              <a:rPr lang="en-US" dirty="0"/>
              <a:t> 1 </a:t>
            </a:r>
            <a:r>
              <a:rPr lang="ru-RU" dirty="0"/>
              <a:t>аргумент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E067E-4F36-4F34-8C28-5AA9E27C6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34025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1B6D9E-28A2-41A4-A341-43AA110D5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450" y="1825625"/>
            <a:ext cx="47053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error CS0029: Cannot implicitly convert type 'int' to 'string'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5FF373-63ED-405B-9920-FE9E9D5BE45C}"/>
              </a:ext>
            </a:extLst>
          </p:cNvPr>
          <p:cNvSpPr/>
          <p:nvPr/>
        </p:nvSpPr>
        <p:spPr>
          <a:xfrm>
            <a:off x="3880680" y="1784350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03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4CB9-2E7F-4904-9742-C195C2AA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097F-45D7-4713-9521-5519992B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[2, 3]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9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481A-6287-4974-AAB4-F78C81BD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19C3-DD67-43B0-8959-FAF68AA0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_value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_value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? ~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_value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_value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_value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        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    _value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? ~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=&gt;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8999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FB4-62EA-4AE6-A7E8-FC63EDEB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9037-DA8C-4AA0-95E2-61102563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with indexes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[^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out: 9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without indexes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out: 9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2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52AC-4992-41DE-B060-5504E3EF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System.Range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DEF6-DDD3-4C0B-A41B-03FBDC1C3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 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7336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1402-7BF9-4789-A5B8-85A8DB8F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C#8 </a:t>
            </a:r>
            <a:r>
              <a:rPr lang="ru-RU" dirty="0"/>
              <a:t>уже скоро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C36B-3B29-49EF-97C7-3F46FDE9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добавить картинку с </a:t>
            </a:r>
            <a:r>
              <a:rPr lang="en-US" dirty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1601886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472B-2EFF-454A-8908-E18D5363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System.Range</a:t>
            </a:r>
            <a:r>
              <a:rPr lang="en-US" dirty="0"/>
              <a:t> </a:t>
            </a:r>
            <a:r>
              <a:rPr lang="ru-RU" dirty="0"/>
              <a:t>фабрики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D4F2-BBB3-445F-918E-F5725E85A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FromStart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ToEnd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All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353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9918-1806-4A3B-9306-79CBA7D9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3E55-D4AB-4193-BCE9-25D48E39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5, 6, 7, 8, 9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[..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1, 2, 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[..^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1, 2, 3, 4, 5, 6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..^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6, 7, 8, 9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[..];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1, 2, 3, 4, 5, 6, 7, 8, 9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E788-E5AF-4ACD-B4A9-4946E008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</a:t>
            </a:r>
            <a:r>
              <a:rPr lang="ru-RU" dirty="0"/>
              <a:t>и </a:t>
            </a:r>
            <a:r>
              <a:rPr lang="en-US" dirty="0"/>
              <a:t>Index </a:t>
            </a:r>
            <a:r>
              <a:rPr lang="ru-RU" dirty="0"/>
              <a:t>можно применять 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4FD8-789B-4D3B-9826-B1403A48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Array</a:t>
            </a:r>
          </a:p>
          <a:p>
            <a:r>
              <a:rPr lang="en-US" sz="3600" dirty="0"/>
              <a:t>Span</a:t>
            </a:r>
          </a:p>
          <a:p>
            <a:r>
              <a:rPr lang="en-US" sz="3600" dirty="0"/>
              <a:t>String</a:t>
            </a:r>
          </a:p>
          <a:p>
            <a:pPr lvl="1"/>
            <a:r>
              <a:rPr lang="en-US" sz="2800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substring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[..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Hello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657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00E8-35CA-4B30-A365-37E2B4E9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Target-typed new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ED3ECF-6F97-4136-A348-91E0E2D64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47863"/>
            <a:ext cx="10515599" cy="34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86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9039-4C9E-4941-8415-4442E63E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Target-typed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AEE3-08F0-4559-BFAE-10654A008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Method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3348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96DC-50F1-4886-815E-7C480F32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Война, война никогда не меняется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0FFC-B46E-4328-9216-026DA982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53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var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)&gt;&gt;();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1F919-26A9-4894-BF80-E3877A2EA096}"/>
              </a:ext>
            </a:extLst>
          </p:cNvPr>
          <p:cNvSpPr txBox="1">
            <a:spLocks/>
          </p:cNvSpPr>
          <p:nvPr/>
        </p:nvSpPr>
        <p:spPr>
          <a:xfrm>
            <a:off x="838200" y="4125912"/>
            <a:ext cx="10515600" cy="216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9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96DC-50F1-4886-815E-7C480F32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</a:t>
            </a:r>
            <a:r>
              <a:rPr lang="en-US" b="1" dirty="0"/>
              <a:t>var </a:t>
            </a:r>
            <a:r>
              <a:rPr lang="ru-RU" dirty="0"/>
              <a:t>не доступен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0FFC-B46E-4328-9216-026DA982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53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strike="sngStrike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=&gt;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??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)&gt;&gt;());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1F919-26A9-4894-BF80-E3877A2EA096}"/>
              </a:ext>
            </a:extLst>
          </p:cNvPr>
          <p:cNvSpPr txBox="1">
            <a:spLocks/>
          </p:cNvSpPr>
          <p:nvPr/>
        </p:nvSpPr>
        <p:spPr>
          <a:xfrm>
            <a:off x="838200" y="4125912"/>
            <a:ext cx="10515600" cy="21653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=&gt;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??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319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96DC-50F1-4886-815E-7C480F32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</a:t>
            </a:r>
            <a:r>
              <a:rPr lang="en-US" b="1" dirty="0"/>
              <a:t>var </a:t>
            </a:r>
            <a:r>
              <a:rPr lang="ru-RU" dirty="0"/>
              <a:t>не доступен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0FFC-B46E-4328-9216-026DA982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10515600" cy="2165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strike="sngStrike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Store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	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	??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)&gt;&gt;();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1F919-26A9-4894-BF80-E3877A2EA096}"/>
              </a:ext>
            </a:extLst>
          </p:cNvPr>
          <p:cNvSpPr txBox="1">
            <a:spLocks/>
          </p:cNvSpPr>
          <p:nvPr/>
        </p:nvSpPr>
        <p:spPr>
          <a:xfrm>
            <a:off x="838200" y="3990975"/>
            <a:ext cx="10382251" cy="2165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Store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	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??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455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C05C-6629-408D-A3C2-95FC099A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Парочка деталей: тернарный оператор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1825-37C1-4651-B116-C378FCB631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zero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ru-RU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7DB5A-8717-46F1-B7F6-87C1BAEFDE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CS0173: </a:t>
            </a:r>
            <a:r>
              <a:rPr lang="en-US" dirty="0"/>
              <a:t>Type of conditional expression cannot be determined because there is no implicit conversion between 'new(...)' and 'new(...)'</a:t>
            </a:r>
          </a:p>
        </p:txBody>
      </p:sp>
    </p:spTree>
    <p:extLst>
      <p:ext uri="{BB962C8B-B14F-4D97-AF65-F5344CB8AC3E}">
        <p14:creationId xmlns:p14="http://schemas.microsoft.com/office/powerpoint/2010/main" val="12998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2946-720D-482E-8763-94DDD2A3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Парочка деталей: тернарный оператор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A67844-0C4C-4BA1-88F7-0FEBAD957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676" y="1825625"/>
            <a:ext cx="63986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FA3D-550C-4DEA-BBC0-3AE66DBD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возможностей </a:t>
            </a:r>
            <a:r>
              <a:rPr lang="en-US" dirty="0"/>
              <a:t>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6999-C21A-426A-8CE9-D0076B0D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189784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460B-FD33-4B05-8738-4CB7C1D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Парочка деталей: инициализатор свойств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365D1-26D8-406D-B72B-5BE9BF5217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40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ru-RU" sz="4000" dirty="0">
                <a:solidFill>
                  <a:srgbClr val="795E26"/>
                </a:solidFill>
                <a:latin typeface="Consolas" panose="020B0609020204030204" pitchFamily="49" charset="0"/>
              </a:rPr>
              <a:t> 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fr-FR" sz="4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fr-FR" sz="4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fr-FR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7EA5CD-416B-45F2-A8F3-7EBA403D9F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CS0029: </a:t>
            </a:r>
            <a:r>
              <a:rPr lang="en-US" dirty="0"/>
              <a:t>Cannot implicitly convert type '&lt;anonymous type: int X, int Y&gt;' to 'Point'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00494E-39B0-41B6-B7EE-010BB0BCA165}"/>
              </a:ext>
            </a:extLst>
          </p:cNvPr>
          <p:cNvSpPr/>
          <p:nvPr/>
        </p:nvSpPr>
        <p:spPr>
          <a:xfrm>
            <a:off x="4438650" y="1778000"/>
            <a:ext cx="7489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968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5" grpId="1" build="p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EEC6-1C11-4F66-A937-25F336E6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Парочка деталей: структуры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3C63-2838-42B5-840C-C6CA5DCCED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Scale 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2BE4-9135-4E5A-8B1C-5F8679176B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CS9367: </a:t>
            </a:r>
            <a:r>
              <a:rPr lang="en-US" dirty="0"/>
              <a:t>The default constructor of the value type 'Scale' may not be used with target-typed 'new'. Consider using 'default' instead.</a:t>
            </a:r>
          </a:p>
        </p:txBody>
      </p:sp>
    </p:spTree>
    <p:extLst>
      <p:ext uri="{BB962C8B-B14F-4D97-AF65-F5344CB8AC3E}">
        <p14:creationId xmlns:p14="http://schemas.microsoft.com/office/powerpoint/2010/main" val="35452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036A-5042-424A-90F5-0A140C8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Парочка деталей: структуры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2298-1C9D-4B01-A71E-EE4A8AE57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9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E4C0-41F3-4047-9616-8E4E5A64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ru-RU" dirty="0" err="1"/>
              <a:t>быдлокод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1AF6-6523-41CA-A3F1-03AEC833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2275" cy="5270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206DD0-6144-415C-B3E4-D57023B38271}"/>
              </a:ext>
            </a:extLst>
          </p:cNvPr>
          <p:cNvSpPr txBox="1">
            <a:spLocks/>
          </p:cNvSpPr>
          <p:nvPr/>
        </p:nvSpPr>
        <p:spPr>
          <a:xfrm>
            <a:off x="838198" y="2845593"/>
            <a:ext cx="10515600" cy="100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strike="sngStrike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FD1D9E-F05E-4BED-AD42-54A57896B2C7}"/>
              </a:ext>
            </a:extLst>
          </p:cNvPr>
          <p:cNvSpPr txBox="1">
            <a:spLocks/>
          </p:cNvSpPr>
          <p:nvPr/>
        </p:nvSpPr>
        <p:spPr>
          <a:xfrm>
            <a:off x="838200" y="4505326"/>
            <a:ext cx="10515600" cy="100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75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F201-0ECE-47B2-A520-58DE6801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Pattern-based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FFEE-5BCC-4892-ADD1-21DFEC1F5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6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15E3-EE54-4958-BCC9-346AAB3B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00E9-5ADE-45F9-84A7-71076133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6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EEBB-F8C0-4623-B02C-8F757E60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5BC9-B7F6-4F4D-9DC4-DF554DC6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43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194A-C368-4A86-9549-3909A9A0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B2FC-735D-4C24-9480-4F236FCD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www.infoq.com/articles/cs8-ranges-and-recursive-patterns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294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D045-AECC-43D4-B784-280622FD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вызывает вопросов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96AA-5621-4C1E-9B08-268FA1A3F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 streams</a:t>
            </a:r>
          </a:p>
          <a:p>
            <a:r>
              <a:rPr lang="en-US" dirty="0"/>
              <a:t>Caller expression attribute</a:t>
            </a:r>
          </a:p>
          <a:p>
            <a:r>
              <a:rPr lang="en-US" dirty="0"/>
              <a:t>Generic attributes</a:t>
            </a:r>
          </a:p>
          <a:p>
            <a:r>
              <a:rPr lang="en-US" dirty="0"/>
              <a:t>Default in deconstruction</a:t>
            </a:r>
          </a:p>
          <a:p>
            <a:r>
              <a:rPr lang="en-US" dirty="0"/>
              <a:t>Relax ordering of ref and partial modifiers</a:t>
            </a:r>
          </a:p>
          <a:p>
            <a:r>
              <a:rPr lang="en-US" dirty="0"/>
              <a:t>Null Coalescing Assignment</a:t>
            </a:r>
          </a:p>
          <a:p>
            <a:r>
              <a:rPr lang="en-US" dirty="0"/>
              <a:t>Alternative interpolated verbatim strings</a:t>
            </a:r>
          </a:p>
          <a:p>
            <a:r>
              <a:rPr lang="en-US" dirty="0" err="1"/>
              <a:t>stackalloc</a:t>
            </a:r>
            <a:r>
              <a:rPr lang="en-US" dirty="0"/>
              <a:t> in nested contexts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6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4EBD34-9004-4833-BC4D-66F81E67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Реакция на возможность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962235-3D47-4E2E-8C5B-05AF96C905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 err="1"/>
              <a:t>какртинка</a:t>
            </a:r>
            <a:r>
              <a:rPr lang="ru-RU" dirty="0"/>
              <a:t> со слюнками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D8A44-26EA-4CB0-B23F-BBEF794E5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картинка с </a:t>
            </a:r>
            <a:r>
              <a:rPr lang="ru-RU" dirty="0" err="1"/>
              <a:t>хейтом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BAFC3B-80D7-4CF5-9F95-C78A36C80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TODO: </a:t>
            </a:r>
            <a:r>
              <a:rPr lang="ru-RU" dirty="0"/>
              <a:t>крутую картинку с дорогой в будущее где на конце </a:t>
            </a:r>
            <a:r>
              <a:rPr lang="en-US" dirty="0"/>
              <a:t>c#8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3F5E942-E0F6-4D89-872E-1C7A16EB0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0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DA0AD-AB8F-4E1E-9D6F-E300EA74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Proposals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6FDBD-0602-48A0-8FD4-7647301BB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397" y="697197"/>
            <a:ext cx="7072630" cy="54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4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F6D8-EDE4-48C8-8B22-9AF3A3EB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BD65-9C8E-470F-A483-4FE4184E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Default Interface Methods</a:t>
            </a:r>
          </a:p>
          <a:p>
            <a:r>
              <a:rPr lang="en-US" dirty="0"/>
              <a:t>Nullable reference type</a:t>
            </a:r>
          </a:p>
          <a:p>
            <a:r>
              <a:rPr lang="en-US" dirty="0"/>
              <a:t>Recursive patterns</a:t>
            </a:r>
          </a:p>
          <a:p>
            <a:r>
              <a:rPr lang="en-US" dirty="0"/>
              <a:t>Async streams</a:t>
            </a:r>
          </a:p>
          <a:p>
            <a:r>
              <a:rPr lang="en-US" dirty="0"/>
              <a:t>Caller expression attribute</a:t>
            </a:r>
          </a:p>
          <a:p>
            <a:r>
              <a:rPr lang="en-US" dirty="0"/>
              <a:t>Target-typed new</a:t>
            </a:r>
          </a:p>
          <a:p>
            <a:r>
              <a:rPr lang="en-US" dirty="0"/>
              <a:t>Pattern-based using</a:t>
            </a:r>
          </a:p>
          <a:p>
            <a:r>
              <a:rPr lang="en-US" dirty="0"/>
              <a:t>Generic attributes</a:t>
            </a:r>
          </a:p>
          <a:p>
            <a:r>
              <a:rPr lang="en-US" dirty="0"/>
              <a:t>Ranges</a:t>
            </a:r>
          </a:p>
          <a:p>
            <a:r>
              <a:rPr lang="en-US" dirty="0"/>
              <a:t>Default in deconstruction</a:t>
            </a:r>
          </a:p>
          <a:p>
            <a:r>
              <a:rPr lang="en-US" dirty="0"/>
              <a:t>Relax ordering of ref and partial modifiers</a:t>
            </a:r>
          </a:p>
          <a:p>
            <a:r>
              <a:rPr lang="en-US" dirty="0"/>
              <a:t>Null Coalescing Assignment</a:t>
            </a:r>
          </a:p>
          <a:p>
            <a:r>
              <a:rPr lang="en-US" dirty="0"/>
              <a:t>Alternative interpolated verbatim strings</a:t>
            </a:r>
          </a:p>
          <a:p>
            <a:r>
              <a:rPr lang="en-US" dirty="0" err="1"/>
              <a:t>stackalloc</a:t>
            </a:r>
            <a:r>
              <a:rPr lang="en-US" dirty="0"/>
              <a:t> in nested contexts</a:t>
            </a:r>
          </a:p>
        </p:txBody>
      </p:sp>
    </p:spTree>
    <p:extLst>
      <p:ext uri="{BB962C8B-B14F-4D97-AF65-F5344CB8AC3E}">
        <p14:creationId xmlns:p14="http://schemas.microsoft.com/office/powerpoint/2010/main" val="129522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9CB0-4C10-4FB6-92DB-92A17543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B5AA0-317B-4865-BFB8-5260F75D8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github.com/dotnet/</a:t>
            </a:r>
            <a:r>
              <a:rPr lang="en-US" dirty="0" err="1">
                <a:hlinkClick r:id="rId2"/>
              </a:rPr>
              <a:t>csharplang</a:t>
            </a:r>
            <a:r>
              <a:rPr lang="en-US" dirty="0">
                <a:hlinkClick r:id="rId2"/>
              </a:rPr>
              <a:t>/wiki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3C7E-929D-4847-AFE9-D0D6EA5603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TODO: </a:t>
            </a:r>
            <a:r>
              <a:rPr lang="ru-RU"/>
              <a:t>добавть сскрины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FD73C-E4B0-4220-BEB7-9BE152F8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sharplab.io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C35C8-88E5-4BD6-AB12-A5D87257A8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 err="1"/>
              <a:t>добавть</a:t>
            </a:r>
            <a:r>
              <a:rPr lang="ru-RU" dirty="0"/>
              <a:t> </a:t>
            </a:r>
            <a:r>
              <a:rPr lang="ru-RU" dirty="0" err="1"/>
              <a:t>сскрины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0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1680</Words>
  <Application>Microsoft Office PowerPoint</Application>
  <PresentationFormat>Widescreen</PresentationFormat>
  <Paragraphs>305</Paragraphs>
  <Slides>48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Office Theme</vt:lpstr>
      <vt:lpstr>C#8 Зачем?</vt:lpstr>
      <vt:lpstr>TODO: крутое отвлеченное вступление</vt:lpstr>
      <vt:lpstr>C#8 уже скоро</vt:lpstr>
      <vt:lpstr>График возможностей C#</vt:lpstr>
      <vt:lpstr>Реакция на возможность</vt:lpstr>
      <vt:lpstr>TODO: крутую картинку с дорогой в будущее где на конце c#8</vt:lpstr>
      <vt:lpstr>Proposals</vt:lpstr>
      <vt:lpstr>Language Feature Status</vt:lpstr>
      <vt:lpstr>Ресурсы</vt:lpstr>
      <vt:lpstr>План</vt:lpstr>
      <vt:lpstr>Все еще может поменяться</vt:lpstr>
      <vt:lpstr>Nullable reference type</vt:lpstr>
      <vt:lpstr>Pattern matching</vt:lpstr>
      <vt:lpstr>Recursive pattern</vt:lpstr>
      <vt:lpstr>Positional Pattern</vt:lpstr>
      <vt:lpstr>Positional Pattern</vt:lpstr>
      <vt:lpstr> Как это работает?</vt:lpstr>
      <vt:lpstr>Рекурсивное сопоставление с образцом</vt:lpstr>
      <vt:lpstr>Рекурсивное сопоставление с образцом</vt:lpstr>
      <vt:lpstr>Монада Option/Maybe</vt:lpstr>
      <vt:lpstr>Property Pattern</vt:lpstr>
      <vt:lpstr>Property Pattern не требует наличия метода Deconstruct</vt:lpstr>
      <vt:lpstr>Recursive pattern</vt:lpstr>
      <vt:lpstr>Парочка деталей: extention Deconstruct</vt:lpstr>
      <vt:lpstr>Парочка деталей: Deconstruct и 1 аргумент</vt:lpstr>
      <vt:lpstr>Ranges</vt:lpstr>
      <vt:lpstr>System.Index</vt:lpstr>
      <vt:lpstr>Index</vt:lpstr>
      <vt:lpstr>System.Range</vt:lpstr>
      <vt:lpstr>System.Range фабрики</vt:lpstr>
      <vt:lpstr>Features</vt:lpstr>
      <vt:lpstr>Range и Index можно применять к</vt:lpstr>
      <vt:lpstr>Target-typed new</vt:lpstr>
      <vt:lpstr>Target-typed new</vt:lpstr>
      <vt:lpstr>Война, война никогда не меняется</vt:lpstr>
      <vt:lpstr>Когда var не доступен</vt:lpstr>
      <vt:lpstr>Когда var не доступен</vt:lpstr>
      <vt:lpstr>Парочка деталей: тернарный оператор</vt:lpstr>
      <vt:lpstr>Парочка деталей: тернарный оператор</vt:lpstr>
      <vt:lpstr>Парочка деталей: инициализатор свойств</vt:lpstr>
      <vt:lpstr>Парочка деталей: структуры</vt:lpstr>
      <vt:lpstr>Парочка деталей: структуры</vt:lpstr>
      <vt:lpstr>А как же быдлокод?</vt:lpstr>
      <vt:lpstr>Pattern-based using</vt:lpstr>
      <vt:lpstr>Default Interface Methods</vt:lpstr>
      <vt:lpstr>PowerPoint Presentation</vt:lpstr>
      <vt:lpstr>Материалы</vt:lpstr>
      <vt:lpstr>Не вызывает вопросов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C#8 Зачем?</dc:title>
  <dc:creator>Aleksandr Kugushev</dc:creator>
  <cp:lastModifiedBy>Aleksandr Kugushev</cp:lastModifiedBy>
  <cp:revision>115</cp:revision>
  <dcterms:created xsi:type="dcterms:W3CDTF">2018-09-08T09:31:45Z</dcterms:created>
  <dcterms:modified xsi:type="dcterms:W3CDTF">2018-09-08T20:46:53Z</dcterms:modified>
</cp:coreProperties>
</file>