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a28546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a28546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a28546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a28546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a28546b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fa28546b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fa28546b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fa28546b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a28546b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fa28546b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fa28546b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fa28546b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fa28546b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fa28546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a28546b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a28546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a28546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fa28546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fa28546b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fa28546b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fa28546b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fa28546b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fa28546b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fa28546bd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fa28546bd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fa28546bd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fa28546b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fa28546b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fa28546bd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fa28546bd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fa28546bd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fa28546bd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fa28546bd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fa28546b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fa28546bd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fa28546bd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fa28546bd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fa28546bd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fa28546bd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fa28546bd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a28546b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fa28546b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fa28546bd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fa28546bd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a28546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fa28546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fa28546bd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fa28546bd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fa28546bd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fa28546bd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fa28546bd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fa28546bd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fa28546bd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fa28546bd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fa28546bd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fa28546bd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fa28546b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fa28546b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fa28546b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fa28546b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a28546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a28546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a28546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a28546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a28546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a28546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a28546b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fa28546b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4350240" y="2855520"/>
            <a:ext cx="443040" cy="105000"/>
            <a:chOff x="4350240" y="2855520"/>
            <a:chExt cx="443040" cy="105000"/>
          </a:xfrm>
        </p:grpSpPr>
        <p:sp>
          <p:nvSpPr>
            <p:cNvPr id="57" name="Google Shape;57;p13"/>
            <p:cNvSpPr/>
            <p:nvPr/>
          </p:nvSpPr>
          <p:spPr>
            <a:xfrm>
              <a:off x="4519080" y="2855520"/>
              <a:ext cx="105000" cy="1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688280" y="2855520"/>
              <a:ext cx="105000" cy="1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350240" y="2855520"/>
              <a:ext cx="105000" cy="1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40" y="4681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.wikipedia.org/wiki/V8_(%D0%B4%D0%B2%D0%B8%D0%B6%D0%BE%D0%BA_JavaScript)" TargetMode="External"/><Relationship Id="rId4" Type="http://schemas.openxmlformats.org/officeDocument/2006/relationships/hyperlink" Target="https://ru.wikipedia.org/wiki/JavaScript" TargetMode="External"/><Relationship Id="rId5" Type="http://schemas.openxmlformats.org/officeDocument/2006/relationships/hyperlink" Target="https://ru.wikipedia.org/wiki/%D0%9C%D0%B0%D1%88%D0%B8%D0%BD%D0%BD%D1%8B%D0%B9_%D0%BA%D0%BE%D0%B4" TargetMode="External"/><Relationship Id="rId6" Type="http://schemas.openxmlformats.org/officeDocument/2006/relationships/hyperlink" Target="https://ru.wikipedia.org/wiki/%D0%92%D0%B2%D0%BE%D0%B4-%D0%B2%D1%8B%D0%B2%D0%BE%D0%B4" TargetMode="External"/><Relationship Id="rId7" Type="http://schemas.openxmlformats.org/officeDocument/2006/relationships/hyperlink" Target="https://ru.wikipedia.org/wiki/API" TargetMode="External"/><Relationship Id="rId8" Type="http://schemas.openxmlformats.org/officeDocument/2006/relationships/hyperlink" Target="https://ru.wikipedia.org/wiki/C%2B%2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ru/" TargetMode="External"/><Relationship Id="rId4" Type="http://schemas.openxmlformats.org/officeDocument/2006/relationships/hyperlink" Target="https://losst.ru/ustanovka-node-js-ubuntu-18-0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wnload/w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book/ru/v2/%D0%92%D0%B2%D0%B5%D0%B4%D0%B5%D0%BD%D0%B8%D0%B5-%D0%9F%D0%B5%D1%80%D0%B2%D0%BE%D0%BD%D0%B0%D1%87%D0%B0%D0%BB%D1%8C%D0%BD%D0%B0%D1%8F-%D0%BD%D0%B0%D1%81%D1%82%D1%80%D0%BE%D0%B9%D0%BA%D0%B0-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book/ru/v2/Git-%D0%BD%D0%B0-%D1%81%D0%B5%D1%80%D0%B2%D0%B5%D1%80%D0%B5-%D0%93%D0%B5%D0%BD%D0%B5%D1%80%D0%B0%D1%86%D0%B8%D1%8F-%D0%BE%D1%82%D0%BA%D1%80%D1%8B%D1%82%D0%BE%D0%B3%D0%BE-SSH-%D0%BA%D0%BB%D1%8E%D1%87%D0%B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/>
        </p:nvSpPr>
        <p:spPr>
          <a:xfrm>
            <a:off x="671250" y="3234775"/>
            <a:ext cx="7801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Git. Настройка среды. Преобразование типов. Операторы сравнения</a:t>
            </a:r>
            <a:endParaRPr sz="4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291950"/>
            <a:ext cx="2361949" cy="2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695750" y="4213400"/>
            <a:ext cx="575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Лекция №2</a:t>
            </a:r>
            <a:endParaRPr sz="18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Node JS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chemeClr val="lt2"/>
                </a:solidFill>
              </a:rPr>
              <a:t>Node.js</a:t>
            </a:r>
            <a:r>
              <a:rPr lang="ru" sz="1400">
                <a:solidFill>
                  <a:schemeClr val="lt2"/>
                </a:solidFill>
              </a:rPr>
              <a:t> — программная платформа, основанная на движке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V8</a:t>
            </a:r>
            <a:r>
              <a:rPr lang="ru" sz="1400">
                <a:solidFill>
                  <a:schemeClr val="lt2"/>
                </a:solidFill>
              </a:rPr>
              <a:t> (транслирующем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ru" sz="1400">
                <a:solidFill>
                  <a:schemeClr val="lt2"/>
                </a:solidFill>
              </a:rPr>
              <a:t> в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машинный код</a:t>
            </a:r>
            <a:r>
              <a:rPr lang="ru" sz="1400">
                <a:solidFill>
                  <a:schemeClr val="lt2"/>
                </a:solidFill>
              </a:rPr>
              <a:t>), превращающая JavaScript из узкоспециализированного языка в язык общего назначения. Node.js добавляет возможность JavaScript взаимодействовать с устройствами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ввода-вывода</a:t>
            </a:r>
            <a:r>
              <a:rPr lang="ru" sz="1400">
                <a:solidFill>
                  <a:schemeClr val="lt2"/>
                </a:solidFill>
              </a:rPr>
              <a:t> через свой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ru" sz="1400">
                <a:solidFill>
                  <a:schemeClr val="lt2"/>
                </a:solidFill>
              </a:rPr>
              <a:t>, написанный на </a:t>
            </a:r>
            <a:r>
              <a:rPr lang="ru" sz="1400">
                <a:solidFill>
                  <a:schemeClr val="lt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</a:t>
            </a:r>
            <a:r>
              <a:rPr lang="ru" sz="1400">
                <a:solidFill>
                  <a:schemeClr val="lt2"/>
                </a:solidFill>
              </a:rPr>
              <a:t>, подключать другие внешние библиотеки, написанные на разных языках, обеспечивая вызовы к ним из JavaScript-кода.</a:t>
            </a:r>
            <a:br>
              <a:rPr lang="ru" sz="1400">
                <a:solidFill>
                  <a:schemeClr val="lt2"/>
                </a:solidFill>
              </a:rPr>
            </a:br>
            <a:br>
              <a:rPr lang="ru" sz="1400">
                <a:solidFill>
                  <a:schemeClr val="lt2"/>
                </a:solidFill>
              </a:rPr>
            </a:b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Node JS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Установка на windows: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Скачать и установить по ссылке node js для windows.</a:t>
            </a:r>
            <a:r>
              <a:rPr lang="ru"/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Ссылка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Проверяем установку в командной строке windows вводим команду:  node -v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(перед запуском команды перезапустите VSCode)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Установка на ubuntu: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Устанавливаем node js по любому </a:t>
            </a:r>
            <a:r>
              <a:rPr lang="ru" u="sng">
                <a:solidFill>
                  <a:schemeClr val="hlink"/>
                </a:solidFill>
                <a:hlinkClick r:id="rId4"/>
              </a:rPr>
              <a:t>гайду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Проверяем установку в командной строке windows вводим команду:  node -v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скрипта</a:t>
            </a:r>
            <a:endParaRPr/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того, чтобы запустить выполнение кода в среде node js. Необходимо в терминале ввести команду: node относительный_адрес_файла</a:t>
            </a:r>
            <a:br>
              <a:rPr lang="ru"/>
            </a:br>
            <a:br>
              <a:rPr lang="ru"/>
            </a:br>
            <a:r>
              <a:rPr lang="ru"/>
              <a:t>После выполнения команды, мы запустим скрипт и результат работы увидим в терминале (если в самом скрипте </a:t>
            </a:r>
            <a:r>
              <a:rPr lang="ru"/>
              <a:t>присутствовали console.log())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Prettier</a:t>
            </a:r>
            <a:endParaRPr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Prettier - это средство для форматирования кода и поддержания стиля написания кода по жестко заданным пользователем правилам правилам.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Установить </a:t>
            </a:r>
            <a:r>
              <a:rPr lang="ru"/>
              <a:t>prettier можно скачав расширение для VSCode или выполнив следующие действия:</a:t>
            </a:r>
            <a:endParaRPr/>
          </a:p>
          <a:p>
            <a:pPr indent="-3311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900"/>
              <a:t>Нажать сочетание клавиш Ctrl+P и в открывшемся окне выполнить команду: 	</a:t>
            </a:r>
            <a:r>
              <a:rPr lang="ru" sz="1900">
                <a:solidFill>
                  <a:srgbClr val="D4D4D4"/>
                </a:solidFill>
              </a:rPr>
              <a:t>ext install esbenp.prettier-vscode</a:t>
            </a:r>
            <a:endParaRPr sz="1900">
              <a:solidFill>
                <a:srgbClr val="D4D4D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После установки, выбрать файл, нажать правой кнопкой мыши и выбрать пункт (форматировать документ с…) или (format document with…). </a:t>
            </a:r>
            <a:r>
              <a:rPr lang="ru" sz="1900"/>
              <a:t>В открывшемся окне выбрать: prettier - code formatter</a:t>
            </a: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правильной установки и настройки рабочего окружения у нас должны быть: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Заведен аккаунт GitHub и настроен git в системе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Установлена последняя LTS версия Node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Настроен Prettier и 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Заведен учебный репозиторий для работы и домашних заданий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типов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типов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2"/>
                </a:solidFill>
              </a:rPr>
              <a:t>Преобразование типов </a:t>
            </a:r>
            <a:r>
              <a:rPr lang="ru" sz="1600">
                <a:solidFill>
                  <a:schemeClr val="lt2"/>
                </a:solidFill>
              </a:rPr>
              <a:t>- это процесс конвертации значения из одного типа в другой (как например, строки в число, объекта к булевому значению и т. д.)</a:t>
            </a:r>
            <a:br>
              <a:rPr lang="ru" sz="1600">
                <a:solidFill>
                  <a:schemeClr val="lt2"/>
                </a:solidFill>
              </a:rPr>
            </a:br>
            <a:br>
              <a:rPr lang="ru" sz="1600">
                <a:solidFill>
                  <a:schemeClr val="lt2"/>
                </a:solidFill>
              </a:rPr>
            </a:br>
            <a:r>
              <a:rPr lang="ru" sz="1600">
                <a:solidFill>
                  <a:schemeClr val="lt2"/>
                </a:solidFill>
              </a:rPr>
              <a:t>Можем выделить три вида преобразования: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Строковое </a:t>
            </a:r>
            <a:r>
              <a:rPr lang="ru" sz="1600">
                <a:solidFill>
                  <a:schemeClr val="lt2"/>
                </a:solidFill>
              </a:rPr>
              <a:t>преобразование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Численное преобразование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Логическое преобразование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Строковое преобразование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lt2"/>
                </a:solidFill>
              </a:rPr>
              <a:t>Строковое преобразование</a:t>
            </a:r>
            <a:r>
              <a:rPr lang="ru" sz="1500">
                <a:solidFill>
                  <a:schemeClr val="lt2"/>
                </a:solidFill>
              </a:rPr>
              <a:t> – происходит, когда нам нужно что-то вывести в виде строки. Может быть вызвано с помощью String(value). Для примитивных значений работает очевидным образом: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true становится “true”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45 становится “45”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null становится “null”</a:t>
            </a:r>
            <a:br>
              <a:rPr lang="ru" sz="1500">
                <a:solidFill>
                  <a:schemeClr val="lt2"/>
                </a:solidFill>
              </a:rPr>
            </a:b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500">
                <a:solidFill>
                  <a:schemeClr val="lt2"/>
                </a:solidFill>
              </a:rPr>
              <a:t>Пример вызова: typeof String(38) === “string”; // значение “38”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Численное преобразование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99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2"/>
                </a:solidFill>
              </a:rPr>
              <a:t>Численное преобразование</a:t>
            </a:r>
            <a:r>
              <a:rPr lang="ru" sz="1400">
                <a:solidFill>
                  <a:schemeClr val="lt2"/>
                </a:solidFill>
              </a:rPr>
              <a:t> – происходит в математических операциях. </a:t>
            </a:r>
            <a:r>
              <a:rPr lang="ru" sz="1400">
                <a:solidFill>
                  <a:schemeClr val="lt2"/>
                </a:solidFill>
              </a:rPr>
              <a:t>Может быть вызвано с помощью Number(value). Если строка не может быть явно приведена к числу, то результатом преобразования будет NaN.  Работает по следующим правилам: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undefined становится NaN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null становится 0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true / false становится 1 / 0</a:t>
            </a:r>
            <a:endParaRPr sz="14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ru" sz="1400">
                <a:solidFill>
                  <a:schemeClr val="lt2"/>
                </a:solidFill>
              </a:rPr>
              <a:t>string преобразуется по правилу, пробельные символы по краям обрезаются. Далее, если остаётся пустая строка, то получаем 0, иначе из непустой строки «считывается» число. При ошибке результат NaN.</a:t>
            </a:r>
            <a:br>
              <a:rPr lang="ru" sz="1200">
                <a:solidFill>
                  <a:schemeClr val="lt2"/>
                </a:solidFill>
              </a:rPr>
            </a:b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500">
                <a:solidFill>
                  <a:schemeClr val="lt2"/>
                </a:solidFill>
              </a:rPr>
              <a:t>Пример вызова</a:t>
            </a:r>
            <a:r>
              <a:rPr lang="ru" sz="1400">
                <a:solidFill>
                  <a:schemeClr val="lt2"/>
                </a:solidFill>
              </a:rPr>
              <a:t>:  typeof Number(‘“123zxc”) === “number”; // значение NaN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Логическое преобразование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2"/>
                </a:solidFill>
              </a:rPr>
              <a:t>Логическое </a:t>
            </a:r>
            <a:r>
              <a:rPr lang="ru" sz="1400">
                <a:solidFill>
                  <a:schemeClr val="lt2"/>
                </a:solidFill>
              </a:rPr>
              <a:t>– Происходит в логических операциях. Может быть вызвано с помощью </a:t>
            </a:r>
            <a:r>
              <a:rPr lang="ru" sz="1400">
                <a:solidFill>
                  <a:schemeClr val="lt2"/>
                </a:solidFill>
              </a:rPr>
              <a:t>Boolean(value)</a:t>
            </a:r>
            <a:r>
              <a:rPr lang="ru" sz="1400">
                <a:solidFill>
                  <a:schemeClr val="lt2"/>
                </a:solidFill>
              </a:rPr>
              <a:t>. </a:t>
            </a:r>
            <a:br>
              <a:rPr lang="ru" sz="1400">
                <a:solidFill>
                  <a:schemeClr val="lt2"/>
                </a:solidFill>
              </a:rPr>
            </a:br>
            <a:r>
              <a:rPr lang="ru" sz="1400">
                <a:solidFill>
                  <a:schemeClr val="lt2"/>
                </a:solidFill>
              </a:rPr>
              <a:t>Главное запомнить, что если строка не пустая, то она всегда true.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Работает по следующим правилам: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0, null, undefined, NaN, “” становится false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любое другое значение становится true</a:t>
            </a:r>
            <a:endParaRPr sz="1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2"/>
                </a:solidFill>
              </a:rPr>
              <a:t>Пример вызова</a:t>
            </a:r>
            <a:r>
              <a:rPr lang="ru" sz="1400">
                <a:solidFill>
                  <a:schemeClr val="lt2"/>
                </a:solidFill>
              </a:rPr>
              <a:t>: typeof Boolean(“Hello World”) === “boolean”; // значение true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40" y="348120"/>
            <a:ext cx="8007480" cy="444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Исключения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Ниже приведены исключения которые надо запомнить: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>
                <a:solidFill>
                  <a:schemeClr val="lt2"/>
                </a:solidFill>
              </a:rPr>
              <a:t>undefined при численном преобразовании становится NaN, не 0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>
                <a:solidFill>
                  <a:schemeClr val="lt2"/>
                </a:solidFill>
              </a:rPr>
              <a:t>"0" и строки из одних пробелов типа " " при логическом преобразовании всегда true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операторы</a:t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В JavaScript поддерживаются следующие математические </a:t>
            </a:r>
            <a:r>
              <a:rPr lang="ru" sz="1400">
                <a:solidFill>
                  <a:schemeClr val="lt2"/>
                </a:solidFill>
              </a:rPr>
              <a:t>операторы</a:t>
            </a:r>
            <a:r>
              <a:rPr lang="ru" sz="1400">
                <a:solidFill>
                  <a:schemeClr val="lt2"/>
                </a:solidFill>
              </a:rPr>
              <a:t>: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Поддерживаются следующие математические операторы: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Сложение +,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Вычитание -,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Умножение *,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Деление /,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Взятие остатка от деления %,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lt2"/>
                </a:solidFill>
              </a:rPr>
              <a:t>Возведение в степень **.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Пример: console.log(</a:t>
            </a:r>
            <a:r>
              <a:rPr lang="ru" sz="1400">
                <a:solidFill>
                  <a:schemeClr val="lt2"/>
                </a:solidFill>
              </a:rPr>
              <a:t>7  % 4); // результат 3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Унарный плюс</a:t>
            </a:r>
            <a:endParaRPr/>
          </a:p>
        </p:txBody>
      </p:sp>
      <p:sp>
        <p:nvSpPr>
          <p:cNvPr id="242" name="Google Shape;24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Унарный, то есть </a:t>
            </a:r>
            <a:r>
              <a:rPr lang="ru" sz="1400">
                <a:solidFill>
                  <a:schemeClr val="lt2"/>
                </a:solidFill>
              </a:rPr>
              <a:t>примененный</a:t>
            </a:r>
            <a:r>
              <a:rPr lang="ru" sz="1400">
                <a:solidFill>
                  <a:schemeClr val="lt2"/>
                </a:solidFill>
              </a:rPr>
              <a:t> к одному значению, плюс “+” ничего не делает с числами. Но если операнд не число, унарный плюс преобразует его в число.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Пример: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+5); // </a:t>
            </a:r>
            <a:r>
              <a:rPr lang="ru" sz="1400">
                <a:solidFill>
                  <a:schemeClr val="lt2"/>
                </a:solidFill>
              </a:rPr>
              <a:t>тип </a:t>
            </a:r>
            <a:r>
              <a:rPr lang="ru" sz="1400">
                <a:solidFill>
                  <a:schemeClr val="lt2"/>
                </a:solidFill>
              </a:rPr>
              <a:t>number, значение 5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+”Hello World”); // тип number, значение NaN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+false); // тип number, значение 0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Унарный плюс - это то же самое, что и Number(...), только короче.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</a:t>
            </a:r>
            <a:r>
              <a:rPr lang="ru"/>
              <a:t>плюс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Бинарный</a:t>
            </a:r>
            <a:r>
              <a:rPr lang="ru" sz="1400">
                <a:solidFill>
                  <a:schemeClr val="lt2"/>
                </a:solidFill>
              </a:rPr>
              <a:t>, то есть примененный к двум значениям, плюс “+” складывает числа с числами. Но если хотя бы один операнд строка, то бинарный плюс объединит их в одну (конкатенация строк).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Пример: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(2 + 5)); // тип number, значение 7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(”Hello” + “ ” + “World”); // тип string, значение Hello World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console.log(typeof (1 + “000”)); // тип string, значение 1000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700" y="838713"/>
            <a:ext cx="6550602" cy="40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В JavaScript они записываются так: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Больше/меньше: a &gt; b, a &lt; b</a:t>
            </a:r>
            <a:r>
              <a:rPr lang="ru" sz="1400">
                <a:solidFill>
                  <a:schemeClr val="lt2"/>
                </a:solidFill>
              </a:rPr>
              <a:t>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Больше/меньше или равно: a &gt;= b, a &lt;= b</a:t>
            </a:r>
            <a:r>
              <a:rPr lang="ru" sz="1400">
                <a:solidFill>
                  <a:schemeClr val="lt2"/>
                </a:solidFill>
              </a:rPr>
              <a:t>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Равно: a == b. Обратите внимание, для сравнения используется двойной знак равенства == Один знак равенства a = b означал бы присваивание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Не равно. В математике обозначается символом ≠</a:t>
            </a:r>
            <a:r>
              <a:rPr lang="ru" sz="1400">
                <a:solidFill>
                  <a:schemeClr val="lt2"/>
                </a:solidFill>
              </a:rPr>
              <a:t>,</a:t>
            </a:r>
            <a:r>
              <a:rPr lang="ru" sz="1400">
                <a:solidFill>
                  <a:schemeClr val="lt2"/>
                </a:solidFill>
              </a:rPr>
              <a:t>но в JavaScript записывается как a != b.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При сравнении значений разных типов JavaScript приводит каждое из них к числу.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Все операторы сравнения возвращают значение логического типа: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true – означает «да», «верно», «истина»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false – означает «нет», «неверно», «ложь»</a:t>
            </a:r>
            <a:endParaRPr sz="16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Пример: 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console.log(false == 0); // true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console.log(typeof 5 == “string”); // false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строк</a:t>
            </a:r>
            <a:endParaRPr/>
          </a:p>
        </p:txBody>
      </p:sp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Сравнение строк происходит по следующим правилам:</a:t>
            </a:r>
            <a:endParaRPr sz="1600">
              <a:solidFill>
                <a:schemeClr val="lt2"/>
              </a:solidFill>
            </a:endParaRPr>
          </a:p>
          <a:p>
            <a:pPr indent="-31713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ru" sz="1400">
                <a:solidFill>
                  <a:schemeClr val="lt2"/>
                </a:solidFill>
              </a:rPr>
              <a:t>Сначала сравниваются первые символы строк</a:t>
            </a:r>
            <a:endParaRPr sz="1400">
              <a:solidFill>
                <a:schemeClr val="lt2"/>
              </a:solidFill>
            </a:endParaRPr>
          </a:p>
          <a:p>
            <a:pPr indent="-31713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ru" sz="1400">
                <a:solidFill>
                  <a:schemeClr val="lt2"/>
                </a:solidFill>
              </a:rPr>
              <a:t>Если первый символ первой строки больше (меньше), чем первый символ второй, то первая строка больше (меньше) второй. Сравнение завершено</a:t>
            </a:r>
            <a:endParaRPr sz="1400">
              <a:solidFill>
                <a:schemeClr val="lt2"/>
              </a:solidFill>
            </a:endParaRPr>
          </a:p>
          <a:p>
            <a:pPr indent="-31713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ru" sz="1400">
                <a:solidFill>
                  <a:schemeClr val="lt2"/>
                </a:solidFill>
              </a:rPr>
              <a:t>Если первые символы равны, то таким же образом сравниваются уже вторые символы строк</a:t>
            </a:r>
            <a:endParaRPr sz="1400">
              <a:solidFill>
                <a:schemeClr val="lt2"/>
              </a:solidFill>
            </a:endParaRPr>
          </a:p>
          <a:p>
            <a:pPr indent="-31713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ru" sz="1400">
                <a:solidFill>
                  <a:schemeClr val="lt2"/>
                </a:solidFill>
              </a:rPr>
              <a:t>Сравнение продолжается, пока не закончится одна из строк</a:t>
            </a:r>
            <a:endParaRPr sz="1400">
              <a:solidFill>
                <a:schemeClr val="lt2"/>
              </a:solidFill>
            </a:endParaRPr>
          </a:p>
          <a:p>
            <a:pPr indent="-31713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ru" sz="1400">
                <a:solidFill>
                  <a:schemeClr val="lt2"/>
                </a:solidFill>
              </a:rPr>
              <a:t>Если обе строки заканчиваются одновременно, то они равны. Иначе, большей считается более длинная строка.ны. Иначе, большей считается более длинная строка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Пример: </a:t>
            </a:r>
            <a:endParaRPr sz="14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console.log(“авто” == “Авто”); // false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console.log(“авто” != “автомобиль”); // true</a:t>
            </a:r>
            <a:endParaRPr sz="1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разных типов</a:t>
            </a:r>
            <a:endParaRPr/>
          </a:p>
        </p:txBody>
      </p:sp>
      <p:sp>
        <p:nvSpPr>
          <p:cNvPr id="284" name="Google Shape;28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2"/>
                </a:solidFill>
              </a:rPr>
              <a:t>Так как JavaScript это слабо типизированный язык, преобразование между разными типами может происходить автоматически, и это называется неявным преобразованием типов. И в JavaScript возможна следующая ситуация:</a:t>
            </a:r>
            <a:endParaRPr sz="1100">
              <a:solidFill>
                <a:schemeClr val="lt2"/>
              </a:solidFill>
            </a:endParaRPr>
          </a:p>
          <a:p>
            <a:pPr indent="-29798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rage"/>
              <a:buChar char="●"/>
            </a:pPr>
            <a:r>
              <a:rPr lang="ru" sz="1100">
                <a:solidFill>
                  <a:schemeClr val="lt2"/>
                </a:solidFill>
              </a:rPr>
              <a:t>Два значения равны между собой</a:t>
            </a:r>
            <a:endParaRPr sz="1100">
              <a:solidFill>
                <a:schemeClr val="lt2"/>
              </a:solidFill>
            </a:endParaRPr>
          </a:p>
          <a:p>
            <a:pPr indent="-29798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rage"/>
              <a:buChar char="●"/>
            </a:pPr>
            <a:r>
              <a:rPr lang="ru" sz="1100">
                <a:solidFill>
                  <a:schemeClr val="lt2"/>
                </a:solidFill>
              </a:rPr>
              <a:t>Но одно из них true как логическое значение, другое – false.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chemeClr val="lt2"/>
                </a:solidFill>
              </a:rPr>
              <a:t>Пример: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rgbClr val="00FFFF"/>
                </a:solidFill>
              </a:rPr>
              <a:t>let </a:t>
            </a:r>
            <a:r>
              <a:rPr lang="ru" sz="1100">
                <a:solidFill>
                  <a:srgbClr val="FF0000"/>
                </a:solidFill>
              </a:rPr>
              <a:t>a </a:t>
            </a:r>
            <a:r>
              <a:rPr lang="ru" sz="1100">
                <a:solidFill>
                  <a:schemeClr val="lt2"/>
                </a:solidFill>
              </a:rPr>
              <a:t>= </a:t>
            </a:r>
            <a:r>
              <a:rPr lang="ru" sz="1100">
                <a:solidFill>
                  <a:srgbClr val="FFFF00"/>
                </a:solidFill>
              </a:rPr>
              <a:t>0</a:t>
            </a:r>
            <a:r>
              <a:rPr lang="ru" sz="1100">
                <a:solidFill>
                  <a:schemeClr val="lt2"/>
                </a:solidFill>
              </a:rPr>
              <a:t>;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chemeClr val="lt2"/>
                </a:solidFill>
              </a:rPr>
              <a:t>console.log( </a:t>
            </a:r>
            <a:r>
              <a:rPr lang="ru" sz="1100">
                <a:solidFill>
                  <a:srgbClr val="00FFFF"/>
                </a:solidFill>
              </a:rPr>
              <a:t>Boolean</a:t>
            </a:r>
            <a:r>
              <a:rPr lang="ru" sz="1100">
                <a:solidFill>
                  <a:schemeClr val="lt2"/>
                </a:solidFill>
              </a:rPr>
              <a:t>(</a:t>
            </a:r>
            <a:r>
              <a:rPr lang="ru" sz="1100">
                <a:solidFill>
                  <a:srgbClr val="FF0000"/>
                </a:solidFill>
              </a:rPr>
              <a:t>a</a:t>
            </a:r>
            <a:r>
              <a:rPr lang="ru" sz="1100">
                <a:solidFill>
                  <a:schemeClr val="lt2"/>
                </a:solidFill>
              </a:rPr>
              <a:t>) ); // false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rgbClr val="00FFFF"/>
                </a:solidFill>
              </a:rPr>
              <a:t>let </a:t>
            </a:r>
            <a:r>
              <a:rPr lang="ru" sz="1100">
                <a:solidFill>
                  <a:srgbClr val="FF0000"/>
                </a:solidFill>
              </a:rPr>
              <a:t>b </a:t>
            </a:r>
            <a:r>
              <a:rPr lang="ru" sz="1100">
                <a:solidFill>
                  <a:schemeClr val="lt2"/>
                </a:solidFill>
              </a:rPr>
              <a:t>= </a:t>
            </a:r>
            <a:r>
              <a:rPr lang="ru" sz="1100">
                <a:solidFill>
                  <a:srgbClr val="FFFF00"/>
                </a:solidFill>
              </a:rPr>
              <a:t>"0"</a:t>
            </a:r>
            <a:r>
              <a:rPr lang="ru" sz="1100">
                <a:solidFill>
                  <a:schemeClr val="lt2"/>
                </a:solidFill>
              </a:rPr>
              <a:t>;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chemeClr val="lt2"/>
                </a:solidFill>
              </a:rPr>
              <a:t>console.log</a:t>
            </a:r>
            <a:r>
              <a:rPr lang="ru" sz="1100">
                <a:solidFill>
                  <a:schemeClr val="lt2"/>
                </a:solidFill>
              </a:rPr>
              <a:t>( </a:t>
            </a:r>
            <a:r>
              <a:rPr lang="ru" sz="1100">
                <a:solidFill>
                  <a:srgbClr val="00FFFF"/>
                </a:solidFill>
              </a:rPr>
              <a:t>Boolean</a:t>
            </a:r>
            <a:r>
              <a:rPr lang="ru" sz="1100">
                <a:solidFill>
                  <a:schemeClr val="lt2"/>
                </a:solidFill>
              </a:rPr>
              <a:t>(</a:t>
            </a:r>
            <a:r>
              <a:rPr lang="ru" sz="1100">
                <a:solidFill>
                  <a:srgbClr val="FF0000"/>
                </a:solidFill>
              </a:rPr>
              <a:t>b</a:t>
            </a:r>
            <a:r>
              <a:rPr lang="ru" sz="1100">
                <a:solidFill>
                  <a:schemeClr val="lt2"/>
                </a:solidFill>
              </a:rPr>
              <a:t>) ); // true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100">
                <a:solidFill>
                  <a:schemeClr val="lt2"/>
                </a:solidFill>
              </a:rPr>
              <a:t>console.log</a:t>
            </a:r>
            <a:r>
              <a:rPr lang="ru" sz="1100">
                <a:solidFill>
                  <a:schemeClr val="lt2"/>
                </a:solidFill>
              </a:rPr>
              <a:t>(</a:t>
            </a:r>
            <a:r>
              <a:rPr lang="ru" sz="1100">
                <a:solidFill>
                  <a:srgbClr val="FF0000"/>
                </a:solidFill>
              </a:rPr>
              <a:t>a</a:t>
            </a:r>
            <a:r>
              <a:rPr lang="ru" sz="1100">
                <a:solidFill>
                  <a:schemeClr val="lt2"/>
                </a:solidFill>
              </a:rPr>
              <a:t> == </a:t>
            </a:r>
            <a:r>
              <a:rPr lang="ru" sz="1100">
                <a:solidFill>
                  <a:srgbClr val="FF0000"/>
                </a:solidFill>
              </a:rPr>
              <a:t>b</a:t>
            </a:r>
            <a:r>
              <a:rPr lang="ru" sz="1100">
                <a:solidFill>
                  <a:schemeClr val="lt2"/>
                </a:solidFill>
              </a:rPr>
              <a:t>); // true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68950" y="298825"/>
            <a:ext cx="8359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Ход занятия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11700" y="1152475"/>
            <a:ext cx="8520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git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Настройка среды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Преобразование типов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Операторы сравнения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строгого равенства</a:t>
            </a:r>
            <a:endParaRPr/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400">
                <a:solidFill>
                  <a:schemeClr val="lt2"/>
                </a:solidFill>
              </a:rPr>
              <a:t>Оператор строгого равенства === проверяет равенство без приведения типов.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Если a и b имеют разные типы, то проверка a === b немедленно возвращает false без попытки их преобразования.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" sz="1400">
                <a:solidFill>
                  <a:schemeClr val="lt2"/>
                </a:solidFill>
              </a:rPr>
              <a:t>Оператор строгого равенства дольше писать, но он делает код более очевидным и оставляет меньше места для ошибок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null и undefined</a:t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2"/>
                </a:solidFill>
              </a:rPr>
              <a:t>Есть особенные моменты при работе с null и undefined:</a:t>
            </a:r>
            <a:endParaRPr sz="19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При строгом равенстве === эти значения различны, так как различны их типы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При нестрогом равенстве == эти значения равны друг другу и не равны никаким другим значениям. Это специальное правило языка.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>
                <a:solidFill>
                  <a:schemeClr val="lt2"/>
                </a:solidFill>
              </a:rPr>
              <a:t>При использовании математических операторов и других операторов сравнения &lt; &gt; &lt;= &gt;= Значения null/undefined преобразуются к числам: null становится 0, а undefined – NaN.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null и undefined</a:t>
            </a:r>
            <a:endParaRPr/>
          </a:p>
        </p:txBody>
      </p:sp>
      <p:sp>
        <p:nvSpPr>
          <p:cNvPr id="302" name="Google Shape;30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Чтобы избежать проблем:</a:t>
            </a:r>
            <a:endParaRPr sz="1600">
              <a:solidFill>
                <a:schemeClr val="lt2"/>
              </a:solidFill>
            </a:endParaRPr>
          </a:p>
          <a:p>
            <a:pPr indent="-329990" lvl="0" marL="457200" rtl="0" algn="l"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ru" sz="1600">
                <a:solidFill>
                  <a:schemeClr val="lt2"/>
                </a:solidFill>
              </a:rPr>
              <a:t>Относитесь очень осторожно к любому сравнению с undefined/null, кроме случаев строгого равенства ===.</a:t>
            </a:r>
            <a:endParaRPr sz="1600">
              <a:solidFill>
                <a:schemeClr val="lt2"/>
              </a:solidFill>
            </a:endParaRPr>
          </a:p>
          <a:p>
            <a:pPr indent="-32999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ru" sz="1600">
                <a:solidFill>
                  <a:schemeClr val="lt2"/>
                </a:solidFill>
              </a:rPr>
              <a:t>Не используйте сравнения &gt;= &gt; &lt; &lt;= с переменными, которые могут принимать значения null/undefined, разве что вы полностью уверены в том, что делаете. Если переменная может принимать эти значения, то добавьте для них отдельные проверки.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Просто относитесь к любому сравнению с undefined/null, кроме строгого равенства ===, с осторожностью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Операторы сравнения возвращают значения логического типа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Строки сравниваются посимвольно в лексикографическом порядке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Значения разных типов при сравнении приводятся к числу. Исключением является сравнение с помощью операторов строгого равенства/неравенства.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Значения null и undefined равны == друг другу и не равны любому другому значению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При приведении типов null становится нулём, тогда как undefined приводится к NaN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Будьте осторожны при использовании операторов сравнений &gt; и &lt; с переменными, которые могут принимать значения null/undefined. Хорошей идеей будет сделать отдельную проверку на null/undefined.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14" name="Google Shape;314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5 &gt;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"ананас" &gt; "яблоко"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"2" &gt; "12"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undefined == null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undefined === null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null == "\n0\n"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null === +"\n0\n"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"" + 1 + 0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"" - 1 + 0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true + false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6 / "3"</a:t>
            </a:r>
            <a:endParaRPr/>
          </a:p>
        </p:txBody>
      </p:sp>
      <p:sp>
        <p:nvSpPr>
          <p:cNvPr id="315" name="Google Shape;315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"2" * "3"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4 + 5 + "px"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"$" + 4 + 5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"4" - 2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"4px" - 2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7 / 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  -9  " + 5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  -9  " - 5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null + 1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undefined + 1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ru" sz="1600"/>
              <a:t>" \t \n" - 2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Git — распределённая система контроля версий, которая даёт возможность разработчикам отслеживать изменения в файлах и работать над одним проектом совместно с коллегами. Она была разработана в 2005 году Линусом Торвальдсом, создателем Linux, чтобы другие разработчики могли вносить свой вклад в ядро Linux. Git известен своей скоростью, простым дизайном, поддержкой нелинейной разработки, полной децентрализацией и возможностью эффективно работать с большими проектами.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Подход Git к хранению данных похож на набор снимков миниатюрной файловой системы. Каждый раз, когда вы сохраняете состояние своего проекта в Git, система запоминает, как выглядит каждый файл в этот момент, и сохраняет ссылку на этот снимок.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git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Установка на windows: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Скачать и установить по ссылке git для windows.</a:t>
            </a:r>
            <a:r>
              <a:rPr lang="ru"/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Ссылка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Проверяем установку в командной строке windows вводим команду:  git --version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Подключаем git к терминалу VSCode, в командной строке выполняем команду:  git config --global core.editor "code --wait"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Проверяем установку в терминале VSCode вводим команду:  git --version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Установка на ubuntu: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В терминале VSCode выполнить команду: 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sudo apt install git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ru">
                <a:solidFill>
                  <a:schemeClr val="lt2"/>
                </a:solidFill>
              </a:rPr>
              <a:t>Проверяем установку в терминале VSCode вводим команду:  git --version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git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Перед началом работы необходимо установить имя пользователя и email, который будет отображаться в гите. Для этого следует выполнить следующие команды: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git config --global user.name "John Doe"</a:t>
            </a:r>
            <a:endParaRPr sz="1400">
              <a:solidFill>
                <a:schemeClr val="lt2"/>
              </a:solidFill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git config --global user.email johndoe@example.com</a:t>
            </a:r>
            <a:endParaRPr sz="1400">
              <a:solidFill>
                <a:schemeClr val="lt2"/>
              </a:solidFill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документацию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ru" sz="1400">
                <a:solidFill>
                  <a:schemeClr val="accent5"/>
                </a:solidFill>
              </a:rPr>
              <a:t> </a:t>
            </a:r>
            <a:r>
              <a:rPr lang="ru" sz="1400">
                <a:solidFill>
                  <a:schemeClr val="lt2"/>
                </a:solidFill>
              </a:rPr>
              <a:t>— сервис онлайн-хостинга репозиториев, обладающий всеми функциями распределённого контроля версий и функциональностью управления исходным кодом — всё, что поддерживает Git и даже больше.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2"/>
                </a:solidFill>
              </a:rPr>
              <a:t>Git-репозиторий, загруженный на GitHub, доступен с помощью интерфейса командной строки Git и Git-команд. Также есть и другие функции: документация, запросы на принятие изменений (pull requests), история коммитов, интеграция со множеством популярных сервисов, email-уведомления, эмодзи, графики, вложенные списки задач, система @упоминаний, похожая на ту, что в Twitter, и т.д.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репозитория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Регистрируемся на GitHub и создаем новый репозиторий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Следуя инструкциям выполняем инициализацию репозитория. Пользоваться будем HTTP версией, SHH можно настроить по желанию (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гайд по настройке ssh</a:t>
            </a:r>
            <a:r>
              <a:rPr lang="ru" sz="1400"/>
              <a:t>)</a:t>
            </a:r>
            <a:endParaRPr sz="1400"/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echo "# repo_name" &gt;&gt; README.md - создаем файл README.md  и записываем в него строку "# repo_name"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init - производится инициализация репозитория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add README.md - добавляем файл в отслеживаемые 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commit -m "first commit" - текст коммита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branch -M main - создаем локальную ветку main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remote add origin https://github.com/user_name/repo_name.git - указываем ссылку на удаленый репозиторий</a:t>
            </a:r>
            <a:endParaRPr sz="950">
              <a:solidFill>
                <a:schemeClr val="lt2"/>
              </a:solidFill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ru" sz="950">
                <a:solidFill>
                  <a:schemeClr val="lt2"/>
                </a:solidFill>
              </a:rPr>
              <a:t>git push -u origin main - отправляем изменения в удаленную ветку main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среды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