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ed1e531c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ed1e531c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ed1e531c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ed1e531c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ed1e531c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ed1e531c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ed1e531c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ed1e531c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ded1e531c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ded1e531c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ed1e531c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ded1e531c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ded1e531c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ded1e531c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ed1e531c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ed1e531c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b2ea9f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b2ea9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122f7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122f7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ed1e531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ed1e531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f122f71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f122f71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f122f71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f122f71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122f71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122f71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122f71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122f71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cf502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5cf502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122f71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f122f71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f122f71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f122f71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f122f71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f122f71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f122f71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f122f71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f122f71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f122f71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ed1e53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ed1e53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122f71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f122f71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f122f71a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f122f71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122f71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122f71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5cf502a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5cf502a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ed1e531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ed1e531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ed1e531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ed1e531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ed1e531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ed1e531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ed1e531c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ed1e531c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ed1e531c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ed1e531c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ed1e531c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ed1e531c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3234775"/>
            <a:ext cx="78015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Условные и логические операторы, циклы</a:t>
            </a:r>
            <a:r>
              <a:rPr lang="ru"/>
              <a:t> 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291950"/>
            <a:ext cx="2361949" cy="2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695750" y="4213400"/>
            <a:ext cx="575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Лекция №3</a:t>
            </a:r>
            <a:endParaRPr sz="18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else{ </a:t>
            </a:r>
            <a:r>
              <a:rPr i="1" lang="ru" sz="2500"/>
              <a:t>инструкция</a:t>
            </a:r>
            <a:r>
              <a:rPr lang="ru"/>
              <a:t> }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Если условие, заданное в инструкции </a:t>
            </a:r>
            <a:r>
              <a:rPr b="1" lang="ru" sz="1600"/>
              <a:t>if(...)</a:t>
            </a:r>
            <a:r>
              <a:rPr lang="ru" sz="1600"/>
              <a:t> не выполняется, принимает ложное значение (false). То может быть выполнена другая инструкция, </a:t>
            </a:r>
            <a:r>
              <a:rPr lang="ru" sz="1600"/>
              <a:t>содержащаяся</a:t>
            </a:r>
            <a:r>
              <a:rPr lang="ru" sz="1600"/>
              <a:t> в блоке </a:t>
            </a:r>
            <a:r>
              <a:rPr b="1" lang="ru" sz="1600"/>
              <a:t>else</a:t>
            </a:r>
            <a:r>
              <a:rPr lang="ru" sz="1600"/>
              <a:t>.</a:t>
            </a:r>
            <a:endParaRPr sz="1600"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false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//пропускаемая инструкция</a:t>
            </a:r>
            <a:br>
              <a:rPr lang="ru" sz="1700"/>
            </a:br>
            <a:r>
              <a:rPr lang="ru" sz="1700"/>
              <a:t>} </a:t>
            </a:r>
            <a:r>
              <a:rPr lang="ru" sz="1700">
                <a:solidFill>
                  <a:srgbClr val="00FFFF"/>
                </a:solidFill>
              </a:rPr>
              <a:t>else</a:t>
            </a:r>
            <a:r>
              <a:rPr lang="ru" sz="1700"/>
              <a:t>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//выполняемая инструкция</a:t>
            </a:r>
            <a:br>
              <a:rPr lang="ru" sz="1700"/>
            </a:br>
            <a:r>
              <a:rPr lang="ru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else if (</a:t>
            </a:r>
            <a:r>
              <a:rPr i="1" lang="ru" sz="2500"/>
              <a:t>условие</a:t>
            </a:r>
            <a:r>
              <a:rPr lang="ru"/>
              <a:t>) {</a:t>
            </a:r>
            <a:r>
              <a:rPr i="1" lang="ru" sz="2500"/>
              <a:t>инструкция</a:t>
            </a:r>
            <a:r>
              <a:rPr lang="ru"/>
              <a:t>}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Инструкция типа </a:t>
            </a:r>
            <a:r>
              <a:rPr b="1" lang="ru" sz="1600"/>
              <a:t>else if(...)</a:t>
            </a:r>
            <a:r>
              <a:rPr lang="ru" sz="1600"/>
              <a:t> предоставляет возможность проверки нескольких условий в единой конструкции.</a:t>
            </a:r>
            <a:endParaRPr sz="1600"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4832400" y="1152475"/>
            <a:ext cx="39999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false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//пропускаемая инструкция</a:t>
            </a:r>
            <a:br>
              <a:rPr lang="ru" sz="1700"/>
            </a:br>
            <a:r>
              <a:rPr lang="ru" sz="1700"/>
              <a:t>} </a:t>
            </a:r>
            <a:r>
              <a:rPr lang="ru" sz="1700">
                <a:solidFill>
                  <a:srgbClr val="00FFFF"/>
                </a:solidFill>
              </a:rPr>
              <a:t>else</a:t>
            </a:r>
            <a:r>
              <a:rPr lang="ru" sz="1700"/>
              <a:t> </a:t>
            </a: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false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//пропускаемая инструкция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 </a:t>
            </a:r>
            <a:r>
              <a:rPr lang="ru" sz="1700">
                <a:solidFill>
                  <a:srgbClr val="00FFFF"/>
                </a:solidFill>
              </a:rPr>
              <a:t>else</a:t>
            </a:r>
            <a:r>
              <a:rPr lang="ru" sz="1700"/>
              <a:t> </a:t>
            </a: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false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//пропускаемая инструкция</a:t>
            </a:r>
            <a:br>
              <a:rPr lang="ru" sz="1700"/>
            </a:br>
            <a:r>
              <a:rPr lang="ru" sz="1700"/>
              <a:t>} </a:t>
            </a:r>
            <a:r>
              <a:rPr lang="ru" sz="1700">
                <a:solidFill>
                  <a:srgbClr val="00FFFF"/>
                </a:solidFill>
              </a:rPr>
              <a:t>else</a:t>
            </a:r>
            <a:r>
              <a:rPr lang="ru" sz="1700"/>
              <a:t>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//выполняемая инструкция</a:t>
            </a:r>
            <a:br>
              <a:rPr lang="ru" sz="1700"/>
            </a:b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Закрепление материала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Какое сообщение выведет браузер при выполнении представленного фрагмента кода.</a:t>
            </a:r>
            <a:endParaRPr sz="1800"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4832400" y="788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const</a:t>
            </a:r>
            <a:r>
              <a:rPr lang="ru" sz="1700">
                <a:solidFill>
                  <a:srgbClr val="00A4DB"/>
                </a:solidFill>
              </a:rPr>
              <a:t> </a:t>
            </a:r>
            <a:r>
              <a:rPr lang="ru" sz="1700">
                <a:solidFill>
                  <a:srgbClr val="FFFF00"/>
                </a:solidFill>
              </a:rPr>
              <a:t>age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/>
              <a:t>=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>
                <a:solidFill>
                  <a:srgbClr val="FF0000"/>
                </a:solidFill>
              </a:rPr>
              <a:t>20</a:t>
            </a:r>
            <a:r>
              <a:rPr lang="ru" sz="1700"/>
              <a:t>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if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age</a:t>
            </a:r>
            <a:r>
              <a:rPr lang="ru" sz="1700">
                <a:solidFill>
                  <a:srgbClr val="31394D"/>
                </a:solidFill>
              </a:rPr>
              <a:t>  </a:t>
            </a:r>
            <a:r>
              <a:rPr lang="ru" sz="1700"/>
              <a:t>&lt;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>
                <a:solidFill>
                  <a:srgbClr val="FF0000"/>
                </a:solidFill>
              </a:rPr>
              <a:t>18</a:t>
            </a:r>
            <a:r>
              <a:rPr lang="ru" sz="1700"/>
              <a:t>)</a:t>
            </a:r>
            <a:r>
              <a:rPr lang="ru" sz="1700">
                <a:solidFill>
                  <a:srgbClr val="666666"/>
                </a:solidFill>
              </a:rPr>
              <a:t> </a:t>
            </a:r>
            <a:r>
              <a:rPr lang="ru" sz="1700"/>
              <a:t>{ 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alert</a:t>
            </a:r>
            <a:r>
              <a:rPr lang="ru" sz="1700"/>
              <a:t>(Доступ запрещен!);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>
                <a:solidFill>
                  <a:srgbClr val="00FFFF"/>
                </a:solidFill>
              </a:rPr>
              <a:t>else 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age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/>
              <a:t>&gt;=</a:t>
            </a:r>
            <a:r>
              <a:rPr lang="ru" sz="1700">
                <a:solidFill>
                  <a:srgbClr val="FF0000"/>
                </a:solidFill>
              </a:rPr>
              <a:t>18</a:t>
            </a:r>
            <a:r>
              <a:rPr lang="ru" sz="1700"/>
              <a:t>)</a:t>
            </a:r>
            <a:r>
              <a:rPr lang="ru" sz="1700">
                <a:solidFill>
                  <a:srgbClr val="666666"/>
                </a:solidFill>
              </a:rPr>
              <a:t> </a:t>
            </a:r>
            <a:r>
              <a:rPr lang="ru" sz="1700"/>
              <a:t>{ 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alert</a:t>
            </a:r>
            <a:r>
              <a:rPr lang="ru" sz="1700"/>
              <a:t>(Доступ разрешен!);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r>
              <a:rPr lang="ru" sz="1700">
                <a:solidFill>
                  <a:srgbClr val="31394D"/>
                </a:solidFill>
              </a:rPr>
              <a:t> </a:t>
            </a:r>
            <a:r>
              <a:rPr lang="ru" sz="1700">
                <a:solidFill>
                  <a:srgbClr val="00FFFF"/>
                </a:solidFill>
              </a:rPr>
              <a:t>else</a:t>
            </a:r>
            <a:r>
              <a:rPr lang="ru" sz="1700">
                <a:solidFill>
                  <a:srgbClr val="666666"/>
                </a:solidFill>
              </a:rPr>
              <a:t> </a:t>
            </a:r>
            <a:r>
              <a:rPr lang="ru" sz="1700"/>
              <a:t>{ 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alert</a:t>
            </a:r>
            <a:r>
              <a:rPr lang="ru" sz="1700"/>
              <a:t>(Укажите свой возраст!);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“?” (</a:t>
            </a:r>
            <a:r>
              <a:rPr lang="ru" sz="2500"/>
              <a:t>тернарный оператор</a:t>
            </a:r>
            <a:r>
              <a:rPr lang="ru"/>
              <a:t>)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Тернарный оператор </a:t>
            </a:r>
            <a:r>
              <a:rPr b="1" lang="ru" sz="1600"/>
              <a:t>“?”</a:t>
            </a:r>
            <a:r>
              <a:rPr lang="ru" sz="1600"/>
              <a:t> возвращает значение №1, если условие выполняется (</a:t>
            </a:r>
            <a:r>
              <a:rPr b="1" lang="ru" sz="1600"/>
              <a:t>true</a:t>
            </a:r>
            <a:r>
              <a:rPr lang="ru" sz="1600"/>
              <a:t>), в противном случае возвращает значение №2.</a:t>
            </a:r>
            <a:endParaRPr sz="1600"/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</a:rPr>
              <a:t>let</a:t>
            </a:r>
            <a:r>
              <a:rPr lang="ru" sz="1600"/>
              <a:t> result = </a:t>
            </a:r>
            <a:r>
              <a:rPr lang="ru" sz="1600">
                <a:solidFill>
                  <a:srgbClr val="FFFF00"/>
                </a:solidFill>
              </a:rPr>
              <a:t>условие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?</a:t>
            </a:r>
            <a:r>
              <a:rPr lang="ru" sz="1600"/>
              <a:t> </a:t>
            </a:r>
            <a:r>
              <a:rPr lang="ru" sz="1600">
                <a:solidFill>
                  <a:srgbClr val="00FF00"/>
                </a:solidFill>
              </a:rPr>
              <a:t>значение №1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:</a:t>
            </a:r>
            <a:r>
              <a:rPr lang="ru" sz="1600"/>
              <a:t> </a:t>
            </a:r>
            <a:r>
              <a:rPr lang="ru" sz="1600">
                <a:solidFill>
                  <a:srgbClr val="00FF00"/>
                </a:solidFill>
              </a:rPr>
              <a:t>значение №2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Условный оператор “?” (</a:t>
            </a:r>
            <a:r>
              <a:rPr lang="ru" sz="2500"/>
              <a:t>тернарный оператор</a:t>
            </a:r>
            <a:r>
              <a:rPr lang="ru"/>
              <a:t>)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36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Тернарный оператор </a:t>
            </a:r>
            <a:r>
              <a:rPr b="1" lang="ru" sz="1600"/>
              <a:t>“?”</a:t>
            </a:r>
            <a:r>
              <a:rPr lang="ru" sz="1600"/>
              <a:t> возвращает значение №1, если условие выполняется (</a:t>
            </a:r>
            <a:r>
              <a:rPr b="1" lang="ru" sz="1600"/>
              <a:t>true</a:t>
            </a:r>
            <a:r>
              <a:rPr lang="ru" sz="1600"/>
              <a:t>), в противном случае возвращает значение №2.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Тернарный оператор является более лаконичным аналогом инструкции типа     </a:t>
            </a:r>
            <a:r>
              <a:rPr b="1" lang="ru" sz="1600"/>
              <a:t>if … else …</a:t>
            </a:r>
            <a:r>
              <a:rPr lang="ru" sz="1600"/>
              <a:t> .</a:t>
            </a:r>
            <a:endParaRPr sz="1600"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</a:rPr>
              <a:t>let</a:t>
            </a:r>
            <a:r>
              <a:rPr lang="ru" sz="1600"/>
              <a:t> result = </a:t>
            </a:r>
            <a:r>
              <a:rPr lang="ru" sz="1600">
                <a:solidFill>
                  <a:srgbClr val="FFFF00"/>
                </a:solidFill>
              </a:rPr>
              <a:t>условие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?</a:t>
            </a:r>
            <a:r>
              <a:rPr lang="ru" sz="1600"/>
              <a:t> </a:t>
            </a:r>
            <a:r>
              <a:rPr lang="ru" sz="1600">
                <a:solidFill>
                  <a:srgbClr val="00FF00"/>
                </a:solidFill>
              </a:rPr>
              <a:t>значение №1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:</a:t>
            </a:r>
            <a:r>
              <a:rPr lang="ru" sz="1600"/>
              <a:t> </a:t>
            </a:r>
            <a:r>
              <a:rPr lang="ru" sz="1600">
                <a:solidFill>
                  <a:srgbClr val="00FF00"/>
                </a:solidFill>
              </a:rPr>
              <a:t>значение №2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</a:rPr>
              <a:t>if </a:t>
            </a:r>
            <a:r>
              <a:rPr lang="ru" sz="1600"/>
              <a:t>(</a:t>
            </a:r>
            <a:r>
              <a:rPr lang="ru" sz="1600">
                <a:solidFill>
                  <a:srgbClr val="FFFF00"/>
                </a:solidFill>
              </a:rPr>
              <a:t>условие</a:t>
            </a:r>
            <a:r>
              <a:rPr lang="ru" sz="1600"/>
              <a:t>) {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00"/>
                </a:solidFill>
              </a:rPr>
              <a:t>значение №1</a:t>
            </a:r>
            <a:br>
              <a:rPr lang="ru" sz="1600"/>
            </a:br>
            <a:r>
              <a:rPr lang="ru" sz="1600"/>
              <a:t>} </a:t>
            </a:r>
            <a:r>
              <a:rPr lang="ru" sz="1600">
                <a:solidFill>
                  <a:srgbClr val="00FFFF"/>
                </a:solidFill>
              </a:rPr>
              <a:t>else</a:t>
            </a:r>
            <a:r>
              <a:rPr lang="ru" sz="1600"/>
              <a:t> {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00"/>
                </a:solidFill>
              </a:rPr>
              <a:t>значение №2</a:t>
            </a:r>
            <a:br>
              <a:rPr lang="ru" sz="1600"/>
            </a:br>
            <a:r>
              <a:rPr lang="ru" sz="1600"/>
              <a:t>}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Несколько операторов “?”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</a:rPr>
              <a:t>let</a:t>
            </a:r>
            <a:r>
              <a:rPr lang="ru" sz="1600"/>
              <a:t> result = </a:t>
            </a:r>
            <a:r>
              <a:rPr lang="ru" sz="1600">
                <a:solidFill>
                  <a:srgbClr val="FFFF00"/>
                </a:solidFill>
              </a:rPr>
              <a:t>условие №1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?</a:t>
            </a:r>
            <a:r>
              <a:rPr lang="ru" sz="1600"/>
              <a:t> </a:t>
            </a:r>
            <a:r>
              <a:rPr lang="ru" sz="1600">
                <a:solidFill>
                  <a:srgbClr val="00FF00"/>
                </a:solidFill>
              </a:rPr>
              <a:t>значение №1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:</a:t>
            </a:r>
            <a:r>
              <a:rPr lang="ru" sz="1600"/>
              <a:t> </a:t>
            </a:r>
            <a:r>
              <a:rPr lang="ru" sz="1600">
                <a:solidFill>
                  <a:srgbClr val="FFFF00"/>
                </a:solidFill>
              </a:rPr>
              <a:t>условие №2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?</a:t>
            </a:r>
            <a:r>
              <a:rPr lang="ru" sz="1600"/>
              <a:t> </a:t>
            </a:r>
            <a:r>
              <a:rPr lang="ru" sz="1600">
                <a:solidFill>
                  <a:srgbClr val="FF9900"/>
                </a:solidFill>
              </a:rPr>
              <a:t>значение №2</a:t>
            </a:r>
            <a:r>
              <a:rPr lang="ru" sz="1600"/>
              <a:t> </a:t>
            </a:r>
            <a:r>
              <a:rPr lang="ru" sz="1600">
                <a:solidFill>
                  <a:srgbClr val="FF0000"/>
                </a:solidFill>
              </a:rPr>
              <a:t>:</a:t>
            </a:r>
            <a:r>
              <a:rPr lang="ru" sz="1600"/>
              <a:t> </a:t>
            </a:r>
            <a:r>
              <a:rPr lang="ru" sz="1600">
                <a:solidFill>
                  <a:srgbClr val="FF9900"/>
                </a:solidFill>
              </a:rPr>
              <a:t>значение №3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Большие конструкции сложно читаемы и вложенное использование тернарных операторов внутри других тернарных операторов считается “плохой практикой”.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типа “switch”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Конструкция </a:t>
            </a:r>
            <a:r>
              <a:rPr b="1" lang="ru" sz="1600"/>
              <a:t>switch</a:t>
            </a:r>
            <a:r>
              <a:rPr lang="ru" sz="1600"/>
              <a:t> является аналогом для нескольких блоков </a:t>
            </a:r>
            <a:r>
              <a:rPr b="1" lang="ru" sz="1600"/>
              <a:t>if … else if … 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В данную конструкцию входит неограниченное количество блоков </a:t>
            </a:r>
            <a:r>
              <a:rPr b="1" lang="ru" sz="1600"/>
              <a:t>case</a:t>
            </a:r>
            <a:r>
              <a:rPr lang="ru" sz="1600"/>
              <a:t> и один необязательный блок </a:t>
            </a:r>
            <a:r>
              <a:rPr b="1" lang="ru" sz="1600"/>
              <a:t>default</a:t>
            </a:r>
            <a:r>
              <a:rPr lang="ru" sz="1600"/>
              <a:t>.</a:t>
            </a:r>
            <a:endParaRPr sz="1600"/>
          </a:p>
        </p:txBody>
      </p:sp>
      <p:sp>
        <p:nvSpPr>
          <p:cNvPr id="197" name="Google Shape;197;p28"/>
          <p:cNvSpPr txBox="1"/>
          <p:nvPr>
            <p:ph idx="2" type="body"/>
          </p:nvPr>
        </p:nvSpPr>
        <p:spPr>
          <a:xfrm>
            <a:off x="4832400" y="560175"/>
            <a:ext cx="39999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switch</a:t>
            </a:r>
            <a:r>
              <a:rPr lang="ru"/>
              <a:t>(</a:t>
            </a:r>
            <a:r>
              <a:rPr lang="ru">
                <a:solidFill>
                  <a:srgbClr val="FFFF00"/>
                </a:solidFill>
              </a:rPr>
              <a:t>value</a:t>
            </a:r>
            <a:r>
              <a:rPr lang="ru"/>
              <a:t>){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case</a:t>
            </a:r>
            <a:r>
              <a:rPr lang="ru"/>
              <a:t> “</a:t>
            </a:r>
            <a:r>
              <a:rPr lang="ru">
                <a:solidFill>
                  <a:srgbClr val="FFFF00"/>
                </a:solidFill>
              </a:rPr>
              <a:t>value1</a:t>
            </a:r>
            <a:r>
              <a:rPr lang="ru"/>
              <a:t>”: // value === value1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// исполняемая инструкция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break</a:t>
            </a:r>
            <a:r>
              <a:rPr lang="ru"/>
              <a:t>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case</a:t>
            </a:r>
            <a:r>
              <a:rPr lang="ru"/>
              <a:t> “</a:t>
            </a:r>
            <a:r>
              <a:rPr lang="ru">
                <a:solidFill>
                  <a:srgbClr val="FFFF00"/>
                </a:solidFill>
              </a:rPr>
              <a:t>value2</a:t>
            </a:r>
            <a:r>
              <a:rPr lang="ru"/>
              <a:t>”: // value === value2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// исполняемая инструкция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break</a:t>
            </a:r>
            <a:r>
              <a:rPr lang="ru"/>
              <a:t>;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default</a:t>
            </a:r>
            <a:r>
              <a:rPr lang="ru"/>
              <a:t>: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// исполняемая инструкция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break</a:t>
            </a:r>
            <a:r>
              <a:rPr lang="ru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 “switch”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Переменная </a:t>
            </a:r>
            <a:r>
              <a:rPr i="1" lang="ru" sz="1700"/>
              <a:t>value</a:t>
            </a:r>
            <a:r>
              <a:rPr lang="ru" sz="1700"/>
              <a:t> проверяется на </a:t>
            </a:r>
            <a:r>
              <a:rPr b="1" lang="ru" sz="1700"/>
              <a:t>строгое </a:t>
            </a:r>
            <a:r>
              <a:rPr lang="ru" sz="1700"/>
              <a:t>равенство первому значению </a:t>
            </a:r>
            <a:r>
              <a:rPr i="1" lang="ru" sz="1700"/>
              <a:t>value1</a:t>
            </a:r>
            <a:r>
              <a:rPr lang="ru" sz="1700"/>
              <a:t>, затем второму </a:t>
            </a:r>
            <a:r>
              <a:rPr i="1" lang="ru" sz="1700"/>
              <a:t>value2</a:t>
            </a:r>
            <a:r>
              <a:rPr lang="ru" sz="1700"/>
              <a:t> и так далее.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Если соответствие установлено</a:t>
            </a:r>
            <a:r>
              <a:rPr lang="ru" sz="1700"/>
              <a:t> – </a:t>
            </a:r>
            <a:r>
              <a:rPr i="1" lang="ru" sz="1700"/>
              <a:t>switch</a:t>
            </a:r>
            <a:r>
              <a:rPr lang="ru" sz="1700"/>
              <a:t> начинает выполняться от соответствующей директивы </a:t>
            </a:r>
            <a:r>
              <a:rPr i="1" lang="ru" sz="1700"/>
              <a:t>case</a:t>
            </a:r>
            <a:r>
              <a:rPr lang="ru" sz="1700"/>
              <a:t> и далее, до ближайшего </a:t>
            </a:r>
            <a:r>
              <a:rPr i="1" lang="ru" sz="1700"/>
              <a:t>break</a:t>
            </a:r>
            <a:r>
              <a:rPr lang="ru" sz="1700"/>
              <a:t> (или до конца </a:t>
            </a:r>
            <a:r>
              <a:rPr i="1" lang="ru" sz="1700"/>
              <a:t>switch</a:t>
            </a:r>
            <a:r>
              <a:rPr lang="ru" sz="1700"/>
              <a:t>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Если ни один </a:t>
            </a:r>
            <a:r>
              <a:rPr i="1" lang="ru" sz="1700"/>
              <a:t>case</a:t>
            </a:r>
            <a:r>
              <a:rPr lang="ru" sz="1700"/>
              <a:t> не совпал – выполняется (если есть) вариант </a:t>
            </a:r>
            <a:r>
              <a:rPr i="1" lang="ru" sz="1700"/>
              <a:t>default</a:t>
            </a:r>
            <a:r>
              <a:rPr lang="ru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Если </a:t>
            </a:r>
            <a:r>
              <a:rPr i="1" lang="ru" sz="1700"/>
              <a:t>break</a:t>
            </a:r>
            <a:r>
              <a:rPr lang="ru" sz="1700"/>
              <a:t> нет, то выполнение пойдёт ниже по следующим case, при этом остальные проверки игнорируются.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Любое выражение может быть аргументом для </a:t>
            </a:r>
            <a:r>
              <a:rPr i="1" lang="ru" sz="1700"/>
              <a:t>switch/case</a:t>
            </a:r>
            <a:r>
              <a:rPr lang="ru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Несколько вариантов case можно группировать.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017725"/>
            <a:ext cx="8520600" cy="4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 помощью условных операторов вывести на экран длину наибольшего отрезка из трех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систему рекомендаций для пользователя опираясь на значение переменной, хранящей значение температуры в градусах Цельсия.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ниже -30:  “Оставайтесь дома!”;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 -30 до -10 включительно: “Сегодня холодно”;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 -10 до +5 включительно: “Не холодно”;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 +5 до +15 </a:t>
            </a:r>
            <a:r>
              <a:rPr lang="ru"/>
              <a:t>включительно: “Тепло”;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 +15 до +25 включительно: “Очень тепло”;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 +25 до +35: “Жарко”;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выше либо равно +35: “Пекло!”;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 помощью конструкции switch и переменной, хранящей роль пользователя (admin, manager, user …), выводить на экран информацию о пользователе (информацию любого типа, роль, дату рождения, любимый напиток и тд).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операторы (&amp;&amp;, ||, 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68950" y="298825"/>
            <a:ext cx="8359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Ход занятия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52475"/>
            <a:ext cx="8520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Повторение предыдущего занятия.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Условны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е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оператор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ы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(if, ?).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Конструкция switch.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Логические операторы (&amp;&amp;, ||, !).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Циклы while и for.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Практика.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|| (логическое “ИЛИ”)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вычисления приводит значение к логическому типу, если оно не является таковым. Используется для проверки условий в инструкции </a:t>
            </a:r>
            <a:r>
              <a:rPr b="1" lang="ru"/>
              <a:t>if …</a:t>
            </a:r>
            <a:r>
              <a:rPr b="1" lang="ru"/>
              <a:t> 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выполнении находится первое истинное значение, которое возвращается  в исходном виде.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Вычисляет операнды слева направо.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 вычислении преобразует значения к логическому типу и возвращает первое </a:t>
            </a:r>
            <a:r>
              <a:rPr b="1" lang="ru"/>
              <a:t>true</a:t>
            </a:r>
            <a:r>
              <a:rPr lang="ru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Если все значения </a:t>
            </a:r>
            <a:r>
              <a:rPr b="1" lang="ru"/>
              <a:t>false</a:t>
            </a:r>
            <a:r>
              <a:rPr lang="ru"/>
              <a:t>, то возвращает значение последнего операнда.</a:t>
            </a:r>
            <a:endParaRPr/>
          </a:p>
        </p:txBody>
      </p:sp>
      <p:sp>
        <p:nvSpPr>
          <p:cNvPr id="221" name="Google Shape;221;p32"/>
          <p:cNvSpPr txBox="1"/>
          <p:nvPr>
            <p:ph idx="2" type="body"/>
          </p:nvPr>
        </p:nvSpPr>
        <p:spPr>
          <a:xfrm>
            <a:off x="4832400" y="552900"/>
            <a:ext cx="4311600" cy="4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if </a:t>
            </a:r>
            <a:r>
              <a:rPr lang="ru"/>
              <a:t>(</a:t>
            </a:r>
            <a:r>
              <a:rPr lang="ru">
                <a:solidFill>
                  <a:srgbClr val="FFFF00"/>
                </a:solidFill>
              </a:rPr>
              <a:t>1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0</a:t>
            </a:r>
            <a:r>
              <a:rPr lang="ru"/>
              <a:t>) {</a:t>
            </a:r>
            <a:br>
              <a:rPr lang="ru"/>
            </a:br>
            <a:r>
              <a:rPr lang="ru"/>
              <a:t>	</a:t>
            </a:r>
            <a:r>
              <a:rPr lang="ru">
                <a:solidFill>
                  <a:srgbClr val="00FFFF"/>
                </a:solidFill>
              </a:rPr>
              <a:t>alert</a:t>
            </a:r>
            <a:r>
              <a:rPr lang="ru"/>
              <a:t>(“</a:t>
            </a:r>
            <a:r>
              <a:rPr lang="ru"/>
              <a:t>Сработало!!”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0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1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let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result1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a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/>
              <a:t> </a:t>
            </a:r>
            <a:r>
              <a:rPr lang="ru">
                <a:solidFill>
                  <a:srgbClr val="00FF00"/>
                </a:solidFill>
              </a:rPr>
              <a:t>b</a:t>
            </a:r>
            <a:r>
              <a:rPr lang="ru"/>
              <a:t>; // result1 =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let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result2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a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/>
              <a:t> </a:t>
            </a:r>
            <a:r>
              <a:rPr lang="ru">
                <a:solidFill>
                  <a:srgbClr val="00FF00"/>
                </a:solidFill>
              </a:rPr>
              <a:t>false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>
                <a:solidFill>
                  <a:srgbClr val="00FF00"/>
                </a:solidFill>
              </a:rPr>
              <a:t> “value”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>
                <a:solidFill>
                  <a:srgbClr val="00FF00"/>
                </a:solidFill>
              </a:rPr>
              <a:t> b</a:t>
            </a:r>
            <a:r>
              <a:rPr lang="ru"/>
              <a:t>; // result2 = “value”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FFFF"/>
                </a:solidFill>
              </a:rPr>
              <a:t>let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result3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false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>
                <a:solidFill>
                  <a:srgbClr val="00FF00"/>
                </a:solidFill>
              </a:rPr>
              <a:t> “” </a:t>
            </a:r>
            <a:r>
              <a:rPr lang="ru">
                <a:solidFill>
                  <a:srgbClr val="FF0000"/>
                </a:solidFill>
              </a:rPr>
              <a:t>||</a:t>
            </a:r>
            <a:r>
              <a:rPr lang="ru">
                <a:solidFill>
                  <a:srgbClr val="00FF00"/>
                </a:solidFill>
              </a:rPr>
              <a:t> 0</a:t>
            </a:r>
            <a:r>
              <a:rPr lang="ru"/>
              <a:t>; // result3 =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&amp;&amp;</a:t>
            </a:r>
            <a:r>
              <a:rPr lang="ru"/>
              <a:t> (логическое “И”)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вычисления приводит значение к логическому типу, если оно не является таковым. </a:t>
            </a:r>
            <a:r>
              <a:rPr lang="ru"/>
              <a:t>Возвращает true, если оба значения истинны.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выполнении находится первое ложное значение, которое возвращается  в исходном виде.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Вычисляет операнды слева направо.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 вычислении преобразует значения к логическому типу и возвращает первое </a:t>
            </a:r>
            <a:r>
              <a:rPr b="1" lang="ru"/>
              <a:t>false</a:t>
            </a:r>
            <a:r>
              <a:rPr lang="ru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Если все значения </a:t>
            </a:r>
            <a:r>
              <a:rPr b="1" lang="ru"/>
              <a:t>true</a:t>
            </a:r>
            <a:r>
              <a:rPr lang="ru"/>
              <a:t>, то возвращает значение последнего операнда.</a:t>
            </a:r>
            <a:endParaRPr/>
          </a:p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4832400" y="552900"/>
            <a:ext cx="4311600" cy="4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if </a:t>
            </a:r>
            <a:r>
              <a:rPr lang="ru"/>
              <a:t>(</a:t>
            </a:r>
            <a:r>
              <a:rPr lang="ru">
                <a:solidFill>
                  <a:srgbClr val="FFFF00"/>
                </a:solidFill>
              </a:rPr>
              <a:t>1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&amp;&amp;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0</a:t>
            </a:r>
            <a:r>
              <a:rPr lang="ru"/>
              <a:t>) {</a:t>
            </a:r>
            <a:br>
              <a:rPr lang="ru"/>
            </a:br>
            <a:r>
              <a:rPr lang="ru"/>
              <a:t>	</a:t>
            </a:r>
            <a:r>
              <a:rPr lang="ru">
                <a:solidFill>
                  <a:srgbClr val="00FFFF"/>
                </a:solidFill>
              </a:rPr>
              <a:t>alert</a:t>
            </a:r>
            <a:r>
              <a:rPr lang="ru"/>
              <a:t>(“Не сработало!!”) //  тк выражение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0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1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let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result1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a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&amp;&amp;</a:t>
            </a:r>
            <a:r>
              <a:rPr lang="ru"/>
              <a:t> </a:t>
            </a:r>
            <a:r>
              <a:rPr lang="ru">
                <a:solidFill>
                  <a:srgbClr val="00FF00"/>
                </a:solidFill>
              </a:rPr>
              <a:t>b</a:t>
            </a:r>
            <a:r>
              <a:rPr lang="ru"/>
              <a:t>; // result1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FFFF"/>
                </a:solidFill>
              </a:rPr>
              <a:t>let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result2</a:t>
            </a:r>
            <a:r>
              <a:rPr lang="ru"/>
              <a:t> = </a:t>
            </a:r>
            <a:r>
              <a:rPr lang="ru">
                <a:solidFill>
                  <a:srgbClr val="00FF00"/>
                </a:solidFill>
              </a:rPr>
              <a:t>b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&amp;&amp;</a:t>
            </a:r>
            <a:r>
              <a:rPr lang="ru"/>
              <a:t> </a:t>
            </a:r>
            <a:r>
              <a:rPr lang="ru">
                <a:solidFill>
                  <a:srgbClr val="00FF00"/>
                </a:solidFill>
              </a:rPr>
              <a:t>true</a:t>
            </a:r>
            <a:r>
              <a:rPr lang="ru">
                <a:solidFill>
                  <a:srgbClr val="00FF00"/>
                </a:solidFill>
              </a:rPr>
              <a:t> </a:t>
            </a:r>
            <a:r>
              <a:rPr lang="ru">
                <a:solidFill>
                  <a:srgbClr val="FF0000"/>
                </a:solidFill>
              </a:rPr>
              <a:t>&amp;&amp;</a:t>
            </a:r>
            <a:r>
              <a:rPr lang="ru">
                <a:solidFill>
                  <a:srgbClr val="00FF00"/>
                </a:solidFill>
              </a:rPr>
              <a:t> “value”</a:t>
            </a:r>
            <a:r>
              <a:rPr lang="ru"/>
              <a:t>; // result2 = “value”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Необходимо запомнить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Поведение операторов </a:t>
            </a:r>
            <a:r>
              <a:rPr b="1" lang="ru"/>
              <a:t>&amp;&amp; (И)</a:t>
            </a:r>
            <a:r>
              <a:rPr lang="ru"/>
              <a:t> и </a:t>
            </a:r>
            <a:r>
              <a:rPr b="1" lang="ru"/>
              <a:t>|| (ИЛИ)</a:t>
            </a:r>
            <a:r>
              <a:rPr lang="ru"/>
              <a:t> </a:t>
            </a:r>
            <a:r>
              <a:rPr lang="ru"/>
              <a:t>похоже между собой. Разница в том, что </a:t>
            </a:r>
            <a:r>
              <a:rPr b="1" lang="ru"/>
              <a:t>&amp;&amp; (И) </a:t>
            </a:r>
            <a:r>
              <a:rPr lang="ru"/>
              <a:t>возвращает первое </a:t>
            </a:r>
            <a:r>
              <a:rPr b="1" lang="ru"/>
              <a:t>ложное</a:t>
            </a:r>
            <a:r>
              <a:rPr lang="ru"/>
              <a:t> значение, в то время как </a:t>
            </a:r>
            <a:r>
              <a:rPr lang="ru"/>
              <a:t> </a:t>
            </a:r>
            <a:r>
              <a:rPr b="1" lang="ru"/>
              <a:t>|| (ИЛИ) </a:t>
            </a:r>
            <a:r>
              <a:rPr lang="ru"/>
              <a:t>возвращает первое </a:t>
            </a:r>
            <a:r>
              <a:rPr b="1" lang="ru"/>
              <a:t>истинное</a:t>
            </a:r>
            <a:r>
              <a:rPr lang="ru"/>
              <a:t> значение.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Приоритет оператора  </a:t>
            </a:r>
            <a:r>
              <a:rPr b="1" lang="ru"/>
              <a:t>&amp;&amp; (И)</a:t>
            </a:r>
            <a:r>
              <a:rPr lang="ru"/>
              <a:t> больше, чем у </a:t>
            </a:r>
            <a:r>
              <a:rPr b="1" lang="ru"/>
              <a:t>|| (ИЛИ)</a:t>
            </a:r>
            <a:r>
              <a:rPr lang="ru"/>
              <a:t>, поэтому он выполняется раньше.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Выражение: </a:t>
            </a:r>
            <a:r>
              <a:rPr lang="ru" sz="1900">
                <a:solidFill>
                  <a:srgbClr val="FFFF00"/>
                </a:solidFill>
              </a:rPr>
              <a:t>a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&amp;&amp;</a:t>
            </a:r>
            <a:r>
              <a:rPr lang="ru" sz="1900"/>
              <a:t> 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||</a:t>
            </a:r>
            <a:r>
              <a:rPr lang="ru" sz="1900"/>
              <a:t> </a:t>
            </a:r>
            <a:r>
              <a:rPr lang="ru" sz="1900">
                <a:solidFill>
                  <a:srgbClr val="FFFF00"/>
                </a:solidFill>
              </a:rPr>
              <a:t>c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&amp;&amp;</a:t>
            </a:r>
            <a:r>
              <a:rPr lang="ru" sz="1900"/>
              <a:t> </a:t>
            </a:r>
            <a:r>
              <a:rPr lang="ru" sz="1900">
                <a:solidFill>
                  <a:srgbClr val="FFFF00"/>
                </a:solidFill>
              </a:rPr>
              <a:t>d</a:t>
            </a:r>
            <a:r>
              <a:rPr lang="ru" sz="1900"/>
              <a:t>, </a:t>
            </a:r>
            <a:endParaRPr sz="19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можно представить как,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(</a:t>
            </a:r>
            <a:r>
              <a:rPr lang="ru" sz="1900">
                <a:solidFill>
                  <a:srgbClr val="FFFF00"/>
                </a:solidFill>
              </a:rPr>
              <a:t>a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&amp;&amp;</a:t>
            </a:r>
            <a:r>
              <a:rPr lang="ru" sz="1900"/>
              <a:t> 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) </a:t>
            </a:r>
            <a:r>
              <a:rPr lang="ru" sz="1900">
                <a:solidFill>
                  <a:srgbClr val="FF0000"/>
                </a:solidFill>
              </a:rPr>
              <a:t>||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c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&amp;&amp;</a:t>
            </a:r>
            <a:r>
              <a:rPr lang="ru" sz="1900"/>
              <a:t> </a:t>
            </a:r>
            <a:r>
              <a:rPr lang="ru" sz="1900">
                <a:solidFill>
                  <a:srgbClr val="FFFF00"/>
                </a:solidFill>
              </a:rPr>
              <a:t>d</a:t>
            </a:r>
            <a:r>
              <a:rPr lang="ru" sz="1900"/>
              <a:t>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! (логическое “НЕ”)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принимает один аргумент и выполняет следующие действия: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Приводит аргумент к логическому типу, если тот не является таковым.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Возвращает противоположное значение.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Приоритет  </a:t>
            </a:r>
            <a:r>
              <a:rPr b="1" lang="ru"/>
              <a:t>! (НЕ) </a:t>
            </a:r>
            <a:r>
              <a:rPr lang="ru"/>
              <a:t>является наивысшим из всех логических операторов, всегда выполняется перед </a:t>
            </a:r>
            <a:r>
              <a:rPr b="1" lang="ru"/>
              <a:t>&amp;&amp; (И)</a:t>
            </a:r>
            <a:r>
              <a:rPr lang="ru"/>
              <a:t> и </a:t>
            </a:r>
            <a:r>
              <a:rPr b="1" lang="ru"/>
              <a:t>|| (ИЛИ)</a:t>
            </a:r>
            <a:r>
              <a:rPr lang="ru"/>
              <a:t>.</a:t>
            </a:r>
            <a:endParaRPr/>
          </a:p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FFFF"/>
                </a:solidFill>
              </a:rPr>
              <a:t>if </a:t>
            </a:r>
            <a:r>
              <a:rPr lang="ru" sz="1500"/>
              <a:t>(</a:t>
            </a:r>
            <a:r>
              <a:rPr lang="ru" sz="1500">
                <a:solidFill>
                  <a:srgbClr val="FF0000"/>
                </a:solidFill>
              </a:rPr>
              <a:t>!</a:t>
            </a:r>
            <a:r>
              <a:rPr lang="ru" sz="1500">
                <a:solidFill>
                  <a:srgbClr val="FFFF00"/>
                </a:solidFill>
              </a:rPr>
              <a:t>1</a:t>
            </a:r>
            <a:r>
              <a:rPr lang="ru" sz="1500"/>
              <a:t>) {</a:t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FFFF"/>
                </a:solidFill>
              </a:rPr>
              <a:t>alert</a:t>
            </a:r>
            <a:r>
              <a:rPr lang="ru" sz="1500"/>
              <a:t>(“Не сработало!!”) //  тк выражение false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} </a:t>
            </a:r>
            <a:r>
              <a:rPr lang="ru" sz="1500">
                <a:solidFill>
                  <a:srgbClr val="00FFFF"/>
                </a:solidFill>
              </a:rPr>
              <a:t>else</a:t>
            </a:r>
            <a:r>
              <a:rPr lang="ru" sz="1500"/>
              <a:t> </a:t>
            </a:r>
            <a:r>
              <a:rPr lang="ru" sz="1500">
                <a:solidFill>
                  <a:srgbClr val="00FFFF"/>
                </a:solidFill>
              </a:rPr>
              <a:t>if </a:t>
            </a:r>
            <a:r>
              <a:rPr lang="ru" sz="1500"/>
              <a:t>(</a:t>
            </a:r>
            <a:r>
              <a:rPr lang="ru" sz="1500">
                <a:solidFill>
                  <a:srgbClr val="FF0000"/>
                </a:solidFill>
              </a:rPr>
              <a:t>!</a:t>
            </a:r>
            <a:r>
              <a:rPr lang="ru" sz="1500">
                <a:solidFill>
                  <a:srgbClr val="FFFF00"/>
                </a:solidFill>
              </a:rPr>
              <a:t>0</a:t>
            </a:r>
            <a:r>
              <a:rPr lang="ru" sz="1500"/>
              <a:t>) {</a:t>
            </a:r>
            <a:br>
              <a:rPr lang="ru" sz="1500"/>
            </a:br>
            <a:r>
              <a:rPr lang="ru" sz="1500"/>
              <a:t>	</a:t>
            </a:r>
            <a:r>
              <a:rPr lang="ru" sz="1500">
                <a:solidFill>
                  <a:srgbClr val="00FFFF"/>
                </a:solidFill>
              </a:rPr>
              <a:t>alert</a:t>
            </a:r>
            <a:r>
              <a:rPr lang="ru" sz="1500"/>
              <a:t>(“Сработало!!”)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} else {</a:t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FFFF"/>
                </a:solidFill>
              </a:rPr>
              <a:t>alert</a:t>
            </a:r>
            <a:r>
              <a:rPr lang="ru" sz="1500"/>
              <a:t>(“Нет результата!!”)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}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выведет комбинация данных логических операторов, и почему?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null  ||  0  ||  “”  ||  undefined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“яблоко”  &amp;&amp;  true  &amp;&amp;  null  &amp;&amp;  1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  ||  true  &amp;&amp;  </a:t>
            </a:r>
            <a:r>
              <a:rPr lang="ru" sz="1800"/>
              <a:t>“false”</a:t>
            </a:r>
            <a:r>
              <a:rPr lang="ru" sz="1800"/>
              <a:t>  ||  null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0  &amp;&amp;  true  ||  “false”  &amp;&amp;  null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!0 &amp;&amp; !!1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!(null || !”апельсин” &amp;&amp; true)  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while и for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“while”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Применяется для многократного выполнения однотипных задач.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Каждый шаг цикла называется - итерация.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Пока условие истинно код из тела цикла будет выполняться.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Любое выражение или переменная может быть передана как условие цикла: условие while вычисляется и преобразуется в логическое значение. </a:t>
            </a:r>
            <a:endParaRPr/>
          </a:p>
        </p:txBody>
      </p:sp>
      <p:sp>
        <p:nvSpPr>
          <p:cNvPr id="259" name="Google Shape;25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FFFF"/>
                </a:solidFill>
              </a:rPr>
              <a:t>while</a:t>
            </a:r>
            <a:r>
              <a:rPr lang="ru" sz="2000"/>
              <a:t>(</a:t>
            </a:r>
            <a:r>
              <a:rPr lang="ru" sz="2000">
                <a:solidFill>
                  <a:srgbClr val="FFFF00"/>
                </a:solidFill>
              </a:rPr>
              <a:t>true</a:t>
            </a:r>
            <a:r>
              <a:rPr lang="ru" sz="2000"/>
              <a:t>){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// тело цикла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}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// бесконечный цикл, тк условие всегда истинно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“do while”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Используя специальный синтаксис, </a:t>
            </a:r>
            <a:r>
              <a:rPr b="1" lang="ru"/>
              <a:t>do … while ...</a:t>
            </a:r>
            <a:r>
              <a:rPr lang="ru"/>
              <a:t> проверку условия можно расположить под телом цикла. Это позволит выполнить тело цикла хотя бы один раз, даже если условие окажется ложным.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Данная форма редко используется на практике.</a:t>
            </a:r>
            <a:endParaRPr/>
          </a:p>
        </p:txBody>
      </p:sp>
      <p:sp>
        <p:nvSpPr>
          <p:cNvPr id="266" name="Google Shape;26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FFFF"/>
                </a:solidFill>
              </a:rPr>
              <a:t>do</a:t>
            </a:r>
            <a:r>
              <a:rPr lang="ru" sz="2000"/>
              <a:t>{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// тело цикла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} </a:t>
            </a:r>
            <a:r>
              <a:rPr lang="ru" sz="2000">
                <a:solidFill>
                  <a:srgbClr val="00FFFF"/>
                </a:solidFill>
              </a:rPr>
              <a:t>while</a:t>
            </a:r>
            <a:r>
              <a:rPr lang="ru" sz="2000"/>
              <a:t>(</a:t>
            </a:r>
            <a:r>
              <a:rPr lang="ru" sz="2000">
                <a:solidFill>
                  <a:srgbClr val="FFFF00"/>
                </a:solidFill>
              </a:rPr>
              <a:t>false</a:t>
            </a:r>
            <a:r>
              <a:rPr lang="ru" sz="2000"/>
              <a:t>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//выполнится одна итерация тк условие ложно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“for”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Является самым распространенным циклом.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Начало - выполняется один раз при входе в цикл.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Условие - проверяется перед каждой итерацией. Если условие становится ложным то цикл прекращает свою работу.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Шаг - выполняется на каждой итерации после тела цикла и перед проверкой условия.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for</a:t>
            </a:r>
            <a:r>
              <a:rPr lang="ru" sz="1700"/>
              <a:t>(</a:t>
            </a:r>
            <a:r>
              <a:rPr lang="ru" sz="1700">
                <a:solidFill>
                  <a:srgbClr val="FF0000"/>
                </a:solidFill>
              </a:rPr>
              <a:t>начало</a:t>
            </a:r>
            <a:r>
              <a:rPr lang="ru" sz="1700"/>
              <a:t>;</a:t>
            </a:r>
            <a:r>
              <a:rPr lang="ru" sz="1700"/>
              <a:t> </a:t>
            </a:r>
            <a:r>
              <a:rPr lang="ru" sz="1700">
                <a:solidFill>
                  <a:srgbClr val="FFFF00"/>
                </a:solidFill>
              </a:rPr>
              <a:t>условие</a:t>
            </a:r>
            <a:r>
              <a:rPr lang="ru" sz="1700"/>
              <a:t>; </a:t>
            </a:r>
            <a:r>
              <a:rPr lang="ru" sz="1700">
                <a:solidFill>
                  <a:srgbClr val="00FF00"/>
                </a:solidFill>
              </a:rPr>
              <a:t>шаг</a:t>
            </a:r>
            <a:r>
              <a:rPr lang="ru" sz="1700"/>
              <a:t>){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//тело цикла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for</a:t>
            </a:r>
            <a:r>
              <a:rPr lang="ru" sz="1700"/>
              <a:t>(</a:t>
            </a:r>
            <a:r>
              <a:rPr lang="ru" sz="1700">
                <a:solidFill>
                  <a:srgbClr val="FF0000"/>
                </a:solidFill>
              </a:rPr>
              <a:t>let i = 0</a:t>
            </a:r>
            <a:r>
              <a:rPr lang="ru" sz="1700"/>
              <a:t>; </a:t>
            </a:r>
            <a:r>
              <a:rPr lang="ru" sz="1700">
                <a:solidFill>
                  <a:srgbClr val="FFFF00"/>
                </a:solidFill>
              </a:rPr>
              <a:t>i &lt;= 3</a:t>
            </a:r>
            <a:r>
              <a:rPr lang="ru" sz="1700"/>
              <a:t>; </a:t>
            </a:r>
            <a:r>
              <a:rPr lang="ru" sz="1700">
                <a:solidFill>
                  <a:srgbClr val="00FF00"/>
                </a:solidFill>
              </a:rPr>
              <a:t>i++</a:t>
            </a:r>
            <a:r>
              <a:rPr lang="ru" sz="1700"/>
              <a:t>){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alert</a:t>
            </a:r>
            <a:r>
              <a:rPr lang="ru" sz="1700"/>
              <a:t>(i); //0,1,2,3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alert</a:t>
            </a:r>
            <a:r>
              <a:rPr lang="ru" sz="1700"/>
              <a:t>(i); //</a:t>
            </a:r>
            <a:r>
              <a:rPr lang="ru" sz="1300"/>
              <a:t> выдаст ошибку, переменная i является локальной переменной и доступна только в теле цикла.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“for”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можно объявлять за телом цикла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Любая часть цикла может быть пропущена: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for</a:t>
            </a:r>
            <a:r>
              <a:rPr lang="ru"/>
              <a:t>(; </a:t>
            </a:r>
            <a:r>
              <a:rPr lang="ru">
                <a:solidFill>
                  <a:srgbClr val="FFFF00"/>
                </a:solidFill>
              </a:rPr>
              <a:t>true</a:t>
            </a:r>
            <a:r>
              <a:rPr lang="ru"/>
              <a:t>; ) // аналог цикла “while”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for</a:t>
            </a:r>
            <a:r>
              <a:rPr lang="ru"/>
              <a:t>(; ;) // бесконечный цикл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let</a:t>
            </a:r>
            <a:r>
              <a:rPr lang="ru" sz="1700">
                <a:solidFill>
                  <a:srgbClr val="FF0000"/>
                </a:solidFill>
              </a:rPr>
              <a:t> i </a:t>
            </a:r>
            <a:r>
              <a:rPr lang="ru" sz="1700"/>
              <a:t>=</a:t>
            </a:r>
            <a:r>
              <a:rPr lang="ru" sz="1700">
                <a:solidFill>
                  <a:srgbClr val="FF0000"/>
                </a:solidFill>
              </a:rPr>
              <a:t> 0;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for</a:t>
            </a:r>
            <a:r>
              <a:rPr lang="ru" sz="1700"/>
              <a:t>(; </a:t>
            </a:r>
            <a:r>
              <a:rPr lang="ru" sz="1700">
                <a:solidFill>
                  <a:srgbClr val="FFFF00"/>
                </a:solidFill>
              </a:rPr>
              <a:t>i &lt;= 3</a:t>
            </a:r>
            <a:r>
              <a:rPr lang="ru" sz="1700"/>
              <a:t>; </a:t>
            </a:r>
            <a:r>
              <a:rPr lang="ru" sz="1700">
                <a:solidFill>
                  <a:srgbClr val="00FF00"/>
                </a:solidFill>
              </a:rPr>
              <a:t>i++</a:t>
            </a:r>
            <a:r>
              <a:rPr lang="ru" sz="1700"/>
              <a:t>){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alert</a:t>
            </a:r>
            <a:r>
              <a:rPr lang="ru" sz="1700"/>
              <a:t>(i); //0,1,2,3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alert</a:t>
            </a:r>
            <a:r>
              <a:rPr lang="ru" sz="1700"/>
              <a:t>(i); //</a:t>
            </a:r>
            <a:r>
              <a:rPr lang="ru" sz="1300"/>
              <a:t> 4, тк прошло четыре итерации цикла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==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52450" y="18302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&gt; 0</a:t>
            </a:r>
            <a:endParaRPr sz="3000"/>
          </a:p>
        </p:txBody>
      </p:sp>
      <p:sp>
        <p:nvSpPr>
          <p:cNvPr id="76" name="Google Shape;76;p15"/>
          <p:cNvSpPr txBox="1"/>
          <p:nvPr/>
        </p:nvSpPr>
        <p:spPr>
          <a:xfrm>
            <a:off x="720175" y="27791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"0" === false</a:t>
            </a:r>
            <a:endParaRPr sz="3000"/>
          </a:p>
        </p:txBody>
      </p:sp>
      <p:sp>
        <p:nvSpPr>
          <p:cNvPr id="77" name="Google Shape;77;p15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 == false</a:t>
            </a:r>
            <a:endParaRPr sz="3000"/>
          </a:p>
        </p:txBody>
      </p:sp>
      <p:sp>
        <p:nvSpPr>
          <p:cNvPr id="78" name="Google Shape;78;p15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Прерывание циклов “break”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Обычно цикл заканчивает свою работу при становлении условия ложным.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Но любой из рассмотренных циклов можно принудительно завершить с помощью директивы </a:t>
            </a:r>
            <a:r>
              <a:rPr b="1" lang="ru"/>
              <a:t>break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Данная команда полностью прекращает выполнение цикла и передает управление на строку после его тела.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break</a:t>
            </a:r>
            <a:r>
              <a:rPr lang="ru"/>
              <a:t> не может быть использовано в связке с тернарным оператором.</a:t>
            </a:r>
            <a:endParaRPr/>
          </a:p>
        </p:txBody>
      </p:sp>
      <p:sp>
        <p:nvSpPr>
          <p:cNvPr id="287" name="Google Shape;287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FFFF"/>
                </a:solidFill>
              </a:rPr>
              <a:t>while</a:t>
            </a:r>
            <a:r>
              <a:rPr lang="ru" sz="2000"/>
              <a:t>(</a:t>
            </a:r>
            <a:r>
              <a:rPr lang="ru" sz="2000">
                <a:solidFill>
                  <a:srgbClr val="FFFF00"/>
                </a:solidFill>
              </a:rPr>
              <a:t>true</a:t>
            </a:r>
            <a:r>
              <a:rPr lang="ru" sz="2000"/>
              <a:t>){</a:t>
            </a:r>
            <a:endParaRPr sz="2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0000"/>
                </a:solidFill>
              </a:rPr>
              <a:t>break</a:t>
            </a:r>
            <a:r>
              <a:rPr lang="ru" sz="2000"/>
              <a:t>;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}</a:t>
            </a:r>
            <a:endParaRPr sz="20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00FFFF"/>
                </a:solidFill>
              </a:rPr>
              <a:t>alert</a:t>
            </a:r>
            <a:r>
              <a:rPr lang="ru" sz="2000"/>
              <a:t>(“Break!”); 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 к следующей итерации “continue”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выполнении директивы </a:t>
            </a:r>
            <a:r>
              <a:rPr b="1" lang="ru"/>
              <a:t>continue</a:t>
            </a:r>
            <a:r>
              <a:rPr lang="ru"/>
              <a:t>, цикл не прерывается, а переходит к следующей итерации, если условие все еще истинно.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continue</a:t>
            </a:r>
            <a:r>
              <a:rPr lang="ru"/>
              <a:t> не может быть использовано в связке с тернарным оператором.</a:t>
            </a:r>
            <a:endParaRPr/>
          </a:p>
        </p:txBody>
      </p:sp>
      <p:sp>
        <p:nvSpPr>
          <p:cNvPr id="294" name="Google Shape;294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for</a:t>
            </a:r>
            <a:r>
              <a:rPr lang="ru" sz="1700"/>
              <a:t>(</a:t>
            </a:r>
            <a:r>
              <a:rPr lang="ru" sz="1700">
                <a:solidFill>
                  <a:srgbClr val="FF0000"/>
                </a:solidFill>
              </a:rPr>
              <a:t>let i = 0</a:t>
            </a:r>
            <a:r>
              <a:rPr lang="ru" sz="1700"/>
              <a:t>; </a:t>
            </a:r>
            <a:r>
              <a:rPr lang="ru" sz="1700">
                <a:solidFill>
                  <a:srgbClr val="FFFF00"/>
                </a:solidFill>
              </a:rPr>
              <a:t>i &lt;= 3</a:t>
            </a:r>
            <a:r>
              <a:rPr lang="ru" sz="1700"/>
              <a:t>; </a:t>
            </a:r>
            <a:r>
              <a:rPr lang="ru" sz="1700">
                <a:solidFill>
                  <a:srgbClr val="00FF00"/>
                </a:solidFill>
              </a:rPr>
              <a:t>i++</a:t>
            </a:r>
            <a:r>
              <a:rPr lang="ru" sz="1700"/>
              <a:t>){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	</a:t>
            </a:r>
            <a:r>
              <a:rPr lang="ru" sz="1700">
                <a:solidFill>
                  <a:srgbClr val="00FFFF"/>
                </a:solidFill>
              </a:rPr>
              <a:t>if</a:t>
            </a:r>
            <a:r>
              <a:rPr lang="ru" sz="1700"/>
              <a:t>(</a:t>
            </a:r>
            <a:r>
              <a:rPr lang="ru" sz="1700">
                <a:solidFill>
                  <a:srgbClr val="FF0000"/>
                </a:solidFill>
              </a:rPr>
              <a:t>i</a:t>
            </a:r>
            <a:r>
              <a:rPr lang="ru" sz="1700"/>
              <a:t> === </a:t>
            </a:r>
            <a:r>
              <a:rPr lang="ru" sz="1700">
                <a:solidFill>
                  <a:srgbClr val="FFFF00"/>
                </a:solidFill>
              </a:rPr>
              <a:t>2</a:t>
            </a:r>
            <a:r>
              <a:rPr lang="ru" sz="1700"/>
              <a:t>) </a:t>
            </a:r>
            <a:r>
              <a:rPr lang="ru" sz="1700">
                <a:solidFill>
                  <a:srgbClr val="00FFFF"/>
                </a:solidFill>
              </a:rPr>
              <a:t>continue</a:t>
            </a:r>
            <a:r>
              <a:rPr lang="ru" sz="1700"/>
              <a:t>;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alert</a:t>
            </a:r>
            <a:r>
              <a:rPr lang="ru" sz="1700"/>
              <a:t>(i); //0,1,3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Метки для “break” и “continue”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Метки необходимы в случае, если нам необходимо прервать выполнение нескольких уровней цикла.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Метка имеет вид идентификатора с двоеточием перед циклом.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Вызов </a:t>
            </a:r>
            <a:r>
              <a:rPr b="1" lang="ru"/>
              <a:t>break/continue</a:t>
            </a:r>
            <a:r>
              <a:rPr lang="ru"/>
              <a:t> с меткой в цикле, ищет ближайший внешний цикл с такой меткой и завершает его, передавая управление на следующую строку после его тела.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Редко используемая синтаксическая конструкция.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solidFill>
                  <a:srgbClr val="FFFF00"/>
                </a:solidFill>
              </a:rPr>
              <a:t>mark</a:t>
            </a:r>
            <a:r>
              <a:rPr lang="ru" sz="1800"/>
              <a:t>: </a:t>
            </a:r>
            <a:r>
              <a:rPr lang="ru" sz="1800">
                <a:solidFill>
                  <a:srgbClr val="00FFFF"/>
                </a:solidFill>
              </a:rPr>
              <a:t>for</a:t>
            </a:r>
            <a:r>
              <a:rPr lang="ru" sz="1800"/>
              <a:t>(....){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	</a:t>
            </a:r>
            <a:r>
              <a:rPr lang="ru" sz="1800">
                <a:solidFill>
                  <a:srgbClr val="00FFFF"/>
                </a:solidFill>
              </a:rPr>
              <a:t>for</a:t>
            </a:r>
            <a:r>
              <a:rPr lang="ru" sz="1800"/>
              <a:t>(...){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		</a:t>
            </a:r>
            <a:r>
              <a:rPr lang="ru" sz="1800">
                <a:solidFill>
                  <a:srgbClr val="FF0000"/>
                </a:solidFill>
              </a:rPr>
              <a:t>break</a:t>
            </a:r>
            <a:r>
              <a:rPr lang="ru" sz="1800"/>
              <a:t> </a:t>
            </a:r>
            <a:r>
              <a:rPr lang="ru" sz="1800">
                <a:solidFill>
                  <a:srgbClr val="FFFF00"/>
                </a:solidFill>
              </a:rPr>
              <a:t>mark</a:t>
            </a:r>
            <a:r>
              <a:rPr lang="ru" sz="1800"/>
              <a:t>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	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Решить следующие задачи с использованием циклов while и for.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Вывести в консоль заданную строку N раз.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Ежедневно количество доступных автомобилей в салоне уменьшается в два раза. Выяснить, на какой день продаж, количество доступных к покупке авто станет меньше M, если известно, что в первый день продаж всего было N автомобилей.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Проанализировав временной промежуток начиная  с 1800 и до 2020 года найти и вывести в консоль: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Год </a:t>
            </a:r>
            <a:r>
              <a:rPr lang="ru"/>
              <a:t>первого </a:t>
            </a:r>
            <a:r>
              <a:rPr lang="ru"/>
              <a:t>полета человека в космос и количество итераций которое потребовалось для поиска.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Количество високосных годов </a:t>
            </a:r>
            <a:r>
              <a:rPr lang="ru"/>
              <a:t>принадлежащих</a:t>
            </a:r>
            <a:r>
              <a:rPr lang="ru"/>
              <a:t> данному отрезку и </a:t>
            </a:r>
            <a:r>
              <a:rPr lang="ru"/>
              <a:t>количество итераций которое потребовалось для поиска</a:t>
            </a:r>
            <a:r>
              <a:rPr lang="ru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==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52450" y="18302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&gt; 0</a:t>
            </a:r>
            <a:endParaRPr sz="3000"/>
          </a:p>
        </p:txBody>
      </p:sp>
      <p:sp>
        <p:nvSpPr>
          <p:cNvPr id="90" name="Google Shape;90;p16"/>
          <p:cNvSpPr txBox="1"/>
          <p:nvPr/>
        </p:nvSpPr>
        <p:spPr>
          <a:xfrm>
            <a:off x="720175" y="27791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"0" === false</a:t>
            </a:r>
            <a:endParaRPr sz="3000"/>
          </a:p>
        </p:txBody>
      </p:sp>
      <p:sp>
        <p:nvSpPr>
          <p:cNvPr id="91" name="Google Shape;91;p16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 == false</a:t>
            </a:r>
            <a:endParaRPr sz="3000"/>
          </a:p>
        </p:txBody>
      </p:sp>
      <p:sp>
        <p:nvSpPr>
          <p:cNvPr id="92" name="Google Shape;92;p16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особенность языка JavaScript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==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52450" y="18302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&gt; 0</a:t>
            </a:r>
            <a:endParaRPr sz="3000"/>
          </a:p>
        </p:txBody>
      </p:sp>
      <p:sp>
        <p:nvSpPr>
          <p:cNvPr id="104" name="Google Shape;104;p17"/>
          <p:cNvSpPr txBox="1"/>
          <p:nvPr/>
        </p:nvSpPr>
        <p:spPr>
          <a:xfrm>
            <a:off x="720175" y="27791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"0" === false</a:t>
            </a:r>
            <a:endParaRPr sz="3000"/>
          </a:p>
        </p:txBody>
      </p:sp>
      <p:sp>
        <p:nvSpPr>
          <p:cNvPr id="105" name="Google Shape;105;p17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 == false</a:t>
            </a:r>
            <a:endParaRPr sz="3000"/>
          </a:p>
        </p:txBody>
      </p:sp>
      <p:sp>
        <p:nvSpPr>
          <p:cNvPr id="106" name="Google Shape;106;p17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особенность языка JavaScript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тк 0 не больше 0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==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52450" y="18302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&gt; 0</a:t>
            </a:r>
            <a:endParaRPr sz="3000"/>
          </a:p>
        </p:txBody>
      </p:sp>
      <p:sp>
        <p:nvSpPr>
          <p:cNvPr id="118" name="Google Shape;118;p18"/>
          <p:cNvSpPr txBox="1"/>
          <p:nvPr/>
        </p:nvSpPr>
        <p:spPr>
          <a:xfrm>
            <a:off x="720175" y="27791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"0" === false</a:t>
            </a:r>
            <a:endParaRPr sz="3000"/>
          </a:p>
        </p:txBody>
      </p:sp>
      <p:sp>
        <p:nvSpPr>
          <p:cNvPr id="119" name="Google Shape;119;p18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 == false</a:t>
            </a:r>
            <a:endParaRPr sz="3000"/>
          </a:p>
        </p:txBody>
      </p:sp>
      <p:sp>
        <p:nvSpPr>
          <p:cNvPr id="120" name="Google Shape;120;p18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особенность языка JavaScript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тк 0 не больше 0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тк это строгое сравнение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==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52450" y="18302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&gt; 0</a:t>
            </a:r>
            <a:endParaRPr sz="3000"/>
          </a:p>
        </p:txBody>
      </p:sp>
      <p:sp>
        <p:nvSpPr>
          <p:cNvPr id="132" name="Google Shape;132;p19"/>
          <p:cNvSpPr txBox="1"/>
          <p:nvPr/>
        </p:nvSpPr>
        <p:spPr>
          <a:xfrm>
            <a:off x="720175" y="2779100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"0" === false</a:t>
            </a:r>
            <a:endParaRPr sz="3000"/>
          </a:p>
        </p:txBody>
      </p:sp>
      <p:sp>
        <p:nvSpPr>
          <p:cNvPr id="133" name="Google Shape;133;p19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 == false</a:t>
            </a:r>
            <a:endParaRPr sz="3000"/>
          </a:p>
        </p:txBody>
      </p:sp>
      <p:sp>
        <p:nvSpPr>
          <p:cNvPr id="134" name="Google Shape;134;p19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особенн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ость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языка JavaScript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тк 0 не больше 0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тк это строгое сравнение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FALSE</a:t>
            </a:r>
            <a:r>
              <a:rPr lang="ru" sz="36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 sz="18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// особенность языка JavaScript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Условные операторы (if, ?)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if( </a:t>
            </a:r>
            <a:r>
              <a:rPr i="1" lang="ru" sz="2500"/>
              <a:t>условие </a:t>
            </a:r>
            <a:r>
              <a:rPr lang="ru"/>
              <a:t>)</a:t>
            </a:r>
            <a:r>
              <a:rPr lang="ru"/>
              <a:t>{ </a:t>
            </a:r>
            <a:r>
              <a:rPr i="1" lang="ru" sz="2500"/>
              <a:t>инструкция</a:t>
            </a:r>
            <a:r>
              <a:rPr lang="ru"/>
              <a:t> }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Инструкция if (...) </a:t>
            </a:r>
            <a:r>
              <a:rPr lang="ru" sz="1600"/>
              <a:t>выполняет инструкцию, если условие выполняется (true).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При вычислении условия происходит преобразование значения к логическому типу.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Число 0, пустая строка "", null, undefined и NaN становятся false.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600"/>
              <a:t>Все остальные значения приводятся к true.</a:t>
            </a:r>
            <a:endParaRPr sz="1600"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true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00"/>
                </a:solidFill>
              </a:rPr>
              <a:t>//выполняемая инструкция</a:t>
            </a:r>
            <a:br>
              <a:rPr lang="ru" sz="1700"/>
            </a:b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FFFF"/>
                </a:solidFill>
              </a:rPr>
              <a:t>if </a:t>
            </a:r>
            <a:r>
              <a:rPr lang="ru" sz="1700"/>
              <a:t>(</a:t>
            </a:r>
            <a:r>
              <a:rPr lang="ru" sz="1700">
                <a:solidFill>
                  <a:srgbClr val="FFFF00"/>
                </a:solidFill>
              </a:rPr>
              <a:t>false</a:t>
            </a:r>
            <a:r>
              <a:rPr lang="ru" sz="1700"/>
              <a:t>) {</a:t>
            </a:r>
            <a:endParaRPr sz="17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//пропускаемая инструкция</a:t>
            </a:r>
            <a:br>
              <a:rPr lang="ru" sz="1700"/>
            </a:br>
            <a:r>
              <a:rPr lang="ru" sz="1700"/>
              <a:t>}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