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Average"/>
      <p:regular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Oswald-regular.fntdata"/><Relationship Id="rId41" Type="http://schemas.openxmlformats.org/officeDocument/2006/relationships/font" Target="fonts/Averag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swal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5ae0974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5ae0974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7c788eb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7c788eb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82414b4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82414b4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82414b49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82414b49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82414b49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82414b49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82414b4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82414b4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82414b49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82414b49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82414b4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82414b4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82414b49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82414b49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82414b49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82414b49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05ae0974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05ae0974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82414b4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82414b4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82023e7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82023e7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82023e7c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82023e7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82023e7c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82023e7c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82023e7c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82023e7c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82023e7c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82023e7c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82023e7c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82023e7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82023e7c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82023e7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82023e7c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82023e7c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82023e7c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82023e7c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5ae0974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5ae0974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82023e7c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82023e7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82023e7c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82023e7c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82023e7c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82023e7c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82023e7c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82023e7c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82023e7c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82023e7c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82023e7c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82023e7c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05ae0974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05ae0974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05ae0974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05ae0974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05ae0974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05ae0974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05ae0974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05ae0974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05ae0974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05ae0974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05ae0974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05ae0974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671250" y="3234775"/>
            <a:ext cx="78015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Введение в функции</a:t>
            </a:r>
            <a:r>
              <a:rPr lang="ru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025" y="291950"/>
            <a:ext cx="2361949" cy="23619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695750" y="4213400"/>
            <a:ext cx="5752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rPr>
              <a:t>Лекция №4</a:t>
            </a:r>
            <a:endParaRPr sz="1800">
              <a:solidFill>
                <a:srgbClr val="CCCC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Наименование функций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Функция - это действие. Поэтому чаще всего именем функции является глагол.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правило используются глагольные префиксы, обозначающие общий характер действия функции, после которых следует уточнение: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>
                <a:solidFill>
                  <a:srgbClr val="FF0000"/>
                </a:solidFill>
              </a:rPr>
              <a:t>get</a:t>
            </a:r>
            <a:r>
              <a:rPr lang="ru" sz="1500"/>
              <a:t> - что-то получает // </a:t>
            </a:r>
            <a:r>
              <a:rPr lang="ru" sz="1500">
                <a:solidFill>
                  <a:srgbClr val="00FFFF"/>
                </a:solidFill>
              </a:rPr>
              <a:t>getUserData</a:t>
            </a:r>
            <a:endParaRPr sz="1500">
              <a:solidFill>
                <a:srgbClr val="00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>
                <a:solidFill>
                  <a:srgbClr val="FF0000"/>
                </a:solidFill>
              </a:rPr>
              <a:t>create</a:t>
            </a:r>
            <a:r>
              <a:rPr lang="ru" sz="1500"/>
              <a:t> - что-либо создает // </a:t>
            </a:r>
            <a:r>
              <a:rPr lang="ru" sz="1500">
                <a:solidFill>
                  <a:srgbClr val="00FFFF"/>
                </a:solidFill>
              </a:rPr>
              <a:t>createNews</a:t>
            </a:r>
            <a:endParaRPr sz="1500">
              <a:solidFill>
                <a:srgbClr val="00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>
                <a:solidFill>
                  <a:srgbClr val="FF0000"/>
                </a:solidFill>
              </a:rPr>
              <a:t>delete</a:t>
            </a:r>
            <a:r>
              <a:rPr lang="ru" sz="1500"/>
              <a:t> - что-либо удаляет // </a:t>
            </a:r>
            <a:r>
              <a:rPr lang="ru" sz="1500">
                <a:solidFill>
                  <a:srgbClr val="00FFFF"/>
                </a:solidFill>
              </a:rPr>
              <a:t>deleteById</a:t>
            </a:r>
            <a:endParaRPr sz="1500">
              <a:solidFill>
                <a:srgbClr val="00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>
                <a:solidFill>
                  <a:srgbClr val="FF0000"/>
                </a:solidFill>
              </a:rPr>
              <a:t>show</a:t>
            </a:r>
            <a:r>
              <a:rPr lang="ru" sz="1500"/>
              <a:t> - что-то показывает // </a:t>
            </a:r>
            <a:r>
              <a:rPr lang="ru" sz="1500">
                <a:solidFill>
                  <a:srgbClr val="00FFFF"/>
                </a:solidFill>
              </a:rPr>
              <a:t>showPopup</a:t>
            </a:r>
            <a:endParaRPr sz="1500">
              <a:solidFill>
                <a:srgbClr val="00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Важно помнить, что правильное подобранное имя для функции, позволит быстрее разобраться в вашем коде другому разработчику, тк будет сразу понятно, какое действие выполняет данная функция.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Одна функция - одно действие 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Функция должна выполнять только то, что явно подразумевается ее названием. И это должно быть одно действие.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есть необходимость вызвать две и более функции вместе, то лучше объединить их в третью специальную функцию обертку.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Пример: </a:t>
            </a:r>
            <a:r>
              <a:rPr lang="ru"/>
              <a:t>Функция checkAccess не должна выводить пользователю сообщение что доступ открыт или закрыт, она должна только проверять. Для вывода сообщений пользователю должна быть отдельная функция.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Аргументы функции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Аргументами или параметрами функции называются значения передаваемые в функцию.</a:t>
            </a:r>
            <a:endParaRPr sz="1800"/>
          </a:p>
        </p:txBody>
      </p:sp>
      <p:sp>
        <p:nvSpPr>
          <p:cNvPr id="168" name="Google Shape;16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0000"/>
                </a:solidFill>
              </a:rPr>
              <a:t>function</a:t>
            </a:r>
            <a:r>
              <a:rPr lang="ru" sz="1600"/>
              <a:t> </a:t>
            </a:r>
            <a:r>
              <a:rPr lang="ru" sz="1600">
                <a:solidFill>
                  <a:srgbClr val="00FFFF"/>
                </a:solidFill>
              </a:rPr>
              <a:t>showMessage</a:t>
            </a:r>
            <a:r>
              <a:rPr lang="ru" sz="1600"/>
              <a:t> (</a:t>
            </a:r>
            <a:r>
              <a:rPr lang="ru" sz="1600">
                <a:solidFill>
                  <a:srgbClr val="FFFF00"/>
                </a:solidFill>
              </a:rPr>
              <a:t>message</a:t>
            </a:r>
            <a:r>
              <a:rPr lang="ru" sz="1600"/>
              <a:t>)  {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	</a:t>
            </a:r>
            <a:r>
              <a:rPr lang="ru" sz="1600">
                <a:solidFill>
                  <a:srgbClr val="00FFFF"/>
                </a:solidFill>
              </a:rPr>
              <a:t>console.log</a:t>
            </a:r>
            <a:r>
              <a:rPr lang="ru" sz="1600"/>
              <a:t>(`</a:t>
            </a:r>
            <a:r>
              <a:rPr lang="ru" sz="1600">
                <a:solidFill>
                  <a:srgbClr val="FF0000"/>
                </a:solidFill>
              </a:rPr>
              <a:t>${</a:t>
            </a:r>
            <a:r>
              <a:rPr lang="ru" sz="1600">
                <a:solidFill>
                  <a:srgbClr val="FFFF00"/>
                </a:solidFill>
              </a:rPr>
              <a:t>message</a:t>
            </a:r>
            <a:r>
              <a:rPr lang="ru" sz="1600">
                <a:solidFill>
                  <a:srgbClr val="FF0000"/>
                </a:solidFill>
              </a:rPr>
              <a:t>}</a:t>
            </a:r>
            <a:r>
              <a:rPr lang="ru" sz="1600"/>
              <a:t>-наше сообщение`);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 функции не указан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Если аргумент не указан, то он принимает значение undefined.</a:t>
            </a:r>
            <a:br>
              <a:rPr lang="ru" sz="1800"/>
            </a:br>
            <a:br>
              <a:rPr lang="ru" sz="1800"/>
            </a:b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/>
              <a:t>Можно указать параметр </a:t>
            </a:r>
            <a:r>
              <a:rPr lang="ru" sz="1800"/>
              <a:t>по умолчанию</a:t>
            </a:r>
            <a:r>
              <a:rPr lang="ru" sz="1800"/>
              <a:t>. Он будет подставляться автоматически при вычислении функции.</a:t>
            </a:r>
            <a:endParaRPr sz="1800"/>
          </a:p>
        </p:txBody>
      </p:sp>
      <p:sp>
        <p:nvSpPr>
          <p:cNvPr id="175" name="Google Shape;175;p25"/>
          <p:cNvSpPr txBox="1"/>
          <p:nvPr>
            <p:ph idx="2" type="body"/>
          </p:nvPr>
        </p:nvSpPr>
        <p:spPr>
          <a:xfrm>
            <a:off x="4832400" y="1017725"/>
            <a:ext cx="3999900" cy="4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0000"/>
                </a:solidFill>
              </a:rPr>
              <a:t>function</a:t>
            </a:r>
            <a:r>
              <a:rPr lang="ru" sz="1900"/>
              <a:t> </a:t>
            </a:r>
            <a:r>
              <a:rPr lang="ru" sz="1900">
                <a:solidFill>
                  <a:srgbClr val="00FFFF"/>
                </a:solidFill>
              </a:rPr>
              <a:t>sum</a:t>
            </a:r>
            <a:r>
              <a:rPr lang="ru" sz="1900"/>
              <a:t> (</a:t>
            </a:r>
            <a:r>
              <a:rPr lang="ru" sz="1900">
                <a:solidFill>
                  <a:srgbClr val="FFFF00"/>
                </a:solidFill>
              </a:rPr>
              <a:t>a, b</a:t>
            </a:r>
            <a:r>
              <a:rPr lang="ru" sz="1900"/>
              <a:t>)  {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	</a:t>
            </a:r>
            <a:r>
              <a:rPr lang="ru" sz="1900">
                <a:solidFill>
                  <a:srgbClr val="FFFF00"/>
                </a:solidFill>
              </a:rPr>
              <a:t>b</a:t>
            </a:r>
            <a:r>
              <a:rPr lang="ru" sz="1900"/>
              <a:t> = </a:t>
            </a:r>
            <a:r>
              <a:rPr lang="ru" sz="1900">
                <a:solidFill>
                  <a:srgbClr val="FFFF00"/>
                </a:solidFill>
              </a:rPr>
              <a:t>b</a:t>
            </a:r>
            <a:r>
              <a:rPr lang="ru" sz="1900"/>
              <a:t> || 0;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	</a:t>
            </a:r>
            <a:r>
              <a:rPr lang="ru" sz="1900">
                <a:solidFill>
                  <a:srgbClr val="FF0000"/>
                </a:solidFill>
              </a:rPr>
              <a:t>return </a:t>
            </a:r>
            <a:r>
              <a:rPr lang="ru" sz="1900">
                <a:solidFill>
                  <a:srgbClr val="FFFF00"/>
                </a:solidFill>
              </a:rPr>
              <a:t>a + b</a:t>
            </a:r>
            <a:r>
              <a:rPr lang="ru" sz="1900"/>
              <a:t>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}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0000"/>
                </a:solidFill>
              </a:rPr>
              <a:t>function</a:t>
            </a:r>
            <a:r>
              <a:rPr lang="ru" sz="1900"/>
              <a:t> </a:t>
            </a:r>
            <a:r>
              <a:rPr lang="ru" sz="1900">
                <a:solidFill>
                  <a:srgbClr val="00FFFF"/>
                </a:solidFill>
              </a:rPr>
              <a:t>sum</a:t>
            </a:r>
            <a:r>
              <a:rPr lang="ru" sz="1900"/>
              <a:t> (</a:t>
            </a:r>
            <a:r>
              <a:rPr lang="ru" sz="1900">
                <a:solidFill>
                  <a:srgbClr val="FFFF00"/>
                </a:solidFill>
              </a:rPr>
              <a:t>a, b = 0</a:t>
            </a:r>
            <a:r>
              <a:rPr lang="ru" sz="1900"/>
              <a:t>)  {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	</a:t>
            </a:r>
            <a:r>
              <a:rPr lang="ru" sz="1900">
                <a:solidFill>
                  <a:srgbClr val="FF0000"/>
                </a:solidFill>
              </a:rPr>
              <a:t>return </a:t>
            </a:r>
            <a:r>
              <a:rPr lang="ru" sz="1900">
                <a:solidFill>
                  <a:srgbClr val="FFFF00"/>
                </a:solidFill>
              </a:rPr>
              <a:t>a + b</a:t>
            </a:r>
            <a:r>
              <a:rPr lang="ru" sz="1900"/>
              <a:t>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900"/>
              <a:t>}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Аргумент - функция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 качестве параметра можно передать функцию.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Значение name будет вычисляться автоматически каждый раз когда оно не указанно.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26"/>
          <p:cNvSpPr txBox="1"/>
          <p:nvPr>
            <p:ph idx="2" type="body"/>
          </p:nvPr>
        </p:nvSpPr>
        <p:spPr>
          <a:xfrm>
            <a:off x="4832400" y="1017725"/>
            <a:ext cx="41523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0000"/>
                </a:solidFill>
              </a:rPr>
              <a:t>function</a:t>
            </a:r>
            <a:r>
              <a:rPr lang="ru" sz="1700"/>
              <a:t> </a:t>
            </a:r>
            <a:r>
              <a:rPr lang="ru" sz="1700">
                <a:solidFill>
                  <a:srgbClr val="00FFFF"/>
                </a:solidFill>
              </a:rPr>
              <a:t>sayHi</a:t>
            </a:r>
            <a:r>
              <a:rPr lang="ru" sz="1700"/>
              <a:t> (</a:t>
            </a:r>
            <a:r>
              <a:rPr lang="ru" sz="1700">
                <a:solidFill>
                  <a:srgbClr val="FFFF00"/>
                </a:solidFill>
              </a:rPr>
              <a:t>text</a:t>
            </a:r>
            <a:r>
              <a:rPr lang="ru" sz="1700"/>
              <a:t>, </a:t>
            </a:r>
            <a:r>
              <a:rPr lang="ru" sz="1700">
                <a:solidFill>
                  <a:srgbClr val="FFFF00"/>
                </a:solidFill>
              </a:rPr>
              <a:t>name </a:t>
            </a:r>
            <a:r>
              <a:rPr lang="ru" sz="1700"/>
              <a:t>=</a:t>
            </a:r>
            <a:r>
              <a:rPr lang="ru" sz="1700">
                <a:solidFill>
                  <a:srgbClr val="FFFF00"/>
                </a:solidFill>
              </a:rPr>
              <a:t> getName()</a:t>
            </a:r>
            <a:r>
              <a:rPr lang="ru" sz="1700"/>
              <a:t>)  {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	</a:t>
            </a:r>
            <a:r>
              <a:rPr lang="ru" sz="1600">
                <a:solidFill>
                  <a:srgbClr val="00FFFF"/>
                </a:solidFill>
              </a:rPr>
              <a:t>console.log</a:t>
            </a:r>
            <a:r>
              <a:rPr lang="ru" sz="1700"/>
              <a:t>(`</a:t>
            </a:r>
            <a:r>
              <a:rPr lang="ru" sz="1700">
                <a:solidFill>
                  <a:srgbClr val="FF0000"/>
                </a:solidFill>
              </a:rPr>
              <a:t>${</a:t>
            </a:r>
            <a:r>
              <a:rPr lang="ru" sz="1700">
                <a:solidFill>
                  <a:srgbClr val="FFFF00"/>
                </a:solidFill>
              </a:rPr>
              <a:t>text</a:t>
            </a:r>
            <a:r>
              <a:rPr lang="ru" sz="1700">
                <a:solidFill>
                  <a:srgbClr val="FF0000"/>
                </a:solidFill>
              </a:rPr>
              <a:t>} ${</a:t>
            </a:r>
            <a:r>
              <a:rPr lang="ru" sz="1700">
                <a:solidFill>
                  <a:srgbClr val="FFFF00"/>
                </a:solidFill>
              </a:rPr>
              <a:t>name</a:t>
            </a:r>
            <a:r>
              <a:rPr lang="ru" sz="1700">
                <a:solidFill>
                  <a:srgbClr val="FF0000"/>
                </a:solidFill>
              </a:rPr>
              <a:t>}</a:t>
            </a:r>
            <a:r>
              <a:rPr lang="ru" sz="1700"/>
              <a:t>`);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700"/>
              <a:t>}</a:t>
            </a:r>
            <a:endParaRPr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Возвращаемое значение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Как только выполнение функции доходит до директивы </a:t>
            </a:r>
            <a:r>
              <a:rPr b="1" lang="ru" sz="1800"/>
              <a:t>return, </a:t>
            </a:r>
            <a:r>
              <a:rPr lang="ru" sz="1800"/>
              <a:t>выполнение функции прекращается и значение возвращается в вызвавший ее код. </a:t>
            </a:r>
            <a:endParaRPr sz="1800"/>
          </a:p>
        </p:txBody>
      </p:sp>
      <p:sp>
        <p:nvSpPr>
          <p:cNvPr id="189" name="Google Shape;189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0000"/>
                </a:solidFill>
              </a:rPr>
              <a:t>function</a:t>
            </a:r>
            <a:r>
              <a:rPr lang="ru" sz="1900"/>
              <a:t> </a:t>
            </a:r>
            <a:r>
              <a:rPr lang="ru" sz="1900">
                <a:solidFill>
                  <a:srgbClr val="00FFFF"/>
                </a:solidFill>
              </a:rPr>
              <a:t>sum</a:t>
            </a:r>
            <a:r>
              <a:rPr lang="ru" sz="1900"/>
              <a:t> (</a:t>
            </a:r>
            <a:r>
              <a:rPr lang="ru" sz="1900">
                <a:solidFill>
                  <a:srgbClr val="FFFF00"/>
                </a:solidFill>
              </a:rPr>
              <a:t>a, b</a:t>
            </a:r>
            <a:r>
              <a:rPr lang="ru" sz="1900"/>
              <a:t>)  {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	</a:t>
            </a:r>
            <a:r>
              <a:rPr lang="ru" sz="1900">
                <a:solidFill>
                  <a:srgbClr val="FF0000"/>
                </a:solidFill>
              </a:rPr>
              <a:t>return </a:t>
            </a:r>
            <a:r>
              <a:rPr lang="ru" sz="1900">
                <a:solidFill>
                  <a:srgbClr val="FFFF00"/>
                </a:solidFill>
              </a:rPr>
              <a:t>a + b</a:t>
            </a:r>
            <a:r>
              <a:rPr lang="ru" sz="1900"/>
              <a:t>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900"/>
              <a:t>}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Без возврата значения 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Если функция не имеет директивы return или она пустая, то возвращаемое значение будет undefined.</a:t>
            </a:r>
            <a:endParaRPr sz="1800"/>
          </a:p>
        </p:txBody>
      </p:sp>
      <p:sp>
        <p:nvSpPr>
          <p:cNvPr id="196" name="Google Shape;196;p28"/>
          <p:cNvSpPr txBox="1"/>
          <p:nvPr>
            <p:ph idx="2" type="body"/>
          </p:nvPr>
        </p:nvSpPr>
        <p:spPr>
          <a:xfrm>
            <a:off x="4832400" y="1152475"/>
            <a:ext cx="410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0000"/>
                </a:solidFill>
              </a:rPr>
              <a:t>function</a:t>
            </a:r>
            <a:r>
              <a:rPr lang="ru" sz="1600"/>
              <a:t> </a:t>
            </a:r>
            <a:r>
              <a:rPr lang="ru" sz="1600">
                <a:solidFill>
                  <a:srgbClr val="00FFFF"/>
                </a:solidFill>
              </a:rPr>
              <a:t>getRandomNumber</a:t>
            </a:r>
            <a:r>
              <a:rPr lang="ru" sz="1600"/>
              <a:t> ()  {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}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console.log(</a:t>
            </a:r>
            <a:r>
              <a:rPr lang="ru" sz="1600">
                <a:solidFill>
                  <a:srgbClr val="00FFFF"/>
                </a:solidFill>
              </a:rPr>
              <a:t>getRandomNumber</a:t>
            </a:r>
            <a:r>
              <a:rPr lang="ru" sz="1600"/>
              <a:t>); //undefined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0000"/>
                </a:solidFill>
              </a:rPr>
              <a:t>function</a:t>
            </a:r>
            <a:r>
              <a:rPr lang="ru" sz="1600"/>
              <a:t> </a:t>
            </a:r>
            <a:r>
              <a:rPr lang="ru" sz="1600">
                <a:solidFill>
                  <a:srgbClr val="00FFFF"/>
                </a:solidFill>
              </a:rPr>
              <a:t>getRandomString</a:t>
            </a:r>
            <a:r>
              <a:rPr lang="ru" sz="1600"/>
              <a:t> ()  {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	</a:t>
            </a:r>
            <a:r>
              <a:rPr lang="ru" sz="1600">
                <a:solidFill>
                  <a:srgbClr val="FF0000"/>
                </a:solidFill>
              </a:rPr>
              <a:t>return </a:t>
            </a:r>
            <a:r>
              <a:rPr lang="ru" sz="1600"/>
              <a:t>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}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console.log(</a:t>
            </a:r>
            <a:r>
              <a:rPr lang="ru" sz="1600">
                <a:solidFill>
                  <a:srgbClr val="00FFFF"/>
                </a:solidFill>
              </a:rPr>
              <a:t>getRandomString</a:t>
            </a:r>
            <a:r>
              <a:rPr lang="ru" sz="1600"/>
              <a:t>); //undefined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же</a:t>
            </a:r>
            <a:r>
              <a:rPr lang="ru"/>
              <a:t> 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Нельзя добавлять перенос строки между </a:t>
            </a:r>
            <a:r>
              <a:rPr b="1" lang="ru" sz="1800"/>
              <a:t>return</a:t>
            </a:r>
            <a:r>
              <a:rPr lang="ru" sz="1800"/>
              <a:t> и возвращаемым значением.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/>
              <a:t>Интерпретатор JavaScript превратит это в пустой </a:t>
            </a:r>
            <a:r>
              <a:rPr b="1" lang="ru" sz="1800"/>
              <a:t>return</a:t>
            </a:r>
            <a:r>
              <a:rPr lang="ru" sz="1800"/>
              <a:t>. Чтобы данный вариант сработал, необходимо поставить открывающую скобку на одной строке с </a:t>
            </a:r>
            <a:r>
              <a:rPr b="1" lang="ru" sz="1800"/>
              <a:t>return</a:t>
            </a:r>
            <a:r>
              <a:rPr lang="ru" sz="1800"/>
              <a:t>.</a:t>
            </a:r>
            <a:endParaRPr sz="1800"/>
          </a:p>
        </p:txBody>
      </p:sp>
      <p:sp>
        <p:nvSpPr>
          <p:cNvPr id="203" name="Google Shape;203;p29"/>
          <p:cNvSpPr txBox="1"/>
          <p:nvPr>
            <p:ph idx="2" type="body"/>
          </p:nvPr>
        </p:nvSpPr>
        <p:spPr>
          <a:xfrm>
            <a:off x="4832400" y="1152475"/>
            <a:ext cx="410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0000"/>
                </a:solidFill>
              </a:rPr>
              <a:t>function</a:t>
            </a:r>
            <a:r>
              <a:rPr lang="ru" sz="1600"/>
              <a:t> </a:t>
            </a:r>
            <a:r>
              <a:rPr lang="ru" sz="1600">
                <a:solidFill>
                  <a:srgbClr val="00FFFF"/>
                </a:solidFill>
              </a:rPr>
              <a:t>getRandomNumber</a:t>
            </a:r>
            <a:r>
              <a:rPr lang="ru" sz="1600"/>
              <a:t> ()  {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0000"/>
                </a:solidFill>
              </a:rPr>
              <a:t>return </a:t>
            </a:r>
            <a:r>
              <a:rPr lang="ru" sz="1600"/>
              <a:t>(</a:t>
            </a:r>
            <a:br>
              <a:rPr lang="ru" sz="1600"/>
            </a:br>
            <a:r>
              <a:rPr lang="ru" sz="1600"/>
              <a:t>		Math.random() 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)</a:t>
            </a:r>
            <a:r>
              <a:rPr lang="ru" sz="1600">
                <a:solidFill>
                  <a:srgbClr val="FF0000"/>
                </a:solidFill>
              </a:rPr>
              <a:t> </a:t>
            </a:r>
            <a:r>
              <a:rPr lang="ru" sz="1600"/>
              <a:t>;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}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console.log(</a:t>
            </a:r>
            <a:r>
              <a:rPr lang="ru" sz="1600">
                <a:solidFill>
                  <a:srgbClr val="00FFFF"/>
                </a:solidFill>
              </a:rPr>
              <a:t>getRandomNumber</a:t>
            </a:r>
            <a:r>
              <a:rPr lang="ru" sz="1600"/>
              <a:t>); // число в диапазоне от 0 до 1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Локальные переменные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Переменные, объявленные внутри функции, видны только внутри этой функции.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/>
              <a:t>Аргументы переданные в функцию копируются в локальные переменные. </a:t>
            </a:r>
            <a:endParaRPr sz="1800"/>
          </a:p>
        </p:txBody>
      </p:sp>
      <p:sp>
        <p:nvSpPr>
          <p:cNvPr id="210" name="Google Shape;210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0000"/>
                </a:solidFill>
              </a:rPr>
              <a:t>function</a:t>
            </a:r>
            <a:r>
              <a:rPr lang="ru" sz="1900"/>
              <a:t> </a:t>
            </a:r>
            <a:r>
              <a:rPr lang="ru" sz="1900">
                <a:solidFill>
                  <a:srgbClr val="00FFFF"/>
                </a:solidFill>
              </a:rPr>
              <a:t>sayHi</a:t>
            </a:r>
            <a:r>
              <a:rPr lang="ru" sz="1900"/>
              <a:t> ()  {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	let </a:t>
            </a:r>
            <a:r>
              <a:rPr lang="ru" sz="1900">
                <a:solidFill>
                  <a:srgbClr val="FFFF00"/>
                </a:solidFill>
              </a:rPr>
              <a:t>text</a:t>
            </a:r>
            <a:r>
              <a:rPr lang="ru" sz="1900"/>
              <a:t> = “Hi!”;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	</a:t>
            </a:r>
            <a:r>
              <a:rPr lang="ru" sz="1600">
                <a:solidFill>
                  <a:srgbClr val="00FFFF"/>
                </a:solidFill>
              </a:rPr>
              <a:t>console.log</a:t>
            </a:r>
            <a:r>
              <a:rPr lang="ru" sz="1900"/>
              <a:t>(</a:t>
            </a:r>
            <a:r>
              <a:rPr lang="ru" sz="1900">
                <a:solidFill>
                  <a:srgbClr val="FFFF00"/>
                </a:solidFill>
              </a:rPr>
              <a:t>text</a:t>
            </a:r>
            <a:r>
              <a:rPr lang="ru" sz="1900"/>
              <a:t>)</a:t>
            </a:r>
            <a:r>
              <a:rPr lang="ru" sz="1900"/>
              <a:t>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}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Внешние</a:t>
            </a:r>
            <a:r>
              <a:rPr lang="ru"/>
              <a:t> переменные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Функция имеет полный доступ к внешним переменным.</a:t>
            </a:r>
            <a:r>
              <a:rPr lang="ru" sz="1800"/>
              <a:t> </a:t>
            </a:r>
            <a:endParaRPr sz="1800"/>
          </a:p>
        </p:txBody>
      </p:sp>
      <p:sp>
        <p:nvSpPr>
          <p:cNvPr id="217" name="Google Shape;217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let </a:t>
            </a:r>
            <a:r>
              <a:rPr lang="ru" sz="1900">
                <a:solidFill>
                  <a:srgbClr val="FFFF00"/>
                </a:solidFill>
              </a:rPr>
              <a:t>name</a:t>
            </a:r>
            <a:r>
              <a:rPr lang="ru" sz="1900"/>
              <a:t> = “Ivan”;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0000"/>
                </a:solidFill>
              </a:rPr>
              <a:t>function</a:t>
            </a:r>
            <a:r>
              <a:rPr lang="ru" sz="1900"/>
              <a:t> </a:t>
            </a:r>
            <a:r>
              <a:rPr lang="ru" sz="1900">
                <a:solidFill>
                  <a:srgbClr val="00FFFF"/>
                </a:solidFill>
              </a:rPr>
              <a:t>sayHi</a:t>
            </a:r>
            <a:r>
              <a:rPr lang="ru" sz="1900"/>
              <a:t> (text = “Hi”)  {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	</a:t>
            </a:r>
            <a:r>
              <a:rPr lang="ru" sz="1600">
                <a:solidFill>
                  <a:srgbClr val="00FFFF"/>
                </a:solidFill>
              </a:rPr>
              <a:t>console.log</a:t>
            </a:r>
            <a:r>
              <a:rPr lang="ru" sz="1900"/>
              <a:t>(</a:t>
            </a:r>
            <a:r>
              <a:rPr lang="ru" sz="1700">
                <a:solidFill>
                  <a:srgbClr val="FF0000"/>
                </a:solidFill>
              </a:rPr>
              <a:t>${</a:t>
            </a:r>
            <a:r>
              <a:rPr lang="ru" sz="1700">
                <a:solidFill>
                  <a:srgbClr val="FFFF00"/>
                </a:solidFill>
              </a:rPr>
              <a:t>text</a:t>
            </a:r>
            <a:r>
              <a:rPr lang="ru" sz="1700">
                <a:solidFill>
                  <a:srgbClr val="FF0000"/>
                </a:solidFill>
              </a:rPr>
              <a:t>} ${</a:t>
            </a:r>
            <a:r>
              <a:rPr lang="ru" sz="1700">
                <a:solidFill>
                  <a:srgbClr val="FFFF00"/>
                </a:solidFill>
              </a:rPr>
              <a:t>name</a:t>
            </a:r>
            <a:r>
              <a:rPr lang="ru" sz="1700">
                <a:solidFill>
                  <a:srgbClr val="FF0000"/>
                </a:solidFill>
              </a:rPr>
              <a:t>}</a:t>
            </a:r>
            <a:r>
              <a:rPr lang="ru" sz="1900"/>
              <a:t>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}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900">
                <a:solidFill>
                  <a:srgbClr val="00FFFF"/>
                </a:solidFill>
              </a:rPr>
              <a:t>sayHi</a:t>
            </a:r>
            <a:r>
              <a:rPr lang="ru" sz="1900"/>
              <a:t> () // Hi Ivan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268950" y="298825"/>
            <a:ext cx="83595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Ход занятия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1152475"/>
            <a:ext cx="8520600" cy="2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Повторение предыдущего занятия.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Основы функций</a:t>
            </a: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Синтаксис функций.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Функциональные выражения.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Стрелочные функции.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AutoNum type="arabicPeriod"/>
            </a:pPr>
            <a:r>
              <a:rPr lang="ru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Практика.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Внешние переменные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Функция может изменять внешние переменные. </a:t>
            </a:r>
            <a:endParaRPr sz="1800"/>
          </a:p>
        </p:txBody>
      </p:sp>
      <p:sp>
        <p:nvSpPr>
          <p:cNvPr id="224" name="Google Shape;224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let </a:t>
            </a:r>
            <a:r>
              <a:rPr lang="ru" sz="1900">
                <a:solidFill>
                  <a:srgbClr val="FFFF00"/>
                </a:solidFill>
              </a:rPr>
              <a:t>name</a:t>
            </a:r>
            <a:r>
              <a:rPr lang="ru" sz="1900"/>
              <a:t> = “Ivan”;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FF0000"/>
                </a:solidFill>
              </a:rPr>
              <a:t>function</a:t>
            </a:r>
            <a:r>
              <a:rPr lang="ru" sz="1900"/>
              <a:t> </a:t>
            </a:r>
            <a:r>
              <a:rPr lang="ru" sz="1900">
                <a:solidFill>
                  <a:srgbClr val="00FFFF"/>
                </a:solidFill>
              </a:rPr>
              <a:t>sayHi</a:t>
            </a:r>
            <a:r>
              <a:rPr lang="ru" sz="1900"/>
              <a:t> (text = “Hi”)  {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	</a:t>
            </a:r>
            <a:r>
              <a:rPr lang="ru" sz="1900">
                <a:solidFill>
                  <a:srgbClr val="FFFF00"/>
                </a:solidFill>
              </a:rPr>
              <a:t>name </a:t>
            </a:r>
            <a:r>
              <a:rPr lang="ru" sz="1900"/>
              <a:t>= “Petr”;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	</a:t>
            </a:r>
            <a:r>
              <a:rPr lang="ru" sz="1600">
                <a:solidFill>
                  <a:srgbClr val="00FFFF"/>
                </a:solidFill>
              </a:rPr>
              <a:t>console.log</a:t>
            </a:r>
            <a:r>
              <a:rPr lang="ru" sz="1900"/>
              <a:t>(</a:t>
            </a:r>
            <a:r>
              <a:rPr lang="ru" sz="1700">
                <a:solidFill>
                  <a:srgbClr val="FF0000"/>
                </a:solidFill>
              </a:rPr>
              <a:t>${</a:t>
            </a:r>
            <a:r>
              <a:rPr lang="ru" sz="1700">
                <a:solidFill>
                  <a:srgbClr val="FFFF00"/>
                </a:solidFill>
              </a:rPr>
              <a:t>text</a:t>
            </a:r>
            <a:r>
              <a:rPr lang="ru" sz="1700">
                <a:solidFill>
                  <a:srgbClr val="FF0000"/>
                </a:solidFill>
              </a:rPr>
              <a:t>} ${</a:t>
            </a:r>
            <a:r>
              <a:rPr lang="ru" sz="1700">
                <a:solidFill>
                  <a:srgbClr val="FFFF00"/>
                </a:solidFill>
              </a:rPr>
              <a:t>name</a:t>
            </a:r>
            <a:r>
              <a:rPr lang="ru" sz="1700">
                <a:solidFill>
                  <a:srgbClr val="FF0000"/>
                </a:solidFill>
              </a:rPr>
              <a:t>}</a:t>
            </a:r>
            <a:r>
              <a:rPr lang="ru" sz="1900"/>
              <a:t>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}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900">
                <a:solidFill>
                  <a:srgbClr val="00FFFF"/>
                </a:solidFill>
              </a:rPr>
              <a:t>sayHi</a:t>
            </a:r>
            <a:r>
              <a:rPr lang="ru" sz="1900"/>
              <a:t> () // </a:t>
            </a:r>
            <a:r>
              <a:rPr lang="ru" sz="1900"/>
              <a:t>Hi Petr</a:t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так происходит?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JavaScript не находит локальную переменную в функции.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JavaScript идет ее искать во внешнее окружение.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Решение проблемы, объявить локальную переменную.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Глобальные переменные, это плохая практика, очень плохая.</a:t>
            </a:r>
            <a:br>
              <a:rPr lang="ru"/>
            </a:br>
            <a:r>
              <a:rPr lang="ru"/>
              <a:t>Функция должна быть “чистой”, то есть каждый раз когда мы передаем одинаковый набор параметров, результат должен быть одинаковым. Также не должно быть побочных эффектов.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Написать функцию, которая будет принимать имя пользователя, и выводить строку с приветствием данного пользователя, если имени пользователя нет, выводить приветствие гостя.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Написать функцию, которая в качестве первого параметра будет принимать численное значение, а в качестве второго параметра будет принимать степень, в которую надо возвести первый аргумент. По умолчанию, второй аргумент единица.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Написать функцию, которая будет принимать в качестве входного параметра массив любых, целых чисел, и будет возвращать среднее арифметическое значение данного массива*.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 функций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функции 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Function Declaration (Объявление функции)*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Function Expression (Функциональное выражение)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Arrow function (Стрелочная функция)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*Синтаксис Function Declaration мы использовали до этого.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Функциональные выражения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Function Expression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 данном примере функция создается и явно присваивается переменной, как и любое другое значение. Это просто значение, хранимое в переменной </a:t>
            </a:r>
            <a:r>
              <a:rPr b="1" lang="ru" sz="1600"/>
              <a:t>showText</a:t>
            </a:r>
            <a:r>
              <a:rPr lang="ru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Неприсвоенные переменной функции, называются анонимными (без имени).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9" name="Google Shape;259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let </a:t>
            </a:r>
            <a:r>
              <a:rPr lang="ru" sz="1900">
                <a:solidFill>
                  <a:srgbClr val="00FFFF"/>
                </a:solidFill>
              </a:rPr>
              <a:t>showText</a:t>
            </a:r>
            <a:r>
              <a:rPr lang="ru" sz="1900">
                <a:solidFill>
                  <a:srgbClr val="00FFFF"/>
                </a:solidFill>
              </a:rPr>
              <a:t> </a:t>
            </a:r>
            <a:r>
              <a:rPr lang="ru" sz="1900"/>
              <a:t>= </a:t>
            </a:r>
            <a:r>
              <a:rPr lang="ru" sz="1900">
                <a:solidFill>
                  <a:srgbClr val="FF0000"/>
                </a:solidFill>
              </a:rPr>
              <a:t>function</a:t>
            </a:r>
            <a:r>
              <a:rPr lang="ru" sz="1900"/>
              <a:t> (</a:t>
            </a:r>
            <a:r>
              <a:rPr lang="ru" sz="1900">
                <a:solidFill>
                  <a:srgbClr val="FFFF00"/>
                </a:solidFill>
              </a:rPr>
              <a:t>text</a:t>
            </a:r>
            <a:r>
              <a:rPr lang="ru" sz="1900"/>
              <a:t>)  {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	</a:t>
            </a:r>
            <a:r>
              <a:rPr lang="ru" sz="1900">
                <a:solidFill>
                  <a:srgbClr val="00FFFF"/>
                </a:solidFill>
              </a:rPr>
              <a:t>alert</a:t>
            </a:r>
            <a:r>
              <a:rPr lang="ru" sz="1900"/>
              <a:t> (</a:t>
            </a:r>
            <a:r>
              <a:rPr lang="ru" sz="1900">
                <a:solidFill>
                  <a:srgbClr val="FFFF00"/>
                </a:solidFill>
              </a:rPr>
              <a:t>text</a:t>
            </a:r>
            <a:r>
              <a:rPr lang="ru" sz="1900"/>
              <a:t>);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}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FFFF"/>
                </a:solidFill>
              </a:rPr>
              <a:t>console.log</a:t>
            </a:r>
            <a:r>
              <a:rPr lang="ru" sz="1900"/>
              <a:t>(</a:t>
            </a:r>
            <a:r>
              <a:rPr lang="ru" sz="1900">
                <a:solidFill>
                  <a:srgbClr val="00FFFF"/>
                </a:solidFill>
              </a:rPr>
              <a:t>showText)</a:t>
            </a:r>
            <a:r>
              <a:rPr lang="ru" sz="1900"/>
              <a:t>; // код функции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реализации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let </a:t>
            </a:r>
            <a:r>
              <a:rPr lang="ru" sz="2000">
                <a:solidFill>
                  <a:srgbClr val="00FFFF"/>
                </a:solidFill>
              </a:rPr>
              <a:t>func</a:t>
            </a:r>
            <a:r>
              <a:rPr lang="ru" sz="2000"/>
              <a:t> = </a:t>
            </a:r>
            <a:r>
              <a:rPr lang="ru" sz="2000">
                <a:solidFill>
                  <a:srgbClr val="00FFFF"/>
                </a:solidFill>
              </a:rPr>
              <a:t>showText</a:t>
            </a:r>
            <a:r>
              <a:rPr lang="ru" sz="2000"/>
              <a:t>; // нет вызова, только присвоили значение</a:t>
            </a:r>
            <a:br>
              <a:rPr lang="ru" sz="2000"/>
            </a:br>
            <a:br>
              <a:rPr lang="ru" sz="2000"/>
            </a:b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FFFF"/>
                </a:solidFill>
              </a:rPr>
              <a:t>func</a:t>
            </a:r>
            <a:r>
              <a:rPr lang="ru" sz="2000"/>
              <a:t>(); // вызов копии функции, хранящейся в переменной</a:t>
            </a:r>
            <a:br>
              <a:rPr lang="ru" sz="2000"/>
            </a:br>
            <a:r>
              <a:rPr lang="ru" sz="2000">
                <a:solidFill>
                  <a:srgbClr val="00FFFF"/>
                </a:solidFill>
              </a:rPr>
              <a:t>showText</a:t>
            </a:r>
            <a:r>
              <a:rPr lang="ru" sz="2000"/>
              <a:t>(); // вызов самой функции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Callback функции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Ключевая идея в том, что мы передаем функцию и ожидаем, что она вызовется обратно когда-нибудь позже, если это будет необходимо.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Мы можем передавать их из переменной в переменную или аргументы функций и запускать, когда захотим.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Функция это значение передающее действие.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Callback используются в асинхронный действиях.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Отличия Function Declaration от Function Expression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Function Declaration можно использовать во всем скрипте (или блоке кода, если функция объявлена в блоке). Все Function Declaration функции уже инициализированы до запуска кода.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Function Expression создаётся, когда выполнение доходит до него, и затем уже может использоваться аналогия с созданием переменной.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31550" y="171800"/>
            <a:ext cx="4153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Повтор материала предыдущего занятия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03400" y="1019749"/>
            <a:ext cx="36981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|| 2 || </a:t>
            </a: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undefined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13775" y="1830200"/>
            <a:ext cx="4071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&amp;&amp; 2 &amp;&amp; undefined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13775" y="2779100"/>
            <a:ext cx="39222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|| true &amp;&amp; 19 || 99</a:t>
            </a:r>
            <a:endParaRPr sz="3000"/>
          </a:p>
        </p:txBody>
      </p:sp>
      <p:sp>
        <p:nvSpPr>
          <p:cNvPr id="77" name="Google Shape;77;p15"/>
          <p:cNvSpPr txBox="1"/>
          <p:nvPr/>
        </p:nvSpPr>
        <p:spPr>
          <a:xfrm>
            <a:off x="387500" y="3728000"/>
            <a:ext cx="3729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!0 || “value”</a:t>
            </a:r>
            <a:endParaRPr sz="3000"/>
          </a:p>
        </p:txBody>
      </p:sp>
      <p:sp>
        <p:nvSpPr>
          <p:cNvPr id="78" name="Google Shape;78;p15"/>
          <p:cNvSpPr txBox="1"/>
          <p:nvPr/>
        </p:nvSpPr>
        <p:spPr>
          <a:xfrm>
            <a:off x="4796100" y="101975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796100" y="18302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796100" y="2779100"/>
            <a:ext cx="4347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796100" y="37280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 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Работают одинаково, отличие в синтаксисе и моменте инициализации.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большинстве случаев, когда нам нужно создать функцию, предпочтительно использовать Function Declaration, т.к. функция будет видима до своего объявления в коде. Это позволяет более гибко организовывать код, и улучшить его читаемость.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Таким образом, мы должны прибегать к объявлению функций при помощи Function Expression в случае, когда синтаксис Function Declaration не подходит для нашей задачи.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Стрелочные функции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Стрелочные функции</a:t>
            </a:r>
            <a:endParaRPr/>
          </a:p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Стрелочные функции - это более краткий и лаконичный синтаксис для создания функций.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Функция sum принимает, два аргумента a и b, и вычисляет выражение a + b и возвращает значение.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(a, b) =&gt; a + b; // анонимная функция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" name="Google Shape;295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let </a:t>
            </a:r>
            <a:r>
              <a:rPr lang="ru" sz="1900">
                <a:solidFill>
                  <a:srgbClr val="00FFFF"/>
                </a:solidFill>
              </a:rPr>
              <a:t>sum</a:t>
            </a:r>
            <a:r>
              <a:rPr lang="ru" sz="1900"/>
              <a:t> = (</a:t>
            </a:r>
            <a:r>
              <a:rPr lang="ru" sz="1900">
                <a:solidFill>
                  <a:srgbClr val="FFFF00"/>
                </a:solidFill>
              </a:rPr>
              <a:t>a</a:t>
            </a:r>
            <a:r>
              <a:rPr lang="ru" sz="1900"/>
              <a:t>, </a:t>
            </a:r>
            <a:r>
              <a:rPr lang="ru" sz="1900">
                <a:solidFill>
                  <a:srgbClr val="FFFF00"/>
                </a:solidFill>
              </a:rPr>
              <a:t>b</a:t>
            </a:r>
            <a:r>
              <a:rPr lang="ru" sz="1900"/>
              <a:t>) </a:t>
            </a:r>
            <a:r>
              <a:rPr lang="ru" sz="1900">
                <a:solidFill>
                  <a:srgbClr val="FF0000"/>
                </a:solidFill>
              </a:rPr>
              <a:t>=&gt;</a:t>
            </a:r>
            <a:r>
              <a:rPr lang="ru" sz="1900"/>
              <a:t> </a:t>
            </a:r>
            <a:r>
              <a:rPr lang="ru" sz="1900">
                <a:solidFill>
                  <a:srgbClr val="FF0000"/>
                </a:solidFill>
              </a:rPr>
              <a:t>a</a:t>
            </a:r>
            <a:r>
              <a:rPr lang="ru" sz="1900"/>
              <a:t> + </a:t>
            </a:r>
            <a:r>
              <a:rPr lang="ru" sz="1900">
                <a:solidFill>
                  <a:srgbClr val="FF0000"/>
                </a:solidFill>
              </a:rPr>
              <a:t>b</a:t>
            </a:r>
            <a:r>
              <a:rPr lang="ru" sz="1900"/>
              <a:t>;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let </a:t>
            </a:r>
            <a:r>
              <a:rPr lang="ru" sz="1900">
                <a:solidFill>
                  <a:srgbClr val="00FFFF"/>
                </a:solidFill>
              </a:rPr>
              <a:t>sum_2</a:t>
            </a:r>
            <a:r>
              <a:rPr lang="ru" sz="1900"/>
              <a:t> = (</a:t>
            </a:r>
            <a:r>
              <a:rPr lang="ru" sz="1900">
                <a:solidFill>
                  <a:srgbClr val="FFFF00"/>
                </a:solidFill>
              </a:rPr>
              <a:t>a</a:t>
            </a:r>
            <a:r>
              <a:rPr lang="ru" sz="1900"/>
              <a:t>, </a:t>
            </a:r>
            <a:r>
              <a:rPr lang="ru" sz="1900">
                <a:solidFill>
                  <a:srgbClr val="FFFF00"/>
                </a:solidFill>
              </a:rPr>
              <a:t>b</a:t>
            </a:r>
            <a:r>
              <a:rPr lang="ru" sz="1900"/>
              <a:t>) {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	</a:t>
            </a:r>
            <a:r>
              <a:rPr lang="ru" sz="1900">
                <a:solidFill>
                  <a:srgbClr val="FF0000"/>
                </a:solidFill>
              </a:rPr>
              <a:t>return a </a:t>
            </a:r>
            <a:r>
              <a:rPr lang="ru" sz="1900"/>
              <a:t>+</a:t>
            </a:r>
            <a:r>
              <a:rPr lang="ru" sz="1900">
                <a:solidFill>
                  <a:srgbClr val="FF0000"/>
                </a:solidFill>
              </a:rPr>
              <a:t> b</a:t>
            </a:r>
            <a:r>
              <a:rPr lang="ru" sz="1900"/>
              <a:t>;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}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sum(1,2); // результат 3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900"/>
              <a:t>sum_2(1,2); // результат 3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синтаксиса </a:t>
            </a:r>
            <a:endParaRPr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FFFF00"/>
                </a:solidFill>
              </a:rPr>
              <a:t>a</a:t>
            </a:r>
            <a:r>
              <a:rPr lang="ru"/>
              <a:t> </a:t>
            </a:r>
            <a:r>
              <a:rPr lang="ru">
                <a:solidFill>
                  <a:srgbClr val="FF0000"/>
                </a:solidFill>
              </a:rPr>
              <a:t>=&gt;</a:t>
            </a:r>
            <a:r>
              <a:rPr lang="ru"/>
              <a:t> </a:t>
            </a:r>
            <a:r>
              <a:rPr lang="ru">
                <a:solidFill>
                  <a:srgbClr val="FFFF00"/>
                </a:solidFill>
              </a:rPr>
              <a:t>a</a:t>
            </a:r>
            <a:r>
              <a:rPr lang="ru"/>
              <a:t>*2; // при одном аргументе скобки для аргумента не обязательны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lang="ru">
                <a:solidFill>
                  <a:srgbClr val="FFFF00"/>
                </a:solidFill>
              </a:rPr>
              <a:t>a</a:t>
            </a:r>
            <a:r>
              <a:rPr lang="ru"/>
              <a:t>, </a:t>
            </a:r>
            <a:r>
              <a:rPr lang="ru">
                <a:solidFill>
                  <a:srgbClr val="FFFF00"/>
                </a:solidFill>
              </a:rPr>
              <a:t>b</a:t>
            </a:r>
            <a:r>
              <a:rPr lang="ru"/>
              <a:t>) </a:t>
            </a:r>
            <a:r>
              <a:rPr lang="ru">
                <a:solidFill>
                  <a:srgbClr val="FF0000"/>
                </a:solidFill>
              </a:rPr>
              <a:t>=&gt;</a:t>
            </a:r>
            <a:r>
              <a:rPr lang="ru"/>
              <a:t> </a:t>
            </a:r>
            <a:r>
              <a:rPr lang="ru">
                <a:solidFill>
                  <a:srgbClr val="FFFF00"/>
                </a:solidFill>
              </a:rPr>
              <a:t>a</a:t>
            </a:r>
            <a:r>
              <a:rPr lang="ru"/>
              <a:t> + </a:t>
            </a:r>
            <a:r>
              <a:rPr lang="ru">
                <a:solidFill>
                  <a:srgbClr val="FFFF00"/>
                </a:solidFill>
              </a:rPr>
              <a:t>b</a:t>
            </a:r>
            <a:r>
              <a:rPr lang="ru"/>
              <a:t>; // при двух и более аргументах, необходимы скобки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() </a:t>
            </a:r>
            <a:r>
              <a:rPr lang="ru">
                <a:solidFill>
                  <a:srgbClr val="FF0000"/>
                </a:solidFill>
              </a:rPr>
              <a:t>=&gt;</a:t>
            </a:r>
            <a:r>
              <a:rPr lang="ru"/>
              <a:t> </a:t>
            </a:r>
            <a:r>
              <a:rPr lang="ru">
                <a:solidFill>
                  <a:srgbClr val="00FFFF"/>
                </a:solidFill>
              </a:rPr>
              <a:t>alert</a:t>
            </a:r>
            <a:r>
              <a:rPr lang="ru"/>
              <a:t>(“Hello”); при отсутсвии аргументов, пустые скобки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let </a:t>
            </a:r>
            <a:r>
              <a:rPr lang="ru">
                <a:solidFill>
                  <a:srgbClr val="00FFFF"/>
                </a:solidFill>
              </a:rPr>
              <a:t>sum</a:t>
            </a:r>
            <a:r>
              <a:rPr lang="ru"/>
              <a:t> = (</a:t>
            </a:r>
            <a:r>
              <a:rPr lang="ru">
                <a:solidFill>
                  <a:srgbClr val="FFFF00"/>
                </a:solidFill>
              </a:rPr>
              <a:t>a</a:t>
            </a:r>
            <a:r>
              <a:rPr lang="ru"/>
              <a:t>, </a:t>
            </a:r>
            <a:r>
              <a:rPr lang="ru">
                <a:solidFill>
                  <a:srgbClr val="FFFF00"/>
                </a:solidFill>
              </a:rPr>
              <a:t>b</a:t>
            </a:r>
            <a:r>
              <a:rPr lang="ru"/>
              <a:t>) </a:t>
            </a:r>
            <a:r>
              <a:rPr lang="ru">
                <a:solidFill>
                  <a:srgbClr val="FF0000"/>
                </a:solidFill>
              </a:rPr>
              <a:t>=&gt;</a:t>
            </a:r>
            <a:r>
              <a:rPr lang="ru"/>
              <a:t> {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let </a:t>
            </a:r>
            <a:r>
              <a:rPr lang="ru">
                <a:solidFill>
                  <a:srgbClr val="00FFFF"/>
                </a:solidFill>
              </a:rPr>
              <a:t>result</a:t>
            </a:r>
            <a:r>
              <a:rPr lang="ru"/>
              <a:t> = </a:t>
            </a:r>
            <a:r>
              <a:rPr lang="ru">
                <a:solidFill>
                  <a:srgbClr val="FFFF00"/>
                </a:solidFill>
              </a:rPr>
              <a:t>a</a:t>
            </a:r>
            <a:r>
              <a:rPr lang="ru"/>
              <a:t> + </a:t>
            </a:r>
            <a:r>
              <a:rPr lang="ru">
                <a:solidFill>
                  <a:srgbClr val="FFFF00"/>
                </a:solidFill>
              </a:rPr>
              <a:t>b</a:t>
            </a:r>
            <a:r>
              <a:rPr lang="ru"/>
              <a:t>;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return</a:t>
            </a:r>
            <a:r>
              <a:rPr lang="ru"/>
              <a:t> </a:t>
            </a:r>
            <a:r>
              <a:rPr lang="ru">
                <a:solidFill>
                  <a:srgbClr val="00FFFF"/>
                </a:solidFill>
              </a:rPr>
              <a:t>result</a:t>
            </a:r>
            <a:r>
              <a:rPr lang="ru"/>
              <a:t>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}; // фигурные скобки позволяют писать многострочные инструкции, но необходимо явно указывать директиву return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</a:t>
            </a:r>
            <a:endParaRPr/>
          </a:p>
        </p:txBody>
      </p:sp>
      <p:sp>
        <p:nvSpPr>
          <p:cNvPr id="307" name="Google Shape;30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Arrow functions создаётся, когда выполнение доходит до него, и затем уже может использоваться так же как и Function Expression.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Правая сторона выражение: функция выполняет его и возвращает результат.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Имеет короткий и лаконичный синтаксис.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Напишите стрелочную функцию</a:t>
            </a:r>
            <a:r>
              <a:rPr lang="ru"/>
              <a:t> которая будет выводить переданную строку в консоль n раз.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Напишите стрелочную функцию, которая будет принимать в качестве параметра букву и если она гласная, функция будет  возвращать true, в противном случае false 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Напишите стрелочную функцию, которая будет возвращать true если строка является палиндромом и false в противном случае.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31550" y="171800"/>
            <a:ext cx="4153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Повтор материала предыдущего занятия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03400" y="1019749"/>
            <a:ext cx="36981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|| 2 || undefined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13775" y="1830200"/>
            <a:ext cx="4071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&amp;&amp; 2 &amp;&amp; undefined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13775" y="2779100"/>
            <a:ext cx="39222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|| true &amp;&amp; 19 || 99</a:t>
            </a:r>
            <a:endParaRPr sz="3000"/>
          </a:p>
        </p:txBody>
      </p:sp>
      <p:sp>
        <p:nvSpPr>
          <p:cNvPr id="91" name="Google Shape;91;p16"/>
          <p:cNvSpPr txBox="1"/>
          <p:nvPr/>
        </p:nvSpPr>
        <p:spPr>
          <a:xfrm>
            <a:off x="387500" y="3728000"/>
            <a:ext cx="3729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!0 || “value”</a:t>
            </a:r>
            <a:endParaRPr sz="3000"/>
          </a:p>
        </p:txBody>
      </p:sp>
      <p:sp>
        <p:nvSpPr>
          <p:cNvPr id="92" name="Google Shape;92;p16"/>
          <p:cNvSpPr txBox="1"/>
          <p:nvPr/>
        </p:nvSpPr>
        <p:spPr>
          <a:xfrm>
            <a:off x="4796100" y="101975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796100" y="18302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796100" y="2779100"/>
            <a:ext cx="4347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796100" y="37280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31550" y="171800"/>
            <a:ext cx="4153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Повтор материала предыдущего занятия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03400" y="1019749"/>
            <a:ext cx="36981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|| 2 || undefined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13775" y="1830200"/>
            <a:ext cx="4071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&amp;&amp; 2 &amp;&amp; undefined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13775" y="2779100"/>
            <a:ext cx="39222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|| true &amp;&amp; 19 || 99</a:t>
            </a:r>
            <a:endParaRPr sz="3000"/>
          </a:p>
        </p:txBody>
      </p:sp>
      <p:sp>
        <p:nvSpPr>
          <p:cNvPr id="105" name="Google Shape;105;p17"/>
          <p:cNvSpPr txBox="1"/>
          <p:nvPr/>
        </p:nvSpPr>
        <p:spPr>
          <a:xfrm>
            <a:off x="387500" y="3728000"/>
            <a:ext cx="3729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!0 || “value”</a:t>
            </a:r>
            <a:endParaRPr sz="3000"/>
          </a:p>
        </p:txBody>
      </p:sp>
      <p:sp>
        <p:nvSpPr>
          <p:cNvPr id="106" name="Google Shape;106;p17"/>
          <p:cNvSpPr txBox="1"/>
          <p:nvPr/>
        </p:nvSpPr>
        <p:spPr>
          <a:xfrm>
            <a:off x="4796100" y="101975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796100" y="18302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null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796100" y="2779100"/>
            <a:ext cx="4347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4796100" y="37280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231550" y="171800"/>
            <a:ext cx="4153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Повтор материала предыдущего занятия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03400" y="1019749"/>
            <a:ext cx="36981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|| 2 || undefined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13775" y="1830200"/>
            <a:ext cx="4071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&amp;&amp; 2 &amp;&amp; undefined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13775" y="2779100"/>
            <a:ext cx="39222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|| true &amp;&amp; 19 || 99</a:t>
            </a:r>
            <a:endParaRPr sz="3000"/>
          </a:p>
        </p:txBody>
      </p:sp>
      <p:sp>
        <p:nvSpPr>
          <p:cNvPr id="119" name="Google Shape;119;p18"/>
          <p:cNvSpPr txBox="1"/>
          <p:nvPr/>
        </p:nvSpPr>
        <p:spPr>
          <a:xfrm>
            <a:off x="387500" y="3728000"/>
            <a:ext cx="3729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!0 || “value”</a:t>
            </a:r>
            <a:endParaRPr sz="3000"/>
          </a:p>
        </p:txBody>
      </p:sp>
      <p:sp>
        <p:nvSpPr>
          <p:cNvPr id="120" name="Google Shape;120;p18"/>
          <p:cNvSpPr txBox="1"/>
          <p:nvPr/>
        </p:nvSpPr>
        <p:spPr>
          <a:xfrm>
            <a:off x="4796100" y="101975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796100" y="18302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null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796100" y="2779100"/>
            <a:ext cx="4347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19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4796100" y="37280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Результат?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231550" y="171800"/>
            <a:ext cx="4153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Повтор материала предыдущего занятия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03400" y="1019749"/>
            <a:ext cx="36981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|| 2 || undefined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313775" y="1830200"/>
            <a:ext cx="4071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&amp;&amp; 2 &amp;&amp; undefined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13775" y="2779100"/>
            <a:ext cx="39222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|| true &amp;&amp; 19 || 99</a:t>
            </a:r>
            <a:endParaRPr sz="3000"/>
          </a:p>
        </p:txBody>
      </p:sp>
      <p:sp>
        <p:nvSpPr>
          <p:cNvPr id="133" name="Google Shape;133;p19"/>
          <p:cNvSpPr txBox="1"/>
          <p:nvPr/>
        </p:nvSpPr>
        <p:spPr>
          <a:xfrm>
            <a:off x="387500" y="3728000"/>
            <a:ext cx="3729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!0 || “value”</a:t>
            </a:r>
            <a:endParaRPr sz="3000"/>
          </a:p>
        </p:txBody>
      </p:sp>
      <p:sp>
        <p:nvSpPr>
          <p:cNvPr id="134" name="Google Shape;134;p19"/>
          <p:cNvSpPr txBox="1"/>
          <p:nvPr/>
        </p:nvSpPr>
        <p:spPr>
          <a:xfrm>
            <a:off x="4796100" y="101975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4796100" y="18302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null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796100" y="2779100"/>
            <a:ext cx="43479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19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796100" y="3728000"/>
            <a:ext cx="41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true</a:t>
            </a:r>
            <a:endParaRPr sz="18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функций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функций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Функции являются основными «строительными блоками» программы. Чтобы не повторять один и тот же код во многих местах, придуманы функции.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0000"/>
                </a:solidFill>
              </a:rPr>
              <a:t>function</a:t>
            </a:r>
            <a:r>
              <a:rPr lang="ru" sz="1700"/>
              <a:t> </a:t>
            </a:r>
            <a:r>
              <a:rPr lang="ru" sz="1700">
                <a:solidFill>
                  <a:srgbClr val="00FFFF"/>
                </a:solidFill>
              </a:rPr>
              <a:t>имя</a:t>
            </a:r>
            <a:r>
              <a:rPr lang="ru" sz="1700"/>
              <a:t> (</a:t>
            </a:r>
            <a:r>
              <a:rPr lang="ru" sz="1700">
                <a:solidFill>
                  <a:srgbClr val="FFFF00"/>
                </a:solidFill>
              </a:rPr>
              <a:t>параметры</a:t>
            </a:r>
            <a:r>
              <a:rPr lang="ru" sz="1700"/>
              <a:t>){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	</a:t>
            </a:r>
            <a:r>
              <a:rPr lang="ru" sz="1700">
                <a:solidFill>
                  <a:srgbClr val="00FF00"/>
                </a:solidFill>
              </a:rPr>
              <a:t>… тело функции ...</a:t>
            </a:r>
            <a:endParaRPr sz="1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}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/>
              <a:t>Начинается с ключевого слова function.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