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Average"/>
      <p:regular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verage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bold.fntdata"/><Relationship Id="rId23" Type="http://schemas.openxmlformats.org/officeDocument/2006/relationships/slide" Target="slides/slide18.xml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1c2f1375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1c2f137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c2f1375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c2f1375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1c2f1375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1c2f1375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1c2f1375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1c2f1375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1c2f1375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1c2f1375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c2f1375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c2f1375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c2f1375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1c2f1375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1c2f1375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1c2f1375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1c2f1375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1c2f1375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1c2f1375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1c2f1375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1c2f1375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1c2f1375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1c2f1375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1c2f1375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1c2f1375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1c2f1375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1c2f1375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1c2f1375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1c2f1375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1c2f1375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1c2f1375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1c2f1375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1c2f137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1c2f137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1c2f1375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1c2f1375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b6570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b6570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1b6570d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1b6570d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1b6570d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1b6570d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1b6570d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1b6570d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1c2f1375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1c2f1375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1b6570df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1b6570d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1b6570df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1b6570df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b6570df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b6570df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1b6570d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1b6570d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1b6570df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1b6570df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1b6570df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1b6570df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625ad59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625ad59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1c2f1375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1c2f1375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1c2f1375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1c2f1375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1c2f1375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1c2f1375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1c2f1375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1c2f1375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a854c02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a854c02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1c2f1375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1c2f1375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c2f1375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1c2f1375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1c2f1375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1c2f1375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671250" y="3234775"/>
            <a:ext cx="78015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Примитивы. Объекты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025" y="291950"/>
            <a:ext cx="2361949" cy="23619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695750" y="4213400"/>
            <a:ext cx="5752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Лекция №5</a:t>
            </a:r>
            <a:endParaRPr sz="18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объекта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</a:t>
            </a:r>
            <a:r>
              <a:rPr lang="ru"/>
              <a:t> - это свойство представленное в виде функции.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user</a:t>
            </a:r>
            <a:r>
              <a:rPr lang="ru"/>
              <a:t> =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rgbClr val="FFFF00"/>
                </a:solidFill>
              </a:rPr>
              <a:t>sayName</a:t>
            </a:r>
            <a:r>
              <a:rPr lang="ru"/>
              <a:t>: function () {</a:t>
            </a:r>
            <a:br>
              <a:rPr lang="ru"/>
            </a:br>
            <a:r>
              <a:rPr lang="ru"/>
              <a:t>		</a:t>
            </a:r>
            <a:r>
              <a:rPr lang="ru">
                <a:solidFill>
                  <a:srgbClr val="00FFFF"/>
                </a:solidFill>
              </a:rPr>
              <a:t>console.log</a:t>
            </a:r>
            <a:r>
              <a:rPr lang="ru"/>
              <a:t>(“Ivan”)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user</a:t>
            </a:r>
            <a:r>
              <a:rPr lang="ru"/>
              <a:t>.</a:t>
            </a:r>
            <a:r>
              <a:rPr lang="ru">
                <a:solidFill>
                  <a:srgbClr val="FFFF00"/>
                </a:solidFill>
              </a:rPr>
              <a:t>sayName()</a:t>
            </a:r>
            <a:r>
              <a:rPr lang="ru"/>
              <a:t>; // Выведет Ivan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Создайте объект my</a:t>
            </a:r>
            <a:r>
              <a:rPr lang="ru"/>
              <a:t>FavoriteFilm</a:t>
            </a:r>
            <a:r>
              <a:rPr lang="ru"/>
              <a:t>, описывающий ваш любимый фильм. Объект должен содержать свойства с названием фильма, с датой выпуска, именем режиссера и страной выпуска.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Добавить свойство содержащее значение выручки фильма в прокате.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Добавить метод, который который будет выводить название фильма в консоль.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Удалить свойство содержащее год выпуска.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Вывести в консоль объект </a:t>
            </a:r>
            <a:r>
              <a:rPr lang="ru"/>
              <a:t>myFavoriteFilm и проанализировать его структуру.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Примитивы как объект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Объекты «тяжелее» примитивов, занимают больше памяти.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Но создателю JavaScript хотелось создать удобный доступ к методам и они должны были быть легкими и быстрыми.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Выбранное решение: каждый примитив получил свой собственный «объект-обёртку»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Примитивы как объект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symbol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ru">
                <a:solidFill>
                  <a:srgbClr val="00FFFF"/>
                </a:solidFill>
              </a:rPr>
              <a:t>null*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ru">
                <a:solidFill>
                  <a:srgbClr val="00FFFF"/>
                </a:solidFill>
              </a:rPr>
              <a:t>undefined*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*Являются исключениями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Как это работает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Примитив всегда остаются примитивами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Язык позволяет осуществлять доступ к методам и свойствам строк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Для этого создается специальный «объект-обёртка», который предоставляет нужный функционал, а после удаляется.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Так же каждый примитив имеет свой собственный «объект-обёртку», которые называются: String, Number, Boolean и Symbol. Таким образом, они имеют разный набор методов.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использования 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str</a:t>
            </a:r>
            <a:r>
              <a:rPr lang="ru"/>
              <a:t>  = “Hello Ivan”;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console.log</a:t>
            </a:r>
            <a:r>
              <a:rPr lang="ru"/>
              <a:t>(</a:t>
            </a:r>
            <a:r>
              <a:rPr lang="ru">
                <a:solidFill>
                  <a:srgbClr val="FF0000"/>
                </a:solidFill>
              </a:rPr>
              <a:t>str</a:t>
            </a:r>
            <a:r>
              <a:rPr lang="ru"/>
              <a:t>.</a:t>
            </a:r>
            <a:r>
              <a:rPr lang="ru">
                <a:solidFill>
                  <a:srgbClr val="00FFFF"/>
                </a:solidFill>
              </a:rPr>
              <a:t>toUpperCase()</a:t>
            </a:r>
            <a:r>
              <a:rPr lang="ru"/>
              <a:t>);  // Выведет HELLO IVAN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number</a:t>
            </a:r>
            <a:r>
              <a:rPr lang="ru"/>
              <a:t> = 1.2345;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FFFF"/>
                </a:solidFill>
              </a:rPr>
              <a:t>console.log</a:t>
            </a:r>
            <a:r>
              <a:rPr lang="ru"/>
              <a:t>(</a:t>
            </a:r>
            <a:r>
              <a:rPr lang="ru">
                <a:solidFill>
                  <a:srgbClr val="FF0000"/>
                </a:solidFill>
              </a:rPr>
              <a:t>number</a:t>
            </a:r>
            <a:r>
              <a:rPr lang="ru"/>
              <a:t>.</a:t>
            </a:r>
            <a:r>
              <a:rPr lang="ru">
                <a:solidFill>
                  <a:srgbClr val="00FFFF"/>
                </a:solidFill>
              </a:rPr>
              <a:t>toFixed(</a:t>
            </a:r>
            <a:r>
              <a:rPr lang="ru">
                <a:solidFill>
                  <a:srgbClr val="FFFF00"/>
                </a:solidFill>
              </a:rPr>
              <a:t>2</a:t>
            </a:r>
            <a:r>
              <a:rPr lang="ru">
                <a:solidFill>
                  <a:srgbClr val="00FFFF"/>
                </a:solidFill>
              </a:rPr>
              <a:t>)</a:t>
            </a:r>
            <a:r>
              <a:rPr lang="ru"/>
              <a:t>);  // Выведет 1.23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Итого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Формально эти методы работают с помощью временных объектов, но движки JavaScript внутренне очень хорошо оптимизируют этот процесс, так что их вызов не требует много ресурсов.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Все примитивы, кроме null и undefined.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new Number("123") и Number("123") разные. Первый это создание объекта, второй - приведение к числовому типу.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Числа (способы записи)*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JavaScript можно использовать букву "e", чтобы с</a:t>
            </a:r>
            <a:r>
              <a:rPr lang="ru"/>
              <a:t>о</a:t>
            </a:r>
            <a:r>
              <a:rPr lang="ru"/>
              <a:t>кратить запись числа.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4.100.000.000 == 4.1e9</a:t>
            </a:r>
            <a:r>
              <a:rPr b="1" lang="ru"/>
              <a:t> </a:t>
            </a:r>
            <a:r>
              <a:rPr lang="ru"/>
              <a:t>// 4.1 миллиардов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Другими словами, "e" производит операцию умножения числа на 1 с указанным количеством нулей.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0.000002 == 2e-6</a:t>
            </a:r>
            <a:r>
              <a:rPr b="1" lang="ru">
                <a:solidFill>
                  <a:srgbClr val="00FFFF"/>
                </a:solidFill>
              </a:rPr>
              <a:t> </a:t>
            </a:r>
            <a:r>
              <a:rPr lang="ru"/>
              <a:t>// шесть нулей, слева от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Отрицательное число после "e" подразумевает деление на 1 с указанным количеством нулей.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Числа (системы счисления)*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Шестнадцатеричные числа - </a:t>
            </a:r>
            <a:r>
              <a:rPr lang="ru">
                <a:solidFill>
                  <a:srgbClr val="00FFFF"/>
                </a:solidFill>
              </a:rPr>
              <a:t>0xff</a:t>
            </a:r>
            <a:r>
              <a:rPr lang="ru"/>
              <a:t>;</a:t>
            </a:r>
            <a:r>
              <a:rPr lang="ru">
                <a:solidFill>
                  <a:srgbClr val="569CD6"/>
                </a:solidFill>
              </a:rPr>
              <a:t> </a:t>
            </a:r>
            <a:r>
              <a:rPr lang="ru"/>
              <a:t>// 255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Двоичные числа - </a:t>
            </a:r>
            <a:r>
              <a:rPr lang="ru">
                <a:solidFill>
                  <a:srgbClr val="00FFFF"/>
                </a:solidFill>
              </a:rPr>
              <a:t>0b11111111</a:t>
            </a:r>
            <a:r>
              <a:rPr lang="ru"/>
              <a:t>;//бинарная форма записи числа 255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Восьмеричные числа - </a:t>
            </a:r>
            <a:r>
              <a:rPr lang="ru">
                <a:solidFill>
                  <a:srgbClr val="00FFFF"/>
                </a:solidFill>
              </a:rPr>
              <a:t>0o377</a:t>
            </a:r>
            <a:r>
              <a:rPr lang="ru"/>
              <a:t>;</a:t>
            </a:r>
            <a:r>
              <a:rPr lang="ru">
                <a:solidFill>
                  <a:srgbClr val="569CD6"/>
                </a:solidFill>
              </a:rPr>
              <a:t> </a:t>
            </a:r>
            <a:r>
              <a:rPr lang="ru"/>
              <a:t>//восьмеричная форма записи числа 255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Важно знать: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в разных кодировках === равны друг другу и typeof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других систем счисления есть функция </a:t>
            </a:r>
            <a:r>
              <a:rPr lang="ru">
                <a:solidFill>
                  <a:srgbClr val="00FFFF"/>
                </a:solidFill>
              </a:rPr>
              <a:t>parseInt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Функции parseInt и parseFloat*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+'200px'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); // NaN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parseInt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'200px'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);  // 200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parseFloat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'12.5em'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); // 12.5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parseInt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'a555'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); // NaN, на первом символе происходит остановка чтения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Функция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parseInt</a:t>
            </a:r>
            <a:r>
              <a:rPr lang="ru" sz="1800">
                <a:solidFill>
                  <a:srgbClr val="569CD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ru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имеет необязательный второй параметр base. Он определяет систему счисления.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268950" y="298825"/>
            <a:ext cx="83595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Ход занятия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1152475"/>
            <a:ext cx="85206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Вопросы по ДЗ</a:t>
            </a: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Примитивы.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Объекты.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Практика.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/>
        </p:nvSpPr>
        <p:spPr>
          <a:xfrm>
            <a:off x="311700" y="45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Функции isNaN и isFinite*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311700" y="1078475"/>
            <a:ext cx="85206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isNaN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value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преобразует значение в число и проверяет является ли оно NaN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isNaN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NaN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); // true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isNaN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"str"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); // true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isFinite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value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преобразует аргумент в число и возвращает true, если оно является обычным числом, т.е. не NaN/Infinity/-Infinity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isFinite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"15"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); // true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isFinite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"str"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); // false, потому что специальное значение: NaN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isFinite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Infinity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); // false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Метод toString()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Метод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num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toString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base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возвращает строковое представление числа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num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в системе счисления base.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num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= 255;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num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toString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() );  // "255"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num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toString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16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);  // ff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num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toString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);   // 11111111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Объект Math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 JavaScript встроен объект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Math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который содержит различные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математические функции и константы.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Библиотека маленькая, но содержит всё самое важное.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 developer.mozilla.org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201" y="81400"/>
            <a:ext cx="1452100" cy="485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Округление 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311700" y="1152475"/>
            <a:ext cx="85206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Math.round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Округление до ближайшего целого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num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= 12.36;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Math.round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num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); // "12"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num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toFixed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); // "12.3" результатом toFixed является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строка (+)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Math.floor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- Округление в меньшую сторону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Math.ceil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Округление в большую сторону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Другие функции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p3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Math.random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() - Возвращает псевдослучайное число в диапазоне от 0 (включительно) до 1 (но не включая 1).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Math.random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() ); // 0.1234567894322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Math.max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c...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/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Math.min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c...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Возвращает наибольшее/наименьшее число из перечисленных аргументов.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Math.max(3, 5, -10, 0, 1)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); // 5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Итог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Будьте очень осторожны при операциях с дробями, используйте округление.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 математическим  функциям смотрите Math.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seInt \ ParseFloat - работают иначе +.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toFixed(2) возвращает строку.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Строки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Внутренний формат для строк — всегда UTF-16 вне зависимости от кодировки страницы.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Содержимое строки в JavaScript нельзя изменить. Нельзя взять символ посередине и заменить его. Как только строка создана — она такая навсегда.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Спецсимволы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9" name="Google Shape;219;p3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\n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Перевод строки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\r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Возврат каретки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\\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Обратный слеш (\" экранирование)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\t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 Знак табуляции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\u00A9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Символ в кодировке UTF-16 формата \uXXXX, в данном случае юникодное представление знака копирайта  ©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Свойства строк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Свойство length содержит длину строки.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`Ivan`.</a:t>
            </a: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length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); // 4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Получить символ, который занимает позицию pos, можно с помощью квадратных скобок: [pos]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`Ivan`</a:t>
            </a: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[0] 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); // I если нету такой позиции то undefined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Содержимое строки в JavaScript нельзя изменить.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6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str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= 'Hi';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str</a:t>
            </a: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[0]</a:t>
            </a: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= 'h'; // выдаст ошибку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Методы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1" name="Google Shape;231;p4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'Ivan'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toUpperCase()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); // IVAN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'Ivan'.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toLowerCase()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); // ivan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'Ivan'[0].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toLowerCase()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); // 'i'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' Ivan '.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trim()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); //убрать пробелы сначала и в конце строки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 developer.mozilla.org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825" y="340425"/>
            <a:ext cx="1603250" cy="443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JavaScript есть 7 примитивных типов данных: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undefined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bigint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symbol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Сравнение строк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Строчные буквы больше заглавных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'z' &gt; 'Z' ); // true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Строки кодируются в UTF-16 Таким образом, у любого символа есть соответствующий код.  Получить код символа str.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codePointAt(pos)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"z".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codePointAt(0)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); // 122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"Z".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codePointAt(0)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); // 90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Поиск подстроки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4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str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indexOf(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substr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pos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Он ищет подстроку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substr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в строке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str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начиная с позиции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pos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(необяз), и возвращает позицию, на которой располагается совпадение, либо -1 при отсутствии совпадений.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str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= 'Widget with id';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str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indexOf(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'id'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 // 12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Чтобы найти все вхождения подстроки, нужно запустить indexOf в цикле.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Если нужно только вхождение*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0" name="Google Shape;250;p4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str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includes(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find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pos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возвращает true, если в строке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str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есть подстрока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substr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начиная с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pos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(необяз) либо false, если нет.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“Widget with id".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includes("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Widget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")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); // true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"Widget with id".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includes("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ololo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")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); // false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Получение подстроки*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6" name="Google Shape;256;p4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.slice(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start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end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Возвращает часть строки от start до (не включая) end.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.substr(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start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length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Возвращает часть строки от start длины length.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.substring(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start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end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Возвращает часть строки между start и end.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str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= "stringify";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str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slice(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);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// вернет 'strin', символы от 0 до 5 (не включая 5)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Итог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2" name="Google Shape;262;p4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Есть три типа кавычек. (‘ ’, “ ”, ` `)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Строки в JavaScript кодируются в UTF-16 у каждого символа есть код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Для получения символа используйте []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Для получения подстроки используйте slice, а вхождения indexOf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Содержимое строки в JavaScript нельзя изменить, но можно из нее создать новую.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Реализовать функцию которая будет принимать числовой диапазон в качестве параметров [min, max] и будет возвращать случайное целое число из данного диапазона.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Реализовать функцию которая будет определять, в каком регистре записан n элемент переданной строки, если в верхнем то вернуть true, в противном случае вернуть false.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Реализовать функцию которая заменяет в строке str, все вхождения подстроки find, на подстроку replace.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Дополнительная информация</a:t>
            </a:r>
            <a:endParaRPr/>
          </a:p>
        </p:txBody>
      </p:sp>
      <p:sp>
        <p:nvSpPr>
          <p:cNvPr id="274" name="Google Shape;274;p48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Неточные вычисления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0" name="Google Shape;280;p4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Проблема: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 0.1 + 0.2 </a:t>
            </a:r>
            <a:r>
              <a:rPr lang="ru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); // 0.30000000000000004</a:t>
            </a:r>
            <a:endParaRPr sz="18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console.log</a:t>
            </a:r>
            <a:r>
              <a:rPr lang="ru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( </a:t>
            </a:r>
            <a:r>
              <a:rPr lang="ru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0.1 + 0.2 === 0.3</a:t>
            </a:r>
            <a:r>
              <a:rPr lang="ru" sz="1800">
                <a:solidFill>
                  <a:srgbClr val="CE5C4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ru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); // false</a:t>
            </a:r>
            <a:endParaRPr sz="18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Причины:</a:t>
            </a:r>
            <a:endParaRPr sz="18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 JavaScript нет возможности для хранения точных значений 0.1 или 0.2, используя двоичную систему, точно также, как нет возможности хранить одну третью в десятичной системе счисления.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Неточные вычисления</a:t>
            </a:r>
            <a:endParaRPr/>
          </a:p>
        </p:txBody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проблемы: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Наиболее надежный способ — это округлить результат: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sum</a:t>
            </a:r>
            <a:r>
              <a:rPr lang="ru"/>
              <a:t> = 0.1 + 0.2;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console.log</a:t>
            </a:r>
            <a:r>
              <a:rPr lang="ru"/>
              <a:t>( +</a:t>
            </a:r>
            <a:r>
              <a:rPr lang="ru">
                <a:solidFill>
                  <a:srgbClr val="FF0000"/>
                </a:solidFill>
              </a:rPr>
              <a:t>sum</a:t>
            </a:r>
            <a:r>
              <a:rPr lang="ru"/>
              <a:t>.</a:t>
            </a:r>
            <a:r>
              <a:rPr lang="ru">
                <a:solidFill>
                  <a:srgbClr val="00FFFF"/>
                </a:solidFill>
              </a:rPr>
              <a:t>toFixed</a:t>
            </a:r>
            <a:r>
              <a:rPr lang="ru"/>
              <a:t>(</a:t>
            </a:r>
            <a:r>
              <a:rPr lang="ru">
                <a:solidFill>
                  <a:srgbClr val="FFFF00"/>
                </a:solidFill>
              </a:rPr>
              <a:t>2</a:t>
            </a:r>
            <a:r>
              <a:rPr lang="ru"/>
              <a:t>) ); // 0.3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FFFF"/>
                </a:solidFill>
              </a:rPr>
              <a:t>console.log</a:t>
            </a:r>
            <a:r>
              <a:rPr lang="ru"/>
              <a:t>( 9999999999999999 ); // покажет 10000000000000000</a:t>
            </a:r>
            <a:r>
              <a:rPr lang="ru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Объекты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 - это сложная структура данных, представляемая как неупорядоченная коллекция свойств.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Свойство - это часть объекта которая состоит из имени и значения.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user</a:t>
            </a:r>
            <a:r>
              <a:rPr lang="ru"/>
              <a:t> =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rgbClr val="FFFF00"/>
                </a:solidFill>
              </a:rPr>
              <a:t>name</a:t>
            </a:r>
            <a:r>
              <a:rPr lang="ru"/>
              <a:t>: “Ivan”,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rgbClr val="FFFF00"/>
                </a:solidFill>
              </a:rPr>
              <a:t>age</a:t>
            </a:r>
            <a:r>
              <a:rPr lang="ru"/>
              <a:t>: “18”,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Объекты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Создать объект можно двумя способами: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user</a:t>
            </a:r>
            <a:r>
              <a:rPr lang="ru"/>
              <a:t> = </a:t>
            </a:r>
            <a:r>
              <a:rPr lang="ru">
                <a:solidFill>
                  <a:srgbClr val="00FFFF"/>
                </a:solidFill>
              </a:rPr>
              <a:t>new Object ()</a:t>
            </a:r>
            <a:r>
              <a:rPr lang="ru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animal</a:t>
            </a:r>
            <a:r>
              <a:rPr lang="ru"/>
              <a:t> = </a:t>
            </a:r>
            <a:r>
              <a:rPr lang="ru">
                <a:solidFill>
                  <a:srgbClr val="00FFFF"/>
                </a:solidFill>
              </a:rPr>
              <a:t>{}</a:t>
            </a:r>
            <a:r>
              <a:rPr lang="ru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Основными операциями при работе с объектами являются: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добавление свойств.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обращение к свойствам.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изменение свойств.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удаление свойств.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свойств объекта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let </a:t>
            </a:r>
            <a:r>
              <a:rPr lang="ru" sz="1800">
                <a:solidFill>
                  <a:srgbClr val="FF0000"/>
                </a:solidFill>
              </a:rPr>
              <a:t>user</a:t>
            </a:r>
            <a:r>
              <a:rPr lang="ru" sz="1800"/>
              <a:t> = {};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</a:rPr>
              <a:t>user</a:t>
            </a:r>
            <a:r>
              <a:rPr lang="ru" sz="1800"/>
              <a:t>.</a:t>
            </a:r>
            <a:r>
              <a:rPr lang="ru" sz="1800">
                <a:solidFill>
                  <a:srgbClr val="FFFF00"/>
                </a:solidFill>
              </a:rPr>
              <a:t>name</a:t>
            </a:r>
            <a:r>
              <a:rPr lang="ru" sz="1800"/>
              <a:t> = “Ivan”;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FF0000"/>
                </a:solidFill>
              </a:rPr>
              <a:t>user</a:t>
            </a:r>
            <a:r>
              <a:rPr lang="ru" sz="1800"/>
              <a:t>[“</a:t>
            </a:r>
            <a:r>
              <a:rPr lang="ru" sz="1800">
                <a:solidFill>
                  <a:srgbClr val="FFFF00"/>
                </a:solidFill>
              </a:rPr>
              <a:t>age</a:t>
            </a:r>
            <a:r>
              <a:rPr lang="ru" sz="1800"/>
              <a:t>”] = 18;</a:t>
            </a:r>
            <a:endParaRPr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let </a:t>
            </a:r>
            <a:r>
              <a:rPr lang="ru" sz="1800">
                <a:solidFill>
                  <a:srgbClr val="FF0000"/>
                </a:solidFill>
              </a:rPr>
              <a:t>value</a:t>
            </a:r>
            <a:r>
              <a:rPr lang="ru" sz="1800"/>
              <a:t> = “name”;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let </a:t>
            </a:r>
            <a:r>
              <a:rPr lang="ru" sz="1800">
                <a:solidFill>
                  <a:srgbClr val="FF0000"/>
                </a:solidFill>
              </a:rPr>
              <a:t>people</a:t>
            </a:r>
            <a:r>
              <a:rPr lang="ru" sz="1800"/>
              <a:t> = {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	[</a:t>
            </a:r>
            <a:r>
              <a:rPr lang="ru" sz="1800">
                <a:solidFill>
                  <a:srgbClr val="FFFF00"/>
                </a:solidFill>
              </a:rPr>
              <a:t>value</a:t>
            </a:r>
            <a:r>
              <a:rPr lang="ru" sz="1800"/>
              <a:t>] : “Ivan”,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};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rgbClr val="00FFFF"/>
                </a:solidFill>
              </a:rPr>
              <a:t>console.log(</a:t>
            </a:r>
            <a:r>
              <a:rPr lang="ru" sz="1800">
                <a:solidFill>
                  <a:srgbClr val="FF0000"/>
                </a:solidFill>
              </a:rPr>
              <a:t> people</a:t>
            </a:r>
            <a:r>
              <a:rPr lang="ru" sz="1800"/>
              <a:t>.name </a:t>
            </a:r>
            <a:r>
              <a:rPr lang="ru" sz="1800">
                <a:solidFill>
                  <a:srgbClr val="00FFFF"/>
                </a:solidFill>
              </a:rPr>
              <a:t>)</a:t>
            </a:r>
            <a:r>
              <a:rPr lang="ru" sz="1800"/>
              <a:t>; // Выведет Ivan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Обращение к</a:t>
            </a:r>
            <a:r>
              <a:rPr lang="ru"/>
              <a:t> свойствам объекта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user</a:t>
            </a:r>
            <a:r>
              <a:rPr lang="ru"/>
              <a:t> = 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name</a:t>
            </a:r>
            <a:r>
              <a:rPr lang="ru"/>
              <a:t> : “Ivan”;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min-age</a:t>
            </a:r>
            <a:r>
              <a:rPr lang="ru"/>
              <a:t> : 18;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>
                <a:solidFill>
                  <a:srgbClr val="00FFFF"/>
                </a:solidFill>
              </a:rPr>
              <a:t>console.log</a:t>
            </a:r>
            <a:r>
              <a:rPr lang="ru"/>
              <a:t>(</a:t>
            </a:r>
            <a:r>
              <a:rPr lang="ru">
                <a:solidFill>
                  <a:srgbClr val="FF0000"/>
                </a:solidFill>
              </a:rPr>
              <a:t>user</a:t>
            </a:r>
            <a:r>
              <a:rPr lang="ru"/>
              <a:t>.</a:t>
            </a:r>
            <a:r>
              <a:rPr lang="ru">
                <a:solidFill>
                  <a:srgbClr val="FFFF00"/>
                </a:solidFill>
              </a:rPr>
              <a:t>name</a:t>
            </a:r>
            <a:r>
              <a:rPr lang="ru"/>
              <a:t>); // Выведет Ivan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>
                <a:solidFill>
                  <a:srgbClr val="00FFFF"/>
                </a:solidFill>
              </a:rPr>
              <a:t>console.log</a:t>
            </a:r>
            <a:r>
              <a:rPr lang="ru"/>
              <a:t>(</a:t>
            </a:r>
            <a:r>
              <a:rPr lang="ru">
                <a:solidFill>
                  <a:srgbClr val="FF0000"/>
                </a:solidFill>
              </a:rPr>
              <a:t>user</a:t>
            </a:r>
            <a:r>
              <a:rPr lang="ru"/>
              <a:t>[“</a:t>
            </a:r>
            <a:r>
              <a:rPr lang="ru">
                <a:solidFill>
                  <a:srgbClr val="FFFF00"/>
                </a:solidFill>
              </a:rPr>
              <a:t>min-age</a:t>
            </a:r>
            <a:r>
              <a:rPr lang="ru"/>
              <a:t>”]); // Выведет 18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Изменение свойств</a:t>
            </a:r>
            <a:r>
              <a:rPr lang="ru"/>
              <a:t> объекта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user</a:t>
            </a:r>
            <a:r>
              <a:rPr lang="ru"/>
              <a:t> = 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name </a:t>
            </a:r>
            <a:r>
              <a:rPr lang="ru"/>
              <a:t>: </a:t>
            </a:r>
            <a:r>
              <a:rPr lang="ru"/>
              <a:t>“Ivan”;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age</a:t>
            </a:r>
            <a:r>
              <a:rPr lang="ru"/>
              <a:t> : 18;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user</a:t>
            </a:r>
            <a:r>
              <a:rPr lang="ru"/>
              <a:t>.</a:t>
            </a:r>
            <a:r>
              <a:rPr lang="ru">
                <a:solidFill>
                  <a:srgbClr val="FFFF00"/>
                </a:solidFill>
              </a:rPr>
              <a:t>name</a:t>
            </a:r>
            <a:r>
              <a:rPr lang="ru"/>
              <a:t> = “Anton”;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>
                <a:solidFill>
                  <a:srgbClr val="00FFFF"/>
                </a:solidFill>
              </a:rPr>
              <a:t>console.log</a:t>
            </a:r>
            <a:r>
              <a:rPr lang="ru"/>
              <a:t>(</a:t>
            </a:r>
            <a:r>
              <a:rPr lang="ru">
                <a:solidFill>
                  <a:srgbClr val="FF0000"/>
                </a:solidFill>
              </a:rPr>
              <a:t>user</a:t>
            </a:r>
            <a:r>
              <a:rPr lang="ru"/>
              <a:t>.</a:t>
            </a:r>
            <a:r>
              <a:rPr lang="ru">
                <a:solidFill>
                  <a:srgbClr val="FFFF00"/>
                </a:solidFill>
              </a:rPr>
              <a:t>name</a:t>
            </a:r>
            <a:r>
              <a:rPr lang="ru"/>
              <a:t>); // Выведет Anton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</a:t>
            </a:r>
            <a:r>
              <a:rPr lang="ru"/>
              <a:t> свойств объекта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FF0000"/>
                </a:solidFill>
              </a:rPr>
              <a:t>user</a:t>
            </a:r>
            <a:r>
              <a:rPr lang="ru"/>
              <a:t> = 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name</a:t>
            </a:r>
            <a:r>
              <a:rPr lang="ru"/>
              <a:t> : “Ivan”;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00"/>
                </a:solidFill>
              </a:rPr>
              <a:t>age</a:t>
            </a:r>
            <a:r>
              <a:rPr lang="ru"/>
              <a:t> : 18;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>
                <a:solidFill>
                  <a:srgbClr val="00FFFF"/>
                </a:solidFill>
              </a:rPr>
              <a:t>console.log</a:t>
            </a:r>
            <a:r>
              <a:rPr lang="ru"/>
              <a:t>(</a:t>
            </a:r>
            <a:r>
              <a:rPr lang="ru">
                <a:solidFill>
                  <a:srgbClr val="FF0000"/>
                </a:solidFill>
              </a:rPr>
              <a:t>user</a:t>
            </a:r>
            <a:r>
              <a:rPr lang="ru"/>
              <a:t>.</a:t>
            </a:r>
            <a:r>
              <a:rPr lang="ru">
                <a:solidFill>
                  <a:srgbClr val="FFFF00"/>
                </a:solidFill>
              </a:rPr>
              <a:t>name</a:t>
            </a:r>
            <a:r>
              <a:rPr lang="ru"/>
              <a:t>); // Выведет Ivan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delete</a:t>
            </a: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user</a:t>
            </a:r>
            <a:r>
              <a:rPr lang="ru"/>
              <a:t>.</a:t>
            </a:r>
            <a:r>
              <a:rPr lang="ru">
                <a:solidFill>
                  <a:srgbClr val="FFFF00"/>
                </a:solidFill>
              </a:rPr>
              <a:t>name</a:t>
            </a:r>
            <a:r>
              <a:rPr lang="ru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>
                <a:solidFill>
                  <a:srgbClr val="00FFFF"/>
                </a:solidFill>
              </a:rPr>
              <a:t>console.log</a:t>
            </a:r>
            <a:r>
              <a:rPr lang="ru"/>
              <a:t>(</a:t>
            </a:r>
            <a:r>
              <a:rPr lang="ru">
                <a:solidFill>
                  <a:srgbClr val="FF0000"/>
                </a:solidFill>
              </a:rPr>
              <a:t>user</a:t>
            </a:r>
            <a:r>
              <a:rPr lang="ru"/>
              <a:t>.</a:t>
            </a:r>
            <a:r>
              <a:rPr lang="ru">
                <a:solidFill>
                  <a:srgbClr val="FFFF00"/>
                </a:solidFill>
              </a:rPr>
              <a:t>name</a:t>
            </a:r>
            <a:r>
              <a:rPr lang="ru"/>
              <a:t>); // Выведет undefined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