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Arial Black" pitchFamily="34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125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26818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27" name="Google Shape;27;p2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 txBox="1"/>
            <p:nvPr/>
          </p:nvSpPr>
          <p:spPr>
            <a:xfrm>
              <a:off x="1716087" y="1690687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0" y="1066800"/>
              <a:ext cx="2867024" cy="3157537"/>
              <a:chOff x="0" y="1066800"/>
              <a:chExt cx="2867024" cy="3157537"/>
            </a:xfrm>
          </p:grpSpPr>
          <p:sp>
            <p:nvSpPr>
              <p:cNvPr id="30" name="Google Shape;30;p2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716087" y="1690687"/>
                <a:ext cx="574675" cy="64293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2281237" y="1066800"/>
                <a:ext cx="585787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2281237" y="1690687"/>
                <a:ext cx="585787" cy="6429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 txBox="1"/>
              <p:nvPr/>
            </p:nvSpPr>
            <p:spPr>
              <a:xfrm>
                <a:off x="1716087" y="2324100"/>
                <a:ext cx="574675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 txBox="1"/>
              <p:nvPr/>
            </p:nvSpPr>
            <p:spPr>
              <a:xfrm>
                <a:off x="573087" y="2947987"/>
                <a:ext cx="576262" cy="64452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 txBox="1"/>
              <p:nvPr/>
            </p:nvSpPr>
            <p:spPr>
              <a:xfrm>
                <a:off x="1141412" y="2947987"/>
                <a:ext cx="584200" cy="6445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0"/>
            <a:ext cx="9144000" cy="546100"/>
            <a:chOff x="0" y="0"/>
            <a:chExt cx="9144000" cy="546100"/>
          </a:xfrm>
        </p:grpSpPr>
        <p:sp>
          <p:nvSpPr>
            <p:cNvPr id="13" name="Google Shape;13;p1"/>
            <p:cNvSpPr txBox="1"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409575" y="134937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547687" y="0"/>
              <a:ext cx="139700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547687" y="134937"/>
              <a:ext cx="139700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274637" y="274637"/>
              <a:ext cx="136525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131762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274637" y="409575"/>
              <a:ext cx="136525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ru-RU" dirty="0" smtClean="0"/>
              <a:t>Программная инженерия</a:t>
            </a:r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"/>
          </p:nvPr>
        </p:nvSpPr>
        <p:spPr>
          <a:xfrm>
            <a:off x="1062037" y="4464050"/>
            <a:ext cx="8081962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Управляемый вариантами использования.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Архитектурно-ориентированный.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Итеративный и инкрементный.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/>
        </p:nvSpPr>
        <p:spPr>
          <a:xfrm>
            <a:off x="250825" y="908050"/>
            <a:ext cx="8642350" cy="430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Достоинства управляемого итеративного процесса (</a:t>
            </a:r>
            <a:r>
              <a:rPr lang="en-US" sz="1800" b="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управлении рисками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Управляемая итерация ограничивает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финансовые риски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затратами на одно приращение, так как если разработчикам потребуется повторить итерацию, то затраты будут на одну итерацию, а не стоимость всего продукта.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Управляемая итерация снижает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риски не поставки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продукта заказчику в запланированные сроки.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Управляемая итерация ускоряет темпы процесса разработки, так как для разработчиков короткий и точный план предпочтительнее длинного и вечно сдвигающегося (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временные риски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Управляемая итерация признает часто отвергаемый факт, что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желания и требования пользователей не могут быть определены в начале разработки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концептуальные риски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Они обычно уточняются в последовательных итерациях. Такой подход облегчает адаптацию к изменениям требований.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746125" y="549275"/>
            <a:ext cx="7605712" cy="396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Жизненный цикл в унифицированном процессе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250825" y="1089025"/>
            <a:ext cx="8686800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Жизненный цикл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информационной системы - последовательность циклов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унифицированного процесса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процессе жизни информационной системы унифицированный процесс циклически повторяется.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цикл состоит из четырех фаз: (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 и разработка требований, проектирование, построение, внедрение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каждая фаза подразделяется на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итерации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Каждая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итерация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включает следующие 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рабочие процессы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проектирование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реализация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rot="5400000">
            <a:off x="1331912" y="3519487"/>
            <a:ext cx="765175" cy="495300"/>
          </a:xfrm>
          <a:prstGeom prst="bentArrow">
            <a:avLst>
              <a:gd name="adj1" fmla="val 12427"/>
              <a:gd name="adj2" fmla="val 3746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0" y="5003800"/>
            <a:ext cx="9143999" cy="1395412"/>
            <a:chOff x="0" y="5003800"/>
            <a:chExt cx="9143999" cy="1395412"/>
          </a:xfrm>
        </p:grpSpPr>
        <p:grpSp>
          <p:nvGrpSpPr>
            <p:cNvPr id="120" name="Google Shape;120;p14"/>
            <p:cNvGrpSpPr/>
            <p:nvPr/>
          </p:nvGrpSpPr>
          <p:grpSpPr>
            <a:xfrm>
              <a:off x="0" y="5003800"/>
              <a:ext cx="8847137" cy="1395412"/>
              <a:chOff x="0" y="5138737"/>
              <a:chExt cx="8847137" cy="1395412"/>
            </a:xfrm>
          </p:grpSpPr>
          <p:sp>
            <p:nvSpPr>
              <p:cNvPr id="121" name="Google Shape;121;p14"/>
              <p:cNvSpPr txBox="1"/>
              <p:nvPr/>
            </p:nvSpPr>
            <p:spPr>
              <a:xfrm>
                <a:off x="430212" y="5138737"/>
                <a:ext cx="1800225" cy="139541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Разработка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требований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анализ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проектирование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реализация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тестирование</a:t>
                </a:r>
                <a:endParaRPr/>
              </a:p>
            </p:txBody>
          </p:sp>
          <p:sp>
            <p:nvSpPr>
              <p:cNvPr id="122" name="Google Shape;122;p14"/>
              <p:cNvSpPr txBox="1"/>
              <p:nvPr/>
            </p:nvSpPr>
            <p:spPr>
              <a:xfrm>
                <a:off x="2635250" y="5138737"/>
                <a:ext cx="1800225" cy="139541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Проектирование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анализ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проектирование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реализация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тестирование</a:t>
                </a:r>
                <a:endParaRPr/>
              </a:p>
            </p:txBody>
          </p:sp>
          <p:sp>
            <p:nvSpPr>
              <p:cNvPr id="123" name="Google Shape;123;p14"/>
              <p:cNvSpPr txBox="1"/>
              <p:nvPr/>
            </p:nvSpPr>
            <p:spPr>
              <a:xfrm>
                <a:off x="4840287" y="5138737"/>
                <a:ext cx="1800225" cy="139541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Построение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анализ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проектирование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реализация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тестирование</a:t>
                </a:r>
                <a:endParaRPr/>
              </a:p>
            </p:txBody>
          </p:sp>
          <p:sp>
            <p:nvSpPr>
              <p:cNvPr id="124" name="Google Shape;124;p14"/>
              <p:cNvSpPr txBox="1"/>
              <p:nvPr/>
            </p:nvSpPr>
            <p:spPr>
              <a:xfrm>
                <a:off x="7046912" y="5138737"/>
                <a:ext cx="1800225" cy="139541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Внедрение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анализ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проектирование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реализация</a:t>
                </a:r>
                <a:r>
                  <a:rPr lang="en-US"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lang="en-US" sz="14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тестирование</a:t>
                </a:r>
                <a:endParaRPr/>
              </a:p>
            </p:txBody>
          </p:sp>
          <p:cxnSp>
            <p:nvCxnSpPr>
              <p:cNvPr id="125" name="Google Shape;125;p14"/>
              <p:cNvCxnSpPr/>
              <p:nvPr/>
            </p:nvCxnSpPr>
            <p:spPr>
              <a:xfrm>
                <a:off x="2230437" y="5837237"/>
                <a:ext cx="40481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126" name="Google Shape;126;p14"/>
              <p:cNvCxnSpPr/>
              <p:nvPr/>
            </p:nvCxnSpPr>
            <p:spPr>
              <a:xfrm>
                <a:off x="4435475" y="5837237"/>
                <a:ext cx="40481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4"/>
              <p:cNvCxnSpPr/>
              <p:nvPr/>
            </p:nvCxnSpPr>
            <p:spPr>
              <a:xfrm flipH="1">
                <a:off x="430212" y="5837237"/>
                <a:ext cx="8416925" cy="1587"/>
              </a:xfrm>
              <a:prstGeom prst="bentConnector5">
                <a:avLst>
                  <a:gd name="adj1" fmla="val -587"/>
                  <a:gd name="adj2" fmla="val 20339447"/>
                  <a:gd name="adj3" fmla="val 2218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>
                <a:off x="6640512" y="5837237"/>
                <a:ext cx="40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>
                <a:off x="0" y="5364162"/>
                <a:ext cx="431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cxnSp>
          <p:nvCxnSpPr>
            <p:cNvPr id="130" name="Google Shape;130;p14"/>
            <p:cNvCxnSpPr/>
            <p:nvPr/>
          </p:nvCxnSpPr>
          <p:spPr>
            <a:xfrm>
              <a:off x="8847137" y="5273675"/>
              <a:ext cx="29686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431800" y="819150"/>
            <a:ext cx="8235950" cy="28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В ходе фазы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анализа и проектирования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требований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идея системы превращается в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концепцию готового продукта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создается бизнес-план разработки продукта.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концепции продукта должны быть отражены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Основные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понятия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которые будет использовать система.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которыми должна обладать система, решая проблемы пользователей.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проекта по разработке системы и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стоимость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разработки.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476250" y="4194175"/>
            <a:ext cx="8370887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В ходе фазы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проектирования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разрабатываются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варианты использования и архитектура системы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Архитектура определяется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виде представлений всех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моделей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системы, которые, будучи объединены (сконфигурированы) представляют систему целиком.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Результатом этой фазы является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базовый уровень архитектуры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cxnSp>
        <p:nvCxnSpPr>
          <p:cNvPr id="137" name="Google Shape;137;p15"/>
          <p:cNvCxnSpPr/>
          <p:nvPr/>
        </p:nvCxnSpPr>
        <p:spPr>
          <a:xfrm>
            <a:off x="250825" y="3924300"/>
            <a:ext cx="85963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/>
        </p:nvSpPr>
        <p:spPr>
          <a:xfrm>
            <a:off x="296862" y="773112"/>
            <a:ext cx="8550275" cy="28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В ходе фазы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построения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происходит создание продукта – к архитектуре добавляются законченные программы.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Базовый уровень архитектуры разрастается до продукта, готового к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передаче пользователям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IV) В ходе фазы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внедрения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происходит работа различных пользователей с бета-версией продукта, исправление обнаруженных дефектов, тренинг сотрудников заказчика, поддержка работы пользователей по горячей линии.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206375" y="2484437"/>
            <a:ext cx="87312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/>
          <p:nvPr/>
        </p:nvSpPr>
        <p:spPr>
          <a:xfrm>
            <a:off x="1466850" y="4643437"/>
            <a:ext cx="6884987" cy="64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Результатом каждого цикла является новый выпуск системы, а каждый выпуск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продукт готовый к поставке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746125" y="549275"/>
            <a:ext cx="7605712" cy="396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Продукт унифицированного процесса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250825" y="1314450"/>
            <a:ext cx="8596312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Готовый к поставке продукт включает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а)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исходный код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воплощенный в компоненты, которые могут быть откомпилированы и проверены;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б)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руководство пользователя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в)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дополнительные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компоненты поставки. 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2411412" y="3294062"/>
            <a:ext cx="4230687" cy="900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Изменение требований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разработке программ единственное, что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постоянно –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это изменение требований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302125" y="4194175"/>
            <a:ext cx="269875" cy="6746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797425" y="2619375"/>
            <a:ext cx="269875" cy="6746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322512" y="4868862"/>
            <a:ext cx="4365625" cy="1125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Уточнение требования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Уточнение и развитие моделей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4346575" y="5994400"/>
            <a:ext cx="269875" cy="6746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296862" y="728662"/>
            <a:ext cx="8550275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Модель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предметной области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(модель среды окружения).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Модель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вариантов использования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системы (функциональная модель).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Модель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(концептуальная модель и первичное распределение поведения).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Модель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проектирования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Модель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реализации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которая включает в себя компоненты (представленные исходным кодом) и раскладку классов по компонентам.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Модель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тестирования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Модель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развертывания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которая определяет физические компьютеры- узлы сети и размещение компонентов по этим узлам.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657225" y="4913312"/>
            <a:ext cx="22050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Унифицированный процесс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132137" y="5049837"/>
            <a:ext cx="1169987" cy="269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437062" y="4914900"/>
            <a:ext cx="33305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Комплекс знаний,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методология разработки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/>
        </p:nvSpPr>
        <p:spPr>
          <a:xfrm>
            <a:off x="161925" y="1403350"/>
            <a:ext cx="8775700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Артефакт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это общее название для любых видов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информации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создаваемой, изменяемой, или используемой сотрудниками при создании системы. Наиболее интересный тип артефактов, используемых в унифицированном процессе разработки ПО - это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абстракция (знания), описывающая моделируемую систему с определенной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точки зрения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на определенном уровне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абстрагирования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Под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точкой зрения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будем понимать представление аналитика требований или проектировщика.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 разработки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набор деятельностей, необходимых для переработки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требований заказчика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согласованный набор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артефактов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представляющих собой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программное обеспечение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позднее для переработки изменений в этих требованиях в новые версии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программного обеспечения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60" name="Google Shape;60;p5"/>
          <p:cNvSpPr txBox="1"/>
          <p:nvPr/>
        </p:nvSpPr>
        <p:spPr>
          <a:xfrm>
            <a:off x="2411412" y="638175"/>
            <a:ext cx="39163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ПОНЯТИЯ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/>
        </p:nvSpPr>
        <p:spPr>
          <a:xfrm>
            <a:off x="250825" y="773112"/>
            <a:ext cx="8731250" cy="187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Понятие «процесс»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контексте унифицированного процесса 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 - рассматривается как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 (комплекс знаний),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который может быть неоднократно использован для создания его экземпляров. Такое понимание сравнимо с пониманием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объектно-ориентированном проектировании.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Экземпляр процесса –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синоним проекта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66" name="Google Shape;66;p6"/>
          <p:cNvSpPr txBox="1"/>
          <p:nvPr/>
        </p:nvSpPr>
        <p:spPr>
          <a:xfrm>
            <a:off x="296862" y="2979737"/>
            <a:ext cx="8685212" cy="201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 </a:t>
            </a:r>
            <a:r>
              <a:rPr lang="en-US" sz="1800" b="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унифицированного процесса (вопросы)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Как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управлять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деятельностью команды и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проектом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целом.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Какие поставить (определить)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отдельного разработчика и команды в целом.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Какой перечень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артефактов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следует разработать.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Какие необходимы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критерии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отслеживания и измерения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продуктов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функционирования проекта. </a:t>
            </a: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385762" y="5708650"/>
            <a:ext cx="8596312" cy="915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Унифицированный процесс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должен быть: 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управляемый вариантами использования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архитектурно-ориентированный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итеративный и инкрементный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4616450" y="4868862"/>
            <a:ext cx="269875" cy="7651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/>
        </p:nvSpPr>
        <p:spPr>
          <a:xfrm>
            <a:off x="746125" y="638175"/>
            <a:ext cx="7605712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Унифицированный процесс – управляемый вариантами использования 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341312" y="1763712"/>
            <a:ext cx="8461375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использования –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часть функциональности системы, необходимая для получения пользователем значимого и измеримого результата.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Сумма всех вариантов использования составляет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вариантов использования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которая описывает полную функциональность системы.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Эта модель заменяет традиционное описание функций системы 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функциональной структуры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варианта использования отвечает на вопрос, что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может сделать для каждого пользователя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/>
        </p:nvSpPr>
        <p:spPr>
          <a:xfrm>
            <a:off x="296862" y="954087"/>
            <a:ext cx="8550275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 разработки,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управляемый вариантами использования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означает, что в процессе разработки выполняются серии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рабочих процессов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(отрабатываются управляющие воздействия),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порожденные вариантами использования.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Поскольку варианты использования управляют процессом разработки, то они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разрабатываются в паре с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архитектурой системы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варианты использования управляют архитектурой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архитектура оказывает влияние на варианты использования.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Причем, и варианты использования и архитектура развиваются в процессе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жизненного цикла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/>
        </p:nvSpPr>
        <p:spPr>
          <a:xfrm>
            <a:off x="746125" y="549275"/>
            <a:ext cx="7605712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Унифицированный процесс – ориентирован на архитектуру</a:t>
            </a:r>
            <a:endParaRPr/>
          </a:p>
        </p:txBody>
      </p:sp>
      <p:sp>
        <p:nvSpPr>
          <p:cNvPr id="85" name="Google Shape;85;p9"/>
          <p:cNvSpPr txBox="1"/>
          <p:nvPr/>
        </p:nvSpPr>
        <p:spPr>
          <a:xfrm>
            <a:off x="296862" y="1314450"/>
            <a:ext cx="8505825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Архитектура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это представление всего проекта с выделением ключевых составляющих и затушевывание деталей.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вырастает из требований к результату, в том виде, как их понимает пользователь и другие заинтересованные лица.</a:t>
            </a:r>
            <a:endParaRPr/>
          </a:p>
        </p:txBody>
      </p:sp>
      <p:sp>
        <p:nvSpPr>
          <p:cNvPr id="86" name="Google Shape;86;p9"/>
          <p:cNvSpPr txBox="1"/>
          <p:nvPr/>
        </p:nvSpPr>
        <p:spPr>
          <a:xfrm>
            <a:off x="161925" y="2798762"/>
            <a:ext cx="8685212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продукт имеет 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форму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причем одно без другого не существует.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соответствуют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вариантам использования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архитектуре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Согласно методологии унифицированного процесса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сначала должны быть разработаны варианты использования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есть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потом для того чтобы обеспечить выполнение этих функций разрабатывается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системы.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другой стороны архитектура должна обеспечить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реализацию необходимых сейчас и в будущем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функций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есть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вариантов использования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87" name="Google Shape;87;p9"/>
          <p:cNvSpPr txBox="1"/>
          <p:nvPr/>
        </p:nvSpPr>
        <p:spPr>
          <a:xfrm>
            <a:off x="431800" y="5994400"/>
            <a:ext cx="7831137" cy="64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варианты использования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разрабатываются параллельно.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/>
        </p:nvSpPr>
        <p:spPr>
          <a:xfrm>
            <a:off x="296862" y="503237"/>
            <a:ext cx="8415337" cy="28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Архитектор выполняет следующие работы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Создает грубый набросок архитектуры (эскиз), начиная с той части, которая не связана с вариантами использования (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платформа, ядро и т.п.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Выделяет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ключевые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варианты использования.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Приступает к работе с выделенными ключевыми вариантами использования. Каждый такой вариант использования описывается и реализуется в понятиях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подсистем, классов и компонентов, на основе которых архитектор создает различные модели.</a:t>
            </a:r>
            <a:endParaRPr/>
          </a:p>
        </p:txBody>
      </p:sp>
      <p:sp>
        <p:nvSpPr>
          <p:cNvPr id="93" name="Google Shape;93;p10"/>
          <p:cNvSpPr txBox="1"/>
          <p:nvPr/>
        </p:nvSpPr>
        <p:spPr>
          <a:xfrm>
            <a:off x="296862" y="3519487"/>
            <a:ext cx="8370887" cy="217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Архитектура определяется 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виде представлений всех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моделей 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системы, объединенных (сконфигурированных) в систему.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Существуют архитектурные представления </a:t>
            </a: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вариантов использования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анализа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проектирования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развертывания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реализации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включает в себя компоненты, доказывающие то, что архитектура выполнима.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Результатом этой фазы является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базовый уровень архитектуры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296862" y="779462"/>
            <a:ext cx="8461375" cy="28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На основе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базового варианта архитектуры,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разрабатывает другие варианты использования.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Процесс разработки носит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циклический характер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так как при разработке очередных вариантов использования архитектору, возможно, потребуется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внести изменения в архитектуру и на базе измененной архитектуры продолжить разработку вариантов использования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 разработки продолжается до тех пор, пока архитектура не будет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признана стабильной (удовлетворяющей все требования).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/>
        </p:nvSpPr>
        <p:spPr>
          <a:xfrm>
            <a:off x="746125" y="549275"/>
            <a:ext cx="7605712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Унифицированный процесс – итеративный и инкрементный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385762" y="1538287"/>
            <a:ext cx="8326437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Итеративная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процедура разработки предполагает наращивание (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инкремент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функциональности продукта в ходе выполнения стадий разработки.</a:t>
            </a:r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250825" y="2528887"/>
            <a:ext cx="83708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максимальной эффективности итерации должны быть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управляемыми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есть они должны быть запланированы и выполняться по плану.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таком случае, итерации имеют все признаки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проекта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но поскольку их объемы работ, закладываемые в итерации сравнительно небольшие, то их можно назвать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мини-проектами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Задачи, которые образуют итерации, выбираются под воздействием двух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факторов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В ходе итерации следует работать с группой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вариантов использования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которая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повышает применимость продукта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ходе дальнейшей разработки.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В ходе разработки итерации следует заниматься серьезными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рисками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8172450" y="5949950"/>
            <a:ext cx="225425" cy="674687"/>
          </a:xfrm>
          <a:prstGeom prst="downArrow">
            <a:avLst>
              <a:gd name="adj1" fmla="val 16213"/>
              <a:gd name="adj2" fmla="val 547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1330</Words>
  <Application>Microsoft Office PowerPoint</Application>
  <PresentationFormat>Экран (4:3)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Noto Sans Symbols</vt:lpstr>
      <vt:lpstr>Пиксел</vt:lpstr>
      <vt:lpstr>Программная инженерия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инженерия</dc:title>
  <dc:creator>Игорь</dc:creator>
  <cp:lastModifiedBy>Игорь</cp:lastModifiedBy>
  <cp:revision>2</cp:revision>
  <dcterms:modified xsi:type="dcterms:W3CDTF">2020-09-04T06:01:08Z</dcterms:modified>
</cp:coreProperties>
</file>