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oleObject" PartName="/ppt/embeddings/oleObject3.bin"/>
  <Override ContentType="application/vnd.openxmlformats-officedocument.oleObject" PartName="/ppt/embeddings/oleObject6.bin"/>
  <Override ContentType="application/vnd.openxmlformats-officedocument.oleObject" PartName="/ppt/embeddings/oleObject5.bin"/>
  <Override ContentType="application/vnd.openxmlformats-officedocument.oleObject" PartName="/ppt/embeddings/oleObject4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66" roundtripDataSignature="AMtx7mgiS6FW0fKz/ydtt3VtA4BLScLS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0E15BD5-DC83-4585-B913-C7DADA83EE5E}">
  <a:tblStyle styleId="{10E15BD5-DC83-4585-B913-C7DADA83EE5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customschemas.google.com/relationships/presentationmetadata" Target="metadata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6.vml.rels><?xml version="1.0" encoding="UTF-8" standalone="yes"?><Relationships xmlns="http://schemas.openxmlformats.org/package/2006/relationships"><Relationship Id="rId1" Type="http://schemas.openxmlformats.org/officeDocument/2006/relationships/image" Target="../media/image22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Стоимость разработки ПО в настоящее время обычно составляет 80% от общего бюджета IT проекта (создание информационной системы, включающей техническое и программное обеспечение).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начале использования ВТ стоимость технического обеспечения намного превышала стоимость ПО.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Термин </a:t>
            </a:r>
            <a:r>
              <a:rPr i="1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engineering </a:t>
            </a:r>
            <a:r>
              <a:rPr i="0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был предложен для ссылки на управленческие (management) и технические (инженерные) методы, процедуры и инструменты, требуемые для эффективной разработки крупных программных систем</a:t>
            </a: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 применением концепций software engineering, и используя ЖЦ ПО, были разработаны многие крупно-масштабные проекты по разработке ПО.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Диаграммы взаимодействий показывают, как взаимодействуют экземпляры классификаторов для реализации поведения системы.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Кроме диаграмм классов можно создать диаграммы, демонстрирующие совместную работу и взаимодействие экземпляров этих классов анализа, направленные на реализацию части или всего поведения прецедента.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Эти диаграммы называют диаграммами взаимодействий.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Существует четыре типа таких диаграмм: 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диаграммы последовательностей, 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коммуникационные диаграммы, 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диаграммы обзора взаимодействий и 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временные диаграммы.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линии жизни определяет, какой экземпляр участвует во взаимодействии.</a:t>
            </a:r>
            <a:endParaRPr/>
          </a:p>
        </p:txBody>
      </p:sp>
      <p:sp>
        <p:nvSpPr>
          <p:cNvPr id="234" name="Google Shape;234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Линии жизни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Линия жизни – участник взаимодействия.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Линия жизни </a:t>
            </a:r>
            <a:r>
              <a:rPr i="0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(lifeline) представляет одного участника взаимодейст</a:t>
            </a: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вия, т. е. она представляет, как экземпляр конкретного классификатора участвует во взаимодействии.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 каждой линии жизни есть необязательное имя, тип и необязательный селектор.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Имя используется для обращения к линии жизни во взаимодействии.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Тип – имя классификатора, экземпляр которого представляет линия жизни.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Селектор – логическое условие, которое может использоваться для выбора единственного экземпляра, удовлетворяющего этому условию. </a:t>
            </a: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селектора нет, линия жизни ссылается на произвольный экземпляр классификатора. </a:t>
            </a: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Селекторы действительны, только ес</a:t>
            </a: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ли кратность типа больше единицы, т. е. существует множество экземпляров, из которых можно выбирать.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241" name="Google Shape;241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Синтаксис линии жизни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Линии жизни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Линия жизни – участник взаимодействия.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Линия жизни </a:t>
            </a:r>
            <a:r>
              <a:rPr i="0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(lifeline) представляет одного участника взаимодейст</a:t>
            </a: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вия, т. е. она представляет, как экземпляр конкретного классификатора участвует во взаимодействии.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Синтаксис линии жизни приведен на рис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 каждой линии жизни есть необязательное имя, тип и необязательный селектор.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Имя используется для обращения к линии жизни во взаимодействии.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Тип – имя классификатора, экземпляр которого представляет линия жизни.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Селектор – логическое условие, которое может использоваться для выбора единственного экземпляра, удовлетворяющего этому условию. </a:t>
            </a: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селектора нет, линия жизни ссылается на произвольный экземпляр классификатора. </a:t>
            </a: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Селекторы действительны, только ес</a:t>
            </a: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ли кратность типа больше единицы, т. е. существует множество экземпляров, из которых можно выбирать.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рис. селектор выбирает экземпляр класса Account, id которого – «1234».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248" name="Google Shape;248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9"/>
              <a:buFont typeface="Calibri"/>
              <a:buNone/>
            </a:pPr>
            <a:r>
              <a:rPr lang="ru-RU" sz="839"/>
              <a:t>Примеры пиктограмм линии жизни</a:t>
            </a:r>
            <a:endParaRPr sz="839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Calibri"/>
              <a:buNone/>
            </a:pPr>
            <a:r>
              <a:t/>
            </a:r>
            <a:endParaRPr sz="83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3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Линии жизни изображаются той же пиктограммой, что и их тип, и имеют вертикальный пунктирный «хвост», когда используются в диаграммах последовательностей. </a:t>
            </a:r>
            <a:endParaRPr sz="83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3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3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Некоторые примеры линий жизни приведены на рис</a:t>
            </a:r>
            <a:endParaRPr sz="83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39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9"/>
              <a:buFont typeface="Calibri"/>
              <a:buNone/>
            </a:pPr>
            <a:r>
              <a:rPr b="1" lang="ru-RU" sz="839"/>
              <a:t>Линии жизни представляют, как экземпляр классификатора участвует во взаимодействии.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Calibri"/>
              <a:buNone/>
            </a:pPr>
            <a:r>
              <a:t/>
            </a:r>
            <a:endParaRPr sz="839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9"/>
              <a:buFont typeface="Calibri"/>
              <a:buNone/>
            </a:pPr>
            <a:r>
              <a:rPr lang="ru-RU" sz="839"/>
              <a:t>Линию жизни объекта можно рассматривать как элемент, который представляет, как экземпляр классификатора может участвовать во взаимодействии. </a:t>
            </a:r>
            <a:endParaRPr sz="839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Calibri"/>
              <a:buNone/>
            </a:pPr>
            <a:r>
              <a:t/>
            </a:r>
            <a:endParaRPr sz="839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9"/>
              <a:buFont typeface="Calibri"/>
              <a:buNone/>
            </a:pPr>
            <a:r>
              <a:rPr lang="ru-RU" sz="839"/>
              <a:t>Однако она не представляет никакого конкретного экземпляра классификатора. </a:t>
            </a:r>
            <a:endParaRPr sz="839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Calibri"/>
              <a:buNone/>
            </a:pPr>
            <a:r>
              <a:t/>
            </a:r>
            <a:endParaRPr sz="839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9"/>
              <a:buFont typeface="Calibri"/>
              <a:buNone/>
            </a:pPr>
            <a:r>
              <a:rPr lang="ru-RU" sz="839"/>
              <a:t>Это едва различимое, но важное отличие. </a:t>
            </a:r>
            <a:endParaRPr sz="839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Calibri"/>
              <a:buNone/>
            </a:pPr>
            <a:r>
              <a:t/>
            </a:r>
            <a:endParaRPr sz="839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9"/>
              <a:buFont typeface="Calibri"/>
              <a:buNone/>
            </a:pPr>
            <a:r>
              <a:rPr lang="ru-RU" sz="839"/>
              <a:t>Взаимодействие описывает, как экземпляры классификатора взаимодействуют в общем, а не выделяет какоето одно конкретное взаимодействие между рядом конкретных экземпляров. </a:t>
            </a:r>
            <a:endParaRPr sz="839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Calibri"/>
              <a:buNone/>
            </a:pPr>
            <a:r>
              <a:t/>
            </a:r>
            <a:endParaRPr sz="839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9"/>
              <a:buFont typeface="Calibri"/>
              <a:buNone/>
            </a:pPr>
            <a:r>
              <a:rPr lang="ru-RU" sz="839"/>
              <a:t>Поэтому можно считать, что линия жизни объекта представляет роль, которую может играть во взаимодействии экземпляр классификатора.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Calibri"/>
              <a:buNone/>
            </a:pPr>
            <a:r>
              <a:t/>
            </a:r>
            <a:endParaRPr sz="839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9"/>
              <a:buFont typeface="Calibri"/>
              <a:buNone/>
            </a:pPr>
            <a:r>
              <a:rPr lang="ru-RU" sz="839"/>
              <a:t>Реальные экземпляры можно показать прямо на диаграмме взаимодействий. </a:t>
            </a:r>
            <a:endParaRPr sz="839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Calibri"/>
              <a:buNone/>
            </a:pPr>
            <a:r>
              <a:t/>
            </a:r>
            <a:endParaRPr sz="839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9"/>
              <a:buFont typeface="Calibri"/>
              <a:buNone/>
            </a:pPr>
            <a:r>
              <a:rPr lang="ru-RU" sz="839"/>
              <a:t>Используется обычная нотация для экземпляров: символ классификатора с именем экземпляра, селектор (если таковой имеется), двоеточие и имя классификатора; все подчеркивается.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Calibri"/>
              <a:buNone/>
            </a:pPr>
            <a:r>
              <a:t/>
            </a:r>
            <a:endParaRPr sz="839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9"/>
              <a:buFont typeface="Calibri"/>
              <a:buNone/>
            </a:pPr>
            <a:r>
              <a:rPr lang="ru-RU" sz="839"/>
              <a:t>Различие между линиями жизни и экземплярами послужило причиной появления двух разных форм диаграмм взаимодействий. </a:t>
            </a:r>
            <a:endParaRPr sz="839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Calibri"/>
              <a:buNone/>
            </a:pPr>
            <a:r>
              <a:t/>
            </a:r>
            <a:endParaRPr sz="839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9"/>
              <a:buFont typeface="Calibri"/>
              <a:buNone/>
            </a:pPr>
            <a:r>
              <a:rPr lang="ru-RU" sz="839"/>
              <a:t>Общая форма (generic form) диаграммы взаимодействий показывает взаимодействие между линиями жизни, представляющими произвольные экземпляры. </a:t>
            </a:r>
            <a:endParaRPr sz="839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Calibri"/>
              <a:buNone/>
            </a:pPr>
            <a:r>
              <a:t/>
            </a:r>
            <a:endParaRPr sz="839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9"/>
              <a:buFont typeface="Calibri"/>
              <a:buNone/>
            </a:pPr>
            <a:r>
              <a:rPr lang="ru-RU" sz="839"/>
              <a:t>Форма экземпляров (instance form) диаграммы взаимодействий показывает взаимодействие между конкретными экземплярами. </a:t>
            </a:r>
            <a:endParaRPr sz="839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Calibri"/>
              <a:buNone/>
            </a:pPr>
            <a:r>
              <a:t/>
            </a:r>
            <a:endParaRPr sz="839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9"/>
              <a:buFont typeface="Calibri"/>
              <a:buNone/>
            </a:pPr>
            <a:r>
              <a:rPr lang="ru-RU" sz="839"/>
              <a:t>Общая форма диаграммы является более удобной и часто используемой.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Calibri"/>
              <a:buNone/>
            </a:pPr>
            <a:r>
              <a:t/>
            </a:r>
            <a:endParaRPr sz="839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9"/>
              <a:buFont typeface="Calibri"/>
              <a:buNone/>
            </a:pPr>
            <a:r>
              <a:rPr lang="ru-RU" sz="839"/>
              <a:t>Чтобы взаимодействие было полным, должны быть определены сообщения, посылаемые между линиями жизни. </a:t>
            </a:r>
            <a:endParaRPr sz="839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Calibri"/>
              <a:buNone/>
            </a:pPr>
            <a:r>
              <a:t/>
            </a:r>
            <a:endParaRPr sz="839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Calibri"/>
              <a:buNone/>
            </a:pPr>
            <a:r>
              <a:t/>
            </a:r>
            <a:endParaRPr sz="839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Calibri"/>
              <a:buNone/>
            </a:pPr>
            <a:r>
              <a:t/>
            </a:r>
            <a:endParaRPr sz="839"/>
          </a:p>
        </p:txBody>
      </p:sp>
      <p:sp>
        <p:nvSpPr>
          <p:cNvPr id="256" name="Google Shape;256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9"/>
              <a:buFont typeface="Calibri"/>
              <a:buNone/>
            </a:pPr>
            <a:r>
              <a:rPr lang="ru-RU" sz="839"/>
              <a:t>Примеры пиктограмм линии жизни</a:t>
            </a:r>
            <a:endParaRPr sz="839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Calibri"/>
              <a:buNone/>
            </a:pPr>
            <a:r>
              <a:t/>
            </a:r>
            <a:endParaRPr sz="83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3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Линии жизни изображаются той же пиктограммой, что и их тип, и имеют вертикальный пунктирный «хвост», когда используются в диаграммах последовательностей. </a:t>
            </a:r>
            <a:endParaRPr sz="83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3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3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Некоторые примеры линий жизни приведены на рис. </a:t>
            </a:r>
            <a:endParaRPr sz="83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Calibri"/>
              <a:buNone/>
            </a:pPr>
            <a:r>
              <a:t/>
            </a:r>
            <a:endParaRPr sz="839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9"/>
              <a:buFont typeface="Calibri"/>
              <a:buNone/>
            </a:pPr>
            <a:r>
              <a:rPr b="1" lang="ru-RU" sz="839"/>
              <a:t>Линии жизни представляют, как экземпляр классификатора участвует во взаимодействии.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Calibri"/>
              <a:buNone/>
            </a:pPr>
            <a:r>
              <a:t/>
            </a:r>
            <a:endParaRPr sz="839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9"/>
              <a:buFont typeface="Calibri"/>
              <a:buNone/>
            </a:pPr>
            <a:r>
              <a:rPr lang="ru-RU" sz="839"/>
              <a:t>Линию жизни объекта можно рассматривать как элемент, который представляет, как экземпляр классификатора может участвовать во взаимодействии. </a:t>
            </a:r>
            <a:endParaRPr sz="839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Calibri"/>
              <a:buNone/>
            </a:pPr>
            <a:r>
              <a:t/>
            </a:r>
            <a:endParaRPr sz="839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9"/>
              <a:buFont typeface="Calibri"/>
              <a:buNone/>
            </a:pPr>
            <a:r>
              <a:rPr lang="ru-RU" sz="839"/>
              <a:t>Однако она не представляет никакого конкретного экземпляра классификатора. </a:t>
            </a:r>
            <a:endParaRPr sz="839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Calibri"/>
              <a:buNone/>
            </a:pPr>
            <a:r>
              <a:t/>
            </a:r>
            <a:endParaRPr sz="839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9"/>
              <a:buFont typeface="Calibri"/>
              <a:buNone/>
            </a:pPr>
            <a:r>
              <a:rPr lang="ru-RU" sz="839"/>
              <a:t>Это едва различимое, но важное отличие. </a:t>
            </a:r>
            <a:endParaRPr sz="839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Calibri"/>
              <a:buNone/>
            </a:pPr>
            <a:r>
              <a:t/>
            </a:r>
            <a:endParaRPr sz="839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9"/>
              <a:buFont typeface="Calibri"/>
              <a:buNone/>
            </a:pPr>
            <a:r>
              <a:rPr lang="ru-RU" sz="839"/>
              <a:t>Взаимодействие описывает, как экземпляры классификатора взаимодействуют в общем, а не выделяет какоето одно конкретное взаимодействие между рядом конкретных экземпляров. </a:t>
            </a:r>
            <a:endParaRPr sz="839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Calibri"/>
              <a:buNone/>
            </a:pPr>
            <a:r>
              <a:t/>
            </a:r>
            <a:endParaRPr sz="839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9"/>
              <a:buFont typeface="Calibri"/>
              <a:buNone/>
            </a:pPr>
            <a:r>
              <a:rPr lang="ru-RU" sz="839"/>
              <a:t>Поэтому можно считать, что линия жизни объекта представляет роль, которую может играть во взаимодействии экземпляр классификатора.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Calibri"/>
              <a:buNone/>
            </a:pPr>
            <a:r>
              <a:t/>
            </a:r>
            <a:endParaRPr sz="839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9"/>
              <a:buFont typeface="Calibri"/>
              <a:buNone/>
            </a:pPr>
            <a:r>
              <a:rPr lang="ru-RU" sz="839"/>
              <a:t>Реальные экземпляры можно показать прямо на диаграмме взаимодействий. </a:t>
            </a:r>
            <a:endParaRPr sz="839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Calibri"/>
              <a:buNone/>
            </a:pPr>
            <a:r>
              <a:t/>
            </a:r>
            <a:endParaRPr sz="839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9"/>
              <a:buFont typeface="Calibri"/>
              <a:buNone/>
            </a:pPr>
            <a:r>
              <a:rPr lang="ru-RU" sz="839"/>
              <a:t>Используется обычная нотация для экземпляров: символ классификатора с именем экземпляра, селектор (если таковой имеется), двоеточие и имя классификатора; все подчеркивается.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Calibri"/>
              <a:buNone/>
            </a:pPr>
            <a:r>
              <a:t/>
            </a:r>
            <a:endParaRPr sz="839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9"/>
              <a:buFont typeface="Calibri"/>
              <a:buNone/>
            </a:pPr>
            <a:r>
              <a:rPr lang="ru-RU" sz="839"/>
              <a:t>Различие между линиями жизни и экземплярами послужило причиной появления двух разных форм диаграмм взаимодействий. </a:t>
            </a:r>
            <a:endParaRPr sz="839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Calibri"/>
              <a:buNone/>
            </a:pPr>
            <a:r>
              <a:t/>
            </a:r>
            <a:endParaRPr sz="839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9"/>
              <a:buFont typeface="Calibri"/>
              <a:buNone/>
            </a:pPr>
            <a:r>
              <a:rPr lang="ru-RU" sz="839"/>
              <a:t>Общая форма (generic form) диаграммы взаимодействий показывает взаимодействие между линиями жизни, представляющими произвольные экземпляры. </a:t>
            </a:r>
            <a:endParaRPr sz="839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Calibri"/>
              <a:buNone/>
            </a:pPr>
            <a:r>
              <a:t/>
            </a:r>
            <a:endParaRPr sz="839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9"/>
              <a:buFont typeface="Calibri"/>
              <a:buNone/>
            </a:pPr>
            <a:r>
              <a:rPr lang="ru-RU" sz="839"/>
              <a:t>Форма экземпляров (instance form) диаграммы взаимодействий показывает взаимодействие между конкретными экземплярами. </a:t>
            </a:r>
            <a:endParaRPr sz="839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Calibri"/>
              <a:buNone/>
            </a:pPr>
            <a:r>
              <a:t/>
            </a:r>
            <a:endParaRPr sz="839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9"/>
              <a:buFont typeface="Calibri"/>
              <a:buNone/>
            </a:pPr>
            <a:r>
              <a:rPr lang="ru-RU" sz="839"/>
              <a:t>Общая форма диаграммы является более удобной и часто используемой.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Calibri"/>
              <a:buNone/>
            </a:pPr>
            <a:r>
              <a:t/>
            </a:r>
            <a:endParaRPr sz="839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9"/>
              <a:buFont typeface="Calibri"/>
              <a:buNone/>
            </a:pPr>
            <a:r>
              <a:rPr lang="ru-RU" sz="839"/>
              <a:t>Чтобы взаимодействие было полным, должны быть определены сообщения, посылаемые между линиями жизни. </a:t>
            </a:r>
            <a:endParaRPr sz="839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Calibri"/>
              <a:buNone/>
            </a:pPr>
            <a:r>
              <a:t/>
            </a:r>
            <a:endParaRPr sz="839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9"/>
              <a:buFont typeface="Calibri"/>
              <a:buNone/>
            </a:pPr>
            <a:r>
              <a:rPr lang="ru-RU" sz="839"/>
              <a:t>Сообщения рассматриваются в следующем разделе.</a:t>
            </a:r>
            <a:endParaRPr sz="839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Calibri"/>
              <a:buNone/>
            </a:pPr>
            <a:r>
              <a:t/>
            </a:r>
            <a:endParaRPr sz="839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Calibri"/>
              <a:buNone/>
            </a:pPr>
            <a:r>
              <a:t/>
            </a:r>
            <a:endParaRPr sz="839"/>
          </a:p>
        </p:txBody>
      </p:sp>
      <p:sp>
        <p:nvSpPr>
          <p:cNvPr id="269" name="Google Shape;269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Сообщения</a:t>
            </a:r>
            <a:endParaRPr b="1" sz="11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Сообщение – это особый вид коммуникации между линиями жизни.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Сообщение представляет особый тип коммуникации между двумя линиями жизни.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Такое взаимодействие может включать: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1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вызов операции – сообщение вызова;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1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создание или уничтожение экземпляра – сообщение создания или уничтожения;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1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отправку сигнала.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Cообщение вызова, получаемое линией жизни, является запросом на вызов операции, имеющей аналогичную сообщению сигнатуру.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Таким образом, для каждого поступающего на линию жизни сообщения вызова в классификаторе этой линии жизни должна существовать соответствующая операция.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UML допускает несовпадение (рассинхронизацию) сообщений и операций на диаграммах взаимодействий, что обеспечивает возможность динамической и гибкой работы с моделью.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Однако в ходе дальнейшего анализа сообщения и операции </a:t>
            </a:r>
            <a:r>
              <a:rPr i="1" lang="ru-RU" sz="11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должны быть </a:t>
            </a:r>
            <a:r>
              <a:rPr lang="ru-RU" sz="11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синхронизированы.</a:t>
            </a:r>
            <a:endParaRPr sz="11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  <p:sp>
        <p:nvSpPr>
          <p:cNvPr id="277" name="Google Shape;277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Когда линия жизни посылает сообщение, в ней находится </a:t>
            </a:r>
            <a:r>
              <a:rPr i="1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фокус управления (focus of control), или активация (activation).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 мере развития </a:t>
            </a: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взаимодействия во времени активация перемещается между линиями жизни.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 движение называют </a:t>
            </a:r>
            <a:r>
              <a:rPr i="1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потоком управления (flow of control).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Сообщения отображаются в виде стрелок между линиями жизни.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линия жизни имеет пунктирный «хвост» (как на диаграммах последовательностей), сообщения обычно размещают между пунктирными линиями.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противном случае сообщения выстраиваются между пиктограммами линий жизни.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данной книге приводится множество примеров изображения сообщений.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/>
          </a:p>
        </p:txBody>
      </p:sp>
      <p:sp>
        <p:nvSpPr>
          <p:cNvPr id="291" name="Google Shape;291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Синхронные, асинхронные и сообщения возврата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синхронном вызове сообщения отправитель ожидает завершения выполнения получателем запрашиваемой операции.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асинхронном отправитель ничего </a:t>
            </a:r>
            <a:r>
              <a:rPr i="1" lang="ru-RU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ожидает, а переходит к следующему этапу.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аналитических моделей различие между синхронными и асинхронными сообщениями обычно является слишком высоким уровнем детализации.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анализе нас не интересует глубокая семантика процесса обмена сообщениями.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Достаточно того факта, что сообщение отправлено.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этом случае все сообщения можно показывать как синхронные или асинхронные – это на самом деле не важно.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Мы предпочитаем все сообщения отображать как синхронные, потому что это наиболее не свободный вариант.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Синхронные сообщения показывают прямую последовательность вызовов операций, тогда как асинхронные сообщения указывают на возможный параллелизм.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проектировании различие между синхронными и асинхронными сообщениями может иметь значение для создания параллельных потоков управления.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уровне анализа реализаций прецедентов сообщение возврата можно показывать или не показывать – по желанию разработчика.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Обычно они не имеют особого значения, и их наносят на диаграмму, только если это не загромождает ее.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/>
          </a:p>
        </p:txBody>
      </p:sp>
      <p:sp>
        <p:nvSpPr>
          <p:cNvPr id="313" name="Google Shape;313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Синхронные, асинхронные и сообщения возврата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синхронном вызове сообщения отправитель ожидает завершения выполнения получателем запрашиваемой операции.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асинхронном отправитель ничего </a:t>
            </a:r>
            <a:r>
              <a:rPr i="1" lang="ru-RU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ожидает, а переходит к следующему этапу.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аналитических моделей различие между синхронными и асинхронными сообщениями обычно является слишком высоким уровнем детализации.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анализе нас не интересует глубокая семантика процесса обмена сообщениями.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Достаточно того факта, что сообщение отправлено.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этом случае все сообщения можно показывать как синхронные или асинхронные – это на самом деле не важно.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Мы предпочитаем все сообщения отображать как синхронные, потому что это наиболее не свободный вариант.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Синхронные сообщения показывают прямую последовательность вызовов операций, тогда как асинхронные сообщения указывают на возможный параллелизм.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проектировании различие между синхронными и асинхронными сообщениями может иметь значение для создания параллельных потоков управления.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уровне анализа реализаций прецедентов сообщение возврата можно показывать или не показывать – по желанию разработчика.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Обычно они не имеют особого значения, и их наносят на диаграмму, только если это не загромождает ее.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/>
          </a:p>
        </p:txBody>
      </p:sp>
      <p:sp>
        <p:nvSpPr>
          <p:cNvPr id="320" name="Google Shape;320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Синхронные, асинхронные и сообщения возврата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синхронном вызове сообщения отправитель ожидает завершения выполнения получателем запрашиваемой операции.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асинхронном отправитель ничего </a:t>
            </a:r>
            <a:r>
              <a:rPr i="1" lang="ru-RU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ожидает, а переходит к следующему этапу.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аналитических моделей различие между синхронными и асинхронными сообщениями обычно является слишком высоким уровнем детализации.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анализе нас не интересует глубокая семантика процесса обмена сообщениями.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Достаточно того факта, что сообщение отправлено.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этом случае все сообщения можно показывать как синхронные или асинхронные – это на самом деле не важно.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Мы предпочитаем все сообщения отображать как синхронные, потому что это наиболее не свободный вариант.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Синхронные сообщения показывают прямую последовательность вызовов операций, тогда как асинхронные сообщения указывают на возможный параллелизм.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проектировании различие между синхронными и асинхронными сообщениями может иметь значение для создания параллельных потоков управления.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уровне анализа реализаций прецедентов сообщение возврата можно показывать или не показывать – по желанию разработчика.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Обычно они не имеют особого значения, и их наносят на диаграмму, только если это не загромождает ее.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/>
          </a:p>
        </p:txBody>
      </p:sp>
      <p:sp>
        <p:nvSpPr>
          <p:cNvPr id="327" name="Google Shape;327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Синхронные, асинхронные и сообщения возврата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синхронном вызове сообщения отправитель ожидает завершения выполнения получателем запрашиваемой операции.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асинхронном отправитель ничего </a:t>
            </a:r>
            <a:r>
              <a:rPr i="1" lang="ru-RU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ожидает, а переходит к следующему этапу.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аналитических моделей различие между синхронными и асинхронными сообщениями обычно является слишком высоким уровнем детализации.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анализе нас не интересует глубокая семантика процесса обмена сообщениями.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Достаточно того факта, что сообщение отправлено.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этом случае все сообщения можно показывать как синхронные или асинхронные – это на самом деле не важно.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Мы предпочитаем все сообщения отображать как синхронные, потому что это наиболее не свободный вариант.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Синхронные сообщения показывают прямую последовательность вызовов операций, тогда как асинхронные сообщения указывают на возможный параллелизм.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проектировании различие между синхронными и асинхронными сообщениями может иметь значение для создания параллельных потоков управления.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уровне анализа реализаций прецедентов сообщение возврата можно показывать или не показывать – по желанию разработчика.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Обычно они не имеют особого значения, и их наносят на диаграмму, только если это не загромождает ее.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/>
          </a:p>
        </p:txBody>
      </p:sp>
      <p:sp>
        <p:nvSpPr>
          <p:cNvPr id="334" name="Google Shape;334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Сообщения создания и уничтожения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OO анализе обычно нас не интересует конкретная семантика создания или уничтожения объекта, но понимать, что происходит, необходимо. </a:t>
            </a:r>
            <a:endParaRPr sz="11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Поэтому уделим внимание этому вопросу.</a:t>
            </a:r>
            <a:endParaRPr sz="11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Сообщение создания объекта обычно изображается как сплошная линия с открытой стрелкой.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 объекта можно показать с помощью сообщения со стереотипом «create» (создать).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Или можно послать конкретное именованное сообщение создания объекта, которое также может быть обозначено стереотипом «create».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C++, C# или Java операции создания объектов являются специальными операциями, которые называют конструкторами.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Имя конструктора совпадает с именем класса.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Конструкторы не имеют возвращаемого значения, они могут иметь от нуля и более параметров.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для создания нового объекта Account можно было бы послать сообщение Account() и инициализировать его атрибут accountNumber некоторым значением.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Однако конструкторы есть не во всех языках программирования.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в Smalltalk было бы послано сообщение «create» init: accountNumber.</a:t>
            </a:r>
            <a:endParaRPr sz="11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  <p:sp>
        <p:nvSpPr>
          <p:cNvPr id="341" name="Google Shape;341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Сообщение уничтожения объекта показывают сплошной линией с открытой стрелкой и стереотипом «destroy» (уничтожить).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Уничтожение означает, что экземпляр классификатора, на который ссылается целевая линия жизни, больше не доступен для использования.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у линии жизни есть «хвост», он должен завершаться большим крестом в точке уничтожения.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уничтожения объектов нет возвращаемого значения.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разных языках программирования семантика уничтожения различна.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в С++ уничтожение обычно явно обрабатывается программистом, и при уничтожении объекта гарантированно инициируется специальный метод (если он существует), называемый деструктором.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Этот метод часто используется для проведения операций очистки, таких как высвобождение ресурсов, например файлов или соединений с базой данных.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Вызов деструктора высвобождает память, выделенную под объект.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Коммуникационные диаграммы (communication diagrams) выделяют структурные отношения между объектами и очень полезны при анализе, особенно для создания эскиза совместной работы объектов.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UML 2 эти диаграммы предлагают только лишь подмножество функциональности диаграмм последовательностей.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Диаграммы последовательностей (sequence diagrams) акцентируют внимание на временной упорядоченности сообщений.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Обычно пользователи лучше понимают диаграммы последовательностей, чем коммуникационные диаграммы, поскольку они намного легче читаются.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правило, коммуникационные диаграммы очень быстро загромождаются.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Диаграммы последовательностей обсуждаются в разделе 12.9.</a:t>
            </a:r>
            <a:endParaRPr/>
          </a:p>
        </p:txBody>
      </p:sp>
      <p:sp>
        <p:nvSpPr>
          <p:cNvPr id="539" name="Google Shape;539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5" name="Google Shape;54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Обычно пользователи лучше понимают диаграммы последовательностей, чем коммуникационные диаграммы, поскольку они намного легче читаются.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Как правило, коммуникационные диаграммы очень быстро загромождаются.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Диаграммы последовательностей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Диаграммы последовательностей представляют взаимодействия между линиями жизни как упорядоченную последовательность событий.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 самая богатая и гибкая форма диаграммы взаимодействий.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Диаграммы последовательностей представляют взаимодействия между линиями жизни как упорядоченную последовательность событий.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Иногда моделирование начинают с создания эскиза реализации прецедента с помощью коммуникационной диаграммы, потому что на диаграмме легко размещать и соединять линии жизни.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Однако если необходимо сфокусировать внимание на установлении фактической </a:t>
            </a:r>
            <a:r>
              <a:rPr i="1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последовательности событий, удобнее работать с диаграм</a:t>
            </a: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мой последовательностей.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7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6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6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6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2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3.bin"/><Relationship Id="rId6" Type="http://schemas.openxmlformats.org/officeDocument/2006/relationships/image" Target="../media/image1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4.bin"/><Relationship Id="rId6" Type="http://schemas.openxmlformats.org/officeDocument/2006/relationships/image" Target="../media/image1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vmlDrawing" Target="../drawings/vmlDrawing5.v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5.bin"/><Relationship Id="rId6" Type="http://schemas.openxmlformats.org/officeDocument/2006/relationships/image" Target="../media/image1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vmlDrawing" Target="../drawings/vmlDrawing6.vml"/><Relationship Id="rId4" Type="http://schemas.openxmlformats.org/officeDocument/2006/relationships/oleObject" Target="../embeddings/oleObject6.bin"/><Relationship Id="rId5" Type="http://schemas.openxmlformats.org/officeDocument/2006/relationships/oleObject" Target="../embeddings/oleObject6.bin"/><Relationship Id="rId6" Type="http://schemas.openxmlformats.org/officeDocument/2006/relationships/image" Target="../media/image2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539552" y="1772816"/>
            <a:ext cx="8208912" cy="1539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Моделирование и проектирование </a:t>
            </a:r>
            <a:br>
              <a:rPr lang="ru-RU"/>
            </a:br>
            <a:r>
              <a:rPr lang="ru-RU"/>
              <a:t>программного обеспечения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539552" y="4077072"/>
            <a:ext cx="8208912" cy="2016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ru-RU"/>
              <a:t>Лекция 2.</a:t>
            </a:r>
            <a:endParaRPr/>
          </a:p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rPr lang="ru-RU" sz="3600"/>
              <a:t>Реализация вариантов использования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Диаграммы взаимодействий</a:t>
            </a:r>
            <a:endParaRPr/>
          </a:p>
        </p:txBody>
      </p:sp>
      <p:sp>
        <p:nvSpPr>
          <p:cNvPr id="150" name="Google Shape;150;p10"/>
          <p:cNvSpPr txBox="1"/>
          <p:nvPr>
            <p:ph idx="1" type="body"/>
          </p:nvPr>
        </p:nvSpPr>
        <p:spPr>
          <a:xfrm>
            <a:off x="205680" y="1484784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Динамические модели – реализации вариантов использования описываются на языке UML в виде диаграмм взаимодействия.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Используются две основные диаграммы взаимодействия: </a:t>
            </a:r>
            <a:endParaRPr/>
          </a:p>
          <a:p>
            <a:pPr indent="-228600" lvl="1" marL="6286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ru-RU"/>
              <a:t> </a:t>
            </a:r>
            <a:r>
              <a:rPr b="1" lang="ru-RU"/>
              <a:t>диаграммы последовательностей;</a:t>
            </a:r>
            <a:endParaRPr b="1"/>
          </a:p>
          <a:p>
            <a:pPr indent="-228600" lvl="1" marL="6286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ru-RU"/>
              <a:t> диаграммы коммуникации;</a:t>
            </a:r>
            <a:endParaRPr b="1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/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Диаграммы взаимодействий</a:t>
            </a:r>
            <a:endParaRPr/>
          </a:p>
        </p:txBody>
      </p:sp>
      <p:sp>
        <p:nvSpPr>
          <p:cNvPr id="157" name="Google Shape;157;p11"/>
          <p:cNvSpPr txBox="1"/>
          <p:nvPr>
            <p:ph idx="1" type="body"/>
          </p:nvPr>
        </p:nvSpPr>
        <p:spPr>
          <a:xfrm>
            <a:off x="205680" y="1268760"/>
            <a:ext cx="8686800" cy="5473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ru-RU" sz="3600"/>
              <a:t>Типы диаграмм взаимодействия: </a:t>
            </a:r>
            <a:endParaRPr/>
          </a:p>
          <a:p>
            <a:pPr indent="-228600" lvl="1" marL="6286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ru-RU" sz="3200"/>
              <a:t> </a:t>
            </a:r>
            <a:r>
              <a:rPr b="1" lang="ru-RU" sz="3200"/>
              <a:t>диаграммы последовательностей;</a:t>
            </a:r>
            <a:endParaRPr b="1" sz="3200"/>
          </a:p>
          <a:p>
            <a:pPr indent="-228600" lvl="1" marL="6286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1" lang="ru-RU" sz="3200"/>
              <a:t> диаграммы коммуникации;</a:t>
            </a:r>
            <a:endParaRPr b="1"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/>
          <p:nvPr>
            <p:ph type="title"/>
          </p:nvPr>
        </p:nvSpPr>
        <p:spPr>
          <a:xfrm>
            <a:off x="381000" y="304800"/>
            <a:ext cx="8915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 sz="4000"/>
              <a:t>Графические элементы диаграммы последовательности</a:t>
            </a:r>
            <a:endParaRPr/>
          </a:p>
        </p:txBody>
      </p:sp>
      <p:grpSp>
        <p:nvGrpSpPr>
          <p:cNvPr id="163" name="Google Shape;163;p12"/>
          <p:cNvGrpSpPr/>
          <p:nvPr/>
        </p:nvGrpSpPr>
        <p:grpSpPr>
          <a:xfrm>
            <a:off x="-838200" y="1447800"/>
            <a:ext cx="11887200" cy="5826125"/>
            <a:chOff x="2410" y="1134"/>
            <a:chExt cx="9180" cy="4500"/>
          </a:xfrm>
        </p:grpSpPr>
        <p:sp>
          <p:nvSpPr>
            <p:cNvPr id="164" name="Google Shape;164;p12"/>
            <p:cNvSpPr/>
            <p:nvPr/>
          </p:nvSpPr>
          <p:spPr>
            <a:xfrm>
              <a:off x="2410" y="1134"/>
              <a:ext cx="9180" cy="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5" name="Google Shape;165;p12"/>
            <p:cNvGrpSpPr/>
            <p:nvPr/>
          </p:nvGrpSpPr>
          <p:grpSpPr>
            <a:xfrm>
              <a:off x="3670" y="1314"/>
              <a:ext cx="5760" cy="4140"/>
              <a:chOff x="3670" y="1314"/>
              <a:chExt cx="5760" cy="4140"/>
            </a:xfrm>
          </p:grpSpPr>
          <p:sp>
            <p:nvSpPr>
              <p:cNvPr id="166" name="Google Shape;166;p12"/>
              <p:cNvSpPr/>
              <p:nvPr/>
            </p:nvSpPr>
            <p:spPr>
              <a:xfrm>
                <a:off x="3670" y="1314"/>
                <a:ext cx="1620" cy="72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ru-RU" sz="2000" u="sng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объектА: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ru-RU" sz="2000" u="sng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КлассВ</a:t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5650" y="1314"/>
                <a:ext cx="1622" cy="722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ru-RU" sz="2000" u="sng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объектС</a:t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7630" y="1314"/>
                <a:ext cx="1620" cy="722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ru-RU" sz="2000" u="sng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:КлассD</a:t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9" name="Google Shape;169;p12"/>
              <p:cNvCxnSpPr/>
              <p:nvPr/>
            </p:nvCxnSpPr>
            <p:spPr>
              <a:xfrm>
                <a:off x="8530" y="2034"/>
                <a:ext cx="0" cy="1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lg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" name="Google Shape;170;p12"/>
              <p:cNvCxnSpPr/>
              <p:nvPr/>
            </p:nvCxnSpPr>
            <p:spPr>
              <a:xfrm>
                <a:off x="8350" y="3654"/>
                <a:ext cx="360" cy="36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" name="Google Shape;171;p12"/>
              <p:cNvCxnSpPr/>
              <p:nvPr/>
            </p:nvCxnSpPr>
            <p:spPr>
              <a:xfrm flipH="1">
                <a:off x="8350" y="3654"/>
                <a:ext cx="360" cy="36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" name="Google Shape;172;p12"/>
              <p:cNvCxnSpPr/>
              <p:nvPr/>
            </p:nvCxnSpPr>
            <p:spPr>
              <a:xfrm>
                <a:off x="6550" y="2034"/>
                <a:ext cx="0" cy="306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lg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" name="Google Shape;173;p12"/>
              <p:cNvCxnSpPr/>
              <p:nvPr/>
            </p:nvCxnSpPr>
            <p:spPr>
              <a:xfrm>
                <a:off x="4570" y="2034"/>
                <a:ext cx="0" cy="72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lgDash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74" name="Google Shape;174;p12"/>
              <p:cNvSpPr/>
              <p:nvPr/>
            </p:nvSpPr>
            <p:spPr>
              <a:xfrm>
                <a:off x="4390" y="2754"/>
                <a:ext cx="360" cy="18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5" name="Google Shape;175;p12"/>
              <p:cNvCxnSpPr/>
              <p:nvPr/>
            </p:nvCxnSpPr>
            <p:spPr>
              <a:xfrm>
                <a:off x="4570" y="4554"/>
                <a:ext cx="0" cy="54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lgDash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76" name="Google Shape;176;p12"/>
              <p:cNvSpPr txBox="1"/>
              <p:nvPr/>
            </p:nvSpPr>
            <p:spPr>
              <a:xfrm>
                <a:off x="6910" y="2394"/>
                <a:ext cx="1260" cy="7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ru-RU" sz="20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Линия жизни</a:t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7" name="Google Shape;177;p12"/>
              <p:cNvCxnSpPr/>
              <p:nvPr/>
            </p:nvCxnSpPr>
            <p:spPr>
              <a:xfrm flipH="1">
                <a:off x="6550" y="2754"/>
                <a:ext cx="540" cy="36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78" name="Google Shape;178;p12"/>
              <p:cNvCxnSpPr/>
              <p:nvPr/>
            </p:nvCxnSpPr>
            <p:spPr>
              <a:xfrm>
                <a:off x="7990" y="2754"/>
                <a:ext cx="540" cy="36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79" name="Google Shape;179;p12"/>
              <p:cNvSpPr txBox="1"/>
              <p:nvPr/>
            </p:nvSpPr>
            <p:spPr>
              <a:xfrm>
                <a:off x="7630" y="4554"/>
                <a:ext cx="1800" cy="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ru-RU" sz="20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Символ уничтожения объекта</a:t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0" name="Google Shape;180;p12"/>
              <p:cNvCxnSpPr/>
              <p:nvPr/>
            </p:nvCxnSpPr>
            <p:spPr>
              <a:xfrm flipH="1" rot="10800000">
                <a:off x="8350" y="4014"/>
                <a:ext cx="180" cy="54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81" name="Google Shape;181;p12"/>
              <p:cNvCxnSpPr/>
              <p:nvPr/>
            </p:nvCxnSpPr>
            <p:spPr>
              <a:xfrm>
                <a:off x="4750" y="4014"/>
                <a:ext cx="1800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82" name="Google Shape;182;p12"/>
              <p:cNvSpPr txBox="1"/>
              <p:nvPr/>
            </p:nvSpPr>
            <p:spPr>
              <a:xfrm>
                <a:off x="4750" y="2754"/>
                <a:ext cx="1800" cy="7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ru-RU" sz="20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Фокус управления</a:t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3" name="Google Shape;183;p12"/>
              <p:cNvCxnSpPr/>
              <p:nvPr/>
            </p:nvCxnSpPr>
            <p:spPr>
              <a:xfrm flipH="1">
                <a:off x="4750" y="3114"/>
                <a:ext cx="360" cy="18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84" name="Google Shape;184;p12"/>
              <p:cNvSpPr txBox="1"/>
              <p:nvPr/>
            </p:nvSpPr>
            <p:spPr>
              <a:xfrm>
                <a:off x="4750" y="4374"/>
                <a:ext cx="1800" cy="5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ru-RU" sz="20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Сообщение</a:t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5" name="Google Shape;185;p12"/>
              <p:cNvCxnSpPr/>
              <p:nvPr/>
            </p:nvCxnSpPr>
            <p:spPr>
              <a:xfrm flipH="1" rot="10800000">
                <a:off x="5470" y="4014"/>
                <a:ext cx="180" cy="36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/>
          <p:nvPr>
            <p:ph type="title"/>
          </p:nvPr>
        </p:nvSpPr>
        <p:spPr>
          <a:xfrm>
            <a:off x="152400" y="7620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ru-RU" sz="4000"/>
              <a:t>Линия жизни и фокус управления</a:t>
            </a:r>
            <a:endParaRPr/>
          </a:p>
        </p:txBody>
      </p:sp>
      <p:grpSp>
        <p:nvGrpSpPr>
          <p:cNvPr id="191" name="Google Shape;191;p13"/>
          <p:cNvGrpSpPr/>
          <p:nvPr/>
        </p:nvGrpSpPr>
        <p:grpSpPr>
          <a:xfrm>
            <a:off x="457200" y="1371600"/>
            <a:ext cx="8305800" cy="5027613"/>
            <a:chOff x="2703" y="-1104"/>
            <a:chExt cx="5364" cy="3205"/>
          </a:xfrm>
        </p:grpSpPr>
        <p:sp>
          <p:nvSpPr>
            <p:cNvPr id="192" name="Google Shape;192;p13"/>
            <p:cNvSpPr/>
            <p:nvPr/>
          </p:nvSpPr>
          <p:spPr>
            <a:xfrm>
              <a:off x="2703" y="-1104"/>
              <a:ext cx="5364" cy="32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3" name="Google Shape;193;p13"/>
            <p:cNvGrpSpPr/>
            <p:nvPr/>
          </p:nvGrpSpPr>
          <p:grpSpPr>
            <a:xfrm>
              <a:off x="2985" y="-965"/>
              <a:ext cx="4799" cy="2927"/>
              <a:chOff x="2985" y="-965"/>
              <a:chExt cx="4799" cy="2927"/>
            </a:xfrm>
          </p:grpSpPr>
          <p:sp>
            <p:nvSpPr>
              <p:cNvPr id="194" name="Google Shape;194;p13"/>
              <p:cNvSpPr/>
              <p:nvPr/>
            </p:nvSpPr>
            <p:spPr>
              <a:xfrm>
                <a:off x="2985" y="-965"/>
                <a:ext cx="1270" cy="558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ru-RU" sz="2400" u="sng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объектА: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ru-RU" sz="2400" u="sng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КлассВ</a:t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>
                <a:off x="4679" y="-965"/>
                <a:ext cx="1270" cy="559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ru-RU" sz="2400" u="sng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объектС</a:t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3"/>
              <p:cNvSpPr/>
              <p:nvPr/>
            </p:nvSpPr>
            <p:spPr>
              <a:xfrm>
                <a:off x="6514" y="150"/>
                <a:ext cx="1270" cy="558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ru-RU" sz="2400" u="sng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:КлассD</a:t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3"/>
              <p:cNvSpPr/>
              <p:nvPr/>
            </p:nvSpPr>
            <p:spPr>
              <a:xfrm>
                <a:off x="3550" y="-407"/>
                <a:ext cx="281" cy="2369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8" name="Google Shape;198;p13"/>
              <p:cNvCxnSpPr/>
              <p:nvPr/>
            </p:nvCxnSpPr>
            <p:spPr>
              <a:xfrm>
                <a:off x="5385" y="-407"/>
                <a:ext cx="1" cy="278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lgDash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99" name="Google Shape;199;p13"/>
              <p:cNvSpPr/>
              <p:nvPr/>
            </p:nvSpPr>
            <p:spPr>
              <a:xfrm>
                <a:off x="5244" y="-129"/>
                <a:ext cx="281" cy="697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3"/>
              <p:cNvSpPr/>
              <p:nvPr/>
            </p:nvSpPr>
            <p:spPr>
              <a:xfrm>
                <a:off x="5244" y="847"/>
                <a:ext cx="282" cy="697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1" name="Google Shape;201;p13"/>
              <p:cNvCxnSpPr/>
              <p:nvPr/>
            </p:nvCxnSpPr>
            <p:spPr>
              <a:xfrm>
                <a:off x="5385" y="568"/>
                <a:ext cx="0" cy="279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lg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" name="Google Shape;202;p13"/>
              <p:cNvCxnSpPr/>
              <p:nvPr/>
            </p:nvCxnSpPr>
            <p:spPr>
              <a:xfrm>
                <a:off x="5385" y="1544"/>
                <a:ext cx="0" cy="418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lg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" name="Google Shape;203;p13"/>
              <p:cNvCxnSpPr/>
              <p:nvPr/>
            </p:nvCxnSpPr>
            <p:spPr>
              <a:xfrm>
                <a:off x="5526" y="150"/>
                <a:ext cx="988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04" name="Google Shape;204;p13"/>
              <p:cNvCxnSpPr/>
              <p:nvPr/>
            </p:nvCxnSpPr>
            <p:spPr>
              <a:xfrm>
                <a:off x="7220" y="708"/>
                <a:ext cx="1" cy="97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lg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" name="Google Shape;205;p13"/>
              <p:cNvCxnSpPr/>
              <p:nvPr/>
            </p:nvCxnSpPr>
            <p:spPr>
              <a:xfrm rot="10800000">
                <a:off x="5526" y="1265"/>
                <a:ext cx="1694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06" name="Google Shape;206;p13"/>
              <p:cNvCxnSpPr/>
              <p:nvPr/>
            </p:nvCxnSpPr>
            <p:spPr>
              <a:xfrm>
                <a:off x="7079" y="1544"/>
                <a:ext cx="282" cy="278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7" name="Google Shape;207;p13"/>
              <p:cNvCxnSpPr/>
              <p:nvPr/>
            </p:nvCxnSpPr>
            <p:spPr>
              <a:xfrm flipH="1">
                <a:off x="7079" y="1544"/>
                <a:ext cx="282" cy="278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08" name="Google Shape;208;p13"/>
          <p:cNvSpPr txBox="1"/>
          <p:nvPr/>
        </p:nvSpPr>
        <p:spPr>
          <a:xfrm>
            <a:off x="5943600" y="1752600"/>
            <a:ext cx="2895600" cy="1016000"/>
          </a:xfrm>
          <a:prstGeom prst="rect">
            <a:avLst/>
          </a:prstGeom>
          <a:noFill/>
          <a:ln cap="rnd" cmpd="sng" w="9525">
            <a:solidFill>
              <a:schemeClr val="hlink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Объект С инициирует создание анонимного объекта из класса D</a:t>
            </a:r>
            <a:endParaRPr b="0" i="0" sz="2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ru-RU" sz="4000"/>
              <a:t>Сообщение</a:t>
            </a:r>
            <a:endParaRPr/>
          </a:p>
        </p:txBody>
      </p:sp>
      <p:sp>
        <p:nvSpPr>
          <p:cNvPr id="214" name="Google Shape;214;p14"/>
          <p:cNvSpPr txBox="1"/>
          <p:nvPr>
            <p:ph idx="1" type="body"/>
          </p:nvPr>
        </p:nvSpPr>
        <p:spPr>
          <a:xfrm>
            <a:off x="457200" y="1447800"/>
            <a:ext cx="82296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/>
              <a:t>Представляет собой законченный фрагмент информации, который отправляется одним объектом другому;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/>
              <a:t>Прием сообщения </a:t>
            </a:r>
            <a:r>
              <a:rPr lang="ru-RU" sz="2800" u="sng"/>
              <a:t>инициирует выполнение определенных действий</a:t>
            </a:r>
            <a:r>
              <a:rPr lang="ru-RU" sz="2800"/>
              <a:t>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ru-RU" sz="2800"/>
              <a:t>3 разновидности сообщений</a:t>
            </a:r>
            <a:r>
              <a:rPr lang="ru-RU" sz="2800"/>
              <a:t>: </a:t>
            </a:r>
            <a:endParaRPr/>
          </a:p>
        </p:txBody>
      </p:sp>
      <p:grpSp>
        <p:nvGrpSpPr>
          <p:cNvPr id="215" name="Google Shape;215;p14"/>
          <p:cNvGrpSpPr/>
          <p:nvPr/>
        </p:nvGrpSpPr>
        <p:grpSpPr>
          <a:xfrm>
            <a:off x="228600" y="4572000"/>
            <a:ext cx="8763000" cy="1646238"/>
            <a:chOff x="2844" y="6595"/>
            <a:chExt cx="4517" cy="838"/>
          </a:xfrm>
        </p:grpSpPr>
        <p:sp>
          <p:nvSpPr>
            <p:cNvPr id="216" name="Google Shape;216;p14"/>
            <p:cNvSpPr/>
            <p:nvPr/>
          </p:nvSpPr>
          <p:spPr>
            <a:xfrm>
              <a:off x="2844" y="6595"/>
              <a:ext cx="4517" cy="8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7" name="Google Shape;217;p14"/>
            <p:cNvGrpSpPr/>
            <p:nvPr/>
          </p:nvGrpSpPr>
          <p:grpSpPr>
            <a:xfrm>
              <a:off x="3126" y="6874"/>
              <a:ext cx="4094" cy="559"/>
              <a:chOff x="3126" y="6874"/>
              <a:chExt cx="4094" cy="559"/>
            </a:xfrm>
          </p:grpSpPr>
          <p:cxnSp>
            <p:nvCxnSpPr>
              <p:cNvPr id="218" name="Google Shape;218;p14"/>
              <p:cNvCxnSpPr/>
              <p:nvPr/>
            </p:nvCxnSpPr>
            <p:spPr>
              <a:xfrm>
                <a:off x="3126" y="6874"/>
                <a:ext cx="988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19" name="Google Shape;219;p14"/>
              <p:cNvCxnSpPr/>
              <p:nvPr/>
            </p:nvCxnSpPr>
            <p:spPr>
              <a:xfrm>
                <a:off x="4679" y="6874"/>
                <a:ext cx="988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220" name="Google Shape;220;p14"/>
              <p:cNvCxnSpPr/>
              <p:nvPr/>
            </p:nvCxnSpPr>
            <p:spPr>
              <a:xfrm>
                <a:off x="6232" y="6874"/>
                <a:ext cx="988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lgDash"/>
                <a:round/>
                <a:headEnd len="med" w="med" type="none"/>
                <a:tailEnd len="med" w="med" type="stealth"/>
              </a:ln>
            </p:spPr>
          </p:cxnSp>
          <p:sp>
            <p:nvSpPr>
              <p:cNvPr id="221" name="Google Shape;221;p14"/>
              <p:cNvSpPr txBox="1"/>
              <p:nvPr/>
            </p:nvSpPr>
            <p:spPr>
              <a:xfrm>
                <a:off x="3408" y="7013"/>
                <a:ext cx="424" cy="4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ru-RU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а)</a:t>
                </a:r>
                <a:endParaRPr/>
              </a:p>
            </p:txBody>
          </p:sp>
          <p:sp>
            <p:nvSpPr>
              <p:cNvPr id="222" name="Google Shape;222;p14"/>
              <p:cNvSpPr txBox="1"/>
              <p:nvPr/>
            </p:nvSpPr>
            <p:spPr>
              <a:xfrm>
                <a:off x="4961" y="7013"/>
                <a:ext cx="425" cy="4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ru-RU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б)</a:t>
                </a:r>
                <a:endParaRPr/>
              </a:p>
            </p:txBody>
          </p:sp>
          <p:sp>
            <p:nvSpPr>
              <p:cNvPr id="223" name="Google Shape;223;p14"/>
              <p:cNvSpPr txBox="1"/>
              <p:nvPr/>
            </p:nvSpPr>
            <p:spPr>
              <a:xfrm>
                <a:off x="6514" y="7013"/>
                <a:ext cx="425" cy="4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ru-RU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в)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/>
          <p:nvPr>
            <p:ph type="title"/>
          </p:nvPr>
        </p:nvSpPr>
        <p:spPr>
          <a:xfrm>
            <a:off x="381000" y="3810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ru-RU" sz="4000"/>
              <a:t>Сообщение</a:t>
            </a:r>
            <a:endParaRPr/>
          </a:p>
        </p:txBody>
      </p:sp>
      <p:sp>
        <p:nvSpPr>
          <p:cNvPr id="229" name="Google Shape;229;p15"/>
          <p:cNvSpPr txBox="1"/>
          <p:nvPr>
            <p:ph idx="1" type="body"/>
          </p:nvPr>
        </p:nvSpPr>
        <p:spPr>
          <a:xfrm>
            <a:off x="457200" y="1600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Сообщение, отправленное самому себе – рефлексивное (саморегулирование).</a:t>
            </a:r>
            <a:endParaRPr/>
          </a:p>
        </p:txBody>
      </p:sp>
      <p:pic>
        <p:nvPicPr>
          <p:cNvPr id="230" name="Google Shape;230;p15"/>
          <p:cNvPicPr preferRelativeResize="0"/>
          <p:nvPr/>
        </p:nvPicPr>
        <p:blipFill rotWithShape="1">
          <a:blip r:embed="rId3">
            <a:alphaModFix/>
          </a:blip>
          <a:srcRect b="35575" l="0" r="0" t="0"/>
          <a:stretch/>
        </p:blipFill>
        <p:spPr>
          <a:xfrm>
            <a:off x="3276600" y="2971800"/>
            <a:ext cx="2630488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/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ru-RU" sz="3600"/>
              <a:t>Основные элементы диаграмм взаимодействия</a:t>
            </a:r>
            <a:endParaRPr/>
          </a:p>
        </p:txBody>
      </p:sp>
      <p:sp>
        <p:nvSpPr>
          <p:cNvPr id="237" name="Google Shape;237;p16"/>
          <p:cNvSpPr txBox="1"/>
          <p:nvPr>
            <p:ph idx="1" type="body"/>
          </p:nvPr>
        </p:nvSpPr>
        <p:spPr>
          <a:xfrm>
            <a:off x="277688" y="1484784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Основными элементами диаграмм взаимодействий являются:</a:t>
            </a:r>
            <a:endParaRPr/>
          </a:p>
          <a:p>
            <a:pPr indent="-514350" lvl="1" marL="9715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1" lang="ru-RU" sz="3200"/>
              <a:t>Участники </a:t>
            </a:r>
            <a:r>
              <a:rPr lang="ru-RU" sz="3200"/>
              <a:t>- элемент, который представляет, как экземпляр классификатора может участвовать во взаимодействии.</a:t>
            </a:r>
            <a:endParaRPr/>
          </a:p>
          <a:p>
            <a:pPr indent="-355600" lvl="2" marL="1079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разработчики UML  почему-то называют их линиями жизни (lifeline).</a:t>
            </a:r>
            <a:endParaRPr/>
          </a:p>
          <a:p>
            <a:pPr indent="-514350" lvl="1" marL="9715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1" lang="ru-RU" sz="3200"/>
              <a:t>Сообщения</a:t>
            </a:r>
            <a:r>
              <a:rPr lang="ru-RU" sz="3200"/>
              <a:t> - это особый вид коммуникации между участниками. </a:t>
            </a:r>
            <a:endParaRPr sz="32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Участники</a:t>
            </a:r>
            <a:endParaRPr/>
          </a:p>
        </p:txBody>
      </p:sp>
      <p:sp>
        <p:nvSpPr>
          <p:cNvPr id="244" name="Google Shape;244;p17"/>
          <p:cNvSpPr txBox="1"/>
          <p:nvPr>
            <p:ph idx="1" type="body"/>
          </p:nvPr>
        </p:nvSpPr>
        <p:spPr>
          <a:xfrm>
            <a:off x="205680" y="1412776"/>
            <a:ext cx="8686800" cy="4536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Участники это объекты разных классов которые включаются в  описание взаимодействия.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ru-RU"/>
              <a:t>У</a:t>
            </a:r>
            <a:r>
              <a:rPr lang="ru-RU"/>
              <a:t>частник описания взаимодействия может иметь </a:t>
            </a:r>
            <a:r>
              <a:rPr i="1" lang="ru-RU"/>
              <a:t>линию жизни </a:t>
            </a:r>
            <a:r>
              <a:rPr lang="ru-RU"/>
              <a:t>(lifeline), которая определяет, как конкретный  экземпляр участвует во взаимодействии.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ru-RU" sz="3600"/>
              <a:t>Описание участников</a:t>
            </a:r>
            <a:endParaRPr/>
          </a:p>
        </p:txBody>
      </p:sp>
      <p:sp>
        <p:nvSpPr>
          <p:cNvPr id="251" name="Google Shape;251;p18"/>
          <p:cNvSpPr txBox="1"/>
          <p:nvPr>
            <p:ph idx="1" type="body"/>
          </p:nvPr>
        </p:nvSpPr>
        <p:spPr>
          <a:xfrm>
            <a:off x="251520" y="1268760"/>
            <a:ext cx="8686800" cy="4248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Для каждого участника диаграммы взаимодействия задается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ru-RU"/>
              <a:t>имя</a:t>
            </a:r>
            <a:r>
              <a:rPr lang="ru-RU"/>
              <a:t> (необязательное ) - используется для обращения к данному участнику;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ru-RU"/>
              <a:t>тип</a:t>
            </a:r>
            <a:r>
              <a:rPr lang="ru-RU"/>
              <a:t> – название класса которому принадлежит данный участник.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ru-RU"/>
              <a:t>селектор</a:t>
            </a:r>
            <a:r>
              <a:rPr lang="ru-RU"/>
              <a:t> (необязательный ) – логическое условие, которое может использоваться для выбора единственного экземпляра, удовлетворяющего этому условию. 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252" name="Google Shape;252;p18"/>
          <p:cNvPicPr preferRelativeResize="0"/>
          <p:nvPr/>
        </p:nvPicPr>
        <p:blipFill rotWithShape="1">
          <a:blip r:embed="rId3">
            <a:alphaModFix/>
          </a:blip>
          <a:srcRect b="26835" l="35772" r="30929" t="50845"/>
          <a:stretch/>
        </p:blipFill>
        <p:spPr>
          <a:xfrm>
            <a:off x="2987824" y="5591048"/>
            <a:ext cx="3024336" cy="1266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Линии жизни</a:t>
            </a:r>
            <a:endParaRPr/>
          </a:p>
        </p:txBody>
      </p:sp>
      <p:sp>
        <p:nvSpPr>
          <p:cNvPr id="259" name="Google Shape;259;p19"/>
          <p:cNvSpPr txBox="1"/>
          <p:nvPr>
            <p:ph idx="1" type="body"/>
          </p:nvPr>
        </p:nvSpPr>
        <p:spPr>
          <a:xfrm>
            <a:off x="205680" y="1484784"/>
            <a:ext cx="8686800" cy="3456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60350" lvl="0" marL="260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Линии жизни показываются только на диаграммах последовательности в виде вертикальный пунктирный линии. </a:t>
            </a:r>
            <a:endParaRPr/>
          </a:p>
          <a:p>
            <a:pPr indent="-263525" lvl="0" marL="2635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Линию жизни объекта можно рассматривать как элемент, который описывает, как экземпляр модели может участвовать во взаимодействии. </a:t>
            </a:r>
            <a:endParaRPr/>
          </a:p>
          <a:p>
            <a:pPr indent="-60325" lvl="0" marL="2635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60" name="Google Shape;260;p19"/>
          <p:cNvPicPr preferRelativeResize="0"/>
          <p:nvPr/>
        </p:nvPicPr>
        <p:blipFill rotWithShape="1">
          <a:blip r:embed="rId3">
            <a:alphaModFix/>
          </a:blip>
          <a:srcRect b="26115" l="26771" r="6179" t="48685"/>
          <a:stretch/>
        </p:blipFill>
        <p:spPr>
          <a:xfrm>
            <a:off x="2267744" y="5301208"/>
            <a:ext cx="5292080" cy="1243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Процесс разработки ПО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205680" y="1484784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i="1" lang="ru-RU"/>
              <a:t>определение требований</a:t>
            </a:r>
            <a:r>
              <a:rPr b="1" lang="ru-RU"/>
              <a:t> – сбор данных о том, что должна делать система;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i="1" lang="ru-RU"/>
              <a:t>анализ</a:t>
            </a:r>
            <a:r>
              <a:rPr b="1" lang="ru-RU"/>
              <a:t> – уточнение и структурирование требований;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i="1" lang="ru-RU"/>
              <a:t>проектирование</a:t>
            </a:r>
            <a:r>
              <a:rPr lang="ru-RU"/>
              <a:t> – реализация требований в архитектуре системы;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ru-RU"/>
              <a:t>реализация (кодирование)</a:t>
            </a:r>
            <a:r>
              <a:rPr lang="ru-RU"/>
              <a:t> – построение программного обеспечения;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ru-RU"/>
              <a:t>тестирование</a:t>
            </a:r>
            <a:r>
              <a:rPr lang="ru-RU"/>
              <a:t> – проверяется, отвечает ли реализация предъявляемым требованиям;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ru-RU"/>
              <a:t>внедрение</a:t>
            </a:r>
            <a:r>
              <a:rPr lang="ru-RU"/>
              <a:t> – передача ПО заказчику и организация его практического применения.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quence diagram showing collaborating parts" id="265" name="Google Shape;26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471" y="332656"/>
            <a:ext cx="8614373" cy="5832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2" name="Google Shape;272;p21"/>
          <p:cNvSpPr txBox="1"/>
          <p:nvPr>
            <p:ph idx="1" type="body"/>
          </p:nvPr>
        </p:nvSpPr>
        <p:spPr>
          <a:xfrm>
            <a:off x="205680" y="1484784"/>
            <a:ext cx="8686800" cy="396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63525" lvl="0" marL="2635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Реальные экземпляры можно показать непосредственно на диаграмме взаимодействий. </a:t>
            </a:r>
            <a:endParaRPr/>
          </a:p>
          <a:p>
            <a:pPr indent="-263525" lvl="0" marL="2635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Используется обычная нотация для экземпляров: </a:t>
            </a:r>
            <a:endParaRPr/>
          </a:p>
          <a:p>
            <a:pPr indent="-263525" lvl="1" marL="6635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ru-RU"/>
              <a:t>символ модели с именем экземпляра, </a:t>
            </a:r>
            <a:endParaRPr/>
          </a:p>
          <a:p>
            <a:pPr indent="-263525" lvl="1" marL="6635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ru-RU"/>
              <a:t>селектор (если таковой имеется), </a:t>
            </a:r>
            <a:endParaRPr/>
          </a:p>
          <a:p>
            <a:pPr indent="-263525" lvl="1" marL="6635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ru-RU"/>
              <a:t>двоеточие и </a:t>
            </a:r>
            <a:endParaRPr/>
          </a:p>
          <a:p>
            <a:pPr indent="-263525" lvl="1" marL="6635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ru-RU"/>
              <a:t>имя классификатора; </a:t>
            </a:r>
            <a:endParaRPr/>
          </a:p>
          <a:p>
            <a:pPr indent="-263525" lvl="1" marL="6635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ru-RU"/>
              <a:t>все подчеркивается.</a:t>
            </a:r>
            <a:endParaRPr/>
          </a:p>
        </p:txBody>
      </p:sp>
      <p:pic>
        <p:nvPicPr>
          <p:cNvPr id="273" name="Google Shape;273;p21"/>
          <p:cNvPicPr preferRelativeResize="0"/>
          <p:nvPr/>
        </p:nvPicPr>
        <p:blipFill rotWithShape="1">
          <a:blip r:embed="rId3">
            <a:alphaModFix/>
          </a:blip>
          <a:srcRect b="26835" l="35772" r="30929" t="50845"/>
          <a:stretch/>
        </p:blipFill>
        <p:spPr>
          <a:xfrm>
            <a:off x="2987824" y="5591048"/>
            <a:ext cx="3024336" cy="1266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Сообщения</a:t>
            </a:r>
            <a:endParaRPr/>
          </a:p>
        </p:txBody>
      </p:sp>
      <p:sp>
        <p:nvSpPr>
          <p:cNvPr id="280" name="Google Shape;280;p22"/>
          <p:cNvSpPr txBox="1"/>
          <p:nvPr>
            <p:ph idx="1" type="body"/>
          </p:nvPr>
        </p:nvSpPr>
        <p:spPr>
          <a:xfrm>
            <a:off x="205680" y="1484784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63525" lvl="0" marL="2635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Для описания взаимодействия должны быть определены сообщения, посылаемые между участниками.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Сообщение – это особый вид коммуникации между двумя участниками.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Такое взаимодействие может включать: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ru-RU"/>
              <a:t>вызов операции </a:t>
            </a:r>
            <a:r>
              <a:rPr lang="ru-RU"/>
              <a:t>– сообщение вызова;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ru-RU"/>
              <a:t>создание или уничтожение экземпляра</a:t>
            </a:r>
            <a:r>
              <a:rPr lang="ru-RU"/>
              <a:t> – сообщение создания или уничтожения;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ru-RU"/>
              <a:t>отправку сигнала</a:t>
            </a:r>
            <a:r>
              <a:rPr lang="ru-RU"/>
              <a:t>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Сообщение вызова, получаемое участником, является запросом на вызов операции, имеющей сигнатуру аналогичную полученному сообщению.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7" name="Google Shape;287;p23"/>
          <p:cNvSpPr txBox="1"/>
          <p:nvPr>
            <p:ph idx="1" type="body"/>
          </p:nvPr>
        </p:nvSpPr>
        <p:spPr>
          <a:xfrm>
            <a:off x="205680" y="1484784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Когда участник посылает сообщение, то у него находится </a:t>
            </a:r>
            <a:r>
              <a:rPr i="1" lang="ru-RU"/>
              <a:t>фокус управления (focus of control</a:t>
            </a:r>
            <a:r>
              <a:rPr lang="ru-RU"/>
              <a:t>), или </a:t>
            </a:r>
            <a:r>
              <a:rPr i="1" lang="ru-RU"/>
              <a:t>активация (activation).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По мере развития взаимодействия во времени активация перемещается между участниками.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Это движение называют </a:t>
            </a:r>
            <a:r>
              <a:rPr i="1" lang="ru-RU"/>
              <a:t>потоком управления (flow of control).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Сообщения отображаются в виде стрелок между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ru-RU"/>
              <a:t>участниками или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ru-RU"/>
              <a:t>между их линиями жизни (пунктирными вертикальными линиями). 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Обозначения разных типов сообщений</a:t>
            </a:r>
            <a:endParaRPr/>
          </a:p>
        </p:txBody>
      </p:sp>
      <p:graphicFrame>
        <p:nvGraphicFramePr>
          <p:cNvPr id="294" name="Google Shape;294;p24"/>
          <p:cNvGraphicFramePr/>
          <p:nvPr/>
        </p:nvGraphicFramePr>
        <p:xfrm>
          <a:off x="251520" y="17728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{10E15BD5-DC83-4585-B913-C7DADA83EE5E}</a:tableStyleId>
              </a:tblPr>
              <a:tblGrid>
                <a:gridCol w="2232250"/>
                <a:gridCol w="1800200"/>
                <a:gridCol w="4536500"/>
              </a:tblGrid>
              <a:tr h="34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Обозначение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Описание - семантика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95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Синхронное сообщение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Отправитель ожидает завершения выполнения сообщения получателем.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850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Асинхронное сообщение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Отправитель посылает сообщение и продолжает исполнение – он </a:t>
                      </a:r>
                      <a:r>
                        <a:rPr i="1"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не ожидает возврата </a:t>
                      </a: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от получателя.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2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Возврат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Получатель сообщения возвращает фокус управления отправителю этого сообщения.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850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Создание объекта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Отправитель создает экземпляр классификатора, определенного получателем.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224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Уничтожение объекта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Отправитель уничтожает получателя.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Если у линии жизни есть «хвост», он завершается символом X.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95" name="Google Shape;295;p24"/>
          <p:cNvPicPr preferRelativeResize="0"/>
          <p:nvPr/>
        </p:nvPicPr>
        <p:blipFill rotWithShape="1">
          <a:blip r:embed="rId3">
            <a:alphaModFix/>
          </a:blip>
          <a:srcRect b="42782" l="33521" r="50567" t="51073"/>
          <a:stretch/>
        </p:blipFill>
        <p:spPr>
          <a:xfrm>
            <a:off x="251520" y="2220639"/>
            <a:ext cx="2088232" cy="504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4"/>
          <p:cNvPicPr preferRelativeResize="0"/>
          <p:nvPr/>
        </p:nvPicPr>
        <p:blipFill rotWithShape="1">
          <a:blip r:embed="rId3">
            <a:alphaModFix/>
          </a:blip>
          <a:srcRect b="35758" l="33521" r="50567" t="58096"/>
          <a:stretch/>
        </p:blipFill>
        <p:spPr>
          <a:xfrm>
            <a:off x="323528" y="2940719"/>
            <a:ext cx="2088232" cy="504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4"/>
          <p:cNvPicPr preferRelativeResize="0"/>
          <p:nvPr/>
        </p:nvPicPr>
        <p:blipFill rotWithShape="1">
          <a:blip r:embed="rId3">
            <a:alphaModFix/>
          </a:blip>
          <a:srcRect b="26980" l="33521" r="50567" t="67752"/>
          <a:stretch/>
        </p:blipFill>
        <p:spPr>
          <a:xfrm>
            <a:off x="251520" y="3804815"/>
            <a:ext cx="2088232" cy="432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4"/>
          <p:cNvPicPr preferRelativeResize="0"/>
          <p:nvPr/>
        </p:nvPicPr>
        <p:blipFill rotWithShape="1">
          <a:blip r:embed="rId3">
            <a:alphaModFix/>
          </a:blip>
          <a:srcRect b="16445" l="33521" r="50567" t="75653"/>
          <a:stretch/>
        </p:blipFill>
        <p:spPr>
          <a:xfrm>
            <a:off x="323528" y="4524895"/>
            <a:ext cx="2088232" cy="648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4"/>
          <p:cNvPicPr preferRelativeResize="0"/>
          <p:nvPr/>
        </p:nvPicPr>
        <p:blipFill rotWithShape="1">
          <a:blip r:embed="rId4">
            <a:alphaModFix/>
          </a:blip>
          <a:srcRect b="63038" l="33800" r="50721" t="28651"/>
          <a:stretch/>
        </p:blipFill>
        <p:spPr>
          <a:xfrm>
            <a:off x="395536" y="5460999"/>
            <a:ext cx="1944216" cy="652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25"/>
          <p:cNvPicPr preferRelativeResize="0"/>
          <p:nvPr/>
        </p:nvPicPr>
        <p:blipFill rotWithShape="1">
          <a:blip r:embed="rId3">
            <a:alphaModFix/>
          </a:blip>
          <a:srcRect b="16035" l="33521" r="3930" t="45806"/>
          <a:stretch/>
        </p:blipFill>
        <p:spPr>
          <a:xfrm>
            <a:off x="611560" y="1988840"/>
            <a:ext cx="8208912" cy="3130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26"/>
          <p:cNvPicPr preferRelativeResize="0"/>
          <p:nvPr/>
        </p:nvPicPr>
        <p:blipFill rotWithShape="1">
          <a:blip r:embed="rId3">
            <a:alphaModFix/>
          </a:blip>
          <a:srcRect b="25520" l="33800" r="3650" t="27680"/>
          <a:stretch/>
        </p:blipFill>
        <p:spPr>
          <a:xfrm>
            <a:off x="0" y="1037692"/>
            <a:ext cx="9144000" cy="4275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Типы сообщений</a:t>
            </a:r>
            <a:endParaRPr/>
          </a:p>
        </p:txBody>
      </p:sp>
      <p:sp>
        <p:nvSpPr>
          <p:cNvPr id="316" name="Google Shape;316;p27"/>
          <p:cNvSpPr txBox="1"/>
          <p:nvPr>
            <p:ph idx="1" type="body"/>
          </p:nvPr>
        </p:nvSpPr>
        <p:spPr>
          <a:xfrm>
            <a:off x="205680" y="1484784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Выделяют следующие типы сообщений</a:t>
            </a:r>
            <a:endParaRPr/>
          </a:p>
          <a:p>
            <a:pPr indent="-514350" lvl="0" marL="5715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1" i="1" lang="ru-RU"/>
              <a:t>синхронные сообщения - </a:t>
            </a:r>
            <a:r>
              <a:rPr lang="ru-RU"/>
              <a:t>отправитель ожидает завершения выполнения получателем запрашиваемой операции. </a:t>
            </a:r>
            <a:endParaRPr/>
          </a:p>
          <a:p>
            <a:pPr indent="-514350" lvl="0" marL="5715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1" lang="ru-RU"/>
              <a:t>асинхронные сообщения</a:t>
            </a:r>
            <a:r>
              <a:rPr lang="ru-RU"/>
              <a:t> - отправитель ничего </a:t>
            </a:r>
            <a:r>
              <a:rPr i="1" lang="ru-RU"/>
              <a:t>не ожидает, а переходит к следующему этапу.</a:t>
            </a:r>
            <a:endParaRPr/>
          </a:p>
          <a:p>
            <a:pPr indent="-514350" lvl="0" marL="5715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1" lang="ru-RU"/>
              <a:t>сообщения возврата</a:t>
            </a:r>
            <a:r>
              <a:rPr i="1" lang="ru-RU"/>
              <a:t>.</a:t>
            </a:r>
            <a:endParaRPr/>
          </a:p>
          <a:p>
            <a:pPr indent="-514350" lvl="0" marL="5715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1" lang="ru-RU"/>
              <a:t>сообщения создания и уничтожения объектов</a:t>
            </a:r>
            <a:r>
              <a:rPr lang="ru-RU"/>
              <a:t>.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Синхронные и асинхронные сообщения</a:t>
            </a:r>
            <a:endParaRPr/>
          </a:p>
        </p:txBody>
      </p:sp>
      <p:sp>
        <p:nvSpPr>
          <p:cNvPr id="323" name="Google Shape;323;p28"/>
          <p:cNvSpPr txBox="1"/>
          <p:nvPr>
            <p:ph idx="1" type="body"/>
          </p:nvPr>
        </p:nvSpPr>
        <p:spPr>
          <a:xfrm>
            <a:off x="205680" y="1484784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При </a:t>
            </a:r>
            <a:r>
              <a:rPr b="1" i="1" lang="ru-RU"/>
              <a:t>синхронном вызове сообщения </a:t>
            </a:r>
            <a:r>
              <a:rPr lang="ru-RU"/>
              <a:t>отправитель ожидает завершения выполнения получателем запрашиваемой операции.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При </a:t>
            </a:r>
            <a:r>
              <a:rPr b="1" lang="ru-RU"/>
              <a:t>асинхронном</a:t>
            </a:r>
            <a:r>
              <a:rPr lang="ru-RU"/>
              <a:t> отправитель ничего </a:t>
            </a:r>
            <a:r>
              <a:rPr i="1" lang="ru-RU"/>
              <a:t>не ожидает, а переходит к следующему этапу.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Для модели анализа различие между синхронными и асинхронными сообщениями обычно не делается.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ru-RU" sz="3600"/>
              <a:t>Использование синхронных и асинхронные сообщений</a:t>
            </a:r>
            <a:endParaRPr/>
          </a:p>
        </p:txBody>
      </p:sp>
      <p:sp>
        <p:nvSpPr>
          <p:cNvPr id="330" name="Google Shape;330;p29"/>
          <p:cNvSpPr txBox="1"/>
          <p:nvPr>
            <p:ph idx="1" type="body"/>
          </p:nvPr>
        </p:nvSpPr>
        <p:spPr>
          <a:xfrm>
            <a:off x="205680" y="1628800"/>
            <a:ext cx="8686800" cy="5113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Некоторые методы (например, UP) предпочитают все сообщения отображать как синхронные, потому что это наиболее жесткий (не свободный) вариант.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ru-RU"/>
              <a:t>Синхронные сообщения показывают прямую последовательность вызовов операций.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Другие методы (например, MBD) предпочитают все сообщения отображать как асинхронные, потому что это наиболее общий вариант, на основе которого можно спроектировать разные системы.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ru-RU"/>
              <a:t>Асинхронные сообщения указывают </a:t>
            </a:r>
            <a:r>
              <a:rPr b="1" lang="ru-RU"/>
              <a:t>на возможный параллелизм</a:t>
            </a:r>
            <a:r>
              <a:rPr lang="ru-RU"/>
              <a:t>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При проектировании различие между синхронными и асинхронными сообщениями может иметь значение для создания параллельных потоков управления.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251520" y="3284984"/>
            <a:ext cx="86868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Реализация вариантов использования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Сообщение возврата</a:t>
            </a:r>
            <a:endParaRPr/>
          </a:p>
        </p:txBody>
      </p:sp>
      <p:sp>
        <p:nvSpPr>
          <p:cNvPr id="337" name="Google Shape;337;p30"/>
          <p:cNvSpPr txBox="1"/>
          <p:nvPr>
            <p:ph idx="1" type="body"/>
          </p:nvPr>
        </p:nvSpPr>
        <p:spPr>
          <a:xfrm>
            <a:off x="205680" y="1628800"/>
            <a:ext cx="8686800" cy="5113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На уровне анализа реализаций ВИ сообщение возврата можно показывать или не показывать – по желанию разработчика.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Обычно они не имеют особого значения, и их наносят на диаграмму, только если это не загромождает ее.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Сообщения создания объектов</a:t>
            </a:r>
            <a:endParaRPr/>
          </a:p>
        </p:txBody>
      </p:sp>
      <p:sp>
        <p:nvSpPr>
          <p:cNvPr id="344" name="Google Shape;344;p31"/>
          <p:cNvSpPr txBox="1"/>
          <p:nvPr>
            <p:ph idx="1" type="body"/>
          </p:nvPr>
        </p:nvSpPr>
        <p:spPr>
          <a:xfrm>
            <a:off x="205680" y="1484784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i="1" lang="ru-RU"/>
              <a:t>Сообщение создания объекта</a:t>
            </a:r>
            <a:r>
              <a:rPr lang="ru-RU"/>
              <a:t> обычно изображается как сплошная линия с открытой стрелкой.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Создание объекта можно показать с помощью сообщения со стереотипом «create» (создать).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Или можно послать конкретное именованное сообщение создания объекта, которое также может быть обозначено стереотипом «create».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Сообщения уничтожения объекта</a:t>
            </a:r>
            <a:endParaRPr/>
          </a:p>
        </p:txBody>
      </p:sp>
      <p:sp>
        <p:nvSpPr>
          <p:cNvPr id="351" name="Google Shape;351;p32"/>
          <p:cNvSpPr txBox="1"/>
          <p:nvPr>
            <p:ph idx="1" type="body"/>
          </p:nvPr>
        </p:nvSpPr>
        <p:spPr>
          <a:xfrm>
            <a:off x="251520" y="1484784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i="1" lang="ru-RU"/>
              <a:t>Сообщение уничтожения объекта </a:t>
            </a:r>
            <a:r>
              <a:rPr lang="ru-RU"/>
              <a:t>показывают сплошной линией с открытой стрелкой и стереотипом «destroy» (уничтожить).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Уничтожение означает, что экземпляр классификатора, на который ссылается целевая линия жизни, больше не доступен для использования.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Если у линии жизни есть линия жизни («хвост»), то он должен завершаться большим крестом в точке уничтожения.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Для уничтожения объектов нет возвращаемого значения.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3"/>
          <p:cNvSpPr txBox="1"/>
          <p:nvPr>
            <p:ph type="title"/>
          </p:nvPr>
        </p:nvSpPr>
        <p:spPr>
          <a:xfrm>
            <a:off x="76200" y="381000"/>
            <a:ext cx="967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b="1" lang="ru-RU" sz="3400"/>
              <a:t>Пример диаграммы последовательности</a:t>
            </a:r>
            <a:endParaRPr/>
          </a:p>
        </p:txBody>
      </p:sp>
      <p:grpSp>
        <p:nvGrpSpPr>
          <p:cNvPr id="357" name="Google Shape;357;p33"/>
          <p:cNvGrpSpPr/>
          <p:nvPr/>
        </p:nvGrpSpPr>
        <p:grpSpPr>
          <a:xfrm>
            <a:off x="76200" y="992188"/>
            <a:ext cx="9067800" cy="5865812"/>
            <a:chOff x="48" y="625"/>
            <a:chExt cx="5712" cy="3695"/>
          </a:xfrm>
        </p:grpSpPr>
        <p:sp>
          <p:nvSpPr>
            <p:cNvPr id="358" name="Google Shape;358;p33"/>
            <p:cNvSpPr/>
            <p:nvPr/>
          </p:nvSpPr>
          <p:spPr>
            <a:xfrm>
              <a:off x="48" y="625"/>
              <a:ext cx="5712" cy="36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9" name="Google Shape;359;p33"/>
            <p:cNvGrpSpPr/>
            <p:nvPr/>
          </p:nvGrpSpPr>
          <p:grpSpPr>
            <a:xfrm>
              <a:off x="4862" y="737"/>
              <a:ext cx="898" cy="1120"/>
              <a:chOff x="2420" y="9265"/>
              <a:chExt cx="1130" cy="1394"/>
            </a:xfrm>
          </p:grpSpPr>
          <p:grpSp>
            <p:nvGrpSpPr>
              <p:cNvPr id="360" name="Google Shape;360;p33"/>
              <p:cNvGrpSpPr/>
              <p:nvPr/>
            </p:nvGrpSpPr>
            <p:grpSpPr>
              <a:xfrm>
                <a:off x="2844" y="9265"/>
                <a:ext cx="282" cy="976"/>
                <a:chOff x="2844" y="9265"/>
                <a:chExt cx="282" cy="976"/>
              </a:xfrm>
            </p:grpSpPr>
            <p:sp>
              <p:nvSpPr>
                <p:cNvPr id="361" name="Google Shape;361;p33"/>
                <p:cNvSpPr/>
                <p:nvPr/>
              </p:nvSpPr>
              <p:spPr>
                <a:xfrm>
                  <a:off x="2844" y="9265"/>
                  <a:ext cx="282" cy="279"/>
                </a:xfrm>
                <a:prstGeom prst="ellipse">
                  <a:avLst/>
                </a:prstGeom>
                <a:solidFill>
                  <a:srgbClr val="FFFF99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62" name="Google Shape;362;p33"/>
                <p:cNvCxnSpPr/>
                <p:nvPr/>
              </p:nvCxnSpPr>
              <p:spPr>
                <a:xfrm>
                  <a:off x="2985" y="9544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63" name="Google Shape;363;p33"/>
                <p:cNvCxnSpPr/>
                <p:nvPr/>
              </p:nvCxnSpPr>
              <p:spPr>
                <a:xfrm flipH="1">
                  <a:off x="2844" y="9962"/>
                  <a:ext cx="141" cy="27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64" name="Google Shape;364;p33"/>
                <p:cNvCxnSpPr/>
                <p:nvPr/>
              </p:nvCxnSpPr>
              <p:spPr>
                <a:xfrm>
                  <a:off x="2985" y="9962"/>
                  <a:ext cx="141" cy="27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65" name="Google Shape;365;p33"/>
                <p:cNvCxnSpPr/>
                <p:nvPr/>
              </p:nvCxnSpPr>
              <p:spPr>
                <a:xfrm>
                  <a:off x="2844" y="9683"/>
                  <a:ext cx="28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66" name="Google Shape;366;p33"/>
              <p:cNvSpPr txBox="1"/>
              <p:nvPr/>
            </p:nvSpPr>
            <p:spPr>
              <a:xfrm>
                <a:off x="2420" y="10241"/>
                <a:ext cx="1130" cy="4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ru-RU" sz="1700" u="sng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b: Абонент</a:t>
                </a:r>
                <a:endParaRPr b="1" i="0" sz="1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7" name="Google Shape;367;p33"/>
            <p:cNvSpPr/>
            <p:nvPr/>
          </p:nvSpPr>
          <p:spPr>
            <a:xfrm>
              <a:off x="2846" y="1408"/>
              <a:ext cx="113" cy="2686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8" name="Google Shape;368;p33"/>
            <p:cNvCxnSpPr/>
            <p:nvPr/>
          </p:nvCxnSpPr>
          <p:spPr>
            <a:xfrm>
              <a:off x="3518" y="3088"/>
              <a:ext cx="1" cy="100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lgDash"/>
              <a:round/>
              <a:headEnd len="med" w="med" type="none"/>
              <a:tailEnd len="med" w="med" type="none"/>
            </a:ln>
          </p:spPr>
        </p:cxnSp>
        <p:sp>
          <p:nvSpPr>
            <p:cNvPr id="369" name="Google Shape;369;p33"/>
            <p:cNvSpPr txBox="1"/>
            <p:nvPr/>
          </p:nvSpPr>
          <p:spPr>
            <a:xfrm>
              <a:off x="2959" y="3648"/>
              <a:ext cx="1455" cy="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уничтожить()</a:t>
              </a:r>
              <a:endParaRPr/>
            </a:p>
          </p:txBody>
        </p:sp>
        <p:sp>
          <p:nvSpPr>
            <p:cNvPr id="370" name="Google Shape;370;p33"/>
            <p:cNvSpPr txBox="1"/>
            <p:nvPr/>
          </p:nvSpPr>
          <p:spPr>
            <a:xfrm>
              <a:off x="496" y="3648"/>
              <a:ext cx="1231" cy="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повеситьТрубку()</a:t>
              </a:r>
              <a:endParaRPr/>
            </a:p>
          </p:txBody>
        </p:sp>
        <p:sp>
          <p:nvSpPr>
            <p:cNvPr id="371" name="Google Shape;371;p33"/>
            <p:cNvSpPr txBox="1"/>
            <p:nvPr/>
          </p:nvSpPr>
          <p:spPr>
            <a:xfrm>
              <a:off x="4190" y="3648"/>
              <a:ext cx="1232" cy="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повеситьТрубку()</a:t>
              </a:r>
              <a:endParaRPr/>
            </a:p>
          </p:txBody>
        </p:sp>
        <p:grpSp>
          <p:nvGrpSpPr>
            <p:cNvPr id="372" name="Google Shape;372;p33"/>
            <p:cNvGrpSpPr/>
            <p:nvPr/>
          </p:nvGrpSpPr>
          <p:grpSpPr>
            <a:xfrm>
              <a:off x="48" y="737"/>
              <a:ext cx="896" cy="1120"/>
              <a:chOff x="2420" y="9265"/>
              <a:chExt cx="1130" cy="1394"/>
            </a:xfrm>
          </p:grpSpPr>
          <p:grpSp>
            <p:nvGrpSpPr>
              <p:cNvPr id="373" name="Google Shape;373;p33"/>
              <p:cNvGrpSpPr/>
              <p:nvPr/>
            </p:nvGrpSpPr>
            <p:grpSpPr>
              <a:xfrm>
                <a:off x="2844" y="9265"/>
                <a:ext cx="282" cy="976"/>
                <a:chOff x="2844" y="9265"/>
                <a:chExt cx="282" cy="976"/>
              </a:xfrm>
            </p:grpSpPr>
            <p:sp>
              <p:nvSpPr>
                <p:cNvPr id="374" name="Google Shape;374;p33"/>
                <p:cNvSpPr/>
                <p:nvPr/>
              </p:nvSpPr>
              <p:spPr>
                <a:xfrm>
                  <a:off x="2844" y="9265"/>
                  <a:ext cx="282" cy="279"/>
                </a:xfrm>
                <a:prstGeom prst="ellipse">
                  <a:avLst/>
                </a:prstGeom>
                <a:solidFill>
                  <a:srgbClr val="FFFF99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75" name="Google Shape;375;p33"/>
                <p:cNvCxnSpPr/>
                <p:nvPr/>
              </p:nvCxnSpPr>
              <p:spPr>
                <a:xfrm>
                  <a:off x="2985" y="9544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76" name="Google Shape;376;p33"/>
                <p:cNvCxnSpPr/>
                <p:nvPr/>
              </p:nvCxnSpPr>
              <p:spPr>
                <a:xfrm flipH="1">
                  <a:off x="2844" y="9962"/>
                  <a:ext cx="141" cy="27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77" name="Google Shape;377;p33"/>
                <p:cNvCxnSpPr/>
                <p:nvPr/>
              </p:nvCxnSpPr>
              <p:spPr>
                <a:xfrm>
                  <a:off x="2985" y="9962"/>
                  <a:ext cx="141" cy="27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78" name="Google Shape;378;p33"/>
                <p:cNvCxnSpPr/>
                <p:nvPr/>
              </p:nvCxnSpPr>
              <p:spPr>
                <a:xfrm>
                  <a:off x="2844" y="9683"/>
                  <a:ext cx="28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79" name="Google Shape;379;p33"/>
              <p:cNvSpPr txBox="1"/>
              <p:nvPr/>
            </p:nvSpPr>
            <p:spPr>
              <a:xfrm>
                <a:off x="2420" y="10241"/>
                <a:ext cx="1130" cy="4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ru-RU" sz="1700" u="sng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а: Абонент</a:t>
                </a:r>
                <a:endParaRPr b="1" i="0" sz="1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0" name="Google Shape;380;p33"/>
            <p:cNvSpPr/>
            <p:nvPr/>
          </p:nvSpPr>
          <p:spPr>
            <a:xfrm>
              <a:off x="1056" y="737"/>
              <a:ext cx="1120" cy="671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7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с: Телефонный аппарат</a:t>
              </a:r>
              <a:endPara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3518" y="737"/>
              <a:ext cx="1121" cy="671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7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d: Телефонный аппарат</a:t>
              </a:r>
              <a:endPara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2288" y="737"/>
              <a:ext cx="1119" cy="671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7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7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Коммутатор</a:t>
              </a:r>
              <a:endPara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384" y="1745"/>
              <a:ext cx="112" cy="2127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1615" y="1857"/>
              <a:ext cx="112" cy="2015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1667" y="1407"/>
              <a:ext cx="2" cy="446"/>
            </a:xfrm>
            <a:custGeom>
              <a:rect b="b" l="l" r="r" t="t"/>
              <a:pathLst>
                <a:path extrusionOk="0" h="717" w="3">
                  <a:moveTo>
                    <a:pt x="3" y="0"/>
                  </a:moveTo>
                  <a:lnTo>
                    <a:pt x="0" y="423"/>
                  </a:lnTo>
                  <a:lnTo>
                    <a:pt x="0" y="717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6" name="Google Shape;386;p33"/>
            <p:cNvCxnSpPr/>
            <p:nvPr/>
          </p:nvCxnSpPr>
          <p:spPr>
            <a:xfrm>
              <a:off x="496" y="1969"/>
              <a:ext cx="111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387" name="Google Shape;387;p33"/>
            <p:cNvSpPr txBox="1"/>
            <p:nvPr/>
          </p:nvSpPr>
          <p:spPr>
            <a:xfrm>
              <a:off x="496" y="1745"/>
              <a:ext cx="1231" cy="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ru-RU" sz="17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поднятьТрубку()</a:t>
              </a:r>
              <a:endParaRPr/>
            </a:p>
          </p:txBody>
        </p:sp>
        <p:cxnSp>
          <p:nvCxnSpPr>
            <p:cNvPr id="388" name="Google Shape;388;p33"/>
            <p:cNvCxnSpPr/>
            <p:nvPr/>
          </p:nvCxnSpPr>
          <p:spPr>
            <a:xfrm>
              <a:off x="1727" y="1969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" name="Google Shape;389;p33"/>
            <p:cNvCxnSpPr/>
            <p:nvPr/>
          </p:nvCxnSpPr>
          <p:spPr>
            <a:xfrm>
              <a:off x="2063" y="1969"/>
              <a:ext cx="0" cy="1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0" name="Google Shape;390;p33"/>
            <p:cNvCxnSpPr/>
            <p:nvPr/>
          </p:nvCxnSpPr>
          <p:spPr>
            <a:xfrm rot="10800000">
              <a:off x="1727" y="2081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91" name="Google Shape;391;p33"/>
            <p:cNvSpPr txBox="1"/>
            <p:nvPr/>
          </p:nvSpPr>
          <p:spPr>
            <a:xfrm>
              <a:off x="1727" y="1745"/>
              <a:ext cx="896" cy="2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ru-RU" sz="17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тонСигнал()</a:t>
              </a:r>
              <a:endParaRPr/>
            </a:p>
          </p:txBody>
        </p:sp>
        <p:cxnSp>
          <p:nvCxnSpPr>
            <p:cNvPr id="392" name="Google Shape;392;p33"/>
            <p:cNvCxnSpPr/>
            <p:nvPr/>
          </p:nvCxnSpPr>
          <p:spPr>
            <a:xfrm>
              <a:off x="496" y="2417"/>
              <a:ext cx="111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93" name="Google Shape;393;p33"/>
            <p:cNvSpPr txBox="1"/>
            <p:nvPr/>
          </p:nvSpPr>
          <p:spPr>
            <a:xfrm>
              <a:off x="496" y="2081"/>
              <a:ext cx="1231" cy="4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ru-RU" sz="17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*[</a:t>
              </a:r>
              <a:r>
                <a:rPr b="0" i="1" lang="ru-RU" sz="17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i:=1..n</a:t>
              </a:r>
              <a:r>
                <a:rPr b="0" lang="ru-RU" sz="17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ru-RU" sz="17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наборЦифры(</a:t>
              </a:r>
              <a:r>
                <a:rPr b="0" i="1" lang="ru-RU" sz="17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lang="ru-RU" sz="17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</p:txBody>
        </p:sp>
        <p:cxnSp>
          <p:nvCxnSpPr>
            <p:cNvPr id="394" name="Google Shape;394;p33"/>
            <p:cNvCxnSpPr/>
            <p:nvPr/>
          </p:nvCxnSpPr>
          <p:spPr>
            <a:xfrm>
              <a:off x="1727" y="2417"/>
              <a:ext cx="112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95" name="Google Shape;395;p33"/>
            <p:cNvSpPr txBox="1"/>
            <p:nvPr/>
          </p:nvSpPr>
          <p:spPr>
            <a:xfrm>
              <a:off x="1727" y="2193"/>
              <a:ext cx="1232" cy="3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ru-RU" sz="17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наборНомера()</a:t>
              </a: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4128" y="1404"/>
              <a:ext cx="1" cy="1013"/>
            </a:xfrm>
            <a:custGeom>
              <a:rect b="b" l="l" r="r" t="t"/>
              <a:pathLst>
                <a:path extrusionOk="0" h="1628" w="1">
                  <a:moveTo>
                    <a:pt x="0" y="0"/>
                  </a:moveTo>
                  <a:lnTo>
                    <a:pt x="0" y="1628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4078" y="2417"/>
              <a:ext cx="112" cy="1455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8" name="Google Shape;398;p33"/>
            <p:cNvCxnSpPr/>
            <p:nvPr/>
          </p:nvCxnSpPr>
          <p:spPr>
            <a:xfrm>
              <a:off x="2959" y="2417"/>
              <a:ext cx="111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99" name="Google Shape;399;p33"/>
            <p:cNvSpPr txBox="1"/>
            <p:nvPr/>
          </p:nvSpPr>
          <p:spPr>
            <a:xfrm>
              <a:off x="2959" y="1969"/>
              <a:ext cx="1343" cy="4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ru-RU" sz="17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[номер полный]</a:t>
              </a:r>
              <a:endParaRPr b="0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ru-RU" sz="17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вызовАбонента(</a:t>
              </a:r>
              <a:r>
                <a:rPr b="0" i="1" lang="ru-RU" sz="17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r>
                <a:rPr b="0" lang="ru-RU" sz="17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</p:txBody>
        </p:sp>
        <p:cxnSp>
          <p:nvCxnSpPr>
            <p:cNvPr id="400" name="Google Shape;400;p33"/>
            <p:cNvCxnSpPr/>
            <p:nvPr/>
          </p:nvCxnSpPr>
          <p:spPr>
            <a:xfrm>
              <a:off x="4190" y="2417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" name="Google Shape;401;p33"/>
            <p:cNvCxnSpPr/>
            <p:nvPr/>
          </p:nvCxnSpPr>
          <p:spPr>
            <a:xfrm>
              <a:off x="4526" y="2417"/>
              <a:ext cx="1" cy="11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" name="Google Shape;402;p33"/>
            <p:cNvCxnSpPr/>
            <p:nvPr/>
          </p:nvCxnSpPr>
          <p:spPr>
            <a:xfrm flipH="1">
              <a:off x="4190" y="2528"/>
              <a:ext cx="336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03" name="Google Shape;403;p33"/>
            <p:cNvSpPr txBox="1"/>
            <p:nvPr/>
          </p:nvSpPr>
          <p:spPr>
            <a:xfrm>
              <a:off x="4190" y="2193"/>
              <a:ext cx="784" cy="2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ru-RU" sz="17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звонок()</a:t>
              </a: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5366" y="1715"/>
              <a:ext cx="0" cy="1145"/>
            </a:xfrm>
            <a:custGeom>
              <a:rect b="b" l="l" r="r" t="t"/>
              <a:pathLst>
                <a:path extrusionOk="0" h="1840" w="1">
                  <a:moveTo>
                    <a:pt x="0" y="0"/>
                  </a:moveTo>
                  <a:lnTo>
                    <a:pt x="0" y="184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5310" y="2864"/>
              <a:ext cx="112" cy="1008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6" name="Google Shape;406;p33"/>
            <p:cNvCxnSpPr/>
            <p:nvPr/>
          </p:nvCxnSpPr>
          <p:spPr>
            <a:xfrm flipH="1">
              <a:off x="4190" y="2864"/>
              <a:ext cx="1120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407" name="Google Shape;407;p33"/>
            <p:cNvSpPr txBox="1"/>
            <p:nvPr/>
          </p:nvSpPr>
          <p:spPr>
            <a:xfrm>
              <a:off x="4190" y="2640"/>
              <a:ext cx="1232" cy="2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ru-RU" sz="17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поднятьТрубку()</a:t>
              </a: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3071" y="2640"/>
              <a:ext cx="895" cy="448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ru-RU" sz="17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Разговор</a:t>
              </a:r>
              <a:endParaRPr b="0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9" name="Google Shape;409;p33"/>
            <p:cNvCxnSpPr/>
            <p:nvPr/>
          </p:nvCxnSpPr>
          <p:spPr>
            <a:xfrm>
              <a:off x="2959" y="2640"/>
              <a:ext cx="112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10" name="Google Shape;410;p33"/>
            <p:cNvSpPr txBox="1"/>
            <p:nvPr/>
          </p:nvSpPr>
          <p:spPr>
            <a:xfrm>
              <a:off x="2959" y="2417"/>
              <a:ext cx="783" cy="3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ru-RU" sz="17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создать()</a:t>
              </a:r>
              <a:endParaRPr/>
            </a:p>
          </p:txBody>
        </p:sp>
        <p:cxnSp>
          <p:nvCxnSpPr>
            <p:cNvPr id="411" name="Google Shape;411;p33"/>
            <p:cNvCxnSpPr/>
            <p:nvPr/>
          </p:nvCxnSpPr>
          <p:spPr>
            <a:xfrm flipH="1">
              <a:off x="2959" y="3312"/>
              <a:ext cx="559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lgDash"/>
              <a:round/>
              <a:headEnd len="med" w="med" type="none"/>
              <a:tailEnd len="med" w="med" type="stealth"/>
            </a:ln>
          </p:spPr>
        </p:cxnSp>
        <p:sp>
          <p:nvSpPr>
            <p:cNvPr id="412" name="Google Shape;412;p33"/>
            <p:cNvSpPr txBox="1"/>
            <p:nvPr/>
          </p:nvSpPr>
          <p:spPr>
            <a:xfrm>
              <a:off x="2959" y="3088"/>
              <a:ext cx="1007" cy="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ru-RU" sz="17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подтвердить()</a:t>
              </a:r>
              <a:endParaRPr/>
            </a:p>
          </p:txBody>
        </p:sp>
        <p:cxnSp>
          <p:nvCxnSpPr>
            <p:cNvPr id="413" name="Google Shape;413;p33"/>
            <p:cNvCxnSpPr/>
            <p:nvPr/>
          </p:nvCxnSpPr>
          <p:spPr>
            <a:xfrm>
              <a:off x="496" y="3424"/>
              <a:ext cx="3022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414" name="Google Shape;414;p33"/>
            <p:cNvSpPr txBox="1"/>
            <p:nvPr/>
          </p:nvSpPr>
          <p:spPr>
            <a:xfrm>
              <a:off x="496" y="3200"/>
              <a:ext cx="1231" cy="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ru-RU" sz="17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начатьРазговор()</a:t>
              </a:r>
              <a:endParaRPr/>
            </a:p>
          </p:txBody>
        </p:sp>
        <p:cxnSp>
          <p:nvCxnSpPr>
            <p:cNvPr id="415" name="Google Shape;415;p33"/>
            <p:cNvCxnSpPr/>
            <p:nvPr/>
          </p:nvCxnSpPr>
          <p:spPr>
            <a:xfrm rot="10800000">
              <a:off x="3518" y="3424"/>
              <a:ext cx="1792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416" name="Google Shape;416;p33"/>
            <p:cNvSpPr txBox="1"/>
            <p:nvPr/>
          </p:nvSpPr>
          <p:spPr>
            <a:xfrm>
              <a:off x="4190" y="3200"/>
              <a:ext cx="1232" cy="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ru-RU" sz="17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начатьРазговор()</a:t>
              </a:r>
              <a:endParaRPr/>
            </a:p>
          </p:txBody>
        </p:sp>
        <p:cxnSp>
          <p:nvCxnSpPr>
            <p:cNvPr id="417" name="Google Shape;417;p33"/>
            <p:cNvCxnSpPr/>
            <p:nvPr/>
          </p:nvCxnSpPr>
          <p:spPr>
            <a:xfrm>
              <a:off x="496" y="3648"/>
              <a:ext cx="3022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418" name="Google Shape;418;p33"/>
            <p:cNvCxnSpPr/>
            <p:nvPr/>
          </p:nvCxnSpPr>
          <p:spPr>
            <a:xfrm rot="10800000">
              <a:off x="3518" y="3648"/>
              <a:ext cx="1792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419" name="Google Shape;419;p33"/>
            <p:cNvSpPr txBox="1"/>
            <p:nvPr/>
          </p:nvSpPr>
          <p:spPr>
            <a:xfrm>
              <a:off x="4190" y="3424"/>
              <a:ext cx="1456" cy="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ru-RU" sz="17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закончитьРазговор()</a:t>
              </a:r>
              <a:endParaRPr/>
            </a:p>
          </p:txBody>
        </p:sp>
        <p:cxnSp>
          <p:nvCxnSpPr>
            <p:cNvPr id="420" name="Google Shape;420;p33"/>
            <p:cNvCxnSpPr/>
            <p:nvPr/>
          </p:nvCxnSpPr>
          <p:spPr>
            <a:xfrm>
              <a:off x="496" y="3872"/>
              <a:ext cx="111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421" name="Google Shape;421;p33"/>
            <p:cNvCxnSpPr/>
            <p:nvPr/>
          </p:nvCxnSpPr>
          <p:spPr>
            <a:xfrm rot="10800000">
              <a:off x="4190" y="3872"/>
              <a:ext cx="112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422" name="Google Shape;422;p33"/>
            <p:cNvCxnSpPr/>
            <p:nvPr/>
          </p:nvCxnSpPr>
          <p:spPr>
            <a:xfrm>
              <a:off x="2959" y="3872"/>
              <a:ext cx="55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23" name="Google Shape;423;p33"/>
            <p:cNvSpPr txBox="1"/>
            <p:nvPr/>
          </p:nvSpPr>
          <p:spPr>
            <a:xfrm>
              <a:off x="421" y="3424"/>
              <a:ext cx="1418" cy="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ru-RU" sz="17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закончитьРазговор()</a:t>
              </a:r>
              <a:endParaRPr/>
            </a:p>
          </p:txBody>
        </p:sp>
        <p:cxnSp>
          <p:nvCxnSpPr>
            <p:cNvPr id="424" name="Google Shape;424;p33"/>
            <p:cNvCxnSpPr/>
            <p:nvPr/>
          </p:nvCxnSpPr>
          <p:spPr>
            <a:xfrm>
              <a:off x="3407" y="3984"/>
              <a:ext cx="223" cy="224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" name="Google Shape;425;p33"/>
            <p:cNvCxnSpPr/>
            <p:nvPr/>
          </p:nvCxnSpPr>
          <p:spPr>
            <a:xfrm flipH="1">
              <a:off x="3407" y="3984"/>
              <a:ext cx="223" cy="224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Пример диаграммы последовательностей</a:t>
            </a:r>
            <a:endParaRPr/>
          </a:p>
        </p:txBody>
      </p:sp>
      <p:sp>
        <p:nvSpPr>
          <p:cNvPr id="431" name="Google Shape;431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Sequence diagram showing collaborating parts" id="432" name="Google Shape;43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664" y="2060848"/>
            <a:ext cx="6400800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Пример диаграмма последовательности (2)</a:t>
            </a:r>
            <a:endParaRPr/>
          </a:p>
        </p:txBody>
      </p:sp>
      <p:sp>
        <p:nvSpPr>
          <p:cNvPr id="438" name="Google Shape;438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Parts of a sequence diagram" id="439" name="Google Shape;43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1680" y="1772815"/>
            <a:ext cx="4896544" cy="45058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uml-diagrams.org/notation/sequence-diagram-overview.png" id="440" name="Google Shape;44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1640" y="1700808"/>
            <a:ext cx="6858000" cy="464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6"/>
          <p:cNvSpPr txBox="1"/>
          <p:nvPr>
            <p:ph type="title"/>
          </p:nvPr>
        </p:nvSpPr>
        <p:spPr>
          <a:xfrm>
            <a:off x="76200" y="381000"/>
            <a:ext cx="967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b="1" lang="ru-RU" sz="3400"/>
              <a:t>Пример диаграммы последовательности</a:t>
            </a:r>
            <a:endParaRPr/>
          </a:p>
        </p:txBody>
      </p:sp>
      <p:grpSp>
        <p:nvGrpSpPr>
          <p:cNvPr id="446" name="Google Shape;446;p36"/>
          <p:cNvGrpSpPr/>
          <p:nvPr/>
        </p:nvGrpSpPr>
        <p:grpSpPr>
          <a:xfrm>
            <a:off x="76200" y="992188"/>
            <a:ext cx="9067800" cy="5865812"/>
            <a:chOff x="48" y="625"/>
            <a:chExt cx="5712" cy="3695"/>
          </a:xfrm>
        </p:grpSpPr>
        <p:sp>
          <p:nvSpPr>
            <p:cNvPr id="447" name="Google Shape;447;p36"/>
            <p:cNvSpPr/>
            <p:nvPr/>
          </p:nvSpPr>
          <p:spPr>
            <a:xfrm>
              <a:off x="48" y="625"/>
              <a:ext cx="5712" cy="36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8" name="Google Shape;448;p36"/>
            <p:cNvGrpSpPr/>
            <p:nvPr/>
          </p:nvGrpSpPr>
          <p:grpSpPr>
            <a:xfrm>
              <a:off x="4862" y="737"/>
              <a:ext cx="898" cy="1120"/>
              <a:chOff x="2420" y="9265"/>
              <a:chExt cx="1130" cy="1394"/>
            </a:xfrm>
          </p:grpSpPr>
          <p:grpSp>
            <p:nvGrpSpPr>
              <p:cNvPr id="449" name="Google Shape;449;p36"/>
              <p:cNvGrpSpPr/>
              <p:nvPr/>
            </p:nvGrpSpPr>
            <p:grpSpPr>
              <a:xfrm>
                <a:off x="2844" y="9265"/>
                <a:ext cx="282" cy="976"/>
                <a:chOff x="2844" y="9265"/>
                <a:chExt cx="282" cy="976"/>
              </a:xfrm>
            </p:grpSpPr>
            <p:sp>
              <p:nvSpPr>
                <p:cNvPr id="450" name="Google Shape;450;p36"/>
                <p:cNvSpPr/>
                <p:nvPr/>
              </p:nvSpPr>
              <p:spPr>
                <a:xfrm>
                  <a:off x="2844" y="9265"/>
                  <a:ext cx="282" cy="279"/>
                </a:xfrm>
                <a:prstGeom prst="ellipse">
                  <a:avLst/>
                </a:prstGeom>
                <a:solidFill>
                  <a:srgbClr val="FFFF99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51" name="Google Shape;451;p36"/>
                <p:cNvCxnSpPr/>
                <p:nvPr/>
              </p:nvCxnSpPr>
              <p:spPr>
                <a:xfrm>
                  <a:off x="2985" y="9544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52" name="Google Shape;452;p36"/>
                <p:cNvCxnSpPr/>
                <p:nvPr/>
              </p:nvCxnSpPr>
              <p:spPr>
                <a:xfrm flipH="1">
                  <a:off x="2844" y="9962"/>
                  <a:ext cx="141" cy="27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53" name="Google Shape;453;p36"/>
                <p:cNvCxnSpPr/>
                <p:nvPr/>
              </p:nvCxnSpPr>
              <p:spPr>
                <a:xfrm>
                  <a:off x="2985" y="9962"/>
                  <a:ext cx="141" cy="27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54" name="Google Shape;454;p36"/>
                <p:cNvCxnSpPr/>
                <p:nvPr/>
              </p:nvCxnSpPr>
              <p:spPr>
                <a:xfrm>
                  <a:off x="2844" y="9683"/>
                  <a:ext cx="28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455" name="Google Shape;455;p36"/>
              <p:cNvSpPr txBox="1"/>
              <p:nvPr/>
            </p:nvSpPr>
            <p:spPr>
              <a:xfrm>
                <a:off x="2420" y="10241"/>
                <a:ext cx="1130" cy="4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ru-RU" sz="1700" u="sng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b: Абонент</a:t>
                </a:r>
                <a:endParaRPr b="1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6" name="Google Shape;456;p36"/>
            <p:cNvSpPr/>
            <p:nvPr/>
          </p:nvSpPr>
          <p:spPr>
            <a:xfrm>
              <a:off x="2846" y="1408"/>
              <a:ext cx="113" cy="2686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7" name="Google Shape;457;p36"/>
            <p:cNvCxnSpPr/>
            <p:nvPr/>
          </p:nvCxnSpPr>
          <p:spPr>
            <a:xfrm>
              <a:off x="3518" y="3088"/>
              <a:ext cx="1" cy="100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lgDash"/>
              <a:round/>
              <a:headEnd len="med" w="med" type="none"/>
              <a:tailEnd len="med" w="med" type="none"/>
            </a:ln>
          </p:spPr>
        </p:cxnSp>
        <p:sp>
          <p:nvSpPr>
            <p:cNvPr id="458" name="Google Shape;458;p36"/>
            <p:cNvSpPr txBox="1"/>
            <p:nvPr/>
          </p:nvSpPr>
          <p:spPr>
            <a:xfrm>
              <a:off x="2959" y="3648"/>
              <a:ext cx="1455" cy="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уничтожить()</a:t>
              </a:r>
              <a:endParaRPr/>
            </a:p>
          </p:txBody>
        </p:sp>
        <p:sp>
          <p:nvSpPr>
            <p:cNvPr id="459" name="Google Shape;459;p36"/>
            <p:cNvSpPr txBox="1"/>
            <p:nvPr/>
          </p:nvSpPr>
          <p:spPr>
            <a:xfrm>
              <a:off x="496" y="3648"/>
              <a:ext cx="1231" cy="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повеситьТрубку()</a:t>
              </a:r>
              <a:endParaRPr/>
            </a:p>
          </p:txBody>
        </p:sp>
        <p:sp>
          <p:nvSpPr>
            <p:cNvPr id="460" name="Google Shape;460;p36"/>
            <p:cNvSpPr txBox="1"/>
            <p:nvPr/>
          </p:nvSpPr>
          <p:spPr>
            <a:xfrm>
              <a:off x="4190" y="3648"/>
              <a:ext cx="1232" cy="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повеситьТрубку()</a:t>
              </a:r>
              <a:endParaRPr/>
            </a:p>
          </p:txBody>
        </p:sp>
        <p:grpSp>
          <p:nvGrpSpPr>
            <p:cNvPr id="461" name="Google Shape;461;p36"/>
            <p:cNvGrpSpPr/>
            <p:nvPr/>
          </p:nvGrpSpPr>
          <p:grpSpPr>
            <a:xfrm>
              <a:off x="48" y="737"/>
              <a:ext cx="896" cy="1120"/>
              <a:chOff x="2420" y="9265"/>
              <a:chExt cx="1130" cy="1394"/>
            </a:xfrm>
          </p:grpSpPr>
          <p:grpSp>
            <p:nvGrpSpPr>
              <p:cNvPr id="462" name="Google Shape;462;p36"/>
              <p:cNvGrpSpPr/>
              <p:nvPr/>
            </p:nvGrpSpPr>
            <p:grpSpPr>
              <a:xfrm>
                <a:off x="2844" y="9265"/>
                <a:ext cx="282" cy="976"/>
                <a:chOff x="2844" y="9265"/>
                <a:chExt cx="282" cy="976"/>
              </a:xfrm>
            </p:grpSpPr>
            <p:sp>
              <p:nvSpPr>
                <p:cNvPr id="463" name="Google Shape;463;p36"/>
                <p:cNvSpPr/>
                <p:nvPr/>
              </p:nvSpPr>
              <p:spPr>
                <a:xfrm>
                  <a:off x="2844" y="9265"/>
                  <a:ext cx="282" cy="279"/>
                </a:xfrm>
                <a:prstGeom prst="ellipse">
                  <a:avLst/>
                </a:prstGeom>
                <a:solidFill>
                  <a:srgbClr val="FFFF99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64" name="Google Shape;464;p36"/>
                <p:cNvCxnSpPr/>
                <p:nvPr/>
              </p:nvCxnSpPr>
              <p:spPr>
                <a:xfrm>
                  <a:off x="2985" y="9544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65" name="Google Shape;465;p36"/>
                <p:cNvCxnSpPr/>
                <p:nvPr/>
              </p:nvCxnSpPr>
              <p:spPr>
                <a:xfrm flipH="1">
                  <a:off x="2844" y="9962"/>
                  <a:ext cx="141" cy="27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66" name="Google Shape;466;p36"/>
                <p:cNvCxnSpPr/>
                <p:nvPr/>
              </p:nvCxnSpPr>
              <p:spPr>
                <a:xfrm>
                  <a:off x="2985" y="9962"/>
                  <a:ext cx="141" cy="27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67" name="Google Shape;467;p36"/>
                <p:cNvCxnSpPr/>
                <p:nvPr/>
              </p:nvCxnSpPr>
              <p:spPr>
                <a:xfrm>
                  <a:off x="2844" y="9683"/>
                  <a:ext cx="28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468" name="Google Shape;468;p36"/>
              <p:cNvSpPr txBox="1"/>
              <p:nvPr/>
            </p:nvSpPr>
            <p:spPr>
              <a:xfrm>
                <a:off x="2420" y="10241"/>
                <a:ext cx="1130" cy="4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ru-RU" sz="1700" u="sng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а: Абонент</a:t>
                </a:r>
                <a:endParaRPr b="1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9" name="Google Shape;469;p36"/>
            <p:cNvSpPr/>
            <p:nvPr/>
          </p:nvSpPr>
          <p:spPr>
            <a:xfrm>
              <a:off x="1056" y="737"/>
              <a:ext cx="1120" cy="671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7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с: Телефонный аппарат</a:t>
              </a:r>
              <a:endPara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3518" y="737"/>
              <a:ext cx="1121" cy="671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7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d: Телефонный аппарат</a:t>
              </a:r>
              <a:endPara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2288" y="737"/>
              <a:ext cx="1119" cy="671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7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Коммутатор</a:t>
              </a:r>
              <a:endPara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384" y="1745"/>
              <a:ext cx="112" cy="2127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1615" y="1857"/>
              <a:ext cx="112" cy="2015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1667" y="1407"/>
              <a:ext cx="2" cy="446"/>
            </a:xfrm>
            <a:custGeom>
              <a:rect b="b" l="l" r="r" t="t"/>
              <a:pathLst>
                <a:path extrusionOk="0" h="717" w="3">
                  <a:moveTo>
                    <a:pt x="3" y="0"/>
                  </a:moveTo>
                  <a:lnTo>
                    <a:pt x="0" y="423"/>
                  </a:lnTo>
                  <a:lnTo>
                    <a:pt x="0" y="717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75" name="Google Shape;475;p36"/>
            <p:cNvCxnSpPr/>
            <p:nvPr/>
          </p:nvCxnSpPr>
          <p:spPr>
            <a:xfrm>
              <a:off x="496" y="1969"/>
              <a:ext cx="111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476" name="Google Shape;476;p36"/>
            <p:cNvSpPr txBox="1"/>
            <p:nvPr/>
          </p:nvSpPr>
          <p:spPr>
            <a:xfrm>
              <a:off x="496" y="1745"/>
              <a:ext cx="1231" cy="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поднятьТрубку()</a:t>
              </a:r>
              <a:endParaRPr/>
            </a:p>
          </p:txBody>
        </p:sp>
        <p:cxnSp>
          <p:nvCxnSpPr>
            <p:cNvPr id="477" name="Google Shape;477;p36"/>
            <p:cNvCxnSpPr/>
            <p:nvPr/>
          </p:nvCxnSpPr>
          <p:spPr>
            <a:xfrm>
              <a:off x="1727" y="1969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8" name="Google Shape;478;p36"/>
            <p:cNvCxnSpPr/>
            <p:nvPr/>
          </p:nvCxnSpPr>
          <p:spPr>
            <a:xfrm>
              <a:off x="2063" y="1969"/>
              <a:ext cx="0" cy="1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9" name="Google Shape;479;p36"/>
            <p:cNvCxnSpPr/>
            <p:nvPr/>
          </p:nvCxnSpPr>
          <p:spPr>
            <a:xfrm rot="10800000">
              <a:off x="1727" y="2081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80" name="Google Shape;480;p36"/>
            <p:cNvSpPr txBox="1"/>
            <p:nvPr/>
          </p:nvSpPr>
          <p:spPr>
            <a:xfrm>
              <a:off x="1727" y="1745"/>
              <a:ext cx="896" cy="2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тонСигнал()</a:t>
              </a:r>
              <a:endParaRPr/>
            </a:p>
          </p:txBody>
        </p:sp>
        <p:cxnSp>
          <p:nvCxnSpPr>
            <p:cNvPr id="481" name="Google Shape;481;p36"/>
            <p:cNvCxnSpPr/>
            <p:nvPr/>
          </p:nvCxnSpPr>
          <p:spPr>
            <a:xfrm>
              <a:off x="496" y="2417"/>
              <a:ext cx="111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82" name="Google Shape;482;p36"/>
            <p:cNvSpPr txBox="1"/>
            <p:nvPr/>
          </p:nvSpPr>
          <p:spPr>
            <a:xfrm>
              <a:off x="496" y="2081"/>
              <a:ext cx="1231" cy="4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*[</a:t>
              </a:r>
              <a:r>
                <a:rPr i="1" lang="ru-RU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i:=1..n</a:t>
              </a:r>
              <a:r>
                <a:rPr lang="ru-RU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наборЦифры(</a:t>
              </a:r>
              <a:r>
                <a:rPr i="1" lang="ru-RU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lang="ru-RU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</p:txBody>
        </p:sp>
        <p:cxnSp>
          <p:nvCxnSpPr>
            <p:cNvPr id="483" name="Google Shape;483;p36"/>
            <p:cNvCxnSpPr/>
            <p:nvPr/>
          </p:nvCxnSpPr>
          <p:spPr>
            <a:xfrm>
              <a:off x="1727" y="2417"/>
              <a:ext cx="112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84" name="Google Shape;484;p36"/>
            <p:cNvSpPr txBox="1"/>
            <p:nvPr/>
          </p:nvSpPr>
          <p:spPr>
            <a:xfrm>
              <a:off x="1727" y="2193"/>
              <a:ext cx="1232" cy="3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наборНомера()</a:t>
              </a: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4128" y="1404"/>
              <a:ext cx="1" cy="1013"/>
            </a:xfrm>
            <a:custGeom>
              <a:rect b="b" l="l" r="r" t="t"/>
              <a:pathLst>
                <a:path extrusionOk="0" h="1628" w="1">
                  <a:moveTo>
                    <a:pt x="0" y="0"/>
                  </a:moveTo>
                  <a:lnTo>
                    <a:pt x="0" y="1628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4078" y="2417"/>
              <a:ext cx="112" cy="1455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7" name="Google Shape;487;p36"/>
            <p:cNvCxnSpPr/>
            <p:nvPr/>
          </p:nvCxnSpPr>
          <p:spPr>
            <a:xfrm>
              <a:off x="2959" y="2417"/>
              <a:ext cx="111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88" name="Google Shape;488;p36"/>
            <p:cNvSpPr txBox="1"/>
            <p:nvPr/>
          </p:nvSpPr>
          <p:spPr>
            <a:xfrm>
              <a:off x="2959" y="1969"/>
              <a:ext cx="1343" cy="4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[номер полный]</a:t>
              </a:r>
              <a:endPara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вызовАбонента(</a:t>
              </a:r>
              <a:r>
                <a:rPr i="1" lang="ru-RU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r>
                <a:rPr lang="ru-RU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</p:txBody>
        </p:sp>
        <p:cxnSp>
          <p:nvCxnSpPr>
            <p:cNvPr id="489" name="Google Shape;489;p36"/>
            <p:cNvCxnSpPr/>
            <p:nvPr/>
          </p:nvCxnSpPr>
          <p:spPr>
            <a:xfrm>
              <a:off x="4190" y="2417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36"/>
            <p:cNvCxnSpPr/>
            <p:nvPr/>
          </p:nvCxnSpPr>
          <p:spPr>
            <a:xfrm>
              <a:off x="4526" y="2417"/>
              <a:ext cx="1" cy="11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36"/>
            <p:cNvCxnSpPr/>
            <p:nvPr/>
          </p:nvCxnSpPr>
          <p:spPr>
            <a:xfrm flipH="1">
              <a:off x="4190" y="2528"/>
              <a:ext cx="336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92" name="Google Shape;492;p36"/>
            <p:cNvSpPr txBox="1"/>
            <p:nvPr/>
          </p:nvSpPr>
          <p:spPr>
            <a:xfrm>
              <a:off x="4190" y="2193"/>
              <a:ext cx="784" cy="2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звонок()</a:t>
              </a: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5366" y="1715"/>
              <a:ext cx="0" cy="1145"/>
            </a:xfrm>
            <a:custGeom>
              <a:rect b="b" l="l" r="r" t="t"/>
              <a:pathLst>
                <a:path extrusionOk="0" h="1840" w="1">
                  <a:moveTo>
                    <a:pt x="0" y="0"/>
                  </a:moveTo>
                  <a:lnTo>
                    <a:pt x="0" y="184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5310" y="2864"/>
              <a:ext cx="112" cy="1008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5" name="Google Shape;495;p36"/>
            <p:cNvCxnSpPr/>
            <p:nvPr/>
          </p:nvCxnSpPr>
          <p:spPr>
            <a:xfrm flipH="1">
              <a:off x="4190" y="2864"/>
              <a:ext cx="1120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496" name="Google Shape;496;p36"/>
            <p:cNvSpPr txBox="1"/>
            <p:nvPr/>
          </p:nvSpPr>
          <p:spPr>
            <a:xfrm>
              <a:off x="4190" y="2640"/>
              <a:ext cx="1232" cy="2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поднятьТрубку()</a:t>
              </a: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3071" y="2640"/>
              <a:ext cx="895" cy="448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7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Разговор</a:t>
              </a:r>
              <a:endPara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8" name="Google Shape;498;p36"/>
            <p:cNvCxnSpPr/>
            <p:nvPr/>
          </p:nvCxnSpPr>
          <p:spPr>
            <a:xfrm>
              <a:off x="2959" y="2640"/>
              <a:ext cx="112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99" name="Google Shape;499;p36"/>
            <p:cNvSpPr txBox="1"/>
            <p:nvPr/>
          </p:nvSpPr>
          <p:spPr>
            <a:xfrm>
              <a:off x="2959" y="2417"/>
              <a:ext cx="783" cy="3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создать()</a:t>
              </a:r>
              <a:endParaRPr/>
            </a:p>
          </p:txBody>
        </p:sp>
        <p:cxnSp>
          <p:nvCxnSpPr>
            <p:cNvPr id="500" name="Google Shape;500;p36"/>
            <p:cNvCxnSpPr/>
            <p:nvPr/>
          </p:nvCxnSpPr>
          <p:spPr>
            <a:xfrm flipH="1">
              <a:off x="2959" y="3312"/>
              <a:ext cx="559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lgDash"/>
              <a:round/>
              <a:headEnd len="med" w="med" type="none"/>
              <a:tailEnd len="med" w="med" type="stealth"/>
            </a:ln>
          </p:spPr>
        </p:cxnSp>
        <p:sp>
          <p:nvSpPr>
            <p:cNvPr id="501" name="Google Shape;501;p36"/>
            <p:cNvSpPr txBox="1"/>
            <p:nvPr/>
          </p:nvSpPr>
          <p:spPr>
            <a:xfrm>
              <a:off x="2959" y="3088"/>
              <a:ext cx="1007" cy="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подтвердить()</a:t>
              </a:r>
              <a:endParaRPr/>
            </a:p>
          </p:txBody>
        </p:sp>
        <p:cxnSp>
          <p:nvCxnSpPr>
            <p:cNvPr id="502" name="Google Shape;502;p36"/>
            <p:cNvCxnSpPr/>
            <p:nvPr/>
          </p:nvCxnSpPr>
          <p:spPr>
            <a:xfrm>
              <a:off x="496" y="3424"/>
              <a:ext cx="3022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503" name="Google Shape;503;p36"/>
            <p:cNvSpPr txBox="1"/>
            <p:nvPr/>
          </p:nvSpPr>
          <p:spPr>
            <a:xfrm>
              <a:off x="496" y="3200"/>
              <a:ext cx="1231" cy="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начатьРазговор()</a:t>
              </a:r>
              <a:endParaRPr/>
            </a:p>
          </p:txBody>
        </p:sp>
        <p:cxnSp>
          <p:nvCxnSpPr>
            <p:cNvPr id="504" name="Google Shape;504;p36"/>
            <p:cNvCxnSpPr/>
            <p:nvPr/>
          </p:nvCxnSpPr>
          <p:spPr>
            <a:xfrm rot="10800000">
              <a:off x="3518" y="3424"/>
              <a:ext cx="1792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505" name="Google Shape;505;p36"/>
            <p:cNvSpPr txBox="1"/>
            <p:nvPr/>
          </p:nvSpPr>
          <p:spPr>
            <a:xfrm>
              <a:off x="4190" y="3200"/>
              <a:ext cx="1232" cy="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начатьРазговор()</a:t>
              </a:r>
              <a:endParaRPr/>
            </a:p>
          </p:txBody>
        </p:sp>
        <p:cxnSp>
          <p:nvCxnSpPr>
            <p:cNvPr id="506" name="Google Shape;506;p36"/>
            <p:cNvCxnSpPr/>
            <p:nvPr/>
          </p:nvCxnSpPr>
          <p:spPr>
            <a:xfrm>
              <a:off x="496" y="3648"/>
              <a:ext cx="3022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07" name="Google Shape;507;p36"/>
            <p:cNvCxnSpPr/>
            <p:nvPr/>
          </p:nvCxnSpPr>
          <p:spPr>
            <a:xfrm rot="10800000">
              <a:off x="3518" y="3648"/>
              <a:ext cx="1792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508" name="Google Shape;508;p36"/>
            <p:cNvSpPr txBox="1"/>
            <p:nvPr/>
          </p:nvSpPr>
          <p:spPr>
            <a:xfrm>
              <a:off x="4190" y="3424"/>
              <a:ext cx="1456" cy="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закончитьРазговор()</a:t>
              </a:r>
              <a:endParaRPr/>
            </a:p>
          </p:txBody>
        </p:sp>
        <p:cxnSp>
          <p:nvCxnSpPr>
            <p:cNvPr id="509" name="Google Shape;509;p36"/>
            <p:cNvCxnSpPr/>
            <p:nvPr/>
          </p:nvCxnSpPr>
          <p:spPr>
            <a:xfrm>
              <a:off x="496" y="3872"/>
              <a:ext cx="111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10" name="Google Shape;510;p36"/>
            <p:cNvCxnSpPr/>
            <p:nvPr/>
          </p:nvCxnSpPr>
          <p:spPr>
            <a:xfrm rot="10800000">
              <a:off x="4190" y="3872"/>
              <a:ext cx="112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11" name="Google Shape;511;p36"/>
            <p:cNvCxnSpPr/>
            <p:nvPr/>
          </p:nvCxnSpPr>
          <p:spPr>
            <a:xfrm>
              <a:off x="2959" y="3872"/>
              <a:ext cx="55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12" name="Google Shape;512;p36"/>
            <p:cNvSpPr txBox="1"/>
            <p:nvPr/>
          </p:nvSpPr>
          <p:spPr>
            <a:xfrm>
              <a:off x="421" y="3424"/>
              <a:ext cx="1418" cy="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закончитьРазговор()</a:t>
              </a:r>
              <a:endParaRPr/>
            </a:p>
          </p:txBody>
        </p:sp>
        <p:cxnSp>
          <p:nvCxnSpPr>
            <p:cNvPr id="513" name="Google Shape;513;p36"/>
            <p:cNvCxnSpPr/>
            <p:nvPr/>
          </p:nvCxnSpPr>
          <p:spPr>
            <a:xfrm>
              <a:off x="3407" y="3984"/>
              <a:ext cx="223" cy="224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4" name="Google Shape;514;p36"/>
            <p:cNvCxnSpPr/>
            <p:nvPr/>
          </p:nvCxnSpPr>
          <p:spPr>
            <a:xfrm flipH="1">
              <a:off x="3407" y="3984"/>
              <a:ext cx="223" cy="224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Диаграммы коммуникации</a:t>
            </a:r>
            <a:endParaRPr/>
          </a:p>
        </p:txBody>
      </p:sp>
      <p:sp>
        <p:nvSpPr>
          <p:cNvPr id="521" name="Google Shape;521;p37"/>
          <p:cNvSpPr txBox="1"/>
          <p:nvPr>
            <p:ph idx="1" type="body"/>
          </p:nvPr>
        </p:nvSpPr>
        <p:spPr>
          <a:xfrm>
            <a:off x="261100" y="1484784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Диаграммы коммуникации (communication diagrams) выделяют структурные отношения между объектами и очень полезны при анализе, особенно для создания эскиза совместной работы объектов.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В UML 2 эти диаграммы предоставляют только лишь подмножество функциональности диаграмм последовательностей.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Пример диаграммы коммуникации</a:t>
            </a:r>
            <a:endParaRPr/>
          </a:p>
        </p:txBody>
      </p:sp>
      <p:pic>
        <p:nvPicPr>
          <p:cNvPr descr="Communication diagram example - Online Bookshop." id="527" name="Google Shape;52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1412775"/>
            <a:ext cx="7416824" cy="540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Пример диаграммы </a:t>
            </a:r>
            <a:br>
              <a:rPr lang="ru-RU"/>
            </a:br>
            <a:r>
              <a:rPr lang="ru-RU"/>
              <a:t>коммуникации (2)</a:t>
            </a:r>
            <a:endParaRPr/>
          </a:p>
        </p:txBody>
      </p:sp>
      <p:sp>
        <p:nvSpPr>
          <p:cNvPr id="534" name="Google Shape;534;p39"/>
          <p:cNvSpPr txBox="1"/>
          <p:nvPr>
            <p:ph idx="1" type="body"/>
          </p:nvPr>
        </p:nvSpPr>
        <p:spPr>
          <a:xfrm>
            <a:off x="251520" y="1600200"/>
            <a:ext cx="8640960" cy="1396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57188" lvl="0" marL="35718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Диаграмма последовательности, которая описывает взаимодействия, включающие вставку клиентом в Банкомат карточки и показа ему основного меню.</a:t>
            </a:r>
            <a:endParaRPr/>
          </a:p>
        </p:txBody>
      </p:sp>
      <p:pic>
        <p:nvPicPr>
          <p:cNvPr id="535" name="Google Shape;535;p39"/>
          <p:cNvPicPr preferRelativeResize="0"/>
          <p:nvPr/>
        </p:nvPicPr>
        <p:blipFill rotWithShape="1">
          <a:blip r:embed="rId3">
            <a:alphaModFix/>
          </a:blip>
          <a:srcRect b="24675" l="27671" r="5279" t="28526"/>
          <a:stretch/>
        </p:blipFill>
        <p:spPr>
          <a:xfrm>
            <a:off x="467544" y="3221838"/>
            <a:ext cx="8335203" cy="3636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457200" y="274638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Результаты анализа систем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205680" y="1556792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1" lang="ru-RU"/>
              <a:t>Статическое моделирование – модель классов этапа анализа</a:t>
            </a:r>
            <a:r>
              <a:rPr lang="ru-RU"/>
              <a:t>.</a:t>
            </a:r>
            <a:endParaRPr/>
          </a:p>
          <a:p>
            <a:pPr indent="-263525" lvl="1" marL="6635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ru-RU"/>
              <a:t>Модель классов анализа – это описание </a:t>
            </a:r>
            <a:r>
              <a:rPr b="1" i="1" lang="ru-RU"/>
              <a:t>статической структуры системы</a:t>
            </a:r>
            <a:r>
              <a:rPr lang="ru-RU"/>
              <a:t>.</a:t>
            </a:r>
            <a:endParaRPr/>
          </a:p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1" lang="ru-RU"/>
              <a:t>Динамическое моделирование – реализации вариантов использования</a:t>
            </a:r>
            <a:r>
              <a:rPr lang="ru-RU"/>
              <a:t>,  показывает, как взаимодействуют экземпляры классов анализа для осуществления функциональности системы.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Сравнение диаграмм</a:t>
            </a:r>
            <a:endParaRPr/>
          </a:p>
        </p:txBody>
      </p:sp>
      <p:sp>
        <p:nvSpPr>
          <p:cNvPr id="542" name="Google Shape;542;p40"/>
          <p:cNvSpPr txBox="1"/>
          <p:nvPr>
            <p:ph idx="1" type="body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Диаграммы последовательностей (sequence diagrams) основное внимание уделяют на упорядоченности сообщений между участниками взаимодействия во времени.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Диаграммы коммуникации (communication diagrams) основное внимание отображению связанности участников взаимодействия между собой.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Использование диаграмм</a:t>
            </a:r>
            <a:endParaRPr/>
          </a:p>
        </p:txBody>
      </p:sp>
      <p:sp>
        <p:nvSpPr>
          <p:cNvPr id="549" name="Google Shape;549;p41"/>
          <p:cNvSpPr txBox="1"/>
          <p:nvPr>
            <p:ph idx="1" type="body"/>
          </p:nvPr>
        </p:nvSpPr>
        <p:spPr>
          <a:xfrm>
            <a:off x="205680" y="1484784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Иногда моделирование начинают с создания эскиза реализации ВИ с помощью коммуникационной диаграммы, потому что на данной диаграмме легко размещать и соединять линии жизни.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Однако если необходимо сфокусировать внимание на установлении фактической </a:t>
            </a:r>
            <a:r>
              <a:rPr i="1" lang="ru-RU"/>
              <a:t>последовательности событий, удобнее работать с диаграм</a:t>
            </a:r>
            <a:r>
              <a:rPr lang="ru-RU"/>
              <a:t>мой последовательностей.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2"/>
          <p:cNvSpPr txBox="1"/>
          <p:nvPr>
            <p:ph type="title"/>
          </p:nvPr>
        </p:nvSpPr>
        <p:spPr>
          <a:xfrm>
            <a:off x="0" y="188913"/>
            <a:ext cx="9144000" cy="93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Назначение диаграммы деятельности</a:t>
            </a:r>
            <a:endParaRPr/>
          </a:p>
        </p:txBody>
      </p:sp>
      <p:sp>
        <p:nvSpPr>
          <p:cNvPr id="555" name="Google Shape;555;p42"/>
          <p:cNvSpPr txBox="1"/>
          <p:nvPr/>
        </p:nvSpPr>
        <p:spPr>
          <a:xfrm>
            <a:off x="468313" y="1916113"/>
            <a:ext cx="8351837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моделирования процесса выполнения операций в языке UML используются </a:t>
            </a:r>
            <a:r>
              <a:rPr i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диаграммы деятельности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Каждое состояние на диаграмме деятельности соответствует выполнению некоторой элементарной операции, а переход в следующее состояние срабатывает только при завершении этой операции в предыдущем состоянии.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i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Диаграммы деятельности можно считать частным случаем диаграмм состояний.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3"/>
          <p:cNvSpPr txBox="1"/>
          <p:nvPr>
            <p:ph type="title"/>
          </p:nvPr>
        </p:nvSpPr>
        <p:spPr>
          <a:xfrm>
            <a:off x="0" y="188913"/>
            <a:ext cx="9144000" cy="93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Назначение диаграммы деятельности</a:t>
            </a:r>
            <a:endParaRPr/>
          </a:p>
        </p:txBody>
      </p:sp>
      <p:sp>
        <p:nvSpPr>
          <p:cNvPr id="561" name="Google Shape;561;p43"/>
          <p:cNvSpPr txBox="1"/>
          <p:nvPr/>
        </p:nvSpPr>
        <p:spPr>
          <a:xfrm>
            <a:off x="468313" y="1844675"/>
            <a:ext cx="8351837" cy="301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языке UML </a:t>
            </a:r>
            <a:r>
              <a:rPr i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деятельность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(activity) – совокупность отдельных вычислений, выполняемых автоматом.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Отдельные элементарные вычисления могут приводить к некоторому результату или действию (action).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диаграмме деятельности отображается логика или последовательность перехода от одной деятельности к другой.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4"/>
          <p:cNvSpPr txBox="1"/>
          <p:nvPr>
            <p:ph type="title"/>
          </p:nvPr>
        </p:nvSpPr>
        <p:spPr>
          <a:xfrm>
            <a:off x="75565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Состояние действия</a:t>
            </a:r>
            <a:endParaRPr/>
          </a:p>
        </p:txBody>
      </p:sp>
      <p:sp>
        <p:nvSpPr>
          <p:cNvPr id="567" name="Google Shape;567;p44"/>
          <p:cNvSpPr txBox="1"/>
          <p:nvPr/>
        </p:nvSpPr>
        <p:spPr>
          <a:xfrm>
            <a:off x="611188" y="1341438"/>
            <a:ext cx="7991475" cy="301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Состояние действия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(action state) – специальный случай состояния с некоторым входным действием и по крайней мере одним выходящим из состояния переходом.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Использование состояния действия заключается в моделировании одного шага выполнения алгоритма или потока управления.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Графически состояние действия изображается так:</a:t>
            </a:r>
            <a:endParaRPr/>
          </a:p>
        </p:txBody>
      </p:sp>
      <p:graphicFrame>
        <p:nvGraphicFramePr>
          <p:cNvPr id="568" name="Google Shape;568;p44"/>
          <p:cNvGraphicFramePr/>
          <p:nvPr/>
        </p:nvGraphicFramePr>
        <p:xfrm>
          <a:off x="1979613" y="4652963"/>
          <a:ext cx="5081587" cy="928687"/>
        </p:xfrm>
        <a:graphic>
          <a:graphicData uri="http://schemas.openxmlformats.org/presentationml/2006/ole">
            <mc:AlternateContent>
              <mc:Choice Requires="v">
                <p:oleObj r:id="rId4" imgH="928687" imgW="5081587" progId="Paint.Picture" spid="_x0000_s1">
                  <p:embed/>
                </p:oleObj>
              </mc:Choice>
              <mc:Fallback>
                <p:oleObj r:id="rId5" imgH="928687" imgW="5081587" progId="Paint.Picture">
                  <p:embed/>
                  <p:pic>
                    <p:nvPicPr>
                      <p:cNvPr id="568" name="Google Shape;568;p4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979613" y="4652963"/>
                        <a:ext cx="5081587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5"/>
          <p:cNvSpPr txBox="1"/>
          <p:nvPr>
            <p:ph type="title"/>
          </p:nvPr>
        </p:nvSpPr>
        <p:spPr>
          <a:xfrm>
            <a:off x="75565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Состояние действия</a:t>
            </a:r>
            <a:endParaRPr/>
          </a:p>
        </p:txBody>
      </p:sp>
      <p:sp>
        <p:nvSpPr>
          <p:cNvPr id="574" name="Google Shape;574;p45"/>
          <p:cNvSpPr txBox="1"/>
          <p:nvPr/>
        </p:nvSpPr>
        <p:spPr>
          <a:xfrm>
            <a:off x="611188" y="1484313"/>
            <a:ext cx="7921625" cy="301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Действие может быть записано на естественном языке, некотором псевдокоде или языке программирования.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Каждая диаграмма деятельности должна иметь единственное начальное и единственное конечное состояния.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Диаграмму деятельности принято располагать так, чтобы действия следовали сверху вниз.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6"/>
          <p:cNvSpPr txBox="1"/>
          <p:nvPr>
            <p:ph type="title"/>
          </p:nvPr>
        </p:nvSpPr>
        <p:spPr>
          <a:xfrm>
            <a:off x="75565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Переходы</a:t>
            </a:r>
            <a:endParaRPr/>
          </a:p>
        </p:txBody>
      </p:sp>
      <p:sp>
        <p:nvSpPr>
          <p:cNvPr id="580" name="Google Shape;580;p46"/>
          <p:cNvSpPr txBox="1"/>
          <p:nvPr/>
        </p:nvSpPr>
        <p:spPr>
          <a:xfrm>
            <a:off x="611188" y="1484313"/>
            <a:ext cx="7848600" cy="3743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построении диаграммы деятельности используются только </a:t>
            </a:r>
            <a:r>
              <a:rPr i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нетриггерные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переходы, т.е. такие, которые срабатывают сразу после завершения деятельности или выполнения соответствующего действия.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Этот переход переводит деятельность в последующее состояние сразу, как только закончится действие в предыдущем состоянии.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диаграмме такой переход изображается сплошной линией со стрелкой.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7"/>
          <p:cNvSpPr txBox="1"/>
          <p:nvPr>
            <p:ph type="title"/>
          </p:nvPr>
        </p:nvSpPr>
        <p:spPr>
          <a:xfrm>
            <a:off x="75565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Переходы</a:t>
            </a:r>
            <a:endParaRPr/>
          </a:p>
        </p:txBody>
      </p:sp>
      <p:sp>
        <p:nvSpPr>
          <p:cNvPr id="586" name="Google Shape;586;p47"/>
          <p:cNvSpPr txBox="1"/>
          <p:nvPr/>
        </p:nvSpPr>
        <p:spPr>
          <a:xfrm>
            <a:off x="611188" y="1484313"/>
            <a:ext cx="7777162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из состояния действия выходит единственный переход, то он может не помечаться.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же таких переходов несколько, то сработать может только один из них – для каждого из таких переходов должно быть явно записано сторожевое условие в прямых скобках.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Такая ситуация получила название ветвления, а для ее обозначения применяется специальный символ.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8"/>
          <p:cNvSpPr txBox="1"/>
          <p:nvPr>
            <p:ph type="title"/>
          </p:nvPr>
        </p:nvSpPr>
        <p:spPr>
          <a:xfrm>
            <a:off x="75565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Переходы</a:t>
            </a:r>
            <a:endParaRPr/>
          </a:p>
        </p:txBody>
      </p:sp>
      <p:sp>
        <p:nvSpPr>
          <p:cNvPr id="592" name="Google Shape;592;p48"/>
          <p:cNvSpPr txBox="1"/>
          <p:nvPr/>
        </p:nvSpPr>
        <p:spPr>
          <a:xfrm>
            <a:off x="611188" y="1412875"/>
            <a:ext cx="8064500" cy="3743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Графически ветвление на диаграмме деятельности обозначается небольшим ромбом, внутри которого нет никакого текста.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этот ромб может входить только одна стрелка от того состояния действия, после выполнения которого поток управления должен быть продолжен по одной из взаимно исключающих ветвей.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Принято входящую стрелку присоединять к верхней или левой вершине символа ветвления.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9"/>
          <p:cNvSpPr txBox="1"/>
          <p:nvPr>
            <p:ph type="title"/>
          </p:nvPr>
        </p:nvSpPr>
        <p:spPr>
          <a:xfrm>
            <a:off x="75565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Переходы</a:t>
            </a:r>
            <a:endParaRPr/>
          </a:p>
        </p:txBody>
      </p:sp>
      <p:sp>
        <p:nvSpPr>
          <p:cNvPr id="598" name="Google Shape;598;p49"/>
          <p:cNvSpPr txBox="1"/>
          <p:nvPr/>
        </p:nvSpPr>
        <p:spPr>
          <a:xfrm>
            <a:off x="611188" y="1196975"/>
            <a:ext cx="77057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ветвления на диаграмме деятельности:</a:t>
            </a:r>
            <a:endParaRPr/>
          </a:p>
        </p:txBody>
      </p:sp>
      <p:graphicFrame>
        <p:nvGraphicFramePr>
          <p:cNvPr id="599" name="Google Shape;599;p49"/>
          <p:cNvGraphicFramePr/>
          <p:nvPr/>
        </p:nvGraphicFramePr>
        <p:xfrm>
          <a:off x="1692275" y="1868488"/>
          <a:ext cx="5688013" cy="4779962"/>
        </p:xfrm>
        <a:graphic>
          <a:graphicData uri="http://schemas.openxmlformats.org/presentationml/2006/ole">
            <mc:AlternateContent>
              <mc:Choice Requires="v">
                <p:oleObj r:id="rId4" imgH="4779962" imgW="5688013" progId="Paint.Picture" spid="_x0000_s1">
                  <p:embed/>
                </p:oleObj>
              </mc:Choice>
              <mc:Fallback>
                <p:oleObj r:id="rId5" imgH="4779962" imgW="5688013" progId="Paint.Picture">
                  <p:embed/>
                  <p:pic>
                    <p:nvPicPr>
                      <p:cNvPr id="599" name="Google Shape;599;p4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692275" y="1868488"/>
                        <a:ext cx="5688013" cy="477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4000"/>
              <a:t>Цели разработчика при реализации вариантов использования</a:t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205680" y="1340768"/>
            <a:ext cx="8686800" cy="5401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2863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ru-RU"/>
              <a:t>выяснить, взаимодействие каких классов анализа обеспечивает поведение, определенное вариантами использования; </a:t>
            </a:r>
            <a:endParaRPr/>
          </a:p>
          <a:p>
            <a:pPr indent="-3111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/>
          </a:p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ru-RU"/>
              <a:t>выяснить, какими сообщениями должны обмениваться экземпляры этих классов для реализации заданного поведения.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0"/>
          <p:cNvSpPr txBox="1"/>
          <p:nvPr>
            <p:ph type="title"/>
          </p:nvPr>
        </p:nvSpPr>
        <p:spPr>
          <a:xfrm>
            <a:off x="75565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Переходы</a:t>
            </a:r>
            <a:endParaRPr/>
          </a:p>
        </p:txBody>
      </p:sp>
      <p:sp>
        <p:nvSpPr>
          <p:cNvPr id="605" name="Google Shape;605;p50"/>
          <p:cNvSpPr txBox="1"/>
          <p:nvPr/>
        </p:nvSpPr>
        <p:spPr>
          <a:xfrm>
            <a:off x="539750" y="1268413"/>
            <a:ext cx="8135938" cy="429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Один из недостатков обычных блок-схем или структурных схем алгоритмов связан с проблемой изображения параллельных ветвей отдельных вычислений.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языке UML для этой цели используется специальный символ для разделения и слияния параллельных вычислений или потоков управления.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Символ </a:t>
            </a:r>
            <a:r>
              <a:rPr i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разделения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(concurrent fork) имеет один входящий переход и несколько выходящих.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i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Слияние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(concurrent join) имеет несколько входящих переходов и один выходящий.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1"/>
          <p:cNvSpPr txBox="1"/>
          <p:nvPr>
            <p:ph type="title"/>
          </p:nvPr>
        </p:nvSpPr>
        <p:spPr>
          <a:xfrm>
            <a:off x="755650" y="0"/>
            <a:ext cx="7772400" cy="836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Переходы</a:t>
            </a:r>
            <a:endParaRPr/>
          </a:p>
        </p:txBody>
      </p:sp>
      <p:sp>
        <p:nvSpPr>
          <p:cNvPr id="611" name="Google Shape;611;p51"/>
          <p:cNvSpPr txBox="1"/>
          <p:nvPr/>
        </p:nvSpPr>
        <p:spPr>
          <a:xfrm>
            <a:off x="179388" y="1052513"/>
            <a:ext cx="3313112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параллельных процессов на диаграмме деятельности:</a:t>
            </a:r>
            <a:endParaRPr/>
          </a:p>
        </p:txBody>
      </p:sp>
      <p:graphicFrame>
        <p:nvGraphicFramePr>
          <p:cNvPr id="612" name="Google Shape;612;p51"/>
          <p:cNvGraphicFramePr/>
          <p:nvPr/>
        </p:nvGraphicFramePr>
        <p:xfrm>
          <a:off x="3348038" y="1052513"/>
          <a:ext cx="5507037" cy="5661025"/>
        </p:xfrm>
        <a:graphic>
          <a:graphicData uri="http://schemas.openxmlformats.org/presentationml/2006/ole">
            <mc:AlternateContent>
              <mc:Choice Requires="v">
                <p:oleObj r:id="rId4" imgH="5661025" imgW="5507037" progId="Paint.Picture" spid="_x0000_s1">
                  <p:embed/>
                </p:oleObj>
              </mc:Choice>
              <mc:Fallback>
                <p:oleObj r:id="rId5" imgH="5661025" imgW="5507037" progId="Paint.Picture">
                  <p:embed/>
                  <p:pic>
                    <p:nvPicPr>
                      <p:cNvPr id="612" name="Google Shape;612;p5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348038" y="1052513"/>
                        <a:ext cx="5507037" cy="566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2"/>
          <p:cNvSpPr txBox="1"/>
          <p:nvPr>
            <p:ph type="title"/>
          </p:nvPr>
        </p:nvSpPr>
        <p:spPr>
          <a:xfrm>
            <a:off x="75565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Дорожки</a:t>
            </a:r>
            <a:endParaRPr/>
          </a:p>
        </p:txBody>
      </p:sp>
      <p:sp>
        <p:nvSpPr>
          <p:cNvPr id="618" name="Google Shape;618;p52"/>
          <p:cNvSpPr txBox="1"/>
          <p:nvPr/>
        </p:nvSpPr>
        <p:spPr>
          <a:xfrm>
            <a:off x="684213" y="1412875"/>
            <a:ext cx="7991475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Диаграммы деятельности могут быть использованы не только для спецификации алгоритмов вычисления или потоков управления, но и для моделирования бизнес-процессов.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этом случае действия желательно ассоциировать с конкретным подразделением компании.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этом случае подразделение несет ответственность за реализацию отдельных действий.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3"/>
          <p:cNvSpPr txBox="1"/>
          <p:nvPr>
            <p:ph type="title"/>
          </p:nvPr>
        </p:nvSpPr>
        <p:spPr>
          <a:xfrm>
            <a:off x="75565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Дорожки</a:t>
            </a:r>
            <a:endParaRPr/>
          </a:p>
        </p:txBody>
      </p:sp>
      <p:sp>
        <p:nvSpPr>
          <p:cNvPr id="624" name="Google Shape;624;p53"/>
          <p:cNvSpPr txBox="1"/>
          <p:nvPr/>
        </p:nvSpPr>
        <p:spPr>
          <a:xfrm>
            <a:off x="539750" y="1125538"/>
            <a:ext cx="8135938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моделирования указанных особенностей в языке UML используется специальная конструкция – </a:t>
            </a:r>
            <a:r>
              <a:rPr i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дорожки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(swimlanes):</a:t>
            </a:r>
            <a:endParaRPr/>
          </a:p>
        </p:txBody>
      </p:sp>
      <p:graphicFrame>
        <p:nvGraphicFramePr>
          <p:cNvPr id="625" name="Google Shape;625;p53"/>
          <p:cNvGraphicFramePr/>
          <p:nvPr/>
        </p:nvGraphicFramePr>
        <p:xfrm>
          <a:off x="1476375" y="2708275"/>
          <a:ext cx="5938838" cy="2970213"/>
        </p:xfrm>
        <a:graphic>
          <a:graphicData uri="http://schemas.openxmlformats.org/presentationml/2006/ole">
            <mc:AlternateContent>
              <mc:Choice Requires="v">
                <p:oleObj r:id="rId4" imgH="2970213" imgW="5938838" progId="Paint.Picture" spid="_x0000_s1">
                  <p:embed/>
                </p:oleObj>
              </mc:Choice>
              <mc:Fallback>
                <p:oleObj r:id="rId5" imgH="2970213" imgW="5938838" progId="Paint.Picture">
                  <p:embed/>
                  <p:pic>
                    <p:nvPicPr>
                      <p:cNvPr id="625" name="Google Shape;625;p5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476375" y="2708275"/>
                        <a:ext cx="5938838" cy="297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4"/>
          <p:cNvSpPr txBox="1"/>
          <p:nvPr>
            <p:ph type="title"/>
          </p:nvPr>
        </p:nvSpPr>
        <p:spPr>
          <a:xfrm>
            <a:off x="75565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Дорожки</a:t>
            </a:r>
            <a:endParaRPr/>
          </a:p>
        </p:txBody>
      </p:sp>
      <p:sp>
        <p:nvSpPr>
          <p:cNvPr id="631" name="Google Shape;631;p54"/>
          <p:cNvSpPr txBox="1"/>
          <p:nvPr/>
        </p:nvSpPr>
        <p:spPr>
          <a:xfrm>
            <a:off x="539750" y="1412875"/>
            <a:ext cx="8280400" cy="264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Название подразделений явно указываются в верхней части дорожки. 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Пересекать линию дорожки могут только переходы.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Порядок следования дорожек не несет какой-либо семантической информации и определяется соображениями удобства.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5"/>
          <p:cNvSpPr txBox="1"/>
          <p:nvPr>
            <p:ph type="title"/>
          </p:nvPr>
        </p:nvSpPr>
        <p:spPr>
          <a:xfrm>
            <a:off x="755650" y="0"/>
            <a:ext cx="7772400" cy="765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Дорожки</a:t>
            </a:r>
            <a:endParaRPr/>
          </a:p>
        </p:txBody>
      </p:sp>
      <p:sp>
        <p:nvSpPr>
          <p:cNvPr id="637" name="Google Shape;637;p55"/>
          <p:cNvSpPr txBox="1"/>
          <p:nvPr/>
        </p:nvSpPr>
        <p:spPr>
          <a:xfrm>
            <a:off x="468313" y="908050"/>
            <a:ext cx="82804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фрагмента диаграммы деятельности торговой компании:</a:t>
            </a:r>
            <a:endParaRPr/>
          </a:p>
        </p:txBody>
      </p:sp>
      <p:graphicFrame>
        <p:nvGraphicFramePr>
          <p:cNvPr id="638" name="Google Shape;638;p55"/>
          <p:cNvGraphicFramePr/>
          <p:nvPr/>
        </p:nvGraphicFramePr>
        <p:xfrm>
          <a:off x="2051050" y="1700213"/>
          <a:ext cx="6149975" cy="4922837"/>
        </p:xfrm>
        <a:graphic>
          <a:graphicData uri="http://schemas.openxmlformats.org/presentationml/2006/ole">
            <mc:AlternateContent>
              <mc:Choice Requires="v">
                <p:oleObj r:id="rId4" imgH="4922837" imgW="6149975" progId="Paint.Picture" spid="_x0000_s1">
                  <p:embed/>
                </p:oleObj>
              </mc:Choice>
              <mc:Fallback>
                <p:oleObj r:id="rId5" imgH="4922837" imgW="6149975" progId="Paint.Picture">
                  <p:embed/>
                  <p:pic>
                    <p:nvPicPr>
                      <p:cNvPr id="638" name="Google Shape;638;p5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051050" y="1700213"/>
                        <a:ext cx="6149975" cy="492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6"/>
          <p:cNvSpPr txBox="1"/>
          <p:nvPr>
            <p:ph type="title"/>
          </p:nvPr>
        </p:nvSpPr>
        <p:spPr>
          <a:xfrm>
            <a:off x="755650" y="0"/>
            <a:ext cx="7772400" cy="765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Объекты</a:t>
            </a:r>
            <a:endParaRPr/>
          </a:p>
        </p:txBody>
      </p:sp>
      <p:sp>
        <p:nvSpPr>
          <p:cNvPr id="644" name="Google Shape;644;p56"/>
          <p:cNvSpPr txBox="1"/>
          <p:nvPr/>
        </p:nvSpPr>
        <p:spPr>
          <a:xfrm>
            <a:off x="539750" y="1341438"/>
            <a:ext cx="7848600" cy="4656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Действия на диаграмме деятельности выполняются над теми или иными объектами. Эти объекты либо инициируют выполнение действий, либо определяют некоторый результат этих действий.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графического представления объектов используется прямоугольник класса.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 имени может указываться характеристика состояния объекта в прямых скобках.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Объекты присоединяются к состояниям действия отношением зависимости пунктирной линией со стрелкой.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7"/>
          <p:cNvSpPr txBox="1"/>
          <p:nvPr>
            <p:ph type="title"/>
          </p:nvPr>
        </p:nvSpPr>
        <p:spPr>
          <a:xfrm>
            <a:off x="755650" y="0"/>
            <a:ext cx="7772400" cy="765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Объекты</a:t>
            </a:r>
            <a:endParaRPr/>
          </a:p>
        </p:txBody>
      </p:sp>
      <p:sp>
        <p:nvSpPr>
          <p:cNvPr id="650" name="Google Shape;650;p57"/>
          <p:cNvSpPr txBox="1"/>
          <p:nvPr/>
        </p:nvSpPr>
        <p:spPr>
          <a:xfrm>
            <a:off x="611188" y="1628775"/>
            <a:ext cx="8208962" cy="3743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диаграмме деятельности с дорожками расположение объекта может иметь дополнительный смысл.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объект расположен на границе двух дорожек, то это может означать, что переход к следующему состоянию действия в соседней дорожке связан с готовностью некоторого документа.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объект целиком расположен внутри дорожки, то и состояние этого объекта целиком определяется действиями данной дорожки.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8"/>
          <p:cNvSpPr txBox="1"/>
          <p:nvPr>
            <p:ph type="title"/>
          </p:nvPr>
        </p:nvSpPr>
        <p:spPr>
          <a:xfrm>
            <a:off x="755650" y="0"/>
            <a:ext cx="7772400" cy="765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Объекты</a:t>
            </a:r>
            <a:endParaRPr/>
          </a:p>
        </p:txBody>
      </p:sp>
      <p:sp>
        <p:nvSpPr>
          <p:cNvPr id="656" name="Google Shape;656;p58"/>
          <p:cNvSpPr txBox="1"/>
          <p:nvPr/>
        </p:nvSpPr>
        <p:spPr>
          <a:xfrm>
            <a:off x="539750" y="836613"/>
            <a:ext cx="83534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Модифицированный пример с торговой компанией:</a:t>
            </a:r>
            <a:endParaRPr/>
          </a:p>
        </p:txBody>
      </p:sp>
      <p:graphicFrame>
        <p:nvGraphicFramePr>
          <p:cNvPr id="657" name="Google Shape;657;p58"/>
          <p:cNvGraphicFramePr/>
          <p:nvPr/>
        </p:nvGraphicFramePr>
        <p:xfrm>
          <a:off x="1187450" y="1412875"/>
          <a:ext cx="6408738" cy="5195888"/>
        </p:xfrm>
        <a:graphic>
          <a:graphicData uri="http://schemas.openxmlformats.org/presentationml/2006/ole">
            <mc:AlternateContent>
              <mc:Choice Requires="v">
                <p:oleObj r:id="rId4" imgH="5195888" imgW="6408738" progId="Paint.Picture" spid="_x0000_s1">
                  <p:embed/>
                </p:oleObj>
              </mc:Choice>
              <mc:Fallback>
                <p:oleObj r:id="rId5" imgH="5195888" imgW="6408738" progId="Paint.Picture">
                  <p:embed/>
                  <p:pic>
                    <p:nvPicPr>
                      <p:cNvPr id="657" name="Google Shape;657;p5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187450" y="1412875"/>
                        <a:ext cx="6408738" cy="519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9"/>
          <p:cNvSpPr txBox="1"/>
          <p:nvPr>
            <p:ph type="title"/>
          </p:nvPr>
        </p:nvSpPr>
        <p:spPr>
          <a:xfrm>
            <a:off x="755650" y="188913"/>
            <a:ext cx="7772400" cy="1052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4000"/>
              <a:t>Рекомендации по построению диаграмм деятельности</a:t>
            </a:r>
            <a:endParaRPr/>
          </a:p>
        </p:txBody>
      </p:sp>
      <p:sp>
        <p:nvSpPr>
          <p:cNvPr id="663" name="Google Shape;663;p59"/>
          <p:cNvSpPr txBox="1"/>
          <p:nvPr/>
        </p:nvSpPr>
        <p:spPr>
          <a:xfrm>
            <a:off x="539750" y="1916113"/>
            <a:ext cx="8135938" cy="283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Диаграмма деятельности строится для отдельного класса, варианта использования, отдельной операции класса или целой подсистемы.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начальных этапах проектирования построение диаграммы деятельности начинают с выделения под-деятельностей, которые в совокупности образуют деятельность подсистем.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205680" y="1340768"/>
            <a:ext cx="8686800" cy="5401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 startAt="3"/>
            </a:pPr>
            <a:r>
              <a:rPr lang="ru-RU"/>
              <a:t>Корректировка моделей</a:t>
            </a:r>
            <a:endParaRPr/>
          </a:p>
          <a:p>
            <a:pPr indent="-514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ru-RU"/>
              <a:t>модели ВИ, </a:t>
            </a:r>
            <a:endParaRPr/>
          </a:p>
          <a:p>
            <a:pPr indent="-514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ru-RU"/>
              <a:t>модели требований и </a:t>
            </a:r>
            <a:endParaRPr/>
          </a:p>
          <a:p>
            <a:pPr indent="-514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ru-RU"/>
              <a:t>модели классов анализа</a:t>
            </a:r>
            <a:endParaRPr/>
          </a:p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добавив в них информацию, полученную при реализации ВИ. </a:t>
            </a:r>
            <a:endParaRPr/>
          </a:p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все модели должны быть согласованы и синхронизированы друг с другом.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Динамическое моделирование</a:t>
            </a:r>
            <a:endParaRPr/>
          </a:p>
        </p:txBody>
      </p:sp>
      <p:sp>
        <p:nvSpPr>
          <p:cNvPr id="129" name="Google Shape;129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Два вида динамического моделирования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ru-RU"/>
              <a:t>Моделирование </a:t>
            </a:r>
            <a:r>
              <a:rPr b="1" i="1" lang="ru-RU"/>
              <a:t>не</a:t>
            </a:r>
            <a:r>
              <a:rPr lang="ru-RU"/>
              <a:t> учитывающее состояние объектов.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ru-RU"/>
              <a:t>Моделирование учитывающее состояние объектов (зависимое от состояния).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6" name="Google Shape;136;p8"/>
          <p:cNvSpPr txBox="1"/>
          <p:nvPr>
            <p:ph idx="1" type="body"/>
          </p:nvPr>
        </p:nvSpPr>
        <p:spPr>
          <a:xfrm>
            <a:off x="205680" y="1484784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При реализации прецедентов в процессе анализа важно сосредоточиться на отражении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ru-RU"/>
              <a:t>ключевых </a:t>
            </a:r>
            <a:r>
              <a:rPr lang="ru-RU"/>
              <a:t>атрибутов,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ru-RU"/>
              <a:t>операций и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ru-RU"/>
              <a:t>отношений между классами анализа.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На этом этапе не надо заниматься такими деталями, как параметры операций.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ru-RU"/>
              <a:t>Эта информация будет раскрыта при проектировании.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Также не надо реализовывать все варианты использования.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Необходимо выбрать и проработать только самые основные.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3" name="Google Shape;143;p9"/>
          <p:cNvSpPr txBox="1"/>
          <p:nvPr>
            <p:ph idx="1" type="body"/>
          </p:nvPr>
        </p:nvSpPr>
        <p:spPr>
          <a:xfrm>
            <a:off x="205680" y="1484784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Реализация вариантов использования должна продолжаться до тех пор, пока разработчик не почувствует, что обладает достаточной информацией для понимания совместной работы классов анализа.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Получив необходимый набор информации, можно остановить.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Процесс разработки это итеративный процесс.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Поэтому при необходимости вы сможете доработать реализацию вариантов использования позже.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После завершения реализации вариантов использования в процессе анализа будет создана динамическая модель анализа, обеспечивающую высокоуровневое представление поведения системы.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2012-03-20T01:52:46Z</dcterms:created>
  <dc:creator>Тузовский</dc:creator>
</cp:coreProperties>
</file>