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5143500" type="screen16x9"/>
  <p:notesSz cx="6858000" cy="9144000"/>
  <p:embeddedFontLst>
    <p:embeddedFont>
      <p:font typeface="Comfortaa" panose="020B0604020202020204"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76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9c5481119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9c54811198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9c54811198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9c54811198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9c54811198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9c54811198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9c54811198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9c54811198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9c54811198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9c54811198_0_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9c54811198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9c54811198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9c54811198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9c54811198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9c54811198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9c5481119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9c548111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9c548111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9c5481119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9c5481119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9c54811198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9c54811198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sz="1050">
                <a:solidFill>
                  <a:srgbClr val="D5D5D5"/>
                </a:solidFill>
                <a:highlight>
                  <a:srgbClr val="383838"/>
                </a:highlight>
                <a:latin typeface="Courier New"/>
                <a:ea typeface="Courier New"/>
                <a:cs typeface="Courier New"/>
                <a:sym typeface="Courier New"/>
              </a:rPr>
              <a:t>[8, 17, 18, 21]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9c5481119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9c5481119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9c5481119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9c5481119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 sz="1300" b="1">
                <a:solidFill>
                  <a:srgbClr val="595959"/>
                </a:solidFill>
              </a:rPr>
              <a:t>1*</a:t>
            </a:r>
            <a:r>
              <a:rPr lang="ru" sz="1300">
                <a:solidFill>
                  <a:srgbClr val="595959"/>
                </a:solidFill>
              </a:rPr>
              <a:t>Что несомненно бы помогло нам в прогнозировании разрушений. Как минимум, мы смогли бы точно сопоставить координаты здания и его удаленность от эпицентра землетрясения</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9c54811198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9c54811198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9c54811198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9c54811198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r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p:nvPr/>
        </p:nvSpPr>
        <p:spPr>
          <a:xfrm>
            <a:off x="4595700" y="105550"/>
            <a:ext cx="4548300" cy="5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1900" b="1">
                <a:solidFill>
                  <a:schemeClr val="dk2"/>
                </a:solidFill>
                <a:latin typeface="Comfortaa"/>
                <a:ea typeface="Comfortaa"/>
                <a:cs typeface="Comfortaa"/>
                <a:sym typeface="Comfortaa"/>
              </a:rPr>
              <a:t>Automated Feature Engineering</a:t>
            </a:r>
            <a:endParaRPr sz="1900" b="1">
              <a:solidFill>
                <a:schemeClr val="dk2"/>
              </a:solidFill>
              <a:latin typeface="Comfortaa"/>
              <a:ea typeface="Comfortaa"/>
              <a:cs typeface="Comfortaa"/>
              <a:sym typeface="Comfortaa"/>
            </a:endParaRPr>
          </a:p>
        </p:txBody>
      </p:sp>
      <p:sp>
        <p:nvSpPr>
          <p:cNvPr id="60" name="Google Shape;60;p14"/>
          <p:cNvSpPr txBox="1"/>
          <p:nvPr/>
        </p:nvSpPr>
        <p:spPr>
          <a:xfrm>
            <a:off x="3326425" y="1048925"/>
            <a:ext cx="33600" cy="89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61" name="Google Shape;61;p14"/>
          <p:cNvSpPr txBox="1"/>
          <p:nvPr/>
        </p:nvSpPr>
        <p:spPr>
          <a:xfrm>
            <a:off x="137025" y="790550"/>
            <a:ext cx="4784100" cy="4065600"/>
          </a:xfrm>
          <a:prstGeom prst="rect">
            <a:avLst/>
          </a:prstGeom>
          <a:noFill/>
          <a:ln>
            <a:noFill/>
          </a:ln>
        </p:spPr>
        <p:txBody>
          <a:bodyPr spcFirstLastPara="1" wrap="square" lIns="91425" tIns="91425" rIns="91425" bIns="91425" anchor="t" anchorCtr="0">
            <a:noAutofit/>
          </a:bodyPr>
          <a:lstStyle/>
          <a:p>
            <a:pPr lvl="0"/>
            <a:r>
              <a:rPr lang="en-US" sz="1800" dirty="0">
                <a:solidFill>
                  <a:schemeClr val="tx1"/>
                </a:solidFill>
              </a:rPr>
              <a:t>The features </a:t>
            </a:r>
            <a:r>
              <a:rPr lang="en-US" sz="1800" dirty="0">
                <a:solidFill>
                  <a:srgbClr val="38761D"/>
                </a:solidFill>
              </a:rPr>
              <a:t>geo_level_1_id, geo_level_2_id, </a:t>
            </a:r>
            <a:r>
              <a:rPr lang="en-US" sz="1800" dirty="0">
                <a:solidFill>
                  <a:schemeClr val="tx1"/>
                </a:solidFill>
              </a:rPr>
              <a:t>and</a:t>
            </a:r>
            <a:r>
              <a:rPr lang="en-US" sz="1800" dirty="0">
                <a:solidFill>
                  <a:srgbClr val="38761D"/>
                </a:solidFill>
              </a:rPr>
              <a:t> geo_level_3_id </a:t>
            </a:r>
            <a:r>
              <a:rPr lang="en-US" sz="1800" dirty="0">
                <a:solidFill>
                  <a:schemeClr val="tx1"/>
                </a:solidFill>
              </a:rPr>
              <a:t>are poorly interpretable in the dataset. These features represent different areas (geographical regions) of Kathmandu with varying levels of granularity, ranging from broader to more specific.</a:t>
            </a:r>
          </a:p>
          <a:p>
            <a:pPr lvl="0"/>
            <a:endParaRPr lang="en-US" sz="1800" dirty="0">
              <a:solidFill>
                <a:schemeClr val="tx1"/>
              </a:solidFill>
            </a:endParaRPr>
          </a:p>
          <a:p>
            <a:pPr lvl="0"/>
            <a:r>
              <a:rPr lang="en-US" sz="1800" dirty="0">
                <a:solidFill>
                  <a:schemeClr val="tx1"/>
                </a:solidFill>
              </a:rPr>
              <a:t>However, despite their lack of interpretability, these features contribute the most to the model's outcome.</a:t>
            </a:r>
            <a:endParaRPr sz="1800" dirty="0">
              <a:solidFill>
                <a:schemeClr val="tx1"/>
              </a:solidFill>
            </a:endParaRPr>
          </a:p>
        </p:txBody>
      </p:sp>
      <p:pic>
        <p:nvPicPr>
          <p:cNvPr id="62" name="Google Shape;62;p14"/>
          <p:cNvPicPr preferRelativeResize="0"/>
          <p:nvPr/>
        </p:nvPicPr>
        <p:blipFill>
          <a:blip r:embed="rId3">
            <a:alphaModFix/>
          </a:blip>
          <a:stretch>
            <a:fillRect/>
          </a:stretch>
        </p:blipFill>
        <p:spPr>
          <a:xfrm>
            <a:off x="4853750" y="625438"/>
            <a:ext cx="4222876" cy="4395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p:nvPr/>
        </p:nvSpPr>
        <p:spPr>
          <a:xfrm>
            <a:off x="3398700" y="128025"/>
            <a:ext cx="5745300" cy="46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smtClean="0">
                <a:solidFill>
                  <a:schemeClr val="dk2"/>
                </a:solidFill>
              </a:rPr>
              <a:t>About </a:t>
            </a:r>
            <a:r>
              <a:rPr lang="en-US" sz="2200" dirty="0" smtClean="0">
                <a:solidFill>
                  <a:schemeClr val="dk2"/>
                </a:solidFill>
              </a:rPr>
              <a:t>the </a:t>
            </a:r>
            <a:r>
              <a:rPr lang="en-US" sz="2200" dirty="0" smtClean="0">
                <a:solidFill>
                  <a:schemeClr val="dk2"/>
                </a:solidFill>
              </a:rPr>
              <a:t>materials </a:t>
            </a:r>
            <a:r>
              <a:rPr lang="ru" sz="2200" dirty="0" smtClean="0">
                <a:solidFill>
                  <a:schemeClr val="dk2"/>
                </a:solidFill>
              </a:rPr>
              <a:t>(has_superstructure</a:t>
            </a:r>
            <a:r>
              <a:rPr lang="ru" sz="2200" dirty="0">
                <a:solidFill>
                  <a:schemeClr val="dk2"/>
                </a:solidFill>
              </a:rPr>
              <a:t>_…)</a:t>
            </a:r>
            <a:endParaRPr sz="2200" dirty="0">
              <a:solidFill>
                <a:schemeClr val="dk2"/>
              </a:solidFill>
            </a:endParaRPr>
          </a:p>
        </p:txBody>
      </p:sp>
      <p:sp>
        <p:nvSpPr>
          <p:cNvPr id="134" name="Google Shape;134;p23"/>
          <p:cNvSpPr txBox="1"/>
          <p:nvPr/>
        </p:nvSpPr>
        <p:spPr>
          <a:xfrm>
            <a:off x="193150" y="835450"/>
            <a:ext cx="8782200" cy="9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1800" b="1" dirty="0">
                <a:solidFill>
                  <a:schemeClr val="dk2"/>
                </a:solidFill>
              </a:rPr>
              <a:t>№2</a:t>
            </a:r>
            <a:endParaRPr sz="1800" b="1" dirty="0">
              <a:solidFill>
                <a:schemeClr val="dk2"/>
              </a:solidFill>
            </a:endParaRPr>
          </a:p>
          <a:p>
            <a:pPr marL="0" lvl="0" indent="0" algn="l" rtl="0">
              <a:spcBef>
                <a:spcPts val="0"/>
              </a:spcBef>
              <a:spcAft>
                <a:spcPts val="0"/>
              </a:spcAft>
              <a:buNone/>
            </a:pPr>
            <a:endParaRPr lang="en-US" sz="1800" b="1" dirty="0">
              <a:solidFill>
                <a:schemeClr val="dk2"/>
              </a:solidFill>
            </a:endParaRPr>
          </a:p>
          <a:p>
            <a:pPr lvl="0"/>
            <a:r>
              <a:rPr lang="en-US" sz="1800" dirty="0">
                <a:solidFill>
                  <a:schemeClr val="dk2"/>
                </a:solidFill>
              </a:rPr>
              <a:t>The proximity of buildings really strongly affects the destructibility</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457200" lvl="0" indent="0" algn="l" rtl="0">
              <a:spcBef>
                <a:spcPts val="0"/>
              </a:spcBef>
              <a:spcAft>
                <a:spcPts val="0"/>
              </a:spcAft>
              <a:buNone/>
            </a:pPr>
            <a:endParaRPr sz="1800" dirty="0">
              <a:solidFill>
                <a:schemeClr val="dk2"/>
              </a:solidFill>
            </a:endParaRPr>
          </a:p>
          <a:p>
            <a:pPr marL="45720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endParaRPr sz="1800" dirty="0">
              <a:solidFill>
                <a:schemeClr val="dk2"/>
              </a:solidFill>
            </a:endParaRPr>
          </a:p>
        </p:txBody>
      </p:sp>
      <p:sp>
        <p:nvSpPr>
          <p:cNvPr id="135" name="Google Shape;135;p23"/>
          <p:cNvSpPr/>
          <p:nvPr/>
        </p:nvSpPr>
        <p:spPr>
          <a:xfrm>
            <a:off x="0" y="1835050"/>
            <a:ext cx="9144000" cy="64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Important features in dataset </a:t>
            </a:r>
            <a:r>
              <a:rPr lang="ru" dirty="0" smtClean="0"/>
              <a:t>- </a:t>
            </a:r>
            <a:r>
              <a:rPr lang="ru" b="1" dirty="0"/>
              <a:t>count_floors_pre_eq</a:t>
            </a:r>
            <a:r>
              <a:rPr lang="ru" dirty="0"/>
              <a:t>, </a:t>
            </a:r>
            <a:r>
              <a:rPr lang="ru" b="1" dirty="0"/>
              <a:t>position</a:t>
            </a:r>
            <a:endParaRPr b="1" dirty="0"/>
          </a:p>
        </p:txBody>
      </p:sp>
      <p:sp>
        <p:nvSpPr>
          <p:cNvPr id="136" name="Google Shape;136;p23"/>
          <p:cNvSpPr txBox="1"/>
          <p:nvPr/>
        </p:nvSpPr>
        <p:spPr>
          <a:xfrm>
            <a:off x="193150" y="2482150"/>
            <a:ext cx="8782200" cy="9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1800" b="1" dirty="0">
                <a:solidFill>
                  <a:schemeClr val="dk2"/>
                </a:solidFill>
              </a:rPr>
              <a:t>№3</a:t>
            </a:r>
            <a:endParaRPr sz="1800" b="1" dirty="0">
              <a:solidFill>
                <a:schemeClr val="dk2"/>
              </a:solidFill>
            </a:endParaRPr>
          </a:p>
          <a:p>
            <a:pPr marL="0" lvl="0" indent="0" algn="l" rtl="0">
              <a:spcBef>
                <a:spcPts val="0"/>
              </a:spcBef>
              <a:spcAft>
                <a:spcPts val="0"/>
              </a:spcAft>
              <a:buNone/>
            </a:pPr>
            <a:endParaRPr sz="1800" b="1" dirty="0">
              <a:solidFill>
                <a:schemeClr val="dk2"/>
              </a:solidFill>
            </a:endParaRPr>
          </a:p>
          <a:p>
            <a:pPr lvl="0"/>
            <a:r>
              <a:rPr lang="en-US" sz="1800" dirty="0">
                <a:solidFill>
                  <a:schemeClr val="dk2"/>
                </a:solidFill>
              </a:rPr>
              <a:t>Heavy roof contributes to additional load (tile coverings).It is especially important for weak houses made, for example, of some kind of clay and mud</a:t>
            </a:r>
            <a:endParaRPr sz="1800" dirty="0">
              <a:solidFill>
                <a:schemeClr val="dk2"/>
              </a:solidFill>
            </a:endParaRPr>
          </a:p>
          <a:p>
            <a:pPr marL="457200" lvl="0" indent="0" algn="l" rtl="0">
              <a:spcBef>
                <a:spcPts val="0"/>
              </a:spcBef>
              <a:spcAft>
                <a:spcPts val="0"/>
              </a:spcAft>
              <a:buNone/>
            </a:pPr>
            <a:endParaRPr sz="1800" dirty="0">
              <a:solidFill>
                <a:schemeClr val="dk2"/>
              </a:solidFill>
            </a:endParaRPr>
          </a:p>
          <a:p>
            <a:pPr marL="45720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endParaRPr sz="1800" dirty="0">
              <a:solidFill>
                <a:schemeClr val="dk2"/>
              </a:solidFill>
            </a:endParaRPr>
          </a:p>
        </p:txBody>
      </p:sp>
      <p:sp>
        <p:nvSpPr>
          <p:cNvPr id="137" name="Google Shape;137;p23"/>
          <p:cNvSpPr/>
          <p:nvPr/>
        </p:nvSpPr>
        <p:spPr>
          <a:xfrm>
            <a:off x="0" y="3986975"/>
            <a:ext cx="9144000" cy="64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Important features in dataset </a:t>
            </a:r>
            <a:r>
              <a:rPr lang="ru" dirty="0" smtClean="0"/>
              <a:t>- </a:t>
            </a:r>
            <a:r>
              <a:rPr lang="ru" b="1" dirty="0"/>
              <a:t>roof_type</a:t>
            </a:r>
            <a:endParaRPr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p:nvPr/>
        </p:nvSpPr>
        <p:spPr>
          <a:xfrm>
            <a:off x="193150" y="835600"/>
            <a:ext cx="8782200" cy="130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1800" b="1" dirty="0">
                <a:solidFill>
                  <a:schemeClr val="dk2"/>
                </a:solidFill>
              </a:rPr>
              <a:t>№</a:t>
            </a:r>
            <a:r>
              <a:rPr lang="ru" sz="1800" b="1" dirty="0" smtClean="0">
                <a:solidFill>
                  <a:schemeClr val="dk2"/>
                </a:solidFill>
              </a:rPr>
              <a:t>4</a:t>
            </a:r>
            <a:endParaRPr lang="en-US" sz="1800" b="1" dirty="0">
              <a:solidFill>
                <a:schemeClr val="dk2"/>
              </a:solidFill>
            </a:endParaRPr>
          </a:p>
          <a:p>
            <a:pPr marL="0" lvl="0" indent="0" algn="l" rtl="0">
              <a:spcBef>
                <a:spcPts val="0"/>
              </a:spcBef>
              <a:spcAft>
                <a:spcPts val="0"/>
              </a:spcAft>
              <a:buNone/>
            </a:pPr>
            <a:endParaRPr lang="en-US" sz="1800" b="1" dirty="0">
              <a:solidFill>
                <a:schemeClr val="dk2"/>
              </a:solidFill>
            </a:endParaRPr>
          </a:p>
          <a:p>
            <a:pPr marL="0" lvl="0" indent="0" algn="l" rtl="0">
              <a:spcBef>
                <a:spcPts val="0"/>
              </a:spcBef>
              <a:spcAft>
                <a:spcPts val="0"/>
              </a:spcAft>
              <a:buNone/>
            </a:pPr>
            <a:r>
              <a:rPr lang="en-US" sz="1800" dirty="0" smtClean="0">
                <a:solidFill>
                  <a:schemeClr val="dk2"/>
                </a:solidFill>
              </a:rPr>
              <a:t>Buildings </a:t>
            </a:r>
            <a:r>
              <a:rPr lang="en-US" sz="1800" dirty="0">
                <a:solidFill>
                  <a:schemeClr val="dk2"/>
                </a:solidFill>
              </a:rPr>
              <a:t>with a random roof are quite vulnerable. Buildings that had not only stone, but also wood are more stable</a:t>
            </a: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endParaRPr sz="1800" dirty="0">
              <a:solidFill>
                <a:schemeClr val="dk2"/>
              </a:solidFill>
            </a:endParaRPr>
          </a:p>
        </p:txBody>
      </p:sp>
      <p:sp>
        <p:nvSpPr>
          <p:cNvPr id="143" name="Google Shape;143;p24"/>
          <p:cNvSpPr/>
          <p:nvPr/>
        </p:nvSpPr>
        <p:spPr>
          <a:xfrm>
            <a:off x="0" y="2143900"/>
            <a:ext cx="9144000" cy="64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Important features in dataset </a:t>
            </a:r>
            <a:r>
              <a:rPr lang="ru" dirty="0" smtClean="0"/>
              <a:t>- </a:t>
            </a:r>
            <a:r>
              <a:rPr lang="ru" b="1" dirty="0"/>
              <a:t>has_superstructure_is_…</a:t>
            </a:r>
            <a:endParaRPr b="1" dirty="0"/>
          </a:p>
        </p:txBody>
      </p:sp>
      <p:sp>
        <p:nvSpPr>
          <p:cNvPr id="144" name="Google Shape;144;p24"/>
          <p:cNvSpPr txBox="1"/>
          <p:nvPr/>
        </p:nvSpPr>
        <p:spPr>
          <a:xfrm>
            <a:off x="3398700" y="128025"/>
            <a:ext cx="5745300" cy="46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smtClean="0">
                <a:solidFill>
                  <a:schemeClr val="dk2"/>
                </a:solidFill>
              </a:rPr>
              <a:t>About the </a:t>
            </a:r>
            <a:r>
              <a:rPr lang="en-US" sz="2200" dirty="0" err="1" smtClean="0">
                <a:solidFill>
                  <a:schemeClr val="dk2"/>
                </a:solidFill>
              </a:rPr>
              <a:t>matetials</a:t>
            </a:r>
            <a:r>
              <a:rPr lang="en-US" sz="2200" dirty="0">
                <a:solidFill>
                  <a:schemeClr val="dk2"/>
                </a:solidFill>
              </a:rPr>
              <a:t> </a:t>
            </a:r>
            <a:r>
              <a:rPr lang="ru" sz="2200" dirty="0" smtClean="0">
                <a:solidFill>
                  <a:schemeClr val="dk2"/>
                </a:solidFill>
              </a:rPr>
              <a:t>(has_superstructure</a:t>
            </a:r>
            <a:r>
              <a:rPr lang="ru" sz="2200" dirty="0">
                <a:solidFill>
                  <a:schemeClr val="dk2"/>
                </a:solidFill>
              </a:rPr>
              <a:t>_…)</a:t>
            </a:r>
            <a:endParaRPr sz="2200" dirty="0">
              <a:solidFill>
                <a:schemeClr val="dk2"/>
              </a:solidFill>
            </a:endParaRPr>
          </a:p>
        </p:txBody>
      </p:sp>
      <p:sp>
        <p:nvSpPr>
          <p:cNvPr id="145" name="Google Shape;145;p24"/>
          <p:cNvSpPr txBox="1"/>
          <p:nvPr/>
        </p:nvSpPr>
        <p:spPr>
          <a:xfrm>
            <a:off x="193150" y="2791000"/>
            <a:ext cx="8782200" cy="130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1800" b="1" dirty="0">
                <a:solidFill>
                  <a:schemeClr val="dk2"/>
                </a:solidFill>
              </a:rPr>
              <a:t>№</a:t>
            </a:r>
            <a:r>
              <a:rPr lang="ru" sz="1800" b="1" dirty="0" smtClean="0">
                <a:solidFill>
                  <a:schemeClr val="dk2"/>
                </a:solidFill>
              </a:rPr>
              <a:t>5</a:t>
            </a:r>
            <a:endParaRPr lang="en-US" sz="1800" b="1" dirty="0">
              <a:solidFill>
                <a:schemeClr val="dk2"/>
              </a:solidFill>
            </a:endParaRPr>
          </a:p>
          <a:p>
            <a:pPr marL="0" lvl="0" indent="0" algn="l" rtl="0">
              <a:spcBef>
                <a:spcPts val="0"/>
              </a:spcBef>
              <a:spcAft>
                <a:spcPts val="0"/>
              </a:spcAft>
              <a:buNone/>
            </a:pPr>
            <a:endParaRPr lang="en-US" sz="1800" b="1" dirty="0">
              <a:solidFill>
                <a:schemeClr val="dk2"/>
              </a:solidFill>
            </a:endParaRPr>
          </a:p>
          <a:p>
            <a:pPr marL="0" lvl="0" indent="0" algn="l" rtl="0">
              <a:spcBef>
                <a:spcPts val="0"/>
              </a:spcBef>
              <a:spcAft>
                <a:spcPts val="0"/>
              </a:spcAft>
              <a:buNone/>
            </a:pPr>
            <a:r>
              <a:rPr lang="en-US" sz="1800" dirty="0" smtClean="0">
                <a:solidFill>
                  <a:schemeClr val="dk2"/>
                </a:solidFill>
              </a:rPr>
              <a:t>It </a:t>
            </a:r>
            <a:r>
              <a:rPr lang="en-US" sz="1800" dirty="0">
                <a:solidFill>
                  <a:schemeClr val="dk2"/>
                </a:solidFill>
              </a:rPr>
              <a:t>is necessary to pay attention to the height of the building and the material. For example, three-</a:t>
            </a:r>
            <a:r>
              <a:rPr lang="en-US" sz="1800" dirty="0" err="1">
                <a:solidFill>
                  <a:schemeClr val="dk2"/>
                </a:solidFill>
              </a:rPr>
              <a:t>storey</a:t>
            </a:r>
            <a:r>
              <a:rPr lang="en-US" sz="1800" dirty="0">
                <a:solidFill>
                  <a:schemeClr val="dk2"/>
                </a:solidFill>
              </a:rPr>
              <a:t> clay (adobe) are more vulnerable</a:t>
            </a:r>
            <a:endParaRPr sz="1800" dirty="0">
              <a:solidFill>
                <a:schemeClr val="dk2"/>
              </a:solidFill>
            </a:endParaRPr>
          </a:p>
          <a:p>
            <a:pPr marL="45720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endParaRPr sz="1800" dirty="0">
              <a:solidFill>
                <a:schemeClr val="dk2"/>
              </a:solidFill>
            </a:endParaRPr>
          </a:p>
        </p:txBody>
      </p:sp>
      <p:sp>
        <p:nvSpPr>
          <p:cNvPr id="146" name="Google Shape;146;p24"/>
          <p:cNvSpPr/>
          <p:nvPr/>
        </p:nvSpPr>
        <p:spPr>
          <a:xfrm>
            <a:off x="0" y="4099300"/>
            <a:ext cx="9144000" cy="64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Important features in dataset </a:t>
            </a:r>
            <a:r>
              <a:rPr lang="ru" dirty="0" smtClean="0"/>
              <a:t>- </a:t>
            </a:r>
            <a:r>
              <a:rPr lang="ru" b="1" dirty="0"/>
              <a:t>has_superstructure_is_…, count_floor</a:t>
            </a:r>
            <a:endParaRPr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p:nvPr/>
        </p:nvSpPr>
        <p:spPr>
          <a:xfrm>
            <a:off x="193150" y="835600"/>
            <a:ext cx="8782200" cy="18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1800" b="1" dirty="0">
                <a:solidFill>
                  <a:schemeClr val="dk2"/>
                </a:solidFill>
              </a:rPr>
              <a:t>№</a:t>
            </a:r>
            <a:r>
              <a:rPr lang="ru" sz="1800" b="1" dirty="0" smtClean="0">
                <a:solidFill>
                  <a:schemeClr val="dk2"/>
                </a:solidFill>
              </a:rPr>
              <a:t>6</a:t>
            </a:r>
            <a:endParaRPr lang="en-US" sz="1800" b="1" dirty="0">
              <a:solidFill>
                <a:schemeClr val="dk2"/>
              </a:solidFill>
            </a:endParaRPr>
          </a:p>
          <a:p>
            <a:pPr marL="0" lvl="0" indent="0" algn="l" rtl="0">
              <a:spcBef>
                <a:spcPts val="0"/>
              </a:spcBef>
              <a:spcAft>
                <a:spcPts val="0"/>
              </a:spcAft>
              <a:buNone/>
            </a:pPr>
            <a:endParaRPr lang="en-US" sz="1800" b="1" dirty="0">
              <a:solidFill>
                <a:schemeClr val="dk2"/>
              </a:solidFill>
            </a:endParaRPr>
          </a:p>
          <a:p>
            <a:pPr marL="0" lvl="0" indent="0" algn="l" rtl="0">
              <a:spcBef>
                <a:spcPts val="0"/>
              </a:spcBef>
              <a:spcAft>
                <a:spcPts val="0"/>
              </a:spcAft>
              <a:buNone/>
            </a:pPr>
            <a:r>
              <a:rPr lang="en-US" sz="1800" dirty="0" smtClean="0">
                <a:solidFill>
                  <a:schemeClr val="dk2"/>
                </a:solidFill>
              </a:rPr>
              <a:t>For </a:t>
            </a:r>
            <a:r>
              <a:rPr lang="en-US" sz="1800" dirty="0">
                <a:solidFill>
                  <a:schemeClr val="dk2"/>
                </a:solidFill>
              </a:rPr>
              <a:t>unreinforced buildings, the main causes of complete collapse include the accumulation of significant loads (roof, the building, and furnishings), age, and a lack of reinforcements that could help the building withstand horizontal seismic waves. The earthquake shakes not only vertically but also horizontally.</a:t>
            </a:r>
            <a:endParaRPr sz="1800" dirty="0">
              <a:solidFill>
                <a:schemeClr val="dk2"/>
              </a:solidFill>
            </a:endParaRPr>
          </a:p>
          <a:p>
            <a:pPr marL="45720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endParaRPr sz="1800" dirty="0">
              <a:solidFill>
                <a:schemeClr val="dk2"/>
              </a:solidFill>
            </a:endParaRPr>
          </a:p>
          <a:p>
            <a:pPr marL="0" lvl="0" indent="0" algn="l" rtl="0">
              <a:spcBef>
                <a:spcPts val="0"/>
              </a:spcBef>
              <a:spcAft>
                <a:spcPts val="0"/>
              </a:spcAft>
              <a:buNone/>
            </a:pPr>
            <a:endParaRPr sz="1800" dirty="0">
              <a:solidFill>
                <a:schemeClr val="dk1"/>
              </a:solidFill>
            </a:endParaRPr>
          </a:p>
          <a:p>
            <a:pPr marL="0" lvl="0" indent="0" algn="l" rtl="0">
              <a:spcBef>
                <a:spcPts val="0"/>
              </a:spcBef>
              <a:spcAft>
                <a:spcPts val="0"/>
              </a:spcAft>
              <a:buNone/>
            </a:pPr>
            <a:endParaRPr sz="1800" dirty="0">
              <a:solidFill>
                <a:schemeClr val="dk2"/>
              </a:solidFill>
            </a:endParaRPr>
          </a:p>
        </p:txBody>
      </p:sp>
      <p:sp>
        <p:nvSpPr>
          <p:cNvPr id="152" name="Google Shape;152;p25"/>
          <p:cNvSpPr/>
          <p:nvPr/>
        </p:nvSpPr>
        <p:spPr>
          <a:xfrm>
            <a:off x="12250" y="2643700"/>
            <a:ext cx="9144000" cy="64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smtClean="0"/>
              <a:t>Important features in dataset </a:t>
            </a:r>
            <a:r>
              <a:rPr lang="ru" dirty="0" smtClean="0"/>
              <a:t>- </a:t>
            </a:r>
            <a:r>
              <a:rPr lang="ru" b="1" dirty="0"/>
              <a:t>age</a:t>
            </a:r>
            <a:r>
              <a:rPr lang="ru" dirty="0"/>
              <a:t>, </a:t>
            </a:r>
            <a:r>
              <a:rPr lang="ru" b="1" dirty="0"/>
              <a:t>has_superstructure_is_…</a:t>
            </a:r>
            <a:endParaRPr b="1" dirty="0"/>
          </a:p>
        </p:txBody>
      </p:sp>
      <p:sp>
        <p:nvSpPr>
          <p:cNvPr id="153" name="Google Shape;153;p25"/>
          <p:cNvSpPr txBox="1"/>
          <p:nvPr/>
        </p:nvSpPr>
        <p:spPr>
          <a:xfrm>
            <a:off x="3398700" y="128025"/>
            <a:ext cx="5745300" cy="46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smtClean="0">
                <a:solidFill>
                  <a:schemeClr val="dk2"/>
                </a:solidFill>
              </a:rPr>
              <a:t>About the materials</a:t>
            </a:r>
            <a:r>
              <a:rPr lang="ru" sz="2200" dirty="0" smtClean="0">
                <a:solidFill>
                  <a:schemeClr val="dk2"/>
                </a:solidFill>
              </a:rPr>
              <a:t> (</a:t>
            </a:r>
            <a:r>
              <a:rPr lang="ru" sz="2200" dirty="0">
                <a:solidFill>
                  <a:schemeClr val="dk2"/>
                </a:solidFill>
              </a:rPr>
              <a:t>has_superstructure_…)</a:t>
            </a:r>
            <a:endParaRPr sz="2200" dirty="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26"/>
          <p:cNvPicPr preferRelativeResize="0"/>
          <p:nvPr/>
        </p:nvPicPr>
        <p:blipFill>
          <a:blip r:embed="rId3">
            <a:alphaModFix/>
          </a:blip>
          <a:stretch>
            <a:fillRect/>
          </a:stretch>
        </p:blipFill>
        <p:spPr>
          <a:xfrm>
            <a:off x="664287" y="0"/>
            <a:ext cx="7815437" cy="5143500"/>
          </a:xfrm>
          <a:prstGeom prst="rect">
            <a:avLst/>
          </a:prstGeom>
          <a:noFill/>
          <a:ln>
            <a:noFill/>
          </a:ln>
        </p:spPr>
      </p:pic>
      <p:sp>
        <p:nvSpPr>
          <p:cNvPr id="159" name="Google Shape;159;p26"/>
          <p:cNvSpPr txBox="1"/>
          <p:nvPr/>
        </p:nvSpPr>
        <p:spPr>
          <a:xfrm>
            <a:off x="3398700" y="128025"/>
            <a:ext cx="5745300" cy="46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smtClean="0">
                <a:solidFill>
                  <a:schemeClr val="dk2"/>
                </a:solidFill>
              </a:rPr>
              <a:t>About the materials</a:t>
            </a:r>
            <a:r>
              <a:rPr lang="ru" sz="2200" dirty="0" smtClean="0">
                <a:solidFill>
                  <a:schemeClr val="dk2"/>
                </a:solidFill>
              </a:rPr>
              <a:t> (</a:t>
            </a:r>
            <a:r>
              <a:rPr lang="ru" sz="2200" dirty="0">
                <a:solidFill>
                  <a:schemeClr val="dk2"/>
                </a:solidFill>
              </a:rPr>
              <a:t>has_superstructure_…)</a:t>
            </a:r>
            <a:endParaRPr sz="2200" dirty="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p:nvPr/>
        </p:nvSpPr>
        <p:spPr>
          <a:xfrm>
            <a:off x="3398700" y="128025"/>
            <a:ext cx="5745300" cy="46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smtClean="0">
                <a:solidFill>
                  <a:schemeClr val="dk2"/>
                </a:solidFill>
              </a:rPr>
              <a:t>About the materials</a:t>
            </a:r>
            <a:r>
              <a:rPr lang="ru" sz="2200" dirty="0" smtClean="0">
                <a:solidFill>
                  <a:schemeClr val="dk2"/>
                </a:solidFill>
              </a:rPr>
              <a:t> (</a:t>
            </a:r>
            <a:r>
              <a:rPr lang="ru" sz="2200" dirty="0">
                <a:solidFill>
                  <a:schemeClr val="dk2"/>
                </a:solidFill>
              </a:rPr>
              <a:t>has_superstructure_…)</a:t>
            </a:r>
            <a:endParaRPr sz="2200" dirty="0">
              <a:solidFill>
                <a:schemeClr val="dk2"/>
              </a:solidFill>
            </a:endParaRPr>
          </a:p>
        </p:txBody>
      </p:sp>
      <p:pic>
        <p:nvPicPr>
          <p:cNvPr id="165" name="Google Shape;165;p27"/>
          <p:cNvPicPr preferRelativeResize="0"/>
          <p:nvPr/>
        </p:nvPicPr>
        <p:blipFill>
          <a:blip r:embed="rId3">
            <a:alphaModFix/>
          </a:blip>
          <a:stretch>
            <a:fillRect/>
          </a:stretch>
        </p:blipFill>
        <p:spPr>
          <a:xfrm>
            <a:off x="727688" y="641025"/>
            <a:ext cx="7688625" cy="4502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8"/>
          <p:cNvPicPr preferRelativeResize="0"/>
          <p:nvPr/>
        </p:nvPicPr>
        <p:blipFill>
          <a:blip r:embed="rId3">
            <a:alphaModFix/>
          </a:blip>
          <a:stretch>
            <a:fillRect/>
          </a:stretch>
        </p:blipFill>
        <p:spPr>
          <a:xfrm>
            <a:off x="166073" y="76200"/>
            <a:ext cx="8811866" cy="4991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p:nvPr/>
        </p:nvSpPr>
        <p:spPr>
          <a:xfrm>
            <a:off x="193175" y="569300"/>
            <a:ext cx="7636500" cy="1089300"/>
          </a:xfrm>
          <a:prstGeom prst="rect">
            <a:avLst/>
          </a:prstGeom>
          <a:noFill/>
          <a:ln>
            <a:noFill/>
          </a:ln>
        </p:spPr>
        <p:txBody>
          <a:bodyPr spcFirstLastPara="1" wrap="square" lIns="91425" tIns="91425" rIns="91425" bIns="91425" anchor="t" anchorCtr="0">
            <a:noAutofit/>
          </a:bodyPr>
          <a:lstStyle/>
          <a:p>
            <a:pPr lvl="0"/>
            <a:r>
              <a:rPr lang="en-US" sz="1800" dirty="0" smtClean="0">
                <a:solidFill>
                  <a:srgbClr val="38761D"/>
                </a:solidFill>
              </a:rPr>
              <a:t>Idea</a:t>
            </a:r>
            <a:r>
              <a:rPr lang="en-US" sz="1800" dirty="0">
                <a:solidFill>
                  <a:schemeClr val="dk2"/>
                </a:solidFill>
              </a:rPr>
              <a:t>:</a:t>
            </a:r>
          </a:p>
          <a:p>
            <a:pPr lvl="0"/>
            <a:r>
              <a:rPr lang="en-US" sz="1800" dirty="0">
                <a:solidFill>
                  <a:schemeClr val="dk2"/>
                </a:solidFill>
              </a:rPr>
              <a:t>Augment the dataset with features that somehow reflect the dependencies between these "encoded" geographical regions.</a:t>
            </a:r>
            <a:endParaRPr sz="1800" dirty="0">
              <a:solidFill>
                <a:schemeClr val="dk2"/>
              </a:solidFill>
            </a:endParaRPr>
          </a:p>
        </p:txBody>
      </p:sp>
      <p:pic>
        <p:nvPicPr>
          <p:cNvPr id="68" name="Google Shape;68;p15"/>
          <p:cNvPicPr preferRelativeResize="0"/>
          <p:nvPr/>
        </p:nvPicPr>
        <p:blipFill>
          <a:blip r:embed="rId3">
            <a:alphaModFix/>
          </a:blip>
          <a:stretch>
            <a:fillRect/>
          </a:stretch>
        </p:blipFill>
        <p:spPr>
          <a:xfrm>
            <a:off x="2512375" y="2152113"/>
            <a:ext cx="6777626" cy="2229675"/>
          </a:xfrm>
          <a:prstGeom prst="rect">
            <a:avLst/>
          </a:prstGeom>
          <a:noFill/>
          <a:ln>
            <a:noFill/>
          </a:ln>
        </p:spPr>
      </p:pic>
      <p:sp>
        <p:nvSpPr>
          <p:cNvPr id="69" name="Google Shape;69;p15"/>
          <p:cNvSpPr txBox="1"/>
          <p:nvPr/>
        </p:nvSpPr>
        <p:spPr>
          <a:xfrm>
            <a:off x="4651625" y="49400"/>
            <a:ext cx="4548300" cy="5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1900" b="1">
                <a:solidFill>
                  <a:schemeClr val="dk2"/>
                </a:solidFill>
                <a:latin typeface="Comfortaa"/>
                <a:ea typeface="Comfortaa"/>
                <a:cs typeface="Comfortaa"/>
                <a:sym typeface="Comfortaa"/>
              </a:rPr>
              <a:t>Automated Feature Engineering</a:t>
            </a:r>
            <a:endParaRPr sz="1900" b="1">
              <a:solidFill>
                <a:schemeClr val="dk2"/>
              </a:solidFill>
              <a:latin typeface="Comfortaa"/>
              <a:ea typeface="Comfortaa"/>
              <a:cs typeface="Comfortaa"/>
              <a:sym typeface="Comfortaa"/>
            </a:endParaRPr>
          </a:p>
        </p:txBody>
      </p:sp>
      <p:sp>
        <p:nvSpPr>
          <p:cNvPr id="70" name="Google Shape;70;p15"/>
          <p:cNvSpPr txBox="1"/>
          <p:nvPr/>
        </p:nvSpPr>
        <p:spPr>
          <a:xfrm>
            <a:off x="193175" y="2055050"/>
            <a:ext cx="2583000" cy="2643600"/>
          </a:xfrm>
          <a:prstGeom prst="rect">
            <a:avLst/>
          </a:prstGeom>
          <a:noFill/>
          <a:ln>
            <a:noFill/>
          </a:ln>
        </p:spPr>
        <p:txBody>
          <a:bodyPr spcFirstLastPara="1" wrap="square" lIns="91425" tIns="91425" rIns="91425" bIns="91425" anchor="t" anchorCtr="0">
            <a:noAutofit/>
          </a:bodyPr>
          <a:lstStyle/>
          <a:p>
            <a:pPr lvl="0"/>
            <a:r>
              <a:rPr lang="en-US" sz="1800" dirty="0">
                <a:solidFill>
                  <a:srgbClr val="38761D"/>
                </a:solidFill>
              </a:rPr>
              <a:t>Neural networks </a:t>
            </a:r>
            <a:r>
              <a:rPr lang="en-US" sz="1800" dirty="0">
                <a:solidFill>
                  <a:schemeClr val="dk2"/>
                </a:solidFill>
              </a:rPr>
              <a:t>excel at creating various feature representations of an object, providing more accurate descriptions of dependencies in the data</a:t>
            </a:r>
            <a:endParaRPr sz="1800" dirty="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16"/>
          <p:cNvPicPr preferRelativeResize="0"/>
          <p:nvPr/>
        </p:nvPicPr>
        <p:blipFill rotWithShape="1">
          <a:blip r:embed="rId3">
            <a:alphaModFix/>
          </a:blip>
          <a:srcRect l="-2360" r="2359"/>
          <a:stretch/>
        </p:blipFill>
        <p:spPr>
          <a:xfrm>
            <a:off x="4069725" y="569300"/>
            <a:ext cx="4916799" cy="4552976"/>
          </a:xfrm>
          <a:prstGeom prst="rect">
            <a:avLst/>
          </a:prstGeom>
          <a:noFill/>
          <a:ln>
            <a:noFill/>
          </a:ln>
        </p:spPr>
      </p:pic>
      <p:sp>
        <p:nvSpPr>
          <p:cNvPr id="76" name="Google Shape;76;p16"/>
          <p:cNvSpPr txBox="1"/>
          <p:nvPr/>
        </p:nvSpPr>
        <p:spPr>
          <a:xfrm>
            <a:off x="440250" y="726500"/>
            <a:ext cx="3357900" cy="2448300"/>
          </a:xfrm>
          <a:prstGeom prst="rect">
            <a:avLst/>
          </a:prstGeom>
          <a:noFill/>
          <a:ln>
            <a:noFill/>
          </a:ln>
        </p:spPr>
        <p:txBody>
          <a:bodyPr spcFirstLastPara="1" wrap="square" lIns="91425" tIns="91425" rIns="91425" bIns="91425" anchor="t" anchorCtr="0">
            <a:noAutofit/>
          </a:bodyPr>
          <a:lstStyle/>
          <a:p>
            <a:pPr lvl="0"/>
            <a:r>
              <a:rPr lang="en-US" sz="1800" dirty="0" smtClean="0">
                <a:solidFill>
                  <a:schemeClr val="dk2"/>
                </a:solidFill>
              </a:rPr>
              <a:t>The </a:t>
            </a:r>
            <a:r>
              <a:rPr lang="en-US" sz="1800" dirty="0">
                <a:solidFill>
                  <a:schemeClr val="dk2"/>
                </a:solidFill>
              </a:rPr>
              <a:t>last layer contains our new features that describe the dependencies between the input features passed to the neural network, including a selective feature from the dataset</a:t>
            </a:r>
            <a:endParaRPr sz="1800" dirty="0">
              <a:solidFill>
                <a:schemeClr val="dk2"/>
              </a:solidFill>
            </a:endParaRPr>
          </a:p>
        </p:txBody>
      </p:sp>
      <p:sp>
        <p:nvSpPr>
          <p:cNvPr id="77" name="Google Shape;77;p16"/>
          <p:cNvSpPr txBox="1"/>
          <p:nvPr/>
        </p:nvSpPr>
        <p:spPr>
          <a:xfrm>
            <a:off x="4651625" y="49400"/>
            <a:ext cx="4548300" cy="51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1900" b="1">
                <a:solidFill>
                  <a:schemeClr val="dk2"/>
                </a:solidFill>
                <a:latin typeface="Comfortaa"/>
                <a:ea typeface="Comfortaa"/>
                <a:cs typeface="Comfortaa"/>
                <a:sym typeface="Comfortaa"/>
              </a:rPr>
              <a:t>Automated Feature Engineering</a:t>
            </a:r>
            <a:endParaRPr sz="1900" b="1">
              <a:solidFill>
                <a:schemeClr val="dk2"/>
              </a:solidFill>
              <a:latin typeface="Comfortaa"/>
              <a:ea typeface="Comfortaa"/>
              <a:cs typeface="Comfortaa"/>
              <a:sym typeface="Comfortaa"/>
            </a:endParaRPr>
          </a:p>
        </p:txBody>
      </p:sp>
      <p:pic>
        <p:nvPicPr>
          <p:cNvPr id="78" name="Google Shape;78;p16"/>
          <p:cNvPicPr preferRelativeResize="0"/>
          <p:nvPr/>
        </p:nvPicPr>
        <p:blipFill>
          <a:blip r:embed="rId4">
            <a:alphaModFix/>
          </a:blip>
          <a:stretch>
            <a:fillRect/>
          </a:stretch>
        </p:blipFill>
        <p:spPr>
          <a:xfrm>
            <a:off x="219875" y="3342518"/>
            <a:ext cx="3798650" cy="124158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p:nvPr/>
        </p:nvSpPr>
        <p:spPr>
          <a:xfrm>
            <a:off x="5715000" y="112275"/>
            <a:ext cx="3338200"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smtClean="0">
                <a:solidFill>
                  <a:schemeClr val="dk2"/>
                </a:solidFill>
              </a:rPr>
              <a:t>More about</a:t>
            </a:r>
            <a:r>
              <a:rPr lang="ru" sz="2200" dirty="0" smtClean="0">
                <a:solidFill>
                  <a:schemeClr val="dk2"/>
                </a:solidFill>
              </a:rPr>
              <a:t> </a:t>
            </a:r>
            <a:r>
              <a:rPr lang="ru" sz="2200" dirty="0">
                <a:solidFill>
                  <a:schemeClr val="dk2"/>
                </a:solidFill>
              </a:rPr>
              <a:t>geo_level_id</a:t>
            </a:r>
            <a:endParaRPr sz="2200" dirty="0">
              <a:solidFill>
                <a:schemeClr val="dk2"/>
              </a:solidFill>
            </a:endParaRPr>
          </a:p>
        </p:txBody>
      </p:sp>
      <p:sp>
        <p:nvSpPr>
          <p:cNvPr id="84" name="Google Shape;84;p17"/>
          <p:cNvSpPr txBox="1"/>
          <p:nvPr/>
        </p:nvSpPr>
        <p:spPr>
          <a:xfrm>
            <a:off x="3202900" y="4358400"/>
            <a:ext cx="58503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900"/>
          </a:p>
        </p:txBody>
      </p:sp>
      <p:sp>
        <p:nvSpPr>
          <p:cNvPr id="85" name="Google Shape;85;p17"/>
          <p:cNvSpPr txBox="1"/>
          <p:nvPr/>
        </p:nvSpPr>
        <p:spPr>
          <a:xfrm>
            <a:off x="423400" y="731807"/>
            <a:ext cx="3526200" cy="738900"/>
          </a:xfrm>
          <a:prstGeom prst="rect">
            <a:avLst/>
          </a:prstGeom>
          <a:noFill/>
          <a:ln>
            <a:noFill/>
          </a:ln>
        </p:spPr>
        <p:txBody>
          <a:bodyPr spcFirstLastPara="1" wrap="square" lIns="91425" tIns="91425" rIns="91425" bIns="91425" anchor="t" anchorCtr="0">
            <a:noAutofit/>
          </a:bodyPr>
          <a:lstStyle/>
          <a:p>
            <a:pPr lvl="0" algn="ctr"/>
            <a:r>
              <a:rPr lang="en-US" sz="1800" dirty="0">
                <a:solidFill>
                  <a:schemeClr val="dk2"/>
                </a:solidFill>
              </a:rPr>
              <a:t>Age Distribution of Buildings by </a:t>
            </a:r>
            <a:r>
              <a:rPr lang="en-US" sz="1800" dirty="0" err="1">
                <a:solidFill>
                  <a:srgbClr val="38761D"/>
                </a:solidFill>
              </a:rPr>
              <a:t>geo_level_id</a:t>
            </a:r>
            <a:endParaRPr sz="1800" dirty="0">
              <a:solidFill>
                <a:srgbClr val="38761D"/>
              </a:solidFill>
            </a:endParaRPr>
          </a:p>
        </p:txBody>
      </p:sp>
      <p:pic>
        <p:nvPicPr>
          <p:cNvPr id="86" name="Google Shape;86;p17"/>
          <p:cNvPicPr preferRelativeResize="0"/>
          <p:nvPr/>
        </p:nvPicPr>
        <p:blipFill>
          <a:blip r:embed="rId3">
            <a:alphaModFix/>
          </a:blip>
          <a:stretch>
            <a:fillRect/>
          </a:stretch>
        </p:blipFill>
        <p:spPr>
          <a:xfrm>
            <a:off x="0" y="1470700"/>
            <a:ext cx="4166450" cy="3672801"/>
          </a:xfrm>
          <a:prstGeom prst="rect">
            <a:avLst/>
          </a:prstGeom>
          <a:noFill/>
          <a:ln>
            <a:noFill/>
          </a:ln>
        </p:spPr>
      </p:pic>
      <p:pic>
        <p:nvPicPr>
          <p:cNvPr id="87" name="Google Shape;87;p17"/>
          <p:cNvPicPr preferRelativeResize="0"/>
          <p:nvPr/>
        </p:nvPicPr>
        <p:blipFill>
          <a:blip r:embed="rId4">
            <a:alphaModFix/>
          </a:blip>
          <a:stretch>
            <a:fillRect/>
          </a:stretch>
        </p:blipFill>
        <p:spPr>
          <a:xfrm>
            <a:off x="4534938" y="1878875"/>
            <a:ext cx="3665975" cy="3183300"/>
          </a:xfrm>
          <a:prstGeom prst="rect">
            <a:avLst/>
          </a:prstGeom>
          <a:noFill/>
          <a:ln>
            <a:noFill/>
          </a:ln>
        </p:spPr>
      </p:pic>
      <p:pic>
        <p:nvPicPr>
          <p:cNvPr id="88" name="Google Shape;88;p17"/>
          <p:cNvPicPr preferRelativeResize="0"/>
          <p:nvPr/>
        </p:nvPicPr>
        <p:blipFill>
          <a:blip r:embed="rId5">
            <a:alphaModFix/>
          </a:blip>
          <a:stretch>
            <a:fillRect/>
          </a:stretch>
        </p:blipFill>
        <p:spPr>
          <a:xfrm>
            <a:off x="8257250" y="1878875"/>
            <a:ext cx="520191" cy="3183301"/>
          </a:xfrm>
          <a:prstGeom prst="rect">
            <a:avLst/>
          </a:prstGeom>
          <a:noFill/>
          <a:ln>
            <a:noFill/>
          </a:ln>
        </p:spPr>
      </p:pic>
      <p:pic>
        <p:nvPicPr>
          <p:cNvPr id="89" name="Google Shape;89;p17"/>
          <p:cNvPicPr preferRelativeResize="0"/>
          <p:nvPr/>
        </p:nvPicPr>
        <p:blipFill>
          <a:blip r:embed="rId6">
            <a:alphaModFix/>
          </a:blip>
          <a:stretch>
            <a:fillRect/>
          </a:stretch>
        </p:blipFill>
        <p:spPr>
          <a:xfrm>
            <a:off x="2865975" y="3822850"/>
            <a:ext cx="1522775" cy="1059325"/>
          </a:xfrm>
          <a:prstGeom prst="rect">
            <a:avLst/>
          </a:prstGeom>
          <a:noFill/>
          <a:ln>
            <a:noFill/>
          </a:ln>
        </p:spPr>
      </p:pic>
      <p:sp>
        <p:nvSpPr>
          <p:cNvPr id="90" name="Google Shape;90;p17"/>
          <p:cNvSpPr txBox="1"/>
          <p:nvPr/>
        </p:nvSpPr>
        <p:spPr>
          <a:xfrm>
            <a:off x="4863975" y="738724"/>
            <a:ext cx="3526200" cy="1059300"/>
          </a:xfrm>
          <a:prstGeom prst="rect">
            <a:avLst/>
          </a:prstGeom>
          <a:noFill/>
          <a:ln>
            <a:noFill/>
          </a:ln>
        </p:spPr>
        <p:txBody>
          <a:bodyPr spcFirstLastPara="1" wrap="square" lIns="91425" tIns="91425" rIns="91425" bIns="91425" anchor="t" anchorCtr="0">
            <a:noAutofit/>
          </a:bodyPr>
          <a:lstStyle/>
          <a:p>
            <a:pPr lvl="0" algn="ctr"/>
            <a:r>
              <a:rPr lang="en-US" sz="1800" dirty="0">
                <a:solidFill>
                  <a:schemeClr val="dk2"/>
                </a:solidFill>
              </a:rPr>
              <a:t>Distribution of Buildings by Destruction Severity across </a:t>
            </a:r>
            <a:r>
              <a:rPr lang="en-US" sz="1800" dirty="0" err="1">
                <a:solidFill>
                  <a:srgbClr val="38761D"/>
                </a:solidFill>
              </a:rPr>
              <a:t>geo_level_id</a:t>
            </a:r>
            <a:endParaRPr sz="1800" dirty="0">
              <a:solidFill>
                <a:srgbClr val="38761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8"/>
          <p:cNvPicPr preferRelativeResize="0"/>
          <p:nvPr/>
        </p:nvPicPr>
        <p:blipFill>
          <a:blip r:embed="rId3">
            <a:alphaModFix/>
          </a:blip>
          <a:stretch>
            <a:fillRect/>
          </a:stretch>
        </p:blipFill>
        <p:spPr>
          <a:xfrm>
            <a:off x="76199" y="556475"/>
            <a:ext cx="9067801" cy="4600106"/>
          </a:xfrm>
          <a:prstGeom prst="rect">
            <a:avLst/>
          </a:prstGeom>
          <a:noFill/>
          <a:ln>
            <a:noFill/>
          </a:ln>
        </p:spPr>
      </p:pic>
      <p:sp>
        <p:nvSpPr>
          <p:cNvPr id="96" name="Google Shape;96;p18"/>
          <p:cNvSpPr txBox="1"/>
          <p:nvPr/>
        </p:nvSpPr>
        <p:spPr>
          <a:xfrm>
            <a:off x="5811982" y="84875"/>
            <a:ext cx="3332018"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smtClean="0">
                <a:solidFill>
                  <a:schemeClr val="dk2"/>
                </a:solidFill>
              </a:rPr>
              <a:t>More about</a:t>
            </a:r>
            <a:r>
              <a:rPr lang="ru" sz="2200" dirty="0" smtClean="0">
                <a:solidFill>
                  <a:schemeClr val="dk2"/>
                </a:solidFill>
              </a:rPr>
              <a:t> </a:t>
            </a:r>
            <a:r>
              <a:rPr lang="ru" sz="2200" dirty="0">
                <a:solidFill>
                  <a:schemeClr val="dk2"/>
                </a:solidFill>
              </a:rPr>
              <a:t>geo_level_id</a:t>
            </a:r>
            <a:endParaRPr sz="2200" dirty="0">
              <a:solidFill>
                <a:schemeClr val="dk2"/>
              </a:solidFill>
            </a:endParaRPr>
          </a:p>
        </p:txBody>
      </p:sp>
      <p:sp>
        <p:nvSpPr>
          <p:cNvPr id="97" name="Google Shape;97;p18"/>
          <p:cNvSpPr txBox="1"/>
          <p:nvPr/>
        </p:nvSpPr>
        <p:spPr>
          <a:xfrm>
            <a:off x="653600" y="521100"/>
            <a:ext cx="3312900" cy="86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98" name="Google Shape;98;p18"/>
          <p:cNvSpPr txBox="1"/>
          <p:nvPr/>
        </p:nvSpPr>
        <p:spPr>
          <a:xfrm>
            <a:off x="574216" y="521100"/>
            <a:ext cx="7960184" cy="1291500"/>
          </a:xfrm>
          <a:prstGeom prst="rect">
            <a:avLst/>
          </a:prstGeom>
          <a:noFill/>
          <a:ln>
            <a:noFill/>
          </a:ln>
        </p:spPr>
        <p:txBody>
          <a:bodyPr spcFirstLastPara="1" wrap="square" lIns="91425" tIns="91425" rIns="91425" bIns="91425" anchor="t" anchorCtr="0">
            <a:noAutofit/>
          </a:bodyPr>
          <a:lstStyle/>
          <a:p>
            <a:pPr lvl="0"/>
            <a:r>
              <a:rPr lang="en-US" sz="1800" dirty="0">
                <a:solidFill>
                  <a:schemeClr val="dk2"/>
                </a:solidFill>
              </a:rPr>
              <a:t>The geographical regions represented in the dataset do not overlap, allowing us to identify the most affected </a:t>
            </a:r>
            <a:r>
              <a:rPr lang="en-US" sz="1800" dirty="0" err="1">
                <a:solidFill>
                  <a:srgbClr val="38761D"/>
                </a:solidFill>
              </a:rPr>
              <a:t>geo_level_ids</a:t>
            </a:r>
            <a:r>
              <a:rPr lang="en-US" sz="1800" dirty="0">
                <a:solidFill>
                  <a:schemeClr val="dk2"/>
                </a:solidFill>
              </a:rPr>
              <a:t>. (geo_level_1_id - most affected - 8, 17, 18, 21)</a:t>
            </a:r>
            <a:endParaRPr sz="1800" dirty="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19"/>
          <p:cNvPicPr preferRelativeResize="0"/>
          <p:nvPr/>
        </p:nvPicPr>
        <p:blipFill>
          <a:blip r:embed="rId3">
            <a:alphaModFix/>
          </a:blip>
          <a:stretch>
            <a:fillRect/>
          </a:stretch>
        </p:blipFill>
        <p:spPr>
          <a:xfrm>
            <a:off x="348375" y="1020875"/>
            <a:ext cx="9087599" cy="4122625"/>
          </a:xfrm>
          <a:prstGeom prst="rect">
            <a:avLst/>
          </a:prstGeom>
          <a:noFill/>
          <a:ln>
            <a:noFill/>
          </a:ln>
        </p:spPr>
      </p:pic>
      <p:sp>
        <p:nvSpPr>
          <p:cNvPr id="104" name="Google Shape;104;p19"/>
          <p:cNvSpPr txBox="1"/>
          <p:nvPr/>
        </p:nvSpPr>
        <p:spPr>
          <a:xfrm>
            <a:off x="5749636" y="84875"/>
            <a:ext cx="3315514"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smtClean="0">
                <a:solidFill>
                  <a:schemeClr val="dk2"/>
                </a:solidFill>
              </a:rPr>
              <a:t>More about</a:t>
            </a:r>
            <a:r>
              <a:rPr lang="ru" sz="2200" dirty="0" smtClean="0">
                <a:solidFill>
                  <a:schemeClr val="dk2"/>
                </a:solidFill>
              </a:rPr>
              <a:t> </a:t>
            </a:r>
            <a:r>
              <a:rPr lang="ru" sz="2200" dirty="0">
                <a:solidFill>
                  <a:schemeClr val="dk2"/>
                </a:solidFill>
              </a:rPr>
              <a:t>geo_level_id</a:t>
            </a:r>
            <a:endParaRPr sz="2200" dirty="0">
              <a:solidFill>
                <a:schemeClr val="dk2"/>
              </a:solidFill>
            </a:endParaRPr>
          </a:p>
        </p:txBody>
      </p:sp>
      <p:sp>
        <p:nvSpPr>
          <p:cNvPr id="105" name="Google Shape;105;p19"/>
          <p:cNvSpPr txBox="1"/>
          <p:nvPr/>
        </p:nvSpPr>
        <p:spPr>
          <a:xfrm>
            <a:off x="1227647" y="959964"/>
            <a:ext cx="7329054" cy="1451700"/>
          </a:xfrm>
          <a:prstGeom prst="rect">
            <a:avLst/>
          </a:prstGeom>
          <a:noFill/>
          <a:ln>
            <a:noFill/>
          </a:ln>
        </p:spPr>
        <p:txBody>
          <a:bodyPr spcFirstLastPara="1" wrap="square" lIns="91425" tIns="91425" rIns="91425" bIns="91425" anchor="t" anchorCtr="0">
            <a:noAutofit/>
          </a:bodyPr>
          <a:lstStyle/>
          <a:p>
            <a:pPr lvl="0" algn="ctr"/>
            <a:r>
              <a:rPr lang="en-US" sz="1800" dirty="0">
                <a:solidFill>
                  <a:schemeClr val="dk2"/>
                </a:solidFill>
              </a:rPr>
              <a:t>Similarly, for geo_level_2_id, the most affected include 0, 4, 9, 88, 105, 123, 764, etc. (There is a programmatic implementation for finding such ids)</a:t>
            </a:r>
            <a:endParaRPr sz="1800" dirty="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2750127" y="84875"/>
            <a:ext cx="3337923" cy="471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smtClean="0">
                <a:solidFill>
                  <a:schemeClr val="dk2"/>
                </a:solidFill>
              </a:rPr>
              <a:t>More about</a:t>
            </a:r>
            <a:r>
              <a:rPr lang="ru" sz="2200" dirty="0" smtClean="0">
                <a:solidFill>
                  <a:schemeClr val="dk2"/>
                </a:solidFill>
              </a:rPr>
              <a:t> </a:t>
            </a:r>
            <a:r>
              <a:rPr lang="ru" sz="2200" dirty="0">
                <a:solidFill>
                  <a:schemeClr val="dk2"/>
                </a:solidFill>
              </a:rPr>
              <a:t>geo_level_id</a:t>
            </a:r>
            <a:endParaRPr sz="2200" dirty="0">
              <a:solidFill>
                <a:schemeClr val="dk2"/>
              </a:solidFill>
            </a:endParaRPr>
          </a:p>
        </p:txBody>
      </p:sp>
      <p:sp>
        <p:nvSpPr>
          <p:cNvPr id="111" name="Google Shape;111;p20"/>
          <p:cNvSpPr txBox="1"/>
          <p:nvPr/>
        </p:nvSpPr>
        <p:spPr>
          <a:xfrm>
            <a:off x="614350" y="825275"/>
            <a:ext cx="8276700" cy="1284900"/>
          </a:xfrm>
          <a:prstGeom prst="rect">
            <a:avLst/>
          </a:prstGeom>
          <a:noFill/>
          <a:ln>
            <a:noFill/>
          </a:ln>
        </p:spPr>
        <p:txBody>
          <a:bodyPr spcFirstLastPara="1" wrap="square" lIns="91425" tIns="91425" rIns="91425" bIns="91425" anchor="t" anchorCtr="0">
            <a:noAutofit/>
          </a:bodyPr>
          <a:lstStyle/>
          <a:p>
            <a:pPr lvl="0" algn="ctr"/>
            <a:r>
              <a:rPr lang="en-US" sz="1700" dirty="0">
                <a:solidFill>
                  <a:schemeClr val="dk2"/>
                </a:solidFill>
              </a:rPr>
              <a:t>Contrary to the fact that specific building locations cannot be extracted from these features, we are still able to make presumptive identifications of certain existing areas within the city in the dataset. Additionally, we can make assumptions about destructibility.</a:t>
            </a:r>
            <a:endParaRPr sz="1700" dirty="0">
              <a:solidFill>
                <a:schemeClr val="dk2"/>
              </a:solidFill>
            </a:endParaRPr>
          </a:p>
        </p:txBody>
      </p:sp>
      <p:sp>
        <p:nvSpPr>
          <p:cNvPr id="112" name="Google Shape;112;p20"/>
          <p:cNvSpPr txBox="1"/>
          <p:nvPr/>
        </p:nvSpPr>
        <p:spPr>
          <a:xfrm>
            <a:off x="944625" y="3029000"/>
            <a:ext cx="7344600" cy="1400100"/>
          </a:xfrm>
          <a:prstGeom prst="rect">
            <a:avLst/>
          </a:prstGeom>
          <a:noFill/>
          <a:ln>
            <a:noFill/>
          </a:ln>
        </p:spPr>
        <p:txBody>
          <a:bodyPr spcFirstLastPara="1" wrap="square" lIns="91425" tIns="91425" rIns="91425" bIns="91425" anchor="t" anchorCtr="0">
            <a:noAutofit/>
          </a:bodyPr>
          <a:lstStyle/>
          <a:p>
            <a:pPr lvl="0" algn="ctr"/>
            <a:r>
              <a:rPr lang="en-US" sz="1800" dirty="0">
                <a:solidFill>
                  <a:schemeClr val="dk2"/>
                </a:solidFill>
              </a:rPr>
              <a:t>Basing our findings on the material - wood, and considering the age of the buildings, along with the fact that the temple was previously used as a hotel, we have tentatively identified this temple (and the </a:t>
            </a:r>
            <a:r>
              <a:rPr lang="en-US" sz="1800" dirty="0">
                <a:solidFill>
                  <a:srgbClr val="38761D"/>
                </a:solidFill>
              </a:rPr>
              <a:t>Durbar Square</a:t>
            </a:r>
            <a:r>
              <a:rPr lang="en-US" sz="1800" dirty="0">
                <a:solidFill>
                  <a:schemeClr val="dk2"/>
                </a:solidFill>
              </a:rPr>
              <a:t> itself) in our dataset.</a:t>
            </a:r>
            <a:endParaRPr sz="1800" dirty="0">
              <a:solidFill>
                <a:schemeClr val="dk2"/>
              </a:solidFill>
            </a:endParaRPr>
          </a:p>
        </p:txBody>
      </p:sp>
      <p:sp>
        <p:nvSpPr>
          <p:cNvPr id="113" name="Google Shape;113;p20"/>
          <p:cNvSpPr txBox="1"/>
          <p:nvPr/>
        </p:nvSpPr>
        <p:spPr>
          <a:xfrm>
            <a:off x="889450" y="2110175"/>
            <a:ext cx="7726500" cy="628800"/>
          </a:xfrm>
          <a:prstGeom prst="rect">
            <a:avLst/>
          </a:prstGeom>
          <a:noFill/>
          <a:ln>
            <a:noFill/>
          </a:ln>
        </p:spPr>
        <p:txBody>
          <a:bodyPr spcFirstLastPara="1" wrap="square" lIns="91425" tIns="91425" rIns="91425" bIns="91425" anchor="t" anchorCtr="0">
            <a:noAutofit/>
          </a:bodyPr>
          <a:lstStyle/>
          <a:p>
            <a:pPr lvl="0" algn="ctr"/>
            <a:r>
              <a:rPr lang="en-US" sz="1800" dirty="0">
                <a:solidFill>
                  <a:schemeClr val="tx1">
                    <a:lumMod val="65000"/>
                    <a:lumOff val="35000"/>
                  </a:schemeClr>
                </a:solidFill>
              </a:rPr>
              <a:t>The goal was to find some significant, well-known building, such as the </a:t>
            </a:r>
            <a:r>
              <a:rPr lang="en-US" sz="1800" dirty="0" err="1">
                <a:solidFill>
                  <a:srgbClr val="38761D"/>
                </a:solidFill>
              </a:rPr>
              <a:t>Kasthamandap</a:t>
            </a:r>
            <a:r>
              <a:rPr lang="en-US" sz="1800" dirty="0">
                <a:solidFill>
                  <a:srgbClr val="38761D"/>
                </a:solidFill>
              </a:rPr>
              <a:t> Temple</a:t>
            </a:r>
            <a:endParaRPr sz="1800" dirty="0">
              <a:solidFill>
                <a:srgbClr val="38761D"/>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p21"/>
          <p:cNvPicPr preferRelativeResize="0"/>
          <p:nvPr/>
        </p:nvPicPr>
        <p:blipFill rotWithShape="1">
          <a:blip r:embed="rId3">
            <a:alphaModFix/>
          </a:blip>
          <a:srcRect t="4509" b="-4509"/>
          <a:stretch/>
        </p:blipFill>
        <p:spPr>
          <a:xfrm>
            <a:off x="3899175" y="1891175"/>
            <a:ext cx="5076349" cy="2980150"/>
          </a:xfrm>
          <a:prstGeom prst="rect">
            <a:avLst/>
          </a:prstGeom>
          <a:noFill/>
          <a:ln>
            <a:noFill/>
          </a:ln>
        </p:spPr>
      </p:pic>
      <p:sp>
        <p:nvSpPr>
          <p:cNvPr id="119" name="Google Shape;119;p21"/>
          <p:cNvSpPr txBox="1"/>
          <p:nvPr/>
        </p:nvSpPr>
        <p:spPr>
          <a:xfrm>
            <a:off x="3202447" y="122488"/>
            <a:ext cx="2543755" cy="426600"/>
          </a:xfrm>
          <a:prstGeom prst="rect">
            <a:avLst/>
          </a:prstGeom>
          <a:noFill/>
          <a:ln>
            <a:noFill/>
          </a:ln>
        </p:spPr>
        <p:txBody>
          <a:bodyPr spcFirstLastPara="1" wrap="square" lIns="91425" tIns="91425" rIns="91425" bIns="91425" anchor="t" anchorCtr="0">
            <a:noAutofit/>
          </a:bodyPr>
          <a:lstStyle/>
          <a:p>
            <a:pPr lvl="0"/>
            <a:r>
              <a:rPr lang="en-US" sz="2200" dirty="0">
                <a:solidFill>
                  <a:schemeClr val="dk2"/>
                </a:solidFill>
              </a:rPr>
              <a:t>About the Temple</a:t>
            </a:r>
            <a:endParaRPr sz="2200" dirty="0">
              <a:solidFill>
                <a:schemeClr val="dk2"/>
              </a:solidFill>
            </a:endParaRPr>
          </a:p>
        </p:txBody>
      </p:sp>
      <p:sp>
        <p:nvSpPr>
          <p:cNvPr id="120" name="Google Shape;120;p21"/>
          <p:cNvSpPr txBox="1"/>
          <p:nvPr/>
        </p:nvSpPr>
        <p:spPr>
          <a:xfrm>
            <a:off x="350375" y="558664"/>
            <a:ext cx="8247900" cy="1021800"/>
          </a:xfrm>
          <a:prstGeom prst="rect">
            <a:avLst/>
          </a:prstGeom>
          <a:noFill/>
          <a:ln>
            <a:noFill/>
          </a:ln>
        </p:spPr>
        <p:txBody>
          <a:bodyPr spcFirstLastPara="1" wrap="square" lIns="91425" tIns="91425" rIns="91425" bIns="91425" anchor="t" anchorCtr="0">
            <a:noAutofit/>
          </a:bodyPr>
          <a:lstStyle/>
          <a:p>
            <a:pPr lvl="0"/>
            <a:r>
              <a:rPr lang="en-US" sz="2100" dirty="0">
                <a:solidFill>
                  <a:schemeClr val="dk2"/>
                </a:solidFill>
              </a:rPr>
              <a:t>It is believed that the </a:t>
            </a:r>
            <a:r>
              <a:rPr lang="en-US" sz="2100" dirty="0" err="1">
                <a:solidFill>
                  <a:srgbClr val="38761D"/>
                </a:solidFill>
              </a:rPr>
              <a:t>Kasthamandap</a:t>
            </a:r>
            <a:r>
              <a:rPr lang="en-US" sz="2100" dirty="0">
                <a:solidFill>
                  <a:srgbClr val="38761D"/>
                </a:solidFill>
              </a:rPr>
              <a:t> Temple </a:t>
            </a:r>
            <a:r>
              <a:rPr lang="en-US" sz="2100" dirty="0">
                <a:solidFill>
                  <a:schemeClr val="dk2"/>
                </a:solidFill>
              </a:rPr>
              <a:t>was constructed from a single Sal tree trunk, known for its enhanced strength and resistance to environmental factors.</a:t>
            </a:r>
            <a:endParaRPr sz="2100" dirty="0">
              <a:solidFill>
                <a:schemeClr val="dk2"/>
              </a:solidFill>
            </a:endParaRPr>
          </a:p>
        </p:txBody>
      </p:sp>
      <p:sp>
        <p:nvSpPr>
          <p:cNvPr id="121" name="Google Shape;121;p21"/>
          <p:cNvSpPr txBox="1"/>
          <p:nvPr/>
        </p:nvSpPr>
        <p:spPr>
          <a:xfrm>
            <a:off x="350375" y="1891175"/>
            <a:ext cx="2729100" cy="2785500"/>
          </a:xfrm>
          <a:prstGeom prst="rect">
            <a:avLst/>
          </a:prstGeom>
          <a:noFill/>
          <a:ln>
            <a:noFill/>
          </a:ln>
        </p:spPr>
        <p:txBody>
          <a:bodyPr spcFirstLastPara="1" wrap="square" lIns="91425" tIns="91425" rIns="91425" bIns="91425" anchor="t" anchorCtr="0">
            <a:noAutofit/>
          </a:bodyPr>
          <a:lstStyle/>
          <a:p>
            <a:pPr lvl="0"/>
            <a:r>
              <a:rPr lang="en-US" sz="1800" dirty="0">
                <a:solidFill>
                  <a:schemeClr val="dk2"/>
                </a:solidFill>
              </a:rPr>
              <a:t>This three-tiered pagoda was formerly used as a </a:t>
            </a:r>
            <a:r>
              <a:rPr lang="en-US" sz="1800" dirty="0">
                <a:solidFill>
                  <a:srgbClr val="38761D"/>
                </a:solidFill>
              </a:rPr>
              <a:t>shelter</a:t>
            </a:r>
            <a:r>
              <a:rPr lang="en-US" sz="1800" dirty="0">
                <a:solidFill>
                  <a:schemeClr val="dk2"/>
                </a:solidFill>
              </a:rPr>
              <a:t> for merchants and travelers journeying from Tibet to India. Such small inns in the Kathmandu Valley were not uncommon</a:t>
            </a:r>
            <a:r>
              <a:rPr lang="en-US" sz="2100" dirty="0">
                <a:solidFill>
                  <a:schemeClr val="dk2"/>
                </a:solidFill>
              </a:rPr>
              <a:t>.</a:t>
            </a:r>
            <a:endParaRPr sz="2100" dirty="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p:nvPr/>
        </p:nvSpPr>
        <p:spPr>
          <a:xfrm>
            <a:off x="3398700" y="128025"/>
            <a:ext cx="5745300" cy="46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smtClean="0">
                <a:solidFill>
                  <a:schemeClr val="dk2"/>
                </a:solidFill>
              </a:rPr>
              <a:t>About the materials </a:t>
            </a:r>
            <a:r>
              <a:rPr lang="ru" sz="2200" dirty="0" smtClean="0">
                <a:solidFill>
                  <a:schemeClr val="dk2"/>
                </a:solidFill>
              </a:rPr>
              <a:t>(has_superstructure</a:t>
            </a:r>
            <a:r>
              <a:rPr lang="ru" sz="2200" dirty="0">
                <a:solidFill>
                  <a:schemeClr val="dk2"/>
                </a:solidFill>
              </a:rPr>
              <a:t>_…)</a:t>
            </a:r>
            <a:endParaRPr sz="2200" dirty="0">
              <a:solidFill>
                <a:schemeClr val="dk2"/>
              </a:solidFill>
            </a:endParaRPr>
          </a:p>
        </p:txBody>
      </p:sp>
      <p:sp>
        <p:nvSpPr>
          <p:cNvPr id="127" name="Google Shape;127;p22"/>
          <p:cNvSpPr txBox="1"/>
          <p:nvPr/>
        </p:nvSpPr>
        <p:spPr>
          <a:xfrm>
            <a:off x="193150" y="588525"/>
            <a:ext cx="8782200" cy="370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u" sz="1800" b="1" dirty="0">
                <a:solidFill>
                  <a:schemeClr val="dk2"/>
                </a:solidFill>
              </a:rPr>
              <a:t>№1 </a:t>
            </a:r>
            <a:endParaRPr sz="1800" b="1" dirty="0">
              <a:solidFill>
                <a:schemeClr val="dk2"/>
              </a:solidFill>
            </a:endParaRPr>
          </a:p>
          <a:p>
            <a:pPr marL="0" lvl="0" indent="0" algn="l" rtl="0">
              <a:spcBef>
                <a:spcPts val="0"/>
              </a:spcBef>
              <a:spcAft>
                <a:spcPts val="0"/>
              </a:spcAft>
              <a:buNone/>
            </a:pPr>
            <a:endParaRPr sz="1800" b="1" dirty="0">
              <a:solidFill>
                <a:schemeClr val="dk2"/>
              </a:solidFill>
            </a:endParaRPr>
          </a:p>
          <a:p>
            <a:pPr lvl="0"/>
            <a:r>
              <a:rPr lang="en-US" sz="1800" dirty="0">
                <a:solidFill>
                  <a:schemeClr val="dk1"/>
                </a:solidFill>
              </a:rPr>
              <a:t>Reinforced concrete buildings tend to collapse primarily due to the soft lower floor, which lacks rigid walls (usually the commercial floor, with 90% reinforcement).</a:t>
            </a:r>
          </a:p>
          <a:p>
            <a:pPr lvl="0"/>
            <a:endParaRPr lang="en-US" sz="1800" dirty="0">
              <a:solidFill>
                <a:schemeClr val="dk1"/>
              </a:solidFill>
            </a:endParaRPr>
          </a:p>
          <a:p>
            <a:pPr marL="285750" lvl="0" indent="-285750">
              <a:buFont typeface="Arial" panose="020B0604020202020204" pitchFamily="34" charset="0"/>
              <a:buChar char="•"/>
            </a:pPr>
            <a:r>
              <a:rPr lang="en-US" sz="1800" dirty="0">
                <a:solidFill>
                  <a:schemeClr val="dk1"/>
                </a:solidFill>
              </a:rPr>
              <a:t>Roller shutters are also common (some shops use a curtain instead of a door).</a:t>
            </a:r>
          </a:p>
          <a:p>
            <a:pPr lvl="0"/>
            <a:endParaRPr lang="en-US" sz="1800" dirty="0">
              <a:solidFill>
                <a:schemeClr val="dk1"/>
              </a:solidFill>
            </a:endParaRPr>
          </a:p>
          <a:p>
            <a:pPr marL="285750" lvl="0" indent="-285750">
              <a:buFont typeface="Arial" panose="020B0604020202020204" pitchFamily="34" charset="0"/>
              <a:buChar char="•"/>
            </a:pPr>
            <a:r>
              <a:rPr lang="en-US" sz="1800" dirty="0">
                <a:solidFill>
                  <a:schemeClr val="dk1"/>
                </a:solidFill>
              </a:rPr>
              <a:t>Upper floors are typically made of brick masonry, which is somewhat less stable.</a:t>
            </a:r>
          </a:p>
          <a:p>
            <a:pPr lvl="0"/>
            <a:endParaRPr lang="en-US" sz="1800" dirty="0">
              <a:solidFill>
                <a:schemeClr val="dk1"/>
              </a:solidFill>
            </a:endParaRPr>
          </a:p>
          <a:p>
            <a:pPr marL="285750" lvl="0" indent="-285750">
              <a:buFont typeface="Arial" panose="020B0604020202020204" pitchFamily="34" charset="0"/>
              <a:buChar char="•"/>
            </a:pPr>
            <a:r>
              <a:rPr lang="en-US" sz="1800" dirty="0">
                <a:solidFill>
                  <a:schemeClr val="dk1"/>
                </a:solidFill>
              </a:rPr>
              <a:t>In multi-story buildings, there is usually a ground-level parking floor with few internal walls, leading to less stability and increased vulnerability.</a:t>
            </a:r>
            <a:endParaRPr sz="1800" dirty="0" smtClean="0">
              <a:solidFill>
                <a:schemeClr val="dk1"/>
              </a:solidFill>
            </a:endParaRPr>
          </a:p>
          <a:p>
            <a:pPr marL="0" lvl="0" indent="0" algn="l" rtl="0">
              <a:spcBef>
                <a:spcPts val="0"/>
              </a:spcBef>
              <a:spcAft>
                <a:spcPts val="0"/>
              </a:spcAft>
              <a:buNone/>
            </a:pPr>
            <a:endParaRPr sz="1800" dirty="0">
              <a:solidFill>
                <a:schemeClr val="dk2"/>
              </a:solidFill>
            </a:endParaRPr>
          </a:p>
        </p:txBody>
      </p:sp>
      <p:sp>
        <p:nvSpPr>
          <p:cNvPr id="128" name="Google Shape;128;p22"/>
          <p:cNvSpPr/>
          <p:nvPr/>
        </p:nvSpPr>
        <p:spPr>
          <a:xfrm>
            <a:off x="-75" y="4496625"/>
            <a:ext cx="9144000" cy="647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US" dirty="0"/>
              <a:t>Important features in the dataset </a:t>
            </a:r>
            <a:r>
              <a:rPr lang="ru" dirty="0" smtClean="0"/>
              <a:t>- </a:t>
            </a:r>
            <a:r>
              <a:rPr lang="ru" b="1" dirty="0"/>
              <a:t>ground_floor_type, height_percentage, other_floor_type</a:t>
            </a:r>
            <a:endParaRPr b="1"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752</Words>
  <Application>Microsoft Office PowerPoint</Application>
  <PresentationFormat>Экран (16:9)</PresentationFormat>
  <Paragraphs>74</Paragraphs>
  <Slides>15</Slides>
  <Notes>15</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15</vt:i4>
      </vt:variant>
    </vt:vector>
  </HeadingPairs>
  <TitlesOfParts>
    <vt:vector size="19" baseType="lpstr">
      <vt:lpstr>Arial</vt:lpstr>
      <vt:lpstr>Courier New</vt:lpstr>
      <vt:lpstr>Comfortaa</vt:lpstr>
      <vt:lpstr>Simple Light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cp:lastModifiedBy>Алексей Бударов</cp:lastModifiedBy>
  <cp:revision>3</cp:revision>
  <dcterms:modified xsi:type="dcterms:W3CDTF">2024-02-25T15:19:55Z</dcterms:modified>
</cp:coreProperties>
</file>