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0" r:id="rId6"/>
    <p:sldId id="271" r:id="rId7"/>
    <p:sldId id="267" r:id="rId8"/>
    <p:sldId id="269" r:id="rId9"/>
    <p:sldId id="277" r:id="rId10"/>
    <p:sldId id="276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8F"/>
    <a:srgbClr val="FFD9B3"/>
    <a:srgbClr val="006600"/>
    <a:srgbClr val="00B800"/>
    <a:srgbClr val="009900"/>
    <a:srgbClr val="800080"/>
    <a:srgbClr val="66FF33"/>
    <a:srgbClr val="FFA861"/>
    <a:srgbClr val="FFF8CD"/>
    <a:srgbClr val="FFB0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23" autoAdjust="0"/>
  </p:normalViewPr>
  <p:slideViewPr>
    <p:cSldViewPr>
      <p:cViewPr>
        <p:scale>
          <a:sx n="75" d="100"/>
          <a:sy n="75" d="100"/>
        </p:scale>
        <p:origin x="-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A861"/>
            </a:gs>
            <a:gs pos="88000">
              <a:srgbClr val="FFF8CD"/>
            </a:gs>
            <a:gs pos="0">
              <a:srgbClr val="FFFCE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Форсированные варианты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500174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50030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Пример:</a:t>
            </a:r>
            <a:endParaRPr lang="ru-RU" i="1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3714744" y="2928934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Пусть максимальная глубина рекурсии равна 2. Ход белых. Даже не очень опытному игроку в шашки очевидно, что лучший ход – </a:t>
            </a:r>
            <a:r>
              <a:rPr lang="en-US" sz="1600" i="1" dirty="0" smtClean="0"/>
              <a:t>d8-h8</a:t>
            </a:r>
            <a:r>
              <a:rPr lang="ru-RU" sz="1600" dirty="0" smtClean="0"/>
              <a:t>, поскольку он приводит к полному уничтожению противника. Однако бот не увидит преимуществ такого хода. </a:t>
            </a:r>
            <a:endParaRPr lang="ru-RU" sz="16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1000100" y="3000372"/>
            <a:ext cx="2000264" cy="200956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4" name="Прямоугольник 83"/>
          <p:cNvSpPr/>
          <p:nvPr/>
        </p:nvSpPr>
        <p:spPr>
          <a:xfrm>
            <a:off x="857224" y="5429264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Чтобы избежать подобных ситуаций, отдельные ветки стоит просчитывать на большую глубину. В шашках форсированными вариантами являются взятия.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grpSp>
        <p:nvGrpSpPr>
          <p:cNvPr id="1026" name="Группа 17"/>
          <p:cNvGrpSpPr>
            <a:grpSpLocks/>
          </p:cNvGrpSpPr>
          <p:nvPr/>
        </p:nvGrpSpPr>
        <p:grpSpPr bwMode="auto">
          <a:xfrm>
            <a:off x="1214414" y="3598239"/>
            <a:ext cx="6500858" cy="1640516"/>
            <a:chOff x="0" y="162"/>
            <a:chExt cx="50287" cy="10081"/>
          </a:xfrm>
        </p:grpSpPr>
        <p:sp>
          <p:nvSpPr>
            <p:cNvPr id="15" name="Блок-схема: процесс 15"/>
            <p:cNvSpPr>
              <a:spLocks noChangeArrowheads="1"/>
            </p:cNvSpPr>
            <p:nvPr/>
          </p:nvSpPr>
          <p:spPr bwMode="auto">
            <a:xfrm>
              <a:off x="31565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Вычислительное ядро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Блок-схема: процесс 16"/>
            <p:cNvSpPr>
              <a:spLocks noChangeArrowheads="1"/>
            </p:cNvSpPr>
            <p:nvPr/>
          </p:nvSpPr>
          <p:spPr bwMode="auto">
            <a:xfrm>
              <a:off x="0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Прямая со стрелкой 17"/>
            <p:cNvCxnSpPr>
              <a:cxnSpLocks noChangeShapeType="1"/>
            </p:cNvCxnSpPr>
            <p:nvPr/>
          </p:nvCxnSpPr>
          <p:spPr bwMode="auto">
            <a:xfrm flipV="1">
              <a:off x="18830" y="3077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18" name="TextBox 34"/>
            <p:cNvSpPr txBox="1">
              <a:spLocks noChangeArrowheads="1"/>
            </p:cNvSpPr>
            <p:nvPr/>
          </p:nvSpPr>
          <p:spPr bwMode="auto">
            <a:xfrm>
              <a:off x="20999" y="878"/>
              <a:ext cx="7802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позиция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Прямая со стрелкой 19"/>
            <p:cNvCxnSpPr>
              <a:cxnSpLocks noChangeShapeType="1"/>
            </p:cNvCxnSpPr>
            <p:nvPr/>
          </p:nvCxnSpPr>
          <p:spPr bwMode="auto">
            <a:xfrm flipH="1">
              <a:off x="18830" y="6900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9341" y="4824"/>
              <a:ext cx="12410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лучший</a:t>
              </a:r>
              <a:r>
                <a:rPr kumimoji="0" lang="ru-RU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ход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460360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состоит из двух частей — вычислительного ядра и графического интерфейса. В вычислительной части (С++) представлен искусственный интеллект для бота. Графическая оболочка (С</a:t>
            </a:r>
            <a:r>
              <a:rPr lang="en-US" dirty="0" smtClean="0"/>
              <a:t>#)</a:t>
            </a:r>
            <a:r>
              <a:rPr lang="ru-RU" dirty="0" smtClean="0"/>
              <a:t> предоставляет визуализацию игры, предоставляет настройки бота и дает возможность ходить реальному игроку.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Вычислительное ядро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оболочка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1571612"/>
            <a:ext cx="696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Графическая часть выполнена по схеме </a:t>
            </a:r>
            <a:r>
              <a:rPr lang="en-US" dirty="0" smtClean="0"/>
              <a:t>MVC</a:t>
            </a:r>
            <a:r>
              <a:rPr lang="ru-RU" dirty="0" smtClean="0"/>
              <a:t> (</a:t>
            </a:r>
            <a:r>
              <a:rPr lang="en-US" dirty="0" smtClean="0"/>
              <a:t>Model</a:t>
            </a:r>
            <a:r>
              <a:rPr lang="ru-RU" dirty="0" smtClean="0"/>
              <a:t>,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dirty="0" smtClean="0"/>
              <a:t>Controller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785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Группа 192"/>
          <p:cNvGrpSpPr/>
          <p:nvPr/>
        </p:nvGrpSpPr>
        <p:grpSpPr>
          <a:xfrm>
            <a:off x="642910" y="1643050"/>
            <a:ext cx="2857520" cy="2870811"/>
            <a:chOff x="428596" y="428604"/>
            <a:chExt cx="3143272" cy="3157892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6" name="Рисунок 95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31" name="Группа 30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14" name="Рисунок 11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16" name="Рисунок 115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18" name="Рисунок 11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19" name="Рисунок 118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0" name="Рисунок 119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42" name="Рисунок 141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9" name="Овал 18"/>
          <p:cNvSpPr/>
          <p:nvPr/>
        </p:nvSpPr>
        <p:spPr>
          <a:xfrm>
            <a:off x="5143504" y="2214554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d8-h8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rot="16200000" flipH="1">
            <a:off x="6322231" y="1464455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>
            <a:off x="5607851" y="1464455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215206" y="2786058"/>
            <a:ext cx="1500198" cy="1065076"/>
            <a:chOff x="6715140" y="2071678"/>
            <a:chExt cx="1500198" cy="1065076"/>
          </a:xfrm>
        </p:grpSpPr>
        <p:cxnSp>
          <p:nvCxnSpPr>
            <p:cNvPr id="130" name="Прямая со стрелкой 129"/>
            <p:cNvCxnSpPr/>
            <p:nvPr/>
          </p:nvCxnSpPr>
          <p:spPr>
            <a:xfrm>
              <a:off x="6715140" y="2071678"/>
              <a:ext cx="857256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>
              <a:off x="6715140" y="2071678"/>
              <a:ext cx="150019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643834" y="2428868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1" name="Прямоугольник 140"/>
          <p:cNvSpPr/>
          <p:nvPr/>
        </p:nvSpPr>
        <p:spPr>
          <a:xfrm>
            <a:off x="4214810" y="350043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c5-a3</a:t>
            </a:r>
            <a:endParaRPr lang="ru-RU" dirty="0"/>
          </a:p>
        </p:txBody>
      </p:sp>
      <p:cxnSp>
        <p:nvCxnSpPr>
          <p:cNvPr id="143" name="Прямая со стрелкой 142"/>
          <p:cNvCxnSpPr>
            <a:stCxn id="19" idx="4"/>
          </p:cNvCxnSpPr>
          <p:nvPr/>
        </p:nvCxnSpPr>
        <p:spPr>
          <a:xfrm rot="16200000" flipH="1">
            <a:off x="6072198" y="2393149"/>
            <a:ext cx="71438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9" idx="4"/>
            <a:endCxn id="141" idx="0"/>
          </p:cNvCxnSpPr>
          <p:nvPr/>
        </p:nvCxnSpPr>
        <p:spPr>
          <a:xfrm rot="5400000">
            <a:off x="4857752" y="2678901"/>
            <a:ext cx="71438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Группа 191"/>
          <p:cNvGrpSpPr/>
          <p:nvPr/>
        </p:nvGrpSpPr>
        <p:grpSpPr>
          <a:xfrm>
            <a:off x="6357950" y="1428736"/>
            <a:ext cx="2428892" cy="1065076"/>
            <a:chOff x="6143636" y="857232"/>
            <a:chExt cx="2428892" cy="1065076"/>
          </a:xfrm>
        </p:grpSpPr>
        <p:cxnSp>
          <p:nvCxnSpPr>
            <p:cNvPr id="147" name="Прямая со стрелкой 146"/>
            <p:cNvCxnSpPr/>
            <p:nvPr/>
          </p:nvCxnSpPr>
          <p:spPr>
            <a:xfrm>
              <a:off x="6143636" y="857232"/>
              <a:ext cx="164307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/>
            <p:nvPr/>
          </p:nvCxnSpPr>
          <p:spPr>
            <a:xfrm>
              <a:off x="6143636" y="857232"/>
              <a:ext cx="242889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858148" y="121442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60" name="Прямая со стрелкой 159"/>
          <p:cNvCxnSpPr>
            <a:stCxn id="19" idx="4"/>
          </p:cNvCxnSpPr>
          <p:nvPr/>
        </p:nvCxnSpPr>
        <p:spPr>
          <a:xfrm rot="16200000" flipH="1">
            <a:off x="5464974" y="3000372"/>
            <a:ext cx="714380" cy="285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3786182" y="4071942"/>
            <a:ext cx="928694" cy="1065076"/>
            <a:chOff x="5786446" y="2071678"/>
            <a:chExt cx="928694" cy="1065076"/>
          </a:xfrm>
        </p:grpSpPr>
        <p:cxnSp>
          <p:nvCxnSpPr>
            <p:cNvPr id="173" name="Прямая со стрелкой 172"/>
            <p:cNvCxnSpPr/>
            <p:nvPr/>
          </p:nvCxnSpPr>
          <p:spPr>
            <a:xfrm rot="10800000" flipV="1">
              <a:off x="5786446" y="2071678"/>
              <a:ext cx="92869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 rot="5400000">
              <a:off x="6215074" y="2357430"/>
              <a:ext cx="78581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5929322" y="2428868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7215206" y="4071942"/>
            <a:ext cx="928694" cy="1071570"/>
            <a:chOff x="6715140" y="2071678"/>
            <a:chExt cx="928694" cy="1071570"/>
          </a:xfrm>
        </p:grpSpPr>
        <p:cxnSp>
          <p:nvCxnSpPr>
            <p:cNvPr id="182" name="Прямая со стрелкой 181"/>
            <p:cNvCxnSpPr/>
            <p:nvPr/>
          </p:nvCxnSpPr>
          <p:spPr>
            <a:xfrm rot="16200000" flipH="1">
              <a:off x="6465107" y="2321711"/>
              <a:ext cx="7858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/>
            <p:cNvCxnSpPr/>
            <p:nvPr/>
          </p:nvCxnSpPr>
          <p:spPr>
            <a:xfrm>
              <a:off x="6715140" y="2071678"/>
              <a:ext cx="92869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72330" y="243536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5" name="Заголовок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дерева игры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428596" y="4929198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Просчет хода заканчивается при достижении заданной глубины.</a:t>
            </a:r>
          </a:p>
          <a:p>
            <a:r>
              <a:rPr lang="ru-RU" dirty="0" smtClean="0"/>
              <a:t>На последнем шаге рекурсии вызывается оценочная функция.</a:t>
            </a:r>
          </a:p>
        </p:txBody>
      </p:sp>
      <p:grpSp>
        <p:nvGrpSpPr>
          <p:cNvPr id="133" name="Группа 132"/>
          <p:cNvGrpSpPr/>
          <p:nvPr/>
        </p:nvGrpSpPr>
        <p:grpSpPr>
          <a:xfrm>
            <a:off x="6000760" y="4071942"/>
            <a:ext cx="928694" cy="1071570"/>
            <a:chOff x="6715140" y="2071678"/>
            <a:chExt cx="928694" cy="1071570"/>
          </a:xfrm>
        </p:grpSpPr>
        <p:cxnSp>
          <p:nvCxnSpPr>
            <p:cNvPr id="134" name="Прямая со стрелкой 133"/>
            <p:cNvCxnSpPr/>
            <p:nvPr/>
          </p:nvCxnSpPr>
          <p:spPr>
            <a:xfrm rot="16200000" flipH="1">
              <a:off x="6465107" y="2321711"/>
              <a:ext cx="7858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/>
            <p:nvPr/>
          </p:nvCxnSpPr>
          <p:spPr>
            <a:xfrm>
              <a:off x="6715140" y="2071678"/>
              <a:ext cx="92869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072330" y="243536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38" name="Прямая со стрелкой 137"/>
          <p:cNvCxnSpPr/>
          <p:nvPr/>
        </p:nvCxnSpPr>
        <p:spPr>
          <a:xfrm rot="5400000">
            <a:off x="5357818" y="414338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Группа 144"/>
          <p:cNvGrpSpPr/>
          <p:nvPr/>
        </p:nvGrpSpPr>
        <p:grpSpPr>
          <a:xfrm>
            <a:off x="5143504" y="5357828"/>
            <a:ext cx="642942" cy="1061051"/>
            <a:chOff x="6429388" y="2071678"/>
            <a:chExt cx="642942" cy="812605"/>
          </a:xfrm>
        </p:grpSpPr>
        <p:cxnSp>
          <p:nvCxnSpPr>
            <p:cNvPr id="148" name="Прямая со стрелкой 147"/>
            <p:cNvCxnSpPr/>
            <p:nvPr/>
          </p:nvCxnSpPr>
          <p:spPr>
            <a:xfrm rot="5400000">
              <a:off x="6250793" y="2250273"/>
              <a:ext cx="64294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/>
            <p:nvPr/>
          </p:nvCxnSpPr>
          <p:spPr>
            <a:xfrm rot="16200000" flipH="1">
              <a:off x="6572264" y="2214554"/>
              <a:ext cx="64294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500826" y="2399940"/>
              <a:ext cx="500066" cy="484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55" name="Овал 154"/>
          <p:cNvSpPr/>
          <p:nvPr/>
        </p:nvSpPr>
        <p:spPr>
          <a:xfrm>
            <a:off x="6572264" y="2214554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b4-b8</a:t>
            </a:r>
            <a:endParaRPr lang="ru-RU" dirty="0"/>
          </a:p>
        </p:txBody>
      </p:sp>
      <p:sp>
        <p:nvSpPr>
          <p:cNvPr id="157" name="Овал 156"/>
          <p:cNvSpPr/>
          <p:nvPr/>
        </p:nvSpPr>
        <p:spPr>
          <a:xfrm>
            <a:off x="4929190" y="478632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h8-b2</a:t>
            </a:r>
            <a:endParaRPr lang="ru-RU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5429256" y="350043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c7-c3</a:t>
            </a:r>
            <a:endParaRPr lang="ru-RU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6643702" y="350043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c5-a7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71472" y="1357298"/>
            <a:ext cx="8215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 smtClean="0"/>
              <a:t>Пусть </a:t>
            </a:r>
            <a:r>
              <a:rPr lang="en-US" sz="2600" b="1" dirty="0" smtClean="0"/>
              <a:t>P</a:t>
            </a:r>
            <a:r>
              <a:rPr lang="en-US" sz="2600" dirty="0" smtClean="0"/>
              <a:t> </a:t>
            </a:r>
            <a:r>
              <a:rPr lang="en-US" sz="2600" i="1" dirty="0" smtClean="0"/>
              <a:t>- </a:t>
            </a:r>
            <a:r>
              <a:rPr lang="ru-RU" sz="2600" i="1" u="sng" dirty="0" smtClean="0"/>
              <a:t>множество всевозможных позиций </a:t>
            </a:r>
            <a:r>
              <a:rPr lang="ru-RU" sz="2600" dirty="0" smtClean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 smtClean="0"/>
              <a:t>Функция </a:t>
            </a:r>
            <a:r>
              <a:rPr lang="en-US" sz="2600" b="1" dirty="0" smtClean="0"/>
              <a:t>F: P→Z, </a:t>
            </a:r>
            <a:r>
              <a:rPr lang="ru-RU" sz="2600" dirty="0" smtClean="0"/>
              <a:t>ставящая в соответствие некоторой </a:t>
            </a:r>
            <a:r>
              <a:rPr lang="ru-RU" sz="2600" i="1" dirty="0" smtClean="0"/>
              <a:t>позиции</a:t>
            </a:r>
            <a:r>
              <a:rPr lang="ru-RU" sz="2600" dirty="0" smtClean="0"/>
              <a:t> из множества </a:t>
            </a:r>
            <a:r>
              <a:rPr lang="en-US" sz="2600" b="1" dirty="0" smtClean="0"/>
              <a:t>P</a:t>
            </a:r>
            <a:r>
              <a:rPr lang="ru-RU" sz="2600" dirty="0" smtClean="0"/>
              <a:t> </a:t>
            </a:r>
            <a:r>
              <a:rPr lang="ru-RU" sz="2600" i="1" dirty="0" smtClean="0"/>
              <a:t>целое число</a:t>
            </a:r>
            <a:r>
              <a:rPr lang="ru-RU" sz="2600" dirty="0" smtClean="0"/>
              <a:t>, отражающее «</a:t>
            </a:r>
            <a:r>
              <a:rPr lang="ru-RU" sz="2600" i="1" dirty="0" smtClean="0"/>
              <a:t>выгодность»</a:t>
            </a:r>
            <a:r>
              <a:rPr lang="ru-RU" sz="2600" dirty="0" smtClean="0"/>
              <a:t> этой позиции для </a:t>
            </a:r>
            <a:r>
              <a:rPr lang="ru-RU" sz="2600" dirty="0" smtClean="0"/>
              <a:t>текущего игрока</a:t>
            </a:r>
            <a:r>
              <a:rPr lang="ru-RU" sz="2600" dirty="0" smtClean="0"/>
              <a:t>, называется </a:t>
            </a:r>
            <a:r>
              <a:rPr lang="ru-RU" sz="2600" b="1" i="1" u="sng" dirty="0" smtClean="0"/>
              <a:t>оценочной функцией</a:t>
            </a:r>
            <a:r>
              <a:rPr lang="ru-RU" sz="2600" dirty="0" smtClean="0"/>
              <a:t>.  </a:t>
            </a:r>
            <a:endParaRPr lang="ru-RU" sz="2600" b="1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14348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Пример:</a:t>
            </a:r>
            <a:endParaRPr lang="ru-RU" i="1" u="sng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785786" y="4143380"/>
            <a:ext cx="2000264" cy="2009568"/>
            <a:chOff x="428596" y="428604"/>
            <a:chExt cx="3143272" cy="3157892"/>
          </a:xfrm>
        </p:grpSpPr>
        <p:grpSp>
          <p:nvGrpSpPr>
            <p:cNvPr id="83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1" name="Рисунок 90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2" name="Группа 30"/>
              <p:cNvGrpSpPr/>
              <p:nvPr/>
            </p:nvGrpSpPr>
            <p:grpSpPr>
              <a:xfrm>
                <a:off x="642912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4" name="Рисунок 8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85" name="Рисунок 84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86" name="Рисунок 85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87" name="Рисунок 86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88" name="Рисунок 8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89" name="Рисунок 88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3357554" y="3857628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Простейшая оценочная функция просто суммирует вес всех белых </a:t>
            </a:r>
            <a:r>
              <a:rPr lang="ru-RU" dirty="0" smtClean="0"/>
              <a:t>шашек </a:t>
            </a:r>
            <a:r>
              <a:rPr lang="ru-RU" dirty="0" smtClean="0"/>
              <a:t>и вычитает из полученного результата сумму всех черных </a:t>
            </a:r>
            <a:r>
              <a:rPr lang="ru-RU" dirty="0" smtClean="0"/>
              <a:t>шашек. </a:t>
            </a:r>
            <a:r>
              <a:rPr lang="ru-RU" dirty="0" smtClean="0"/>
              <a:t>Если установить вес шашки равный, например, 50, а вес дамки равный 350, то для </a:t>
            </a:r>
            <a:r>
              <a:rPr lang="ru-RU" dirty="0" smtClean="0"/>
              <a:t>белого игрока при </a:t>
            </a:r>
            <a:r>
              <a:rPr lang="ru-RU" dirty="0" smtClean="0"/>
              <a:t>расстановке шашек как на позиции слева такая оценочная функция вернет число 250.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более сложной оценочной функции может учитываться ценность полей доски, которые определяются следующими основными принципами игры: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" y="1285860"/>
            <a:ext cx="86439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по возможности подвигаться вперед;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Ценность полей a1 и h2 является наименьшей;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Следует бороться за овладением центральными полями c5 и f4;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придерживаться принципа равномерного распределения шашек по обоим флангам;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Шашки с полей c1, e1, g1 без особой надобности не сдвигать;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Дамка, контролируя главную диагональ, препятствует продвижению шашек противника.</a:t>
            </a:r>
          </a:p>
          <a:p>
            <a:endParaRPr lang="ru-RU" sz="1400" dirty="0"/>
          </a:p>
        </p:txBody>
      </p:sp>
      <p:grpSp>
        <p:nvGrpSpPr>
          <p:cNvPr id="570" name="Группа 569"/>
          <p:cNvGrpSpPr/>
          <p:nvPr/>
        </p:nvGrpSpPr>
        <p:grpSpPr>
          <a:xfrm>
            <a:off x="1142976" y="3071810"/>
            <a:ext cx="2786082" cy="3134519"/>
            <a:chOff x="1142976" y="3071810"/>
            <a:chExt cx="2786082" cy="3134519"/>
          </a:xfrm>
        </p:grpSpPr>
        <p:pic>
          <p:nvPicPr>
            <p:cNvPr id="224" name="Рисунок 223" descr="Bord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76" y="3071810"/>
              <a:ext cx="2786082" cy="2799041"/>
            </a:xfrm>
            <a:prstGeom prst="rect">
              <a:avLst/>
            </a:prstGeom>
          </p:spPr>
        </p:pic>
        <p:grpSp>
          <p:nvGrpSpPr>
            <p:cNvPr id="225" name="Группа 30"/>
            <p:cNvGrpSpPr/>
            <p:nvPr/>
          </p:nvGrpSpPr>
          <p:grpSpPr>
            <a:xfrm>
              <a:off x="1297761" y="3226593"/>
              <a:ext cx="2476517" cy="2476519"/>
              <a:chOff x="1714480" y="642918"/>
              <a:chExt cx="5690842" cy="5690842"/>
            </a:xfrm>
          </p:grpSpPr>
          <p:sp>
            <p:nvSpPr>
              <p:cNvPr id="226" name="Прямоугольник 225"/>
              <p:cNvSpPr/>
              <p:nvPr/>
            </p:nvSpPr>
            <p:spPr>
              <a:xfrm>
                <a:off x="528638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21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27" name="Прямоугольник 226"/>
              <p:cNvSpPr/>
              <p:nvPr/>
            </p:nvSpPr>
            <p:spPr>
              <a:xfrm>
                <a:off x="242886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28" name="Прямоугольник 227"/>
              <p:cNvSpPr/>
              <p:nvPr/>
            </p:nvSpPr>
            <p:spPr>
              <a:xfrm>
                <a:off x="385762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29" name="Прямоугольник 228"/>
              <p:cNvSpPr/>
              <p:nvPr/>
            </p:nvSpPr>
            <p:spPr>
              <a:xfrm>
                <a:off x="528638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0" name="Прямоугольник 229"/>
              <p:cNvSpPr/>
              <p:nvPr/>
            </p:nvSpPr>
            <p:spPr>
              <a:xfrm>
                <a:off x="671514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1" name="Прямоугольник 230"/>
              <p:cNvSpPr/>
              <p:nvPr/>
            </p:nvSpPr>
            <p:spPr>
              <a:xfrm>
                <a:off x="600076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2" name="Прямоугольник 231"/>
              <p:cNvSpPr/>
              <p:nvPr/>
            </p:nvSpPr>
            <p:spPr>
              <a:xfrm>
                <a:off x="457200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3" name="Прямоугольник 232"/>
              <p:cNvSpPr/>
              <p:nvPr/>
            </p:nvSpPr>
            <p:spPr>
              <a:xfrm>
                <a:off x="314324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4" name="Прямоугольник 233"/>
              <p:cNvSpPr/>
              <p:nvPr/>
            </p:nvSpPr>
            <p:spPr>
              <a:xfrm>
                <a:off x="171448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5" name="Прямоугольник 234"/>
              <p:cNvSpPr/>
              <p:nvPr/>
            </p:nvSpPr>
            <p:spPr>
              <a:xfrm>
                <a:off x="242886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6" name="Прямоугольник 235"/>
              <p:cNvSpPr/>
              <p:nvPr/>
            </p:nvSpPr>
            <p:spPr>
              <a:xfrm>
                <a:off x="385762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7" name="Прямоугольник 236"/>
              <p:cNvSpPr/>
              <p:nvPr/>
            </p:nvSpPr>
            <p:spPr>
              <a:xfrm>
                <a:off x="528638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8" name="Прямоугольник 237"/>
              <p:cNvSpPr/>
              <p:nvPr/>
            </p:nvSpPr>
            <p:spPr>
              <a:xfrm>
                <a:off x="671514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9" name="Прямоугольник 238"/>
              <p:cNvSpPr/>
              <p:nvPr/>
            </p:nvSpPr>
            <p:spPr>
              <a:xfrm>
                <a:off x="600076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0" name="Прямоугольник 239"/>
              <p:cNvSpPr/>
              <p:nvPr/>
            </p:nvSpPr>
            <p:spPr>
              <a:xfrm>
                <a:off x="457200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1" name="Прямоугольник 240"/>
              <p:cNvSpPr/>
              <p:nvPr/>
            </p:nvSpPr>
            <p:spPr>
              <a:xfrm>
                <a:off x="171448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2" name="Прямоугольник 241"/>
              <p:cNvSpPr/>
              <p:nvPr/>
            </p:nvSpPr>
            <p:spPr>
              <a:xfrm>
                <a:off x="242886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3" name="Прямоугольник 242"/>
              <p:cNvSpPr/>
              <p:nvPr/>
            </p:nvSpPr>
            <p:spPr>
              <a:xfrm>
                <a:off x="314324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4" name="Прямоугольник 243"/>
              <p:cNvSpPr/>
              <p:nvPr/>
            </p:nvSpPr>
            <p:spPr>
              <a:xfrm>
                <a:off x="385762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5" name="Прямоугольник 244"/>
              <p:cNvSpPr/>
              <p:nvPr/>
            </p:nvSpPr>
            <p:spPr>
              <a:xfrm>
                <a:off x="528638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6" name="Прямоугольник 245"/>
              <p:cNvSpPr/>
              <p:nvPr/>
            </p:nvSpPr>
            <p:spPr>
              <a:xfrm>
                <a:off x="671514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7" name="Прямоугольник 246"/>
              <p:cNvSpPr/>
              <p:nvPr/>
            </p:nvSpPr>
            <p:spPr>
              <a:xfrm>
                <a:off x="600076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8" name="Прямоугольник 247"/>
              <p:cNvSpPr/>
              <p:nvPr/>
            </p:nvSpPr>
            <p:spPr>
              <a:xfrm>
                <a:off x="600076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9" name="Прямоугольник 248"/>
              <p:cNvSpPr/>
              <p:nvPr/>
            </p:nvSpPr>
            <p:spPr>
              <a:xfrm>
                <a:off x="528638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0" name="Прямоугольник 249"/>
              <p:cNvSpPr/>
              <p:nvPr/>
            </p:nvSpPr>
            <p:spPr>
              <a:xfrm>
                <a:off x="457200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1" name="Прямоугольник 250"/>
              <p:cNvSpPr/>
              <p:nvPr/>
            </p:nvSpPr>
            <p:spPr>
              <a:xfrm>
                <a:off x="457200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2" name="Прямоугольник 251"/>
              <p:cNvSpPr/>
              <p:nvPr/>
            </p:nvSpPr>
            <p:spPr>
              <a:xfrm>
                <a:off x="385762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3" name="Прямоугольник 252"/>
              <p:cNvSpPr/>
              <p:nvPr/>
            </p:nvSpPr>
            <p:spPr>
              <a:xfrm>
                <a:off x="314324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4" name="Прямоугольник 253"/>
              <p:cNvSpPr/>
              <p:nvPr/>
            </p:nvSpPr>
            <p:spPr>
              <a:xfrm>
                <a:off x="314324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5" name="Прямоугольник 254"/>
              <p:cNvSpPr/>
              <p:nvPr/>
            </p:nvSpPr>
            <p:spPr>
              <a:xfrm>
                <a:off x="242886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6" name="Прямоугольник 255"/>
              <p:cNvSpPr/>
              <p:nvPr/>
            </p:nvSpPr>
            <p:spPr>
              <a:xfrm>
                <a:off x="171448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7" name="Прямоугольник 256"/>
              <p:cNvSpPr/>
              <p:nvPr/>
            </p:nvSpPr>
            <p:spPr>
              <a:xfrm>
                <a:off x="171448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8" name="Прямоугольник 257"/>
              <p:cNvSpPr/>
              <p:nvPr/>
            </p:nvSpPr>
            <p:spPr>
              <a:xfrm>
                <a:off x="671514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9" name="Прямоугольник 258"/>
              <p:cNvSpPr/>
              <p:nvPr/>
            </p:nvSpPr>
            <p:spPr>
              <a:xfrm>
                <a:off x="314324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0" name="Прямоугольник 259"/>
              <p:cNvSpPr/>
              <p:nvPr/>
            </p:nvSpPr>
            <p:spPr>
              <a:xfrm>
                <a:off x="242886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1" name="Прямоугольник 260"/>
              <p:cNvSpPr/>
              <p:nvPr/>
            </p:nvSpPr>
            <p:spPr>
              <a:xfrm>
                <a:off x="385762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2" name="Прямоугольник 261"/>
              <p:cNvSpPr/>
              <p:nvPr/>
            </p:nvSpPr>
            <p:spPr>
              <a:xfrm>
                <a:off x="528638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3" name="Прямоугольник 262"/>
              <p:cNvSpPr/>
              <p:nvPr/>
            </p:nvSpPr>
            <p:spPr>
              <a:xfrm>
                <a:off x="671514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4" name="Прямоугольник 263"/>
              <p:cNvSpPr/>
              <p:nvPr/>
            </p:nvSpPr>
            <p:spPr>
              <a:xfrm>
                <a:off x="671514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31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5" name="Прямоугольник 264"/>
              <p:cNvSpPr/>
              <p:nvPr/>
            </p:nvSpPr>
            <p:spPr>
              <a:xfrm>
                <a:off x="671514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6" name="Прямоугольник 265"/>
              <p:cNvSpPr/>
              <p:nvPr/>
            </p:nvSpPr>
            <p:spPr>
              <a:xfrm>
                <a:off x="600076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7" name="Прямоугольник 266"/>
              <p:cNvSpPr/>
              <p:nvPr/>
            </p:nvSpPr>
            <p:spPr>
              <a:xfrm>
                <a:off x="600076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8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8" name="Прямоугольник 267"/>
              <p:cNvSpPr/>
              <p:nvPr/>
            </p:nvSpPr>
            <p:spPr>
              <a:xfrm>
                <a:off x="671514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-9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9" name="Прямоугольник 268"/>
              <p:cNvSpPr/>
              <p:nvPr/>
            </p:nvSpPr>
            <p:spPr>
              <a:xfrm>
                <a:off x="600076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0" name="Прямоугольник 269"/>
              <p:cNvSpPr/>
              <p:nvPr/>
            </p:nvSpPr>
            <p:spPr>
              <a:xfrm>
                <a:off x="600076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1" name="Прямоугольник 270"/>
              <p:cNvSpPr/>
              <p:nvPr/>
            </p:nvSpPr>
            <p:spPr>
              <a:xfrm>
                <a:off x="528638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2" name="Прямоугольник 271"/>
              <p:cNvSpPr/>
              <p:nvPr/>
            </p:nvSpPr>
            <p:spPr>
              <a:xfrm>
                <a:off x="1714480" y="1357297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3" name="Прямоугольник 272"/>
              <p:cNvSpPr/>
              <p:nvPr/>
            </p:nvSpPr>
            <p:spPr>
              <a:xfrm>
                <a:off x="242886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4" name="Прямоугольник 273"/>
              <p:cNvSpPr/>
              <p:nvPr/>
            </p:nvSpPr>
            <p:spPr>
              <a:xfrm>
                <a:off x="385762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5" name="Прямоугольник 274"/>
              <p:cNvSpPr/>
              <p:nvPr/>
            </p:nvSpPr>
            <p:spPr>
              <a:xfrm>
                <a:off x="457200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6" name="Прямоугольник 275"/>
              <p:cNvSpPr/>
              <p:nvPr/>
            </p:nvSpPr>
            <p:spPr>
              <a:xfrm>
                <a:off x="528638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7" name="Прямоугольник 276"/>
              <p:cNvSpPr/>
              <p:nvPr/>
            </p:nvSpPr>
            <p:spPr>
              <a:xfrm>
                <a:off x="457200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8" name="Прямоугольник 277"/>
              <p:cNvSpPr/>
              <p:nvPr/>
            </p:nvSpPr>
            <p:spPr>
              <a:xfrm>
                <a:off x="457200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9" name="Прямоугольник 278"/>
              <p:cNvSpPr/>
              <p:nvPr/>
            </p:nvSpPr>
            <p:spPr>
              <a:xfrm>
                <a:off x="385762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0" name="Прямоугольник 279"/>
              <p:cNvSpPr/>
              <p:nvPr/>
            </p:nvSpPr>
            <p:spPr>
              <a:xfrm>
                <a:off x="314324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25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1" name="Прямоугольник 280"/>
              <p:cNvSpPr/>
              <p:nvPr/>
            </p:nvSpPr>
            <p:spPr>
              <a:xfrm>
                <a:off x="171448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2" name="Прямоугольник 281"/>
              <p:cNvSpPr/>
              <p:nvPr/>
            </p:nvSpPr>
            <p:spPr>
              <a:xfrm>
                <a:off x="242886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3" name="Прямоугольник 282"/>
              <p:cNvSpPr/>
              <p:nvPr/>
            </p:nvSpPr>
            <p:spPr>
              <a:xfrm>
                <a:off x="314324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4" name="Прямоугольник 283"/>
              <p:cNvSpPr/>
              <p:nvPr/>
            </p:nvSpPr>
            <p:spPr>
              <a:xfrm>
                <a:off x="171448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5" name="Прямоугольник 284"/>
              <p:cNvSpPr/>
              <p:nvPr/>
            </p:nvSpPr>
            <p:spPr>
              <a:xfrm>
                <a:off x="242886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6" name="Прямоугольник 285"/>
              <p:cNvSpPr/>
              <p:nvPr/>
            </p:nvSpPr>
            <p:spPr>
              <a:xfrm>
                <a:off x="385762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7" name="Прямоугольник 286"/>
              <p:cNvSpPr/>
              <p:nvPr/>
            </p:nvSpPr>
            <p:spPr>
              <a:xfrm>
                <a:off x="457200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8" name="Прямоугольник 287"/>
              <p:cNvSpPr/>
              <p:nvPr/>
            </p:nvSpPr>
            <p:spPr>
              <a:xfrm>
                <a:off x="314324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9" name="Прямоугольник 288"/>
              <p:cNvSpPr/>
              <p:nvPr/>
            </p:nvSpPr>
            <p:spPr>
              <a:xfrm>
                <a:off x="171448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-9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1214414" y="5929330"/>
              <a:ext cx="264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Ценность полей для белой шашки</a:t>
              </a:r>
              <a:endParaRPr lang="ru-RU" sz="1200" dirty="0"/>
            </a:p>
          </p:txBody>
        </p:sp>
      </p:grpSp>
      <p:grpSp>
        <p:nvGrpSpPr>
          <p:cNvPr id="571" name="Группа 570"/>
          <p:cNvGrpSpPr/>
          <p:nvPr/>
        </p:nvGrpSpPr>
        <p:grpSpPr>
          <a:xfrm>
            <a:off x="4500562" y="3071810"/>
            <a:ext cx="2786082" cy="3143272"/>
            <a:chOff x="4500562" y="3071810"/>
            <a:chExt cx="2786082" cy="3143272"/>
          </a:xfrm>
        </p:grpSpPr>
        <p:sp>
          <p:nvSpPr>
            <p:cNvPr id="428" name="TextBox 427"/>
            <p:cNvSpPr txBox="1"/>
            <p:nvPr/>
          </p:nvSpPr>
          <p:spPr>
            <a:xfrm>
              <a:off x="5000628" y="5929330"/>
              <a:ext cx="207170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Ценность полей для дамки</a:t>
              </a:r>
              <a:endParaRPr lang="ru-RU" sz="1200" dirty="0"/>
            </a:p>
          </p:txBody>
        </p:sp>
        <p:grpSp>
          <p:nvGrpSpPr>
            <p:cNvPr id="502" name="Группа 96"/>
            <p:cNvGrpSpPr/>
            <p:nvPr/>
          </p:nvGrpSpPr>
          <p:grpSpPr>
            <a:xfrm>
              <a:off x="4500562" y="3071810"/>
              <a:ext cx="2786082" cy="2799041"/>
              <a:chOff x="428596" y="428603"/>
              <a:chExt cx="3857652" cy="3875595"/>
            </a:xfrm>
          </p:grpSpPr>
          <p:pic>
            <p:nvPicPr>
              <p:cNvPr id="504" name="Рисунок 503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505" name="Группа 30"/>
              <p:cNvGrpSpPr/>
              <p:nvPr/>
            </p:nvGrpSpPr>
            <p:grpSpPr>
              <a:xfrm>
                <a:off x="642916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506" name="Прямоугольник 50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7" name="Прямоугольник 50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8" name="Прямоугольник 50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9" name="Прямоугольник 50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0" name="Прямоугольник 50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1" name="Прямоугольник 51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2" name="Прямоугольник 51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3" name="Прямоугольник 51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4" name="Прямоугольник 51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5" name="Прямоугольник 51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6" name="Прямоугольник 51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7" name="Прямоугольник 51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8" name="Прямоугольник 51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9" name="Прямоугольник 51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0" name="Прямоугольник 51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1" name="Прямоугольник 52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2" name="Прямоугольник 52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3" name="Прямоугольник 52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4" name="Прямоугольник 52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5" name="Прямоугольник 52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6" name="Прямоугольник 52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7" name="Прямоугольник 52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8" name="Прямоугольник 52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9" name="Прямоугольник 52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0" name="Прямоугольник 52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1" name="Прямоугольник 53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2" name="Прямоугольник 53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3" name="Прямоугольник 53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4" name="Прямоугольник 53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5" name="Прямоугольник 53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6" name="Прямоугольник 53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7" name="Прямоугольник 53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8" name="Прямоугольник 53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9" name="Прямоугольник 53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0" name="Прямоугольник 53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1" name="Прямоугольник 54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2" name="Прямоугольник 54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3" name="Прямоугольник 54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4" name="Прямоугольник 54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5" name="Прямоугольник 54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6" name="Прямоугольник 54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7" name="Прямоугольник 54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8" name="Прямоугольник 54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9" name="Прямоугольник 54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0" name="Прямоугольник 54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1" name="Прямоугольник 55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2" name="Прямоугольник 551"/>
                <p:cNvSpPr/>
                <p:nvPr/>
              </p:nvSpPr>
              <p:spPr>
                <a:xfrm>
                  <a:off x="1714480" y="1357297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3" name="Прямоугольник 55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4" name="Прямоугольник 55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5" name="Прямоугольник 55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6" name="Прямоугольник 55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7" name="Прямоугольник 55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8" name="Прямоугольник 55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9" name="Прямоугольник 55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0" name="Прямоугольник 55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1" name="Прямоугольник 56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2" name="Прямоугольник 56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3" name="Прямоугольник 56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4" name="Прямоугольник 56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5" name="Прямоугольник 56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6" name="Прямоугольник 56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7" name="Прямоугольник 56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8" name="Прямоугольник 56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9" name="Прямоугольник 56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полного перебора</a:t>
            </a:r>
            <a:endParaRPr lang="ru-RU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428596" y="1428736"/>
            <a:ext cx="8286808" cy="5072098"/>
            <a:chOff x="428596" y="1428736"/>
            <a:chExt cx="8286808" cy="5072098"/>
          </a:xfrm>
        </p:grpSpPr>
        <p:cxnSp>
          <p:nvCxnSpPr>
            <p:cNvPr id="9" name="Прямая со стрелкой 8"/>
            <p:cNvCxnSpPr/>
            <p:nvPr/>
          </p:nvCxnSpPr>
          <p:spPr>
            <a:xfrm rot="5400000">
              <a:off x="5943139" y="1917516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Блок-схема: решение 11"/>
            <p:cNvSpPr/>
            <p:nvPr/>
          </p:nvSpPr>
          <p:spPr>
            <a:xfrm>
              <a:off x="5010287" y="1988994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depth=0?</a:t>
              </a:r>
              <a:endParaRPr lang="ru-RU" sz="1400" dirty="0"/>
            </a:p>
          </p:txBody>
        </p:sp>
        <p:cxnSp>
          <p:nvCxnSpPr>
            <p:cNvPr id="17" name="Shape 16"/>
            <p:cNvCxnSpPr>
              <a:stCxn id="12" idx="1"/>
            </p:cNvCxnSpPr>
            <p:nvPr/>
          </p:nvCxnSpPr>
          <p:spPr>
            <a:xfrm rot="10800000" flipV="1">
              <a:off x="4508253" y="2205680"/>
              <a:ext cx="502036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105481" y="1912812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1" name="Shape 20"/>
            <p:cNvCxnSpPr>
              <a:stCxn id="12" idx="3"/>
            </p:cNvCxnSpPr>
            <p:nvPr/>
          </p:nvCxnSpPr>
          <p:spPr>
            <a:xfrm>
              <a:off x="7018428" y="2205681"/>
              <a:ext cx="502035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29605" y="1912812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Блок-схема: процесс 116"/>
            <p:cNvSpPr/>
            <p:nvPr/>
          </p:nvSpPr>
          <p:spPr>
            <a:xfrm>
              <a:off x="6332719" y="2555754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Вызови оценочную функцию</a:t>
              </a:r>
              <a:endParaRPr lang="ru-RU" sz="1400" dirty="0"/>
            </a:p>
          </p:txBody>
        </p:sp>
        <p:sp>
          <p:nvSpPr>
            <p:cNvPr id="143" name="Блок-схема: процесс 142"/>
            <p:cNvSpPr/>
            <p:nvPr/>
          </p:nvSpPr>
          <p:spPr>
            <a:xfrm>
              <a:off x="558854" y="5642784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score:=</a:t>
              </a:r>
              <a:r>
                <a:rPr lang="en-US" sz="1400" dirty="0" err="1" smtClean="0"/>
                <a:t>tmp</a:t>
              </a:r>
              <a:endParaRPr lang="ru-RU" sz="1400" dirty="0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3328637" y="2555754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score:=-INFINITY</a:t>
              </a:r>
              <a:endParaRPr lang="ru-RU" sz="1400" dirty="0"/>
            </a:p>
          </p:txBody>
        </p:sp>
        <p:cxnSp>
          <p:nvCxnSpPr>
            <p:cNvPr id="33" name="Прямая со стрелкой 32"/>
            <p:cNvCxnSpPr/>
            <p:nvPr/>
          </p:nvCxnSpPr>
          <p:spPr>
            <a:xfrm rot="5400000">
              <a:off x="4445856" y="3284413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Блок-схема: решение 36"/>
            <p:cNvSpPr/>
            <p:nvPr/>
          </p:nvSpPr>
          <p:spPr>
            <a:xfrm>
              <a:off x="3328634" y="3371481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Есть еще ходы?</a:t>
              </a:r>
              <a:endParaRPr lang="ru-R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53147" y="3304760"/>
              <a:ext cx="42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2877858" y="3304760"/>
              <a:ext cx="502037" cy="618285"/>
              <a:chOff x="1135111" y="2022132"/>
              <a:chExt cx="571504" cy="1121115"/>
            </a:xfrm>
          </p:grpSpPr>
          <p:cxnSp>
            <p:nvCxnSpPr>
              <p:cNvPr id="44" name="Shape 43"/>
              <p:cNvCxnSpPr/>
              <p:nvPr/>
            </p:nvCxnSpPr>
            <p:spPr>
              <a:xfrm rot="10800000" flipV="1">
                <a:off x="1135111" y="2536024"/>
                <a:ext cx="571504" cy="60722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208414" y="2022132"/>
                <a:ext cx="451093" cy="61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6" name="Блок-схема: процесс 115"/>
            <p:cNvSpPr/>
            <p:nvPr/>
          </p:nvSpPr>
          <p:spPr>
            <a:xfrm>
              <a:off x="3328636" y="2928140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Сгенерируй все ходы</a:t>
              </a:r>
              <a:endParaRPr lang="ru-RU" sz="1400" dirty="0"/>
            </a:p>
          </p:txBody>
        </p:sp>
        <p:sp>
          <p:nvSpPr>
            <p:cNvPr id="118" name="Блок-схема: процесс 117"/>
            <p:cNvSpPr/>
            <p:nvPr/>
          </p:nvSpPr>
          <p:spPr>
            <a:xfrm>
              <a:off x="1687194" y="3928272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Сделай ход</a:t>
              </a:r>
              <a:endParaRPr lang="ru-RU" sz="1400" dirty="0"/>
            </a:p>
          </p:txBody>
        </p:sp>
        <p:sp>
          <p:nvSpPr>
            <p:cNvPr id="126" name="Блок-схема: процесс 125"/>
            <p:cNvSpPr/>
            <p:nvPr/>
          </p:nvSpPr>
          <p:spPr>
            <a:xfrm>
              <a:off x="1687194" y="4295432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tmp</a:t>
              </a:r>
              <a:r>
                <a:rPr lang="en-US" sz="1400" dirty="0" smtClean="0"/>
                <a:t>:=-Search(depth-1</a:t>
              </a:r>
              <a:r>
                <a:rPr lang="en-US" sz="1400" dirty="0" smtClean="0"/>
                <a:t>)</a:t>
              </a:r>
              <a:endParaRPr lang="ru-RU" sz="1400" dirty="0"/>
            </a:p>
          </p:txBody>
        </p:sp>
        <p:sp>
          <p:nvSpPr>
            <p:cNvPr id="129" name="Блок-схема: процесс 128"/>
            <p:cNvSpPr/>
            <p:nvPr/>
          </p:nvSpPr>
          <p:spPr>
            <a:xfrm>
              <a:off x="1687194" y="4667819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Отмени ход</a:t>
              </a:r>
              <a:endParaRPr lang="ru-RU" sz="1400" dirty="0"/>
            </a:p>
          </p:txBody>
        </p:sp>
        <p:cxnSp>
          <p:nvCxnSpPr>
            <p:cNvPr id="131" name="Прямая со стрелкой 130"/>
            <p:cNvCxnSpPr/>
            <p:nvPr/>
          </p:nvCxnSpPr>
          <p:spPr>
            <a:xfrm rot="5400000">
              <a:off x="2804112" y="4998925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Блок-схема: решение 132"/>
            <p:cNvSpPr/>
            <p:nvPr/>
          </p:nvSpPr>
          <p:spPr>
            <a:xfrm>
              <a:off x="1686890" y="5085994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score&lt;</a:t>
              </a:r>
              <a:r>
                <a:rPr lang="en-US" sz="1400" dirty="0" err="1" smtClean="0"/>
                <a:t>tmp</a:t>
              </a:r>
              <a:r>
                <a:rPr lang="en-US" sz="1400" dirty="0" smtClean="0"/>
                <a:t>?</a:t>
              </a:r>
              <a:endParaRPr lang="ru-RU" sz="1400" dirty="0"/>
            </a:p>
          </p:txBody>
        </p:sp>
        <p:cxnSp>
          <p:nvCxnSpPr>
            <p:cNvPr id="138" name="Shape 137"/>
            <p:cNvCxnSpPr/>
            <p:nvPr/>
          </p:nvCxnSpPr>
          <p:spPr>
            <a:xfrm rot="16200000" flipH="1">
              <a:off x="3893840" y="5491554"/>
              <a:ext cx="911610" cy="533858"/>
            </a:xfrm>
            <a:prstGeom prst="bentConnector3">
              <a:avLst>
                <a:gd name="adj1" fmla="val -119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4069570" y="5019272"/>
              <a:ext cx="42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35" name="Группа 42"/>
            <p:cNvGrpSpPr/>
            <p:nvPr/>
          </p:nvGrpSpPr>
          <p:grpSpPr>
            <a:xfrm>
              <a:off x="1236115" y="5019272"/>
              <a:ext cx="502037" cy="618283"/>
              <a:chOff x="1135111" y="2022134"/>
              <a:chExt cx="571504" cy="1121113"/>
            </a:xfrm>
          </p:grpSpPr>
          <p:cxnSp>
            <p:nvCxnSpPr>
              <p:cNvPr id="136" name="Shape 135"/>
              <p:cNvCxnSpPr/>
              <p:nvPr/>
            </p:nvCxnSpPr>
            <p:spPr>
              <a:xfrm rot="10800000" flipV="1">
                <a:off x="1135111" y="2536024"/>
                <a:ext cx="571504" cy="60722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208414" y="2022134"/>
                <a:ext cx="451093" cy="613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1" name="Shape 160"/>
            <p:cNvCxnSpPr>
              <a:stCxn id="143" idx="2"/>
            </p:cNvCxnSpPr>
            <p:nvPr/>
          </p:nvCxnSpPr>
          <p:spPr>
            <a:xfrm rot="16200000" flipH="1">
              <a:off x="1908577" y="5245010"/>
              <a:ext cx="295724" cy="16428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/>
            <p:cNvCxnSpPr/>
            <p:nvPr/>
          </p:nvCxnSpPr>
          <p:spPr>
            <a:xfrm rot="10800000">
              <a:off x="2877858" y="6214288"/>
              <a:ext cx="17387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 rot="5400000">
              <a:off x="2734982" y="6357242"/>
              <a:ext cx="285752" cy="1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 rot="10800000" flipV="1">
              <a:off x="430060" y="6484844"/>
              <a:ext cx="2447082" cy="1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rot="5400000" flipH="1" flipV="1">
              <a:off x="-1178424" y="4892350"/>
              <a:ext cx="3215504" cy="1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 flipV="1">
              <a:off x="430060" y="3270134"/>
              <a:ext cx="4057005" cy="15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/>
            <p:cNvCxnSpPr/>
            <p:nvPr/>
          </p:nvCxnSpPr>
          <p:spPr>
            <a:xfrm>
              <a:off x="5729733" y="3593124"/>
              <a:ext cx="179133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rot="5400000">
              <a:off x="6984730" y="3376575"/>
              <a:ext cx="1071570" cy="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Блок-схема: знак завершения 220"/>
            <p:cNvSpPr/>
            <p:nvPr/>
          </p:nvSpPr>
          <p:spPr>
            <a:xfrm>
              <a:off x="5495559" y="1484184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Начало</a:t>
              </a:r>
              <a:endParaRPr lang="ru-RU" sz="1400" dirty="0"/>
            </a:p>
          </p:txBody>
        </p:sp>
        <p:sp>
          <p:nvSpPr>
            <p:cNvPr id="222" name="Блок-схема: знак завершения 221"/>
            <p:cNvSpPr/>
            <p:nvPr/>
          </p:nvSpPr>
          <p:spPr>
            <a:xfrm>
              <a:off x="7001841" y="3913076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Конец</a:t>
              </a:r>
              <a:endParaRPr lang="ru-RU" sz="1400" dirty="0"/>
            </a:p>
          </p:txBody>
        </p:sp>
        <p:cxnSp>
          <p:nvCxnSpPr>
            <p:cNvPr id="233" name="Прямая соединительная линия 232"/>
            <p:cNvCxnSpPr>
              <a:stCxn id="126" idx="0"/>
              <a:endCxn id="118" idx="2"/>
            </p:cNvCxnSpPr>
            <p:nvPr/>
          </p:nvCxnSpPr>
          <p:spPr>
            <a:xfrm rot="5400000" flipH="1" flipV="1">
              <a:off x="2832848" y="4249743"/>
              <a:ext cx="913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Прямая соединительная линия 234"/>
            <p:cNvCxnSpPr>
              <a:stCxn id="129" idx="0"/>
              <a:endCxn id="126" idx="2"/>
            </p:cNvCxnSpPr>
            <p:nvPr/>
          </p:nvCxnSpPr>
          <p:spPr>
            <a:xfrm rot="5400000" flipH="1" flipV="1">
              <a:off x="2830235" y="4619517"/>
              <a:ext cx="96605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единительная линия 236"/>
            <p:cNvCxnSpPr>
              <a:stCxn id="116" idx="0"/>
              <a:endCxn id="10" idx="2"/>
            </p:cNvCxnSpPr>
            <p:nvPr/>
          </p:nvCxnSpPr>
          <p:spPr>
            <a:xfrm rot="5400000" flipH="1" flipV="1">
              <a:off x="4471677" y="2879838"/>
              <a:ext cx="9660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Группа 252"/>
            <p:cNvGrpSpPr/>
            <p:nvPr/>
          </p:nvGrpSpPr>
          <p:grpSpPr>
            <a:xfrm>
              <a:off x="571472" y="1428736"/>
              <a:ext cx="4857784" cy="430216"/>
              <a:chOff x="571472" y="1428736"/>
              <a:chExt cx="4857784" cy="430216"/>
            </a:xfrm>
          </p:grpSpPr>
          <p:cxnSp>
            <p:nvCxnSpPr>
              <p:cNvPr id="244" name="Прямая соединительная линия 243"/>
              <p:cNvCxnSpPr/>
              <p:nvPr/>
            </p:nvCxnSpPr>
            <p:spPr>
              <a:xfrm rot="10800000">
                <a:off x="4000496" y="1643050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/>
              <p:cNvCxnSpPr/>
              <p:nvPr/>
            </p:nvCxnSpPr>
            <p:spPr>
              <a:xfrm>
                <a:off x="3571868" y="1428736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единительная линия 247"/>
              <p:cNvCxnSpPr/>
              <p:nvPr/>
            </p:nvCxnSpPr>
            <p:spPr>
              <a:xfrm rot="5400000">
                <a:off x="3786976" y="1642256"/>
                <a:ext cx="42783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единительная линия 250"/>
              <p:cNvCxnSpPr/>
              <p:nvPr/>
            </p:nvCxnSpPr>
            <p:spPr>
              <a:xfrm rot="10800000">
                <a:off x="3571868" y="1857364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/>
              <p:cNvSpPr txBox="1"/>
              <p:nvPr/>
            </p:nvSpPr>
            <p:spPr>
              <a:xfrm>
                <a:off x="571472" y="1500174"/>
                <a:ext cx="3286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FUNCTION Search(depth :integer) :integer;</a:t>
                </a:r>
                <a:endParaRPr lang="ru-RU" sz="1400" dirty="0"/>
              </a:p>
            </p:txBody>
          </p:sp>
        </p:grpSp>
      </p:grpSp>
      <p:sp>
        <p:nvSpPr>
          <p:cNvPr id="254" name="TextBox 253"/>
          <p:cNvSpPr txBox="1"/>
          <p:nvPr/>
        </p:nvSpPr>
        <p:spPr>
          <a:xfrm>
            <a:off x="571472" y="1857364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Параметр </a:t>
            </a:r>
            <a:r>
              <a:rPr lang="en-US" sz="1400" dirty="0" smtClean="0"/>
              <a:t>depth – </a:t>
            </a:r>
            <a:r>
              <a:rPr lang="ru-RU" sz="1400" dirty="0" smtClean="0"/>
              <a:t>текущая глубина рекурсии.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1472" y="2428868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score</a:t>
            </a:r>
            <a:r>
              <a:rPr lang="en-US" sz="1400" dirty="0" smtClean="0"/>
              <a:t> –</a:t>
            </a:r>
            <a:r>
              <a:rPr lang="ru-RU" sz="1400" dirty="0" smtClean="0"/>
              <a:t> </a:t>
            </a:r>
            <a:r>
              <a:rPr lang="ru-RU" sz="1400" dirty="0" smtClean="0"/>
              <a:t>оценка лучшего хода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перебора с отсечениями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571868" y="1785926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r>
              <a:rPr lang="en-US" dirty="0" smtClean="0"/>
              <a:t>=4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6929454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214810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572132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78605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</a:t>
            </a:r>
            <a:r>
              <a:rPr lang="en-US" dirty="0" smtClean="0"/>
              <a:t>=1</a:t>
            </a:r>
            <a:r>
              <a:rPr lang="en-US" dirty="0" smtClean="0"/>
              <a:t>&lt;</a:t>
            </a:r>
            <a:r>
              <a:rPr lang="el-GR" dirty="0" smtClean="0"/>
              <a:t>α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71670" y="278605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endCxn id="12" idx="0"/>
          </p:cNvCxnSpPr>
          <p:nvPr/>
        </p:nvCxnSpPr>
        <p:spPr>
          <a:xfrm>
            <a:off x="4143372" y="2357431"/>
            <a:ext cx="1535917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3" idx="0"/>
          </p:cNvCxnSpPr>
          <p:nvPr/>
        </p:nvCxnSpPr>
        <p:spPr>
          <a:xfrm rot="10800000" flipV="1">
            <a:off x="2607456" y="2357430"/>
            <a:ext cx="1535919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9" idx="0"/>
          </p:cNvCxnSpPr>
          <p:nvPr/>
        </p:nvCxnSpPr>
        <p:spPr>
          <a:xfrm>
            <a:off x="5715008" y="3357563"/>
            <a:ext cx="1750231" cy="71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1" idx="0"/>
          </p:cNvCxnSpPr>
          <p:nvPr/>
        </p:nvCxnSpPr>
        <p:spPr>
          <a:xfrm rot="16200000" flipH="1">
            <a:off x="5554273" y="3518297"/>
            <a:ext cx="714379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0"/>
          </p:cNvCxnSpPr>
          <p:nvPr/>
        </p:nvCxnSpPr>
        <p:spPr>
          <a:xfrm rot="10800000" flipV="1">
            <a:off x="4750596" y="3357562"/>
            <a:ext cx="964413" cy="71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5857884" y="3714752"/>
            <a:ext cx="214314" cy="73026"/>
            <a:chOff x="5857884" y="3714752"/>
            <a:chExt cx="214314" cy="73026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5857884" y="3714752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5857884" y="378619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572264" y="3714752"/>
            <a:ext cx="214314" cy="73026"/>
            <a:chOff x="5857884" y="3714752"/>
            <a:chExt cx="214314" cy="73026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5857884" y="3714752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5857884" y="378619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Прямая со стрелкой 43"/>
          <p:cNvCxnSpPr/>
          <p:nvPr/>
        </p:nvCxnSpPr>
        <p:spPr>
          <a:xfrm rot="5400000" flipH="1" flipV="1">
            <a:off x="5179223" y="4822041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5214942" y="4786322"/>
            <a:ext cx="214314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4810" y="5429264"/>
            <a:ext cx="4429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Далее просчитывать нет смысла, т.к. результаты все равно не будут записаны</a:t>
            </a:r>
            <a:endParaRPr lang="ru-RU" i="1" dirty="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2786050" y="1966216"/>
            <a:ext cx="785818" cy="1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910" y="1643050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i="1" dirty="0" smtClean="0"/>
              <a:t> – максимум для 1 игрока </a:t>
            </a:r>
            <a:endParaRPr lang="ru-RU" i="1" dirty="0"/>
          </a:p>
        </p:txBody>
      </p:sp>
      <p:cxnSp>
        <p:nvCxnSpPr>
          <p:cNvPr id="56" name="Прямая со стрелкой 55"/>
          <p:cNvCxnSpPr>
            <a:stCxn id="58" idx="1"/>
          </p:cNvCxnSpPr>
          <p:nvPr/>
        </p:nvCxnSpPr>
        <p:spPr>
          <a:xfrm rot="10800000" flipV="1">
            <a:off x="5929322" y="2394844"/>
            <a:ext cx="642942" cy="391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2264" y="2071678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ru-RU" i="1" dirty="0" smtClean="0"/>
              <a:t> – максимум для 2 игрока 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2910" y="507207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Исследование показало, что перебор с отсечениями работает в среднем в … раз быстрее. 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42910" y="385762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остается таким же, как и в алгоритме полного перебора.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Группа 87"/>
          <p:cNvGrpSpPr/>
          <p:nvPr/>
        </p:nvGrpSpPr>
        <p:grpSpPr>
          <a:xfrm>
            <a:off x="499578" y="500042"/>
            <a:ext cx="8287264" cy="5731030"/>
            <a:chOff x="499578" y="500042"/>
            <a:chExt cx="8287264" cy="5731030"/>
          </a:xfrm>
        </p:grpSpPr>
        <p:grpSp>
          <p:nvGrpSpPr>
            <p:cNvPr id="82" name="Группа 81"/>
            <p:cNvGrpSpPr/>
            <p:nvPr/>
          </p:nvGrpSpPr>
          <p:grpSpPr>
            <a:xfrm>
              <a:off x="499578" y="500042"/>
              <a:ext cx="8287264" cy="5731030"/>
              <a:chOff x="499578" y="500042"/>
              <a:chExt cx="8287264" cy="5731030"/>
            </a:xfrm>
          </p:grpSpPr>
          <p:cxnSp>
            <p:nvCxnSpPr>
              <p:cNvPr id="4" name="Прямая со стрелкой 3"/>
              <p:cNvCxnSpPr/>
              <p:nvPr/>
            </p:nvCxnSpPr>
            <p:spPr>
              <a:xfrm rot="5400000">
                <a:off x="6014577" y="988822"/>
                <a:ext cx="142437" cy="1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Блок-схема: решение 4"/>
              <p:cNvSpPr/>
              <p:nvPr/>
            </p:nvSpPr>
            <p:spPr>
              <a:xfrm>
                <a:off x="5081725" y="1060300"/>
                <a:ext cx="2008140" cy="43337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depth=0?</a:t>
                </a:r>
                <a:endParaRPr lang="ru-RU" sz="1400" dirty="0"/>
              </a:p>
            </p:txBody>
          </p:sp>
          <p:cxnSp>
            <p:nvCxnSpPr>
              <p:cNvPr id="6" name="Shape 5"/>
              <p:cNvCxnSpPr>
                <a:stCxn id="5" idx="1"/>
              </p:cNvCxnSpPr>
              <p:nvPr/>
            </p:nvCxnSpPr>
            <p:spPr>
              <a:xfrm rot="10800000" flipV="1">
                <a:off x="4579691" y="1276986"/>
                <a:ext cx="502036" cy="3348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7176919" y="984118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" name="Shape 7"/>
              <p:cNvCxnSpPr>
                <a:stCxn id="5" idx="3"/>
              </p:cNvCxnSpPr>
              <p:nvPr/>
            </p:nvCxnSpPr>
            <p:spPr>
              <a:xfrm>
                <a:off x="7089866" y="1276987"/>
                <a:ext cx="502035" cy="3348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01043" y="984118"/>
                <a:ext cx="475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нет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Блок-схема: процесс 9"/>
              <p:cNvSpPr/>
              <p:nvPr/>
            </p:nvSpPr>
            <p:spPr>
              <a:xfrm>
                <a:off x="6404157" y="1627060"/>
                <a:ext cx="2382685" cy="27578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 smtClean="0"/>
                  <a:t>Вызови оценочную функцию</a:t>
                </a:r>
                <a:endParaRPr lang="ru-RU" sz="1400" dirty="0"/>
              </a:p>
            </p:txBody>
          </p:sp>
          <p:sp>
            <p:nvSpPr>
              <p:cNvPr id="11" name="Блок-схема: процесс 10"/>
              <p:cNvSpPr/>
              <p:nvPr/>
            </p:nvSpPr>
            <p:spPr>
              <a:xfrm>
                <a:off x="630292" y="4357694"/>
                <a:ext cx="1352335" cy="27578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alpha:=</a:t>
                </a:r>
                <a:r>
                  <a:rPr lang="en-US" sz="1400" dirty="0" err="1" smtClean="0"/>
                  <a:t>tmp</a:t>
                </a:r>
                <a:endParaRPr lang="ru-RU" sz="1400" dirty="0"/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rot="5400000">
                <a:off x="4517294" y="1999323"/>
                <a:ext cx="142437" cy="1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Блок-схема: решение 13"/>
              <p:cNvSpPr/>
              <p:nvPr/>
            </p:nvSpPr>
            <p:spPr>
              <a:xfrm>
                <a:off x="3400072" y="2086391"/>
                <a:ext cx="2382684" cy="43337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 smtClean="0"/>
                  <a:t>Есть еще ходы?</a:t>
                </a:r>
                <a:endParaRPr lang="ru-RU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24585" y="2000240"/>
                <a:ext cx="42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нет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6" name="Группа 42"/>
              <p:cNvGrpSpPr/>
              <p:nvPr/>
            </p:nvGrpSpPr>
            <p:grpSpPr>
              <a:xfrm>
                <a:off x="2949296" y="2019670"/>
                <a:ext cx="502037" cy="618285"/>
                <a:chOff x="1135111" y="2022132"/>
                <a:chExt cx="571504" cy="1121115"/>
              </a:xfrm>
            </p:grpSpPr>
            <p:cxnSp>
              <p:nvCxnSpPr>
                <p:cNvPr id="47" name="Shape 46"/>
                <p:cNvCxnSpPr/>
                <p:nvPr/>
              </p:nvCxnSpPr>
              <p:spPr>
                <a:xfrm rot="10800000" flipV="1">
                  <a:off x="1135111" y="2536024"/>
                  <a:ext cx="571504" cy="60722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1208414" y="2022132"/>
                  <a:ext cx="451093" cy="61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Блок-схема: процесс 16"/>
              <p:cNvSpPr/>
              <p:nvPr/>
            </p:nvSpPr>
            <p:spPr>
              <a:xfrm>
                <a:off x="3403761" y="1643050"/>
                <a:ext cx="2382685" cy="27578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 smtClean="0"/>
                  <a:t>Сгенерируй все ходы</a:t>
                </a:r>
                <a:endParaRPr lang="ru-RU" sz="1400" dirty="0"/>
              </a:p>
            </p:txBody>
          </p:sp>
          <p:sp>
            <p:nvSpPr>
              <p:cNvPr id="18" name="Блок-схема: процесс 17"/>
              <p:cNvSpPr/>
              <p:nvPr/>
            </p:nvSpPr>
            <p:spPr>
              <a:xfrm>
                <a:off x="1758632" y="2643182"/>
                <a:ext cx="2382685" cy="27578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 smtClean="0"/>
                  <a:t>Сделай ход</a:t>
                </a:r>
                <a:endParaRPr lang="ru-RU" sz="1400" dirty="0"/>
              </a:p>
            </p:txBody>
          </p:sp>
          <p:sp>
            <p:nvSpPr>
              <p:cNvPr id="19" name="Блок-схема: процесс 18"/>
              <p:cNvSpPr/>
              <p:nvPr/>
            </p:nvSpPr>
            <p:spPr>
              <a:xfrm>
                <a:off x="1401442" y="3010341"/>
                <a:ext cx="3099120" cy="31736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tmp</a:t>
                </a:r>
                <a:r>
                  <a:rPr lang="en-US" sz="1400" dirty="0" smtClean="0"/>
                  <a:t>:=-</a:t>
                </a:r>
                <a:r>
                  <a:rPr lang="en-US" sz="1400" dirty="0" err="1" smtClean="0"/>
                  <a:t>AlphaBeta</a:t>
                </a:r>
                <a:r>
                  <a:rPr lang="en-US" sz="1400" dirty="0" smtClean="0"/>
                  <a:t>(depth-1, -beta, -alpha)</a:t>
                </a:r>
                <a:endParaRPr lang="ru-RU" sz="1400" dirty="0"/>
              </a:p>
            </p:txBody>
          </p:sp>
          <p:sp>
            <p:nvSpPr>
              <p:cNvPr id="20" name="Блок-схема: процесс 19"/>
              <p:cNvSpPr/>
              <p:nvPr/>
            </p:nvSpPr>
            <p:spPr>
              <a:xfrm>
                <a:off x="1758632" y="3423604"/>
                <a:ext cx="2382685" cy="27578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 smtClean="0"/>
                  <a:t>Отмени ход</a:t>
                </a:r>
                <a:endParaRPr lang="ru-RU" sz="1400" dirty="0"/>
              </a:p>
            </p:txBody>
          </p:sp>
          <p:cxnSp>
            <p:nvCxnSpPr>
              <p:cNvPr id="21" name="Прямая со стрелкой 20"/>
              <p:cNvCxnSpPr/>
              <p:nvPr/>
            </p:nvCxnSpPr>
            <p:spPr>
              <a:xfrm rot="5400000">
                <a:off x="2875550" y="3713835"/>
                <a:ext cx="142437" cy="1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Блок-схема: решение 21"/>
              <p:cNvSpPr/>
              <p:nvPr/>
            </p:nvSpPr>
            <p:spPr>
              <a:xfrm>
                <a:off x="1758328" y="3800904"/>
                <a:ext cx="2382684" cy="43337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alpha&lt;</a:t>
                </a:r>
                <a:r>
                  <a:rPr lang="en-US" sz="1400" dirty="0" err="1" smtClean="0"/>
                  <a:t>tmp</a:t>
                </a:r>
                <a:r>
                  <a:rPr lang="en-US" sz="1400" dirty="0" smtClean="0"/>
                  <a:t>?</a:t>
                </a:r>
                <a:endParaRPr lang="ru-RU" sz="1400" dirty="0"/>
              </a:p>
            </p:txBody>
          </p:sp>
          <p:cxnSp>
            <p:nvCxnSpPr>
              <p:cNvPr id="23" name="Shape 137"/>
              <p:cNvCxnSpPr/>
              <p:nvPr/>
            </p:nvCxnSpPr>
            <p:spPr>
              <a:xfrm rot="16200000" flipH="1">
                <a:off x="4014032" y="4157710"/>
                <a:ext cx="840966" cy="560722"/>
              </a:xfrm>
              <a:prstGeom prst="bentConnector3">
                <a:avLst>
                  <a:gd name="adj1" fmla="val -1346"/>
                </a:avLst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41008" y="3734182"/>
                <a:ext cx="42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нет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5" name="Группа 42"/>
              <p:cNvGrpSpPr/>
              <p:nvPr/>
            </p:nvGrpSpPr>
            <p:grpSpPr>
              <a:xfrm>
                <a:off x="1307553" y="3734185"/>
                <a:ext cx="502037" cy="618284"/>
                <a:chOff x="1135111" y="2022134"/>
                <a:chExt cx="571504" cy="1121112"/>
              </a:xfrm>
            </p:grpSpPr>
            <p:cxnSp>
              <p:nvCxnSpPr>
                <p:cNvPr id="45" name="Shape 44"/>
                <p:cNvCxnSpPr/>
                <p:nvPr/>
              </p:nvCxnSpPr>
              <p:spPr>
                <a:xfrm rot="10800000" flipV="1">
                  <a:off x="1135111" y="2536024"/>
                  <a:ext cx="571504" cy="607222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1208414" y="2022134"/>
                  <a:ext cx="451093" cy="61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6" name="Shape 25"/>
              <p:cNvCxnSpPr/>
              <p:nvPr/>
            </p:nvCxnSpPr>
            <p:spPr>
              <a:xfrm rot="16200000" flipH="1">
                <a:off x="1959408" y="3899246"/>
                <a:ext cx="295724" cy="1642836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rot="10800000">
                <a:off x="2928926" y="4858554"/>
                <a:ext cx="178595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 rot="5400000">
                <a:off x="2858204" y="4929278"/>
                <a:ext cx="142877" cy="14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rot="10800000" flipV="1">
                <a:off x="500034" y="6215876"/>
                <a:ext cx="2447082" cy="151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rot="5400000" flipH="1" flipV="1">
                <a:off x="-1607280" y="4107099"/>
                <a:ext cx="4215636" cy="1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/>
              <p:cNvCxnSpPr/>
              <p:nvPr/>
            </p:nvCxnSpPr>
            <p:spPr>
              <a:xfrm flipV="1">
                <a:off x="501498" y="1985044"/>
                <a:ext cx="4057005" cy="151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5801171" y="2285992"/>
                <a:ext cx="1791337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/>
              <p:nvPr/>
            </p:nvCxnSpPr>
            <p:spPr>
              <a:xfrm rot="5400000">
                <a:off x="7056168" y="2447881"/>
                <a:ext cx="1071570" cy="14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Блок-схема: знак завершения 33"/>
              <p:cNvSpPr/>
              <p:nvPr/>
            </p:nvSpPr>
            <p:spPr>
              <a:xfrm>
                <a:off x="5566997" y="555490"/>
                <a:ext cx="1030350" cy="35719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 smtClean="0"/>
                  <a:t>Начало</a:t>
                </a:r>
                <a:endParaRPr lang="ru-RU" sz="1400" dirty="0"/>
              </a:p>
            </p:txBody>
          </p:sp>
          <p:sp>
            <p:nvSpPr>
              <p:cNvPr id="35" name="Блок-схема: знак завершения 34"/>
              <p:cNvSpPr/>
              <p:nvPr/>
            </p:nvSpPr>
            <p:spPr>
              <a:xfrm>
                <a:off x="7073279" y="2984382"/>
                <a:ext cx="1030350" cy="35719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 smtClean="0"/>
                  <a:t>Конец</a:t>
                </a:r>
                <a:endParaRPr lang="ru-RU" sz="1400" dirty="0"/>
              </a:p>
            </p:txBody>
          </p:sp>
          <p:cxnSp>
            <p:nvCxnSpPr>
              <p:cNvPr id="36" name="Прямая соединительная линия 35"/>
              <p:cNvCxnSpPr>
                <a:stCxn id="19" idx="0"/>
                <a:endCxn id="18" idx="2"/>
              </p:cNvCxnSpPr>
              <p:nvPr/>
            </p:nvCxnSpPr>
            <p:spPr>
              <a:xfrm rot="16200000" flipV="1">
                <a:off x="2904801" y="2964139"/>
                <a:ext cx="91377" cy="10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>
                <a:stCxn id="20" idx="0"/>
                <a:endCxn id="19" idx="2"/>
              </p:cNvCxnSpPr>
              <p:nvPr/>
            </p:nvCxnSpPr>
            <p:spPr>
              <a:xfrm rot="5400000" flipH="1" flipV="1">
                <a:off x="2902538" y="3375141"/>
                <a:ext cx="95900" cy="10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Группа 252"/>
              <p:cNvGrpSpPr/>
              <p:nvPr/>
            </p:nvGrpSpPr>
            <p:grpSpPr>
              <a:xfrm>
                <a:off x="500034" y="500042"/>
                <a:ext cx="5000660" cy="571504"/>
                <a:chOff x="428596" y="1428736"/>
                <a:chExt cx="5000660" cy="571504"/>
              </a:xfrm>
            </p:grpSpPr>
            <p:cxnSp>
              <p:nvCxnSpPr>
                <p:cNvPr id="40" name="Прямая соединительная линия 39"/>
                <p:cNvCxnSpPr/>
                <p:nvPr/>
              </p:nvCxnSpPr>
              <p:spPr>
                <a:xfrm rot="10800000">
                  <a:off x="4500562" y="1643050"/>
                  <a:ext cx="92869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>
                <a:xfrm>
                  <a:off x="4071934" y="1428736"/>
                  <a:ext cx="42862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>
                <a:xfrm rot="5400000">
                  <a:off x="4287042" y="1642256"/>
                  <a:ext cx="427834" cy="7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 rot="10800000">
                  <a:off x="4071934" y="1857364"/>
                  <a:ext cx="42862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428596" y="1477020"/>
                  <a:ext cx="40719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FUNCTION </a:t>
                  </a:r>
                  <a:r>
                    <a:rPr lang="en-US" sz="1400" dirty="0" err="1" smtClean="0"/>
                    <a:t>AlphaBeta</a:t>
                  </a:r>
                  <a:r>
                    <a:rPr lang="en-US" sz="1400" dirty="0" smtClean="0"/>
                    <a:t>(depth, alpha, beta </a:t>
                  </a:r>
                  <a:r>
                    <a:rPr lang="en-US" sz="1400" dirty="0" smtClean="0"/>
                    <a:t>:integer) :integer;</a:t>
                  </a:r>
                  <a:endParaRPr lang="ru-RU" sz="1400" dirty="0"/>
                </a:p>
              </p:txBody>
            </p:sp>
          </p:grpSp>
          <p:grpSp>
            <p:nvGrpSpPr>
              <p:cNvPr id="64" name="Группа 63"/>
              <p:cNvGrpSpPr/>
              <p:nvPr/>
            </p:nvGrpSpPr>
            <p:grpSpPr>
              <a:xfrm>
                <a:off x="642910" y="4877190"/>
                <a:ext cx="4057720" cy="1196604"/>
                <a:chOff x="372130" y="5505418"/>
                <a:chExt cx="4057720" cy="1196604"/>
              </a:xfrm>
            </p:grpSpPr>
            <p:sp>
              <p:nvSpPr>
                <p:cNvPr id="54" name="Блок-схема: процесс 53"/>
                <p:cNvSpPr/>
                <p:nvPr/>
              </p:nvSpPr>
              <p:spPr>
                <a:xfrm>
                  <a:off x="372130" y="6128930"/>
                  <a:ext cx="1352335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верни</a:t>
                  </a:r>
                  <a:r>
                    <a:rPr lang="en-US" sz="1400" dirty="0" smtClean="0"/>
                    <a:t> alpha </a:t>
                  </a:r>
                  <a:endParaRPr lang="ru-RU" sz="1400" dirty="0"/>
                </a:p>
              </p:txBody>
            </p:sp>
            <p:sp>
              <p:nvSpPr>
                <p:cNvPr id="55" name="Блок-схема: решение 54"/>
                <p:cNvSpPr/>
                <p:nvPr/>
              </p:nvSpPr>
              <p:spPr>
                <a:xfrm>
                  <a:off x="1500166" y="5572140"/>
                  <a:ext cx="2382684" cy="43337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alpha&gt;=beta?</a:t>
                  </a:r>
                  <a:endParaRPr lang="ru-RU" sz="1400" dirty="0"/>
                </a:p>
              </p:txBody>
            </p:sp>
            <p:cxnSp>
              <p:nvCxnSpPr>
                <p:cNvPr id="56" name="Shape 137"/>
                <p:cNvCxnSpPr/>
                <p:nvPr/>
              </p:nvCxnSpPr>
              <p:spPr>
                <a:xfrm rot="16200000" flipH="1">
                  <a:off x="3707116" y="5977700"/>
                  <a:ext cx="911610" cy="533858"/>
                </a:xfrm>
                <a:prstGeom prst="bentConnector3">
                  <a:avLst>
                    <a:gd name="adj1" fmla="val -1198"/>
                  </a:avLst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882846" y="5505418"/>
                  <a:ext cx="4287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58" name="Группа 42"/>
                <p:cNvGrpSpPr/>
                <p:nvPr/>
              </p:nvGrpSpPr>
              <p:grpSpPr>
                <a:xfrm>
                  <a:off x="1049391" y="5505420"/>
                  <a:ext cx="502037" cy="618284"/>
                  <a:chOff x="1135111" y="2022134"/>
                  <a:chExt cx="571504" cy="1121113"/>
                </a:xfrm>
              </p:grpSpPr>
              <p:cxnSp>
                <p:nvCxnSpPr>
                  <p:cNvPr id="59" name="Shape 58"/>
                  <p:cNvCxnSpPr/>
                  <p:nvPr/>
                </p:nvCxnSpPr>
                <p:spPr>
                  <a:xfrm rot="10800000" flipV="1">
                    <a:off x="1135111" y="2536024"/>
                    <a:ext cx="571504" cy="607223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208414" y="2022134"/>
                    <a:ext cx="451093" cy="6138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да</a:t>
                    </a:r>
                    <a:endParaRPr lang="ru-RU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61" name="Shape 60"/>
                <p:cNvCxnSpPr>
                  <a:stCxn id="54" idx="2"/>
                </p:cNvCxnSpPr>
                <p:nvPr/>
              </p:nvCxnSpPr>
              <p:spPr>
                <a:xfrm rot="16200000" flipH="1">
                  <a:off x="1721853" y="5731156"/>
                  <a:ext cx="295724" cy="1642836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единительная линия 61"/>
                <p:cNvCxnSpPr/>
                <p:nvPr/>
              </p:nvCxnSpPr>
              <p:spPr>
                <a:xfrm rot="10800000">
                  <a:off x="2691134" y="6700434"/>
                  <a:ext cx="173871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Прямая соединительная линия 74"/>
              <p:cNvCxnSpPr/>
              <p:nvPr/>
            </p:nvCxnSpPr>
            <p:spPr>
              <a:xfrm rot="5400000" flipH="1" flipV="1">
                <a:off x="2857488" y="6144438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643570" y="5429264"/>
              <a:ext cx="12144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отсечение</a:t>
              </a:r>
              <a:endParaRPr lang="ru-RU" dirty="0"/>
            </a:p>
          </p:txBody>
        </p:sp>
        <p:cxnSp>
          <p:nvCxnSpPr>
            <p:cNvPr id="86" name="Прямая со стрелкой 85"/>
            <p:cNvCxnSpPr>
              <a:stCxn id="84" idx="1"/>
            </p:cNvCxnSpPr>
            <p:nvPr/>
          </p:nvCxnSpPr>
          <p:spPr>
            <a:xfrm rot="10800000">
              <a:off x="4857752" y="5500702"/>
              <a:ext cx="785818" cy="1132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609</Words>
  <PresentationFormat>Экран (4:3)</PresentationFormat>
  <Paragraphs>172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Пример дерева игры</vt:lpstr>
      <vt:lpstr>Оценочная функция</vt:lpstr>
      <vt:lpstr>Слайд 6</vt:lpstr>
      <vt:lpstr>Алгоритм полного перебора</vt:lpstr>
      <vt:lpstr>Алгоритм перебора с отсечениями</vt:lpstr>
      <vt:lpstr>Слайд 9</vt:lpstr>
      <vt:lpstr>Форсированные варианты</vt:lpstr>
      <vt:lpstr>Реализация</vt:lpstr>
      <vt:lpstr>Вычислительное ядро</vt:lpstr>
      <vt:lpstr>Графическая оболочка</vt:lpstr>
      <vt:lpstr>Демонстрация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Alyona</cp:lastModifiedBy>
  <cp:revision>140</cp:revision>
  <dcterms:created xsi:type="dcterms:W3CDTF">2017-05-06T17:19:05Z</dcterms:created>
  <dcterms:modified xsi:type="dcterms:W3CDTF">2017-05-09T10:03:18Z</dcterms:modified>
</cp:coreProperties>
</file>