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9" r:id="rId4"/>
    <p:sldId id="266" r:id="rId5"/>
    <p:sldId id="270" r:id="rId6"/>
    <p:sldId id="271" r:id="rId7"/>
    <p:sldId id="267" r:id="rId8"/>
    <p:sldId id="269" r:id="rId9"/>
    <p:sldId id="276" r:id="rId10"/>
    <p:sldId id="272" r:id="rId11"/>
    <p:sldId id="273" r:id="rId12"/>
    <p:sldId id="274" r:id="rId13"/>
    <p:sldId id="275" r:id="rId14"/>
    <p:sldId id="27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8F"/>
    <a:srgbClr val="FFD9B3"/>
    <a:srgbClr val="006600"/>
    <a:srgbClr val="00B800"/>
    <a:srgbClr val="009900"/>
    <a:srgbClr val="800080"/>
    <a:srgbClr val="66FF33"/>
    <a:srgbClr val="FFA861"/>
    <a:srgbClr val="FFF8CD"/>
    <a:srgbClr val="FFB0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323" autoAdjust="0"/>
  </p:normalViewPr>
  <p:slideViewPr>
    <p:cSldViewPr>
      <p:cViewPr varScale="1">
        <p:scale>
          <a:sx n="62" d="100"/>
          <a:sy n="62" d="100"/>
        </p:scale>
        <p:origin x="-14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A861"/>
            </a:gs>
            <a:gs pos="88000">
              <a:srgbClr val="FFF8CD"/>
            </a:gs>
            <a:gs pos="0">
              <a:srgbClr val="FFFCE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grpSp>
        <p:nvGrpSpPr>
          <p:cNvPr id="1026" name="Группа 17"/>
          <p:cNvGrpSpPr>
            <a:grpSpLocks/>
          </p:cNvGrpSpPr>
          <p:nvPr/>
        </p:nvGrpSpPr>
        <p:grpSpPr bwMode="auto">
          <a:xfrm>
            <a:off x="1214414" y="3598239"/>
            <a:ext cx="6500858" cy="1640516"/>
            <a:chOff x="0" y="162"/>
            <a:chExt cx="50287" cy="10081"/>
          </a:xfrm>
        </p:grpSpPr>
        <p:sp>
          <p:nvSpPr>
            <p:cNvPr id="15" name="Блок-схема: процесс 15"/>
            <p:cNvSpPr>
              <a:spLocks noChangeArrowheads="1"/>
            </p:cNvSpPr>
            <p:nvPr/>
          </p:nvSpPr>
          <p:spPr bwMode="auto">
            <a:xfrm>
              <a:off x="31565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Вычислительное ядро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Блок-схема: процесс 16"/>
            <p:cNvSpPr>
              <a:spLocks noChangeArrowheads="1"/>
            </p:cNvSpPr>
            <p:nvPr/>
          </p:nvSpPr>
          <p:spPr bwMode="auto">
            <a:xfrm>
              <a:off x="0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Прямая со стрелкой 17"/>
            <p:cNvCxnSpPr>
              <a:cxnSpLocks noChangeShapeType="1"/>
            </p:cNvCxnSpPr>
            <p:nvPr/>
          </p:nvCxnSpPr>
          <p:spPr bwMode="auto">
            <a:xfrm flipV="1">
              <a:off x="18830" y="3077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18" name="TextBox 34"/>
            <p:cNvSpPr txBox="1">
              <a:spLocks noChangeArrowheads="1"/>
            </p:cNvSpPr>
            <p:nvPr/>
          </p:nvSpPr>
          <p:spPr bwMode="auto">
            <a:xfrm>
              <a:off x="20999" y="878"/>
              <a:ext cx="7802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позиция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Прямая со стрелкой 19"/>
            <p:cNvCxnSpPr>
              <a:cxnSpLocks noChangeShapeType="1"/>
            </p:cNvCxnSpPr>
            <p:nvPr/>
          </p:nvCxnSpPr>
          <p:spPr bwMode="auto">
            <a:xfrm flipH="1">
              <a:off x="18830" y="6900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9341" y="4824"/>
              <a:ext cx="12410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лучший</a:t>
              </a:r>
              <a:r>
                <a:rPr kumimoji="0" lang="ru-RU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ход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460360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состоит из двух частей — вычислительного ядра и графического интерфейса. В вычислительной части (С++) представлен искусственный интеллект для бота. Графическая оболочка (С</a:t>
            </a:r>
            <a:r>
              <a:rPr lang="en-US" dirty="0" smtClean="0"/>
              <a:t>#)</a:t>
            </a:r>
            <a:r>
              <a:rPr lang="ru-RU" dirty="0" smtClean="0"/>
              <a:t> предоставляет визуализацию игры, предоставляет настройки бота и дает возможность ходить реальному игроку.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Вычислительное ядро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оболочка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1571612"/>
            <a:ext cx="696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Графическая часть выполнена по схеме </a:t>
            </a:r>
            <a:r>
              <a:rPr lang="en-US" dirty="0" smtClean="0"/>
              <a:t>MVC</a:t>
            </a:r>
            <a:r>
              <a:rPr lang="ru-RU" dirty="0" smtClean="0"/>
              <a:t> (</a:t>
            </a:r>
            <a:r>
              <a:rPr lang="en-US" dirty="0" smtClean="0"/>
              <a:t>Model</a:t>
            </a:r>
            <a:r>
              <a:rPr lang="ru-RU" dirty="0" smtClean="0"/>
              <a:t>,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dirty="0" smtClean="0"/>
              <a:t>Controller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785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38097" y="4540727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отсечение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1552543" y="4725393"/>
            <a:ext cx="744909" cy="65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1779409" y="601539"/>
            <a:ext cx="6969055" cy="5779789"/>
            <a:chOff x="1779409" y="601539"/>
            <a:chExt cx="6969055" cy="5779789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020905" y="68462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depth=0?</a:t>
              </a:r>
              <a:endParaRPr lang="ru-RU" sz="1400" dirty="0"/>
            </a:p>
          </p:txBody>
        </p:sp>
        <p:cxnSp>
          <p:nvCxnSpPr>
            <p:cNvPr id="5" name="Shape 16"/>
            <p:cNvCxnSpPr>
              <a:stCxn id="4" idx="1"/>
              <a:endCxn id="16" idx="0"/>
            </p:cNvCxnSpPr>
            <p:nvPr/>
          </p:nvCxnSpPr>
          <p:spPr>
            <a:xfrm rot="10800000" flipV="1">
              <a:off x="4512337" y="901311"/>
              <a:ext cx="508569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0520" y="60153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Shape 20"/>
            <p:cNvCxnSpPr>
              <a:stCxn id="4" idx="3"/>
              <a:endCxn id="9" idx="0"/>
            </p:cNvCxnSpPr>
            <p:nvPr/>
          </p:nvCxnSpPr>
          <p:spPr>
            <a:xfrm>
              <a:off x="7029045" y="901311"/>
              <a:ext cx="528077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21202" y="602489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365779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Вызови оценочную функцию</a:t>
              </a:r>
              <a:endParaRPr lang="ru-RU" sz="1400" dirty="0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2144928" y="444961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alpha:=</a:t>
              </a:r>
              <a:r>
                <a:rPr lang="en-US" sz="1400" dirty="0" err="1" smtClean="0"/>
                <a:t>tmp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16" idx="2"/>
              <a:endCxn id="13" idx="0"/>
            </p:cNvCxnSpPr>
            <p:nvPr/>
          </p:nvCxnSpPr>
          <p:spPr>
            <a:xfrm>
              <a:off x="4512336" y="1613277"/>
              <a:ext cx="1659" cy="44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решение 12"/>
            <p:cNvSpPr/>
            <p:nvPr/>
          </p:nvSpPr>
          <p:spPr>
            <a:xfrm>
              <a:off x="3322653" y="205722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Есть еще ходы?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0112" y="197380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1675" y="243118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320993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Сгенерируй все ходы</a:t>
              </a:r>
              <a:endParaRPr lang="ru-RU" sz="1400" dirty="0"/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327528" y="2772798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Сделай ход</a:t>
              </a:r>
              <a:endParaRPr lang="ru-RU" sz="1400" dirty="0"/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2911152" y="3132897"/>
              <a:ext cx="3205446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</a:t>
              </a:r>
              <a:r>
                <a:rPr lang="en-US" sz="1400" dirty="0" err="1"/>
                <a:t>AlphaBeta</a:t>
              </a:r>
              <a:r>
                <a:rPr lang="en-US" sz="1400" dirty="0"/>
                <a:t>(depth-1, -beta, -alpha)</a:t>
              </a:r>
              <a:endParaRPr lang="ru-RU" sz="1400" dirty="0"/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3320994" y="3514587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Отмени ход</a:t>
              </a:r>
              <a:endParaRPr lang="ru-RU" sz="1400" dirty="0"/>
            </a:p>
          </p:txBody>
        </p:sp>
        <p:cxnSp>
          <p:nvCxnSpPr>
            <p:cNvPr id="20" name="Прямая со стрелкой 19"/>
            <p:cNvCxnSpPr>
              <a:stCxn id="19" idx="2"/>
              <a:endCxn id="21" idx="0"/>
            </p:cNvCxnSpPr>
            <p:nvPr/>
          </p:nvCxnSpPr>
          <p:spPr>
            <a:xfrm>
              <a:off x="4512337" y="3790369"/>
              <a:ext cx="1658" cy="23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Блок-схема: решение 20"/>
            <p:cNvSpPr/>
            <p:nvPr/>
          </p:nvSpPr>
          <p:spPr>
            <a:xfrm>
              <a:off x="3322653" y="402192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alpha&lt;</a:t>
              </a:r>
              <a:r>
                <a:rPr lang="en-US" sz="1400" dirty="0" err="1" smtClean="0"/>
                <a:t>tmp</a:t>
              </a:r>
              <a:r>
                <a:rPr lang="en-US" sz="1400" dirty="0" smtClean="0"/>
                <a:t>?</a:t>
              </a:r>
              <a:endParaRPr lang="ru-RU" sz="1400" dirty="0"/>
            </a:p>
          </p:txBody>
        </p:sp>
        <p:cxnSp>
          <p:nvCxnSpPr>
            <p:cNvPr id="22" name="Shape 137"/>
            <p:cNvCxnSpPr/>
            <p:nvPr/>
          </p:nvCxnSpPr>
          <p:spPr>
            <a:xfrm rot="16200000" flipH="1">
              <a:off x="5589966" y="4346807"/>
              <a:ext cx="739916" cy="534310"/>
            </a:xfrm>
            <a:prstGeom prst="bentConnector3">
              <a:avLst>
                <a:gd name="adj1" fmla="val -66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45346" y="393655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7" name="Shape 135"/>
            <p:cNvCxnSpPr>
              <a:endCxn id="10" idx="0"/>
            </p:cNvCxnSpPr>
            <p:nvPr/>
          </p:nvCxnSpPr>
          <p:spPr>
            <a:xfrm rot="10800000" flipV="1">
              <a:off x="2821096" y="4248481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5941" y="3946471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5" name="Shape 160"/>
            <p:cNvCxnSpPr>
              <a:stCxn id="10" idx="2"/>
            </p:cNvCxnSpPr>
            <p:nvPr/>
          </p:nvCxnSpPr>
          <p:spPr>
            <a:xfrm rot="16200000" flipH="1">
              <a:off x="4394600" y="3151890"/>
              <a:ext cx="258525" cy="34055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779409" y="1965269"/>
              <a:ext cx="0" cy="43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5720257" y="2271640"/>
              <a:ext cx="181979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знак завершения 29"/>
            <p:cNvSpPr/>
            <p:nvPr/>
          </p:nvSpPr>
          <p:spPr>
            <a:xfrm>
              <a:off x="7041947" y="602413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Конец</a:t>
              </a:r>
              <a:endParaRPr lang="ru-RU" sz="1400" dirty="0"/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515713" y="3045167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518870" y="3420929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3" idx="2"/>
              <a:endCxn id="17" idx="0"/>
            </p:cNvCxnSpPr>
            <p:nvPr/>
          </p:nvCxnSpPr>
          <p:spPr>
            <a:xfrm>
              <a:off x="4513995" y="2490594"/>
              <a:ext cx="4876" cy="28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779409" y="1965269"/>
              <a:ext cx="26642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9" idx="2"/>
              <a:endCxn id="30" idx="0"/>
            </p:cNvCxnSpPr>
            <p:nvPr/>
          </p:nvCxnSpPr>
          <p:spPr>
            <a:xfrm>
              <a:off x="7557122" y="1613277"/>
              <a:ext cx="0" cy="441086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решение 42"/>
            <p:cNvSpPr/>
            <p:nvPr/>
          </p:nvSpPr>
          <p:spPr>
            <a:xfrm>
              <a:off x="3296943" y="5143835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alpha&gt;=beta?</a:t>
              </a:r>
              <a:endParaRPr lang="ru-RU" sz="1400" dirty="0"/>
            </a:p>
          </p:txBody>
        </p:sp>
        <p:cxnSp>
          <p:nvCxnSpPr>
            <p:cNvPr id="44" name="Shape 137"/>
            <p:cNvCxnSpPr/>
            <p:nvPr/>
          </p:nvCxnSpPr>
          <p:spPr>
            <a:xfrm rot="16200000" flipH="1">
              <a:off x="5554324" y="5478663"/>
              <a:ext cx="753996" cy="526962"/>
            </a:xfrm>
            <a:prstGeom prst="bentConnector3">
              <a:avLst>
                <a:gd name="adj1" fmla="val 27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79623" y="5077113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4543038" y="6119142"/>
              <a:ext cx="0" cy="16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160"/>
            <p:cNvCxnSpPr>
              <a:stCxn id="67" idx="2"/>
            </p:cNvCxnSpPr>
            <p:nvPr/>
          </p:nvCxnSpPr>
          <p:spPr>
            <a:xfrm rot="16200000" flipH="1">
              <a:off x="4349479" y="4264583"/>
              <a:ext cx="277091" cy="34320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процесс 66"/>
            <p:cNvSpPr/>
            <p:nvPr/>
          </p:nvSpPr>
          <p:spPr>
            <a:xfrm>
              <a:off x="2095843" y="5566269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верни </a:t>
              </a:r>
              <a:r>
                <a:rPr lang="en-US" sz="1400" dirty="0"/>
                <a:t>a</a:t>
              </a:r>
              <a:r>
                <a:rPr lang="en-US" sz="1400" dirty="0" smtClean="0"/>
                <a:t>lpha</a:t>
              </a:r>
              <a:endParaRPr lang="ru-RU" sz="1400" dirty="0"/>
            </a:p>
          </p:txBody>
        </p:sp>
        <p:cxnSp>
          <p:nvCxnSpPr>
            <p:cNvPr id="68" name="Shape 135"/>
            <p:cNvCxnSpPr>
              <a:endCxn id="67" idx="0"/>
            </p:cNvCxnSpPr>
            <p:nvPr/>
          </p:nvCxnSpPr>
          <p:spPr>
            <a:xfrm rot="10800000" flipV="1">
              <a:off x="2772011" y="5365137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76856" y="5077113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79409" y="6286324"/>
              <a:ext cx="2762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endCxn id="43" idx="0"/>
            </p:cNvCxnSpPr>
            <p:nvPr/>
          </p:nvCxnSpPr>
          <p:spPr>
            <a:xfrm>
              <a:off x="4488024" y="4983919"/>
              <a:ext cx="261" cy="1599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510316" y="359006"/>
            <a:ext cx="45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</a:t>
            </a:r>
            <a:r>
              <a:rPr lang="en-US" sz="1400" b="1" dirty="0" err="1" smtClean="0"/>
              <a:t>AlphaBeta</a:t>
            </a:r>
            <a:r>
              <a:rPr lang="en-US" sz="1400" b="1" dirty="0" smtClean="0"/>
              <a:t>(depth, alpha, beta :integer) :integer;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xmlns="" val="31431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500174"/>
            <a:ext cx="8143932" cy="4643470"/>
          </a:xfrm>
        </p:spPr>
        <p:txBody>
          <a:bodyPr>
            <a:noAutofit/>
          </a:bodyPr>
          <a:lstStyle/>
          <a:p>
            <a:pPr lvl="0"/>
            <a:r>
              <a:rPr lang="ru-RU" sz="2800" dirty="0" smtClean="0"/>
              <a:t>исследовать различные </a:t>
            </a:r>
            <a:r>
              <a:rPr lang="ru-RU" sz="2800" i="1" u="sng" dirty="0" smtClean="0"/>
              <a:t>алгоритмы</a:t>
            </a:r>
            <a:r>
              <a:rPr lang="ru-RU" sz="2800" dirty="0" smtClean="0"/>
              <a:t> поиска лучшего хода в игровой программе;</a:t>
            </a:r>
          </a:p>
          <a:p>
            <a:pPr lvl="0"/>
            <a:r>
              <a:rPr lang="ru-RU" sz="2800" dirty="0" smtClean="0"/>
              <a:t>реализовать логику игры </a:t>
            </a:r>
            <a:r>
              <a:rPr lang="ru-RU" sz="2800" b="1" i="1" dirty="0" smtClean="0"/>
              <a:t>"Русские шашки"</a:t>
            </a:r>
            <a:r>
              <a:rPr lang="ru-RU" sz="2800" dirty="0" smtClean="0"/>
              <a:t>;</a:t>
            </a:r>
          </a:p>
          <a:p>
            <a:pPr lvl="0"/>
            <a:r>
              <a:rPr lang="ru-RU" sz="2800" dirty="0" smtClean="0"/>
              <a:t>создать </a:t>
            </a:r>
            <a:r>
              <a:rPr lang="ru-RU" sz="2800" i="1" u="sng" dirty="0" smtClean="0"/>
              <a:t>виртуального игрока</a:t>
            </a:r>
            <a:r>
              <a:rPr lang="ru-RU" sz="2800" dirty="0" smtClean="0"/>
              <a:t>, способного оценивать ситуацию на доске и определять наилучший ход;</a:t>
            </a:r>
          </a:p>
          <a:p>
            <a:pPr lvl="0"/>
            <a:r>
              <a:rPr lang="ru-RU" sz="2800" dirty="0" smtClean="0"/>
              <a:t>реализовать </a:t>
            </a:r>
            <a:r>
              <a:rPr lang="ru-RU" sz="2800" i="1" u="sng" dirty="0" smtClean="0"/>
              <a:t>пользовательский интерфейс</a:t>
            </a:r>
            <a:r>
              <a:rPr lang="ru-RU" sz="2800" dirty="0" smtClean="0"/>
              <a:t> игры;</a:t>
            </a:r>
          </a:p>
          <a:p>
            <a:pPr lvl="0"/>
            <a:r>
              <a:rPr lang="ru-RU" sz="2800" dirty="0" smtClean="0"/>
              <a:t>оценить качество игры бота в сравнении с другими известными игровыми программами, такими как </a:t>
            </a:r>
            <a:r>
              <a:rPr lang="ru-RU" sz="2800" b="1" i="1" dirty="0" smtClean="0"/>
              <a:t>"Тундра</a:t>
            </a:r>
            <a:r>
              <a:rPr lang="ru-RU" sz="2800" b="1" dirty="0" smtClean="0"/>
              <a:t>" </a:t>
            </a:r>
            <a:r>
              <a:rPr lang="ru-RU" sz="2800" dirty="0" smtClean="0"/>
              <a:t>или </a:t>
            </a:r>
            <a:r>
              <a:rPr lang="ru-RU" sz="2800" b="1" i="1" dirty="0" smtClean="0"/>
              <a:t>"</a:t>
            </a:r>
            <a:r>
              <a:rPr lang="en-US" sz="2800" b="1" i="1" dirty="0" smtClean="0"/>
              <a:t>Aurora Borealis</a:t>
            </a:r>
            <a:r>
              <a:rPr lang="ru-RU" sz="2800" b="1" i="1" dirty="0" smtClean="0"/>
              <a:t>"</a:t>
            </a:r>
            <a:endParaRPr lang="ru-RU" sz="28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Группа 192"/>
          <p:cNvGrpSpPr/>
          <p:nvPr/>
        </p:nvGrpSpPr>
        <p:grpSpPr>
          <a:xfrm>
            <a:off x="642910" y="1643050"/>
            <a:ext cx="2857520" cy="2870811"/>
            <a:chOff x="428596" y="428604"/>
            <a:chExt cx="3143272" cy="3157892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6" name="Рисунок 95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31" name="Группа 30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14" name="Рисунок 11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16" name="Рисунок 115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18" name="Рисунок 11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19" name="Рисунок 118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0" name="Рисунок 119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42" name="Рисунок 141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95" name="Заголовок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дерева игры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428596" y="4929198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Просчет хода заканчивается при достижении заданной глубины.</a:t>
            </a:r>
          </a:p>
          <a:p>
            <a:r>
              <a:rPr lang="ru-RU" dirty="0" smtClean="0"/>
              <a:t>На последнем шаге рекурсии вызывается оценочная функция.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3786182" y="1428736"/>
            <a:ext cx="5000660" cy="4990143"/>
            <a:chOff x="3786182" y="1428736"/>
            <a:chExt cx="5000660" cy="4990143"/>
          </a:xfrm>
        </p:grpSpPr>
        <p:sp>
          <p:nvSpPr>
            <p:cNvPr id="19" name="Овал 18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d8-h8</a:t>
              </a:r>
              <a:endParaRPr lang="ru-RU" dirty="0"/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Группа 166"/>
            <p:cNvGrpSpPr/>
            <p:nvPr/>
          </p:nvGrpSpPr>
          <p:grpSpPr>
            <a:xfrm>
              <a:off x="7215206" y="2786058"/>
              <a:ext cx="1500198" cy="1065076"/>
              <a:chOff x="6715140" y="2071678"/>
              <a:chExt cx="1500198" cy="1065076"/>
            </a:xfrm>
          </p:grpSpPr>
          <p:cxnSp>
            <p:nvCxnSpPr>
              <p:cNvPr id="130" name="Прямая со стрелкой 129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 стрелкой 130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7643834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41" name="Прямоугольник 140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c5-a3</a:t>
              </a:r>
              <a:endParaRPr lang="ru-RU" dirty="0"/>
            </a:p>
          </p:txBody>
        </p:sp>
        <p:cxnSp>
          <p:nvCxnSpPr>
            <p:cNvPr id="143" name="Прямая со стрелкой 142"/>
            <p:cNvCxnSpPr>
              <a:stCxn id="19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 стрелкой 143"/>
            <p:cNvCxnSpPr>
              <a:stCxn id="19" idx="4"/>
              <a:endCxn id="141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Группа 191"/>
            <p:cNvGrpSpPr/>
            <p:nvPr/>
          </p:nvGrpSpPr>
          <p:grpSpPr>
            <a:xfrm>
              <a:off x="6357950" y="1428736"/>
              <a:ext cx="2428892" cy="1065076"/>
              <a:chOff x="6143636" y="857232"/>
              <a:chExt cx="2428892" cy="1065076"/>
            </a:xfrm>
          </p:grpSpPr>
          <p:cxnSp>
            <p:nvCxnSpPr>
              <p:cNvPr id="147" name="Прямая со стрелкой 146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 стрелкой 149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7858148" y="121442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160" name="Прямая со стрелкой 159"/>
            <p:cNvCxnSpPr>
              <a:stCxn id="19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Группа 171"/>
            <p:cNvGrpSpPr/>
            <p:nvPr/>
          </p:nvGrpSpPr>
          <p:grpSpPr>
            <a:xfrm>
              <a:off x="3786182" y="4071942"/>
              <a:ext cx="928694" cy="1065076"/>
              <a:chOff x="5786446" y="2071678"/>
              <a:chExt cx="928694" cy="1065076"/>
            </a:xfrm>
          </p:grpSpPr>
          <p:cxnSp>
            <p:nvCxnSpPr>
              <p:cNvPr id="173" name="Прямая со стрелкой 172"/>
              <p:cNvCxnSpPr/>
              <p:nvPr/>
            </p:nvCxnSpPr>
            <p:spPr>
              <a:xfrm rot="10800000" flipV="1">
                <a:off x="5786446" y="2071678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929322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81" name="Группа 180"/>
            <p:cNvGrpSpPr/>
            <p:nvPr/>
          </p:nvGrpSpPr>
          <p:grpSpPr>
            <a:xfrm>
              <a:off x="7215206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182" name="Прямая со стрелкой 181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 стрелкой 182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33" name="Группа 132"/>
            <p:cNvGrpSpPr/>
            <p:nvPr/>
          </p:nvGrpSpPr>
          <p:grpSpPr>
            <a:xfrm>
              <a:off x="6000760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134" name="Прямая со стрелкой 133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 стрелкой 134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138" name="Прямая со стрелкой 137"/>
            <p:cNvCxnSpPr/>
            <p:nvPr/>
          </p:nvCxnSpPr>
          <p:spPr>
            <a:xfrm rot="5400000">
              <a:off x="5357818" y="4143380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Группа 144"/>
            <p:cNvGrpSpPr/>
            <p:nvPr/>
          </p:nvGrpSpPr>
          <p:grpSpPr>
            <a:xfrm>
              <a:off x="5143504" y="5357828"/>
              <a:ext cx="642942" cy="1061051"/>
              <a:chOff x="6429388" y="2071678"/>
              <a:chExt cx="642942" cy="812605"/>
            </a:xfrm>
          </p:grpSpPr>
          <p:cxnSp>
            <p:nvCxnSpPr>
              <p:cNvPr id="148" name="Прямая со стрелкой 147"/>
              <p:cNvCxnSpPr/>
              <p:nvPr/>
            </p:nvCxnSpPr>
            <p:spPr>
              <a:xfrm rot="5400000">
                <a:off x="6250793" y="2250273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/>
              <p:nvPr/>
            </p:nvCxnSpPr>
            <p:spPr>
              <a:xfrm rot="16200000" flipH="1">
                <a:off x="6572264" y="2214554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6500826" y="2399940"/>
                <a:ext cx="500066" cy="4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55" name="Овал 154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b4-b8</a:t>
              </a:r>
              <a:endParaRPr lang="ru-RU" dirty="0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929190" y="478632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h8-b2</a:t>
              </a:r>
              <a:endParaRPr lang="ru-RU" dirty="0"/>
            </a:p>
          </p:txBody>
        </p:sp>
        <p:sp>
          <p:nvSpPr>
            <p:cNvPr id="158" name="Прямоугольник 157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c7-c3</a:t>
              </a:r>
              <a:endParaRPr lang="ru-RU" dirty="0"/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c5-a7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71472" y="1357298"/>
            <a:ext cx="8215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 smtClean="0"/>
              <a:t>Пусть </a:t>
            </a:r>
            <a:r>
              <a:rPr lang="en-US" sz="2600" b="1" dirty="0" smtClean="0"/>
              <a:t>P</a:t>
            </a:r>
            <a:r>
              <a:rPr lang="en-US" sz="2600" dirty="0" smtClean="0"/>
              <a:t> </a:t>
            </a:r>
            <a:r>
              <a:rPr lang="en-US" sz="2600" i="1" dirty="0" smtClean="0"/>
              <a:t>- </a:t>
            </a:r>
            <a:r>
              <a:rPr lang="ru-RU" sz="2600" i="1" u="sng" dirty="0" smtClean="0"/>
              <a:t>множество всевозможных позиций </a:t>
            </a:r>
            <a:r>
              <a:rPr lang="ru-RU" sz="2600" dirty="0" smtClean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 smtClean="0"/>
              <a:t>Функция </a:t>
            </a:r>
            <a:r>
              <a:rPr lang="en-US" sz="2600" b="1" dirty="0" smtClean="0"/>
              <a:t>F: P→Z, </a:t>
            </a:r>
            <a:r>
              <a:rPr lang="ru-RU" sz="2600" dirty="0" smtClean="0"/>
              <a:t>ставящая в соответствие некоторой </a:t>
            </a:r>
            <a:r>
              <a:rPr lang="ru-RU" sz="2600" i="1" dirty="0" smtClean="0"/>
              <a:t>позиции</a:t>
            </a:r>
            <a:r>
              <a:rPr lang="ru-RU" sz="2600" dirty="0" smtClean="0"/>
              <a:t> из множества </a:t>
            </a:r>
            <a:r>
              <a:rPr lang="en-US" sz="2600" b="1" dirty="0" smtClean="0"/>
              <a:t>P</a:t>
            </a:r>
            <a:r>
              <a:rPr lang="ru-RU" sz="2600" dirty="0" smtClean="0"/>
              <a:t> </a:t>
            </a:r>
            <a:r>
              <a:rPr lang="ru-RU" sz="2600" i="1" dirty="0" smtClean="0"/>
              <a:t>целое число</a:t>
            </a:r>
            <a:r>
              <a:rPr lang="ru-RU" sz="2600" dirty="0" smtClean="0"/>
              <a:t>, отражающее «</a:t>
            </a:r>
            <a:r>
              <a:rPr lang="ru-RU" sz="2600" i="1" dirty="0" smtClean="0"/>
              <a:t>выгодность»</a:t>
            </a:r>
            <a:r>
              <a:rPr lang="ru-RU" sz="2600" dirty="0" smtClean="0"/>
              <a:t> этой позиции для текущего игрока, называется </a:t>
            </a:r>
            <a:r>
              <a:rPr lang="ru-RU" sz="2600" b="1" i="1" u="sng" dirty="0" smtClean="0"/>
              <a:t>оценочной функцией</a:t>
            </a:r>
            <a:r>
              <a:rPr lang="ru-RU" sz="2600" dirty="0" smtClean="0"/>
              <a:t>.  </a:t>
            </a:r>
            <a:endParaRPr lang="ru-RU" sz="2600" b="1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14348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Пример:</a:t>
            </a:r>
            <a:endParaRPr lang="ru-RU" i="1" u="sng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785786" y="4143380"/>
            <a:ext cx="2000264" cy="2009568"/>
            <a:chOff x="428596" y="428604"/>
            <a:chExt cx="3143272" cy="3157892"/>
          </a:xfrm>
        </p:grpSpPr>
        <p:grpSp>
          <p:nvGrpSpPr>
            <p:cNvPr id="83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1" name="Рисунок 90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2" name="Группа 30"/>
              <p:cNvGrpSpPr/>
              <p:nvPr/>
            </p:nvGrpSpPr>
            <p:grpSpPr>
              <a:xfrm>
                <a:off x="642912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4" name="Рисунок 8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85" name="Рисунок 84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86" name="Рисунок 85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87" name="Рисунок 86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88" name="Рисунок 8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89" name="Рисунок 88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3357554" y="3857628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Простейшая оценочная функция просто суммирует вес всех белых шашек и вычитает из полученного результата сумму всех черных шашек. Если установить вес шашки равный, например, 50, а вес дамки равный 350, то для белого игрока при расстановке шашек как на позиции слева такая оценочная функция вернет число 250.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более сложной оценочной функции может учитываться ценность полей доски, которые определяются следующими основными принципами игры: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" y="1285860"/>
            <a:ext cx="86439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по возможности подвигаться вперед;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Ценность полей a1 и h2 является наименьшей;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Следует бороться за овладением центральными полями c5 и f4;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придерживаться принципа равномерного распределения шашек по обоим флангам;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Шашки с полей c1, e1, g1 без особой надобности не сдвигать;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Дамка, контролируя главную диагональ, препятствует продвижению шашек противника.</a:t>
            </a:r>
          </a:p>
          <a:p>
            <a:endParaRPr lang="ru-RU" sz="1400" dirty="0"/>
          </a:p>
        </p:txBody>
      </p:sp>
      <p:pic>
        <p:nvPicPr>
          <p:cNvPr id="224" name="Рисунок 223" descr="B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071810"/>
            <a:ext cx="2786082" cy="2799041"/>
          </a:xfrm>
          <a:prstGeom prst="rect">
            <a:avLst/>
          </a:prstGeom>
        </p:spPr>
      </p:pic>
      <p:grpSp>
        <p:nvGrpSpPr>
          <p:cNvPr id="225" name="Группа 30"/>
          <p:cNvGrpSpPr/>
          <p:nvPr/>
        </p:nvGrpSpPr>
        <p:grpSpPr>
          <a:xfrm>
            <a:off x="1297761" y="3226593"/>
            <a:ext cx="2476517" cy="2476519"/>
            <a:chOff x="1714480" y="642918"/>
            <a:chExt cx="5690842" cy="5690842"/>
          </a:xfrm>
        </p:grpSpPr>
        <p:sp>
          <p:nvSpPr>
            <p:cNvPr id="226" name="Прямоугольник 225"/>
            <p:cNvSpPr/>
            <p:nvPr/>
          </p:nvSpPr>
          <p:spPr>
            <a:xfrm>
              <a:off x="528638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21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27" name="Прямоугольник 226"/>
            <p:cNvSpPr/>
            <p:nvPr/>
          </p:nvSpPr>
          <p:spPr>
            <a:xfrm>
              <a:off x="242886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28" name="Прямоугольник 227"/>
            <p:cNvSpPr/>
            <p:nvPr/>
          </p:nvSpPr>
          <p:spPr>
            <a:xfrm>
              <a:off x="385762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29" name="Прямоугольник 228"/>
            <p:cNvSpPr/>
            <p:nvPr/>
          </p:nvSpPr>
          <p:spPr>
            <a:xfrm>
              <a:off x="528638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0" name="Прямоугольник 229"/>
            <p:cNvSpPr/>
            <p:nvPr/>
          </p:nvSpPr>
          <p:spPr>
            <a:xfrm>
              <a:off x="671514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1" name="Прямоугольник 230"/>
            <p:cNvSpPr/>
            <p:nvPr/>
          </p:nvSpPr>
          <p:spPr>
            <a:xfrm>
              <a:off x="600076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2" name="Прямоугольник 231"/>
            <p:cNvSpPr/>
            <p:nvPr/>
          </p:nvSpPr>
          <p:spPr>
            <a:xfrm>
              <a:off x="457200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3" name="Прямоугольник 232"/>
            <p:cNvSpPr/>
            <p:nvPr/>
          </p:nvSpPr>
          <p:spPr>
            <a:xfrm>
              <a:off x="314324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4" name="Прямоугольник 233"/>
            <p:cNvSpPr/>
            <p:nvPr/>
          </p:nvSpPr>
          <p:spPr>
            <a:xfrm>
              <a:off x="171448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5" name="Прямоугольник 234"/>
            <p:cNvSpPr/>
            <p:nvPr/>
          </p:nvSpPr>
          <p:spPr>
            <a:xfrm>
              <a:off x="242886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6" name="Прямоугольник 235"/>
            <p:cNvSpPr/>
            <p:nvPr/>
          </p:nvSpPr>
          <p:spPr>
            <a:xfrm>
              <a:off x="385762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528638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671514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600076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457200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1" name="Прямоугольник 240"/>
            <p:cNvSpPr/>
            <p:nvPr/>
          </p:nvSpPr>
          <p:spPr>
            <a:xfrm>
              <a:off x="171448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2" name="Прямоугольник 241"/>
            <p:cNvSpPr/>
            <p:nvPr/>
          </p:nvSpPr>
          <p:spPr>
            <a:xfrm>
              <a:off x="242886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3" name="Прямоугольник 242"/>
            <p:cNvSpPr/>
            <p:nvPr/>
          </p:nvSpPr>
          <p:spPr>
            <a:xfrm>
              <a:off x="314324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4" name="Прямоугольник 243"/>
            <p:cNvSpPr/>
            <p:nvPr/>
          </p:nvSpPr>
          <p:spPr>
            <a:xfrm>
              <a:off x="385762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5" name="Прямоугольник 244"/>
            <p:cNvSpPr/>
            <p:nvPr/>
          </p:nvSpPr>
          <p:spPr>
            <a:xfrm>
              <a:off x="528638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6" name="Прямоугольник 245"/>
            <p:cNvSpPr/>
            <p:nvPr/>
          </p:nvSpPr>
          <p:spPr>
            <a:xfrm>
              <a:off x="671514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7" name="Прямоугольник 246"/>
            <p:cNvSpPr/>
            <p:nvPr/>
          </p:nvSpPr>
          <p:spPr>
            <a:xfrm>
              <a:off x="600076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8" name="Прямоугольник 247"/>
            <p:cNvSpPr/>
            <p:nvPr/>
          </p:nvSpPr>
          <p:spPr>
            <a:xfrm>
              <a:off x="600076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528638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0" name="Прямоугольник 249"/>
            <p:cNvSpPr/>
            <p:nvPr/>
          </p:nvSpPr>
          <p:spPr>
            <a:xfrm>
              <a:off x="457200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457200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2" name="Прямоугольник 251"/>
            <p:cNvSpPr/>
            <p:nvPr/>
          </p:nvSpPr>
          <p:spPr>
            <a:xfrm>
              <a:off x="385762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3" name="Прямоугольник 252"/>
            <p:cNvSpPr/>
            <p:nvPr/>
          </p:nvSpPr>
          <p:spPr>
            <a:xfrm>
              <a:off x="314324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4" name="Прямоугольник 253"/>
            <p:cNvSpPr/>
            <p:nvPr/>
          </p:nvSpPr>
          <p:spPr>
            <a:xfrm>
              <a:off x="314324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5" name="Прямоугольник 254"/>
            <p:cNvSpPr/>
            <p:nvPr/>
          </p:nvSpPr>
          <p:spPr>
            <a:xfrm>
              <a:off x="242886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6" name="Прямоугольник 255"/>
            <p:cNvSpPr/>
            <p:nvPr/>
          </p:nvSpPr>
          <p:spPr>
            <a:xfrm>
              <a:off x="171448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7" name="Прямоугольник 256"/>
            <p:cNvSpPr/>
            <p:nvPr/>
          </p:nvSpPr>
          <p:spPr>
            <a:xfrm>
              <a:off x="171448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8" name="Прямоугольник 257"/>
            <p:cNvSpPr/>
            <p:nvPr/>
          </p:nvSpPr>
          <p:spPr>
            <a:xfrm>
              <a:off x="671514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314324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0" name="Прямоугольник 259"/>
            <p:cNvSpPr/>
            <p:nvPr/>
          </p:nvSpPr>
          <p:spPr>
            <a:xfrm>
              <a:off x="242886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1" name="Прямоугольник 260"/>
            <p:cNvSpPr/>
            <p:nvPr/>
          </p:nvSpPr>
          <p:spPr>
            <a:xfrm>
              <a:off x="385762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2" name="Прямоугольник 261"/>
            <p:cNvSpPr/>
            <p:nvPr/>
          </p:nvSpPr>
          <p:spPr>
            <a:xfrm>
              <a:off x="528638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3" name="Прямоугольник 262"/>
            <p:cNvSpPr/>
            <p:nvPr/>
          </p:nvSpPr>
          <p:spPr>
            <a:xfrm>
              <a:off x="671514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4" name="Прямоугольник 263"/>
            <p:cNvSpPr/>
            <p:nvPr/>
          </p:nvSpPr>
          <p:spPr>
            <a:xfrm>
              <a:off x="671514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31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671514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17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6" name="Прямоугольник 265"/>
            <p:cNvSpPr/>
            <p:nvPr/>
          </p:nvSpPr>
          <p:spPr>
            <a:xfrm>
              <a:off x="600076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7" name="Прямоугольник 266"/>
            <p:cNvSpPr/>
            <p:nvPr/>
          </p:nvSpPr>
          <p:spPr>
            <a:xfrm>
              <a:off x="600076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8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8" name="Прямоугольник 267"/>
            <p:cNvSpPr/>
            <p:nvPr/>
          </p:nvSpPr>
          <p:spPr>
            <a:xfrm>
              <a:off x="671514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-9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600076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600076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1" name="Прямоугольник 270"/>
            <p:cNvSpPr/>
            <p:nvPr/>
          </p:nvSpPr>
          <p:spPr>
            <a:xfrm>
              <a:off x="528638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2" name="Прямоугольник 271"/>
            <p:cNvSpPr/>
            <p:nvPr/>
          </p:nvSpPr>
          <p:spPr>
            <a:xfrm>
              <a:off x="1714480" y="1357297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42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242886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385762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457200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528638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457200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457200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385762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13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314324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25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171448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17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242886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13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3" name="Прямоугольник 282"/>
            <p:cNvSpPr/>
            <p:nvPr/>
          </p:nvSpPr>
          <p:spPr>
            <a:xfrm>
              <a:off x="314324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171448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242886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385762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7" name="Прямоугольник 286"/>
            <p:cNvSpPr/>
            <p:nvPr/>
          </p:nvSpPr>
          <p:spPr>
            <a:xfrm>
              <a:off x="457200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8" name="Прямоугольник 287"/>
            <p:cNvSpPr/>
            <p:nvPr/>
          </p:nvSpPr>
          <p:spPr>
            <a:xfrm>
              <a:off x="314324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171448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-9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1214414" y="5929330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Ценность полей для белой шашки</a:t>
            </a:r>
            <a:endParaRPr lang="ru-RU" sz="1200" dirty="0"/>
          </a:p>
        </p:txBody>
      </p:sp>
      <p:sp>
        <p:nvSpPr>
          <p:cNvPr id="428" name="TextBox 427"/>
          <p:cNvSpPr txBox="1"/>
          <p:nvPr/>
        </p:nvSpPr>
        <p:spPr>
          <a:xfrm>
            <a:off x="5000628" y="5929330"/>
            <a:ext cx="207170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Ценность полей для дамки</a:t>
            </a:r>
            <a:endParaRPr lang="ru-RU" sz="1200" dirty="0"/>
          </a:p>
        </p:txBody>
      </p:sp>
      <p:grpSp>
        <p:nvGrpSpPr>
          <p:cNvPr id="502" name="Группа 96"/>
          <p:cNvGrpSpPr/>
          <p:nvPr/>
        </p:nvGrpSpPr>
        <p:grpSpPr>
          <a:xfrm>
            <a:off x="4500562" y="3071810"/>
            <a:ext cx="2786082" cy="2799041"/>
            <a:chOff x="428596" y="428603"/>
            <a:chExt cx="3857652" cy="3875595"/>
          </a:xfrm>
        </p:grpSpPr>
        <p:pic>
          <p:nvPicPr>
            <p:cNvPr id="504" name="Рисунок 503" descr="Bord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596" y="428603"/>
              <a:ext cx="3857652" cy="3875595"/>
            </a:xfrm>
            <a:prstGeom prst="rect">
              <a:avLst/>
            </a:prstGeom>
          </p:spPr>
        </p:pic>
        <p:grpSp>
          <p:nvGrpSpPr>
            <p:cNvPr id="505" name="Группа 30"/>
            <p:cNvGrpSpPr/>
            <p:nvPr/>
          </p:nvGrpSpPr>
          <p:grpSpPr>
            <a:xfrm>
              <a:off x="642916" y="642918"/>
              <a:ext cx="3429024" cy="3429026"/>
              <a:chOff x="1714480" y="642918"/>
              <a:chExt cx="5690842" cy="5690842"/>
            </a:xfrm>
          </p:grpSpPr>
          <p:sp>
            <p:nvSpPr>
              <p:cNvPr id="506" name="Прямоугольник 505"/>
              <p:cNvSpPr/>
              <p:nvPr/>
            </p:nvSpPr>
            <p:spPr>
              <a:xfrm>
                <a:off x="528638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07" name="Прямоугольник 506"/>
              <p:cNvSpPr/>
              <p:nvPr/>
            </p:nvSpPr>
            <p:spPr>
              <a:xfrm>
                <a:off x="242886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08" name="Прямоугольник 507"/>
              <p:cNvSpPr/>
              <p:nvPr/>
            </p:nvSpPr>
            <p:spPr>
              <a:xfrm>
                <a:off x="385762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09" name="Прямоугольник 508"/>
              <p:cNvSpPr/>
              <p:nvPr/>
            </p:nvSpPr>
            <p:spPr>
              <a:xfrm>
                <a:off x="528638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0" name="Прямоугольник 509"/>
              <p:cNvSpPr/>
              <p:nvPr/>
            </p:nvSpPr>
            <p:spPr>
              <a:xfrm>
                <a:off x="671514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1" name="Прямоугольник 510"/>
              <p:cNvSpPr/>
              <p:nvPr/>
            </p:nvSpPr>
            <p:spPr>
              <a:xfrm>
                <a:off x="600076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2" name="Прямоугольник 511"/>
              <p:cNvSpPr/>
              <p:nvPr/>
            </p:nvSpPr>
            <p:spPr>
              <a:xfrm>
                <a:off x="457200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3" name="Прямоугольник 512"/>
              <p:cNvSpPr/>
              <p:nvPr/>
            </p:nvSpPr>
            <p:spPr>
              <a:xfrm>
                <a:off x="314324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4" name="Прямоугольник 513"/>
              <p:cNvSpPr/>
              <p:nvPr/>
            </p:nvSpPr>
            <p:spPr>
              <a:xfrm>
                <a:off x="171448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5" name="Прямоугольник 514"/>
              <p:cNvSpPr/>
              <p:nvPr/>
            </p:nvSpPr>
            <p:spPr>
              <a:xfrm>
                <a:off x="242886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6" name="Прямоугольник 515"/>
              <p:cNvSpPr/>
              <p:nvPr/>
            </p:nvSpPr>
            <p:spPr>
              <a:xfrm>
                <a:off x="385762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7" name="Прямоугольник 516"/>
              <p:cNvSpPr/>
              <p:nvPr/>
            </p:nvSpPr>
            <p:spPr>
              <a:xfrm>
                <a:off x="528638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8" name="Прямоугольник 517"/>
              <p:cNvSpPr/>
              <p:nvPr/>
            </p:nvSpPr>
            <p:spPr>
              <a:xfrm>
                <a:off x="671514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9" name="Прямоугольник 518"/>
              <p:cNvSpPr/>
              <p:nvPr/>
            </p:nvSpPr>
            <p:spPr>
              <a:xfrm>
                <a:off x="600076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0" name="Прямоугольник 519"/>
              <p:cNvSpPr/>
              <p:nvPr/>
            </p:nvSpPr>
            <p:spPr>
              <a:xfrm>
                <a:off x="457200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1" name="Прямоугольник 520"/>
              <p:cNvSpPr/>
              <p:nvPr/>
            </p:nvSpPr>
            <p:spPr>
              <a:xfrm>
                <a:off x="171448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2" name="Прямоугольник 521"/>
              <p:cNvSpPr/>
              <p:nvPr/>
            </p:nvSpPr>
            <p:spPr>
              <a:xfrm>
                <a:off x="242886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3" name="Прямоугольник 522"/>
              <p:cNvSpPr/>
              <p:nvPr/>
            </p:nvSpPr>
            <p:spPr>
              <a:xfrm>
                <a:off x="314324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4" name="Прямоугольник 523"/>
              <p:cNvSpPr/>
              <p:nvPr/>
            </p:nvSpPr>
            <p:spPr>
              <a:xfrm>
                <a:off x="385762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5" name="Прямоугольник 524"/>
              <p:cNvSpPr/>
              <p:nvPr/>
            </p:nvSpPr>
            <p:spPr>
              <a:xfrm>
                <a:off x="528638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6" name="Прямоугольник 525"/>
              <p:cNvSpPr/>
              <p:nvPr/>
            </p:nvSpPr>
            <p:spPr>
              <a:xfrm>
                <a:off x="671514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7" name="Прямоугольник 526"/>
              <p:cNvSpPr/>
              <p:nvPr/>
            </p:nvSpPr>
            <p:spPr>
              <a:xfrm>
                <a:off x="600076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8" name="Прямоугольник 527"/>
              <p:cNvSpPr/>
              <p:nvPr/>
            </p:nvSpPr>
            <p:spPr>
              <a:xfrm>
                <a:off x="600076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9" name="Прямоугольник 528"/>
              <p:cNvSpPr/>
              <p:nvPr/>
            </p:nvSpPr>
            <p:spPr>
              <a:xfrm>
                <a:off x="528638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0" name="Прямоугольник 529"/>
              <p:cNvSpPr/>
              <p:nvPr/>
            </p:nvSpPr>
            <p:spPr>
              <a:xfrm>
                <a:off x="457200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1" name="Прямоугольник 530"/>
              <p:cNvSpPr/>
              <p:nvPr/>
            </p:nvSpPr>
            <p:spPr>
              <a:xfrm>
                <a:off x="457200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2" name="Прямоугольник 531"/>
              <p:cNvSpPr/>
              <p:nvPr/>
            </p:nvSpPr>
            <p:spPr>
              <a:xfrm>
                <a:off x="385762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3" name="Прямоугольник 532"/>
              <p:cNvSpPr/>
              <p:nvPr/>
            </p:nvSpPr>
            <p:spPr>
              <a:xfrm>
                <a:off x="314324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4" name="Прямоугольник 533"/>
              <p:cNvSpPr/>
              <p:nvPr/>
            </p:nvSpPr>
            <p:spPr>
              <a:xfrm>
                <a:off x="314324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5" name="Прямоугольник 534"/>
              <p:cNvSpPr/>
              <p:nvPr/>
            </p:nvSpPr>
            <p:spPr>
              <a:xfrm>
                <a:off x="242886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6" name="Прямоугольник 535"/>
              <p:cNvSpPr/>
              <p:nvPr/>
            </p:nvSpPr>
            <p:spPr>
              <a:xfrm>
                <a:off x="171448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7" name="Прямоугольник 536"/>
              <p:cNvSpPr/>
              <p:nvPr/>
            </p:nvSpPr>
            <p:spPr>
              <a:xfrm>
                <a:off x="171448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8" name="Прямоугольник 537"/>
              <p:cNvSpPr/>
              <p:nvPr/>
            </p:nvSpPr>
            <p:spPr>
              <a:xfrm>
                <a:off x="671514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9" name="Прямоугольник 538"/>
              <p:cNvSpPr/>
              <p:nvPr/>
            </p:nvSpPr>
            <p:spPr>
              <a:xfrm>
                <a:off x="314324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0" name="Прямоугольник 539"/>
              <p:cNvSpPr/>
              <p:nvPr/>
            </p:nvSpPr>
            <p:spPr>
              <a:xfrm>
                <a:off x="242886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1" name="Прямоугольник 540"/>
              <p:cNvSpPr/>
              <p:nvPr/>
            </p:nvSpPr>
            <p:spPr>
              <a:xfrm>
                <a:off x="385762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2" name="Прямоугольник 541"/>
              <p:cNvSpPr/>
              <p:nvPr/>
            </p:nvSpPr>
            <p:spPr>
              <a:xfrm>
                <a:off x="528638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3" name="Прямоугольник 542"/>
              <p:cNvSpPr/>
              <p:nvPr/>
            </p:nvSpPr>
            <p:spPr>
              <a:xfrm>
                <a:off x="671514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4" name="Прямоугольник 543"/>
              <p:cNvSpPr/>
              <p:nvPr/>
            </p:nvSpPr>
            <p:spPr>
              <a:xfrm>
                <a:off x="671514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5" name="Прямоугольник 544"/>
              <p:cNvSpPr/>
              <p:nvPr/>
            </p:nvSpPr>
            <p:spPr>
              <a:xfrm>
                <a:off x="671514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6" name="Прямоугольник 545"/>
              <p:cNvSpPr/>
              <p:nvPr/>
            </p:nvSpPr>
            <p:spPr>
              <a:xfrm>
                <a:off x="600076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7" name="Прямоугольник 546"/>
              <p:cNvSpPr/>
              <p:nvPr/>
            </p:nvSpPr>
            <p:spPr>
              <a:xfrm>
                <a:off x="600076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8" name="Прямоугольник 547"/>
              <p:cNvSpPr/>
              <p:nvPr/>
            </p:nvSpPr>
            <p:spPr>
              <a:xfrm>
                <a:off x="671514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9" name="Прямоугольник 548"/>
              <p:cNvSpPr/>
              <p:nvPr/>
            </p:nvSpPr>
            <p:spPr>
              <a:xfrm>
                <a:off x="600076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0" name="Прямоугольник 549"/>
              <p:cNvSpPr/>
              <p:nvPr/>
            </p:nvSpPr>
            <p:spPr>
              <a:xfrm>
                <a:off x="600076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1" name="Прямоугольник 550"/>
              <p:cNvSpPr/>
              <p:nvPr/>
            </p:nvSpPr>
            <p:spPr>
              <a:xfrm>
                <a:off x="528638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2" name="Прямоугольник 551"/>
              <p:cNvSpPr/>
              <p:nvPr/>
            </p:nvSpPr>
            <p:spPr>
              <a:xfrm>
                <a:off x="1714480" y="1357297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3" name="Прямоугольник 552"/>
              <p:cNvSpPr/>
              <p:nvPr/>
            </p:nvSpPr>
            <p:spPr>
              <a:xfrm>
                <a:off x="242886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4" name="Прямоугольник 553"/>
              <p:cNvSpPr/>
              <p:nvPr/>
            </p:nvSpPr>
            <p:spPr>
              <a:xfrm>
                <a:off x="385762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5" name="Прямоугольник 554"/>
              <p:cNvSpPr/>
              <p:nvPr/>
            </p:nvSpPr>
            <p:spPr>
              <a:xfrm>
                <a:off x="457200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6" name="Прямоугольник 555"/>
              <p:cNvSpPr/>
              <p:nvPr/>
            </p:nvSpPr>
            <p:spPr>
              <a:xfrm>
                <a:off x="528638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7" name="Прямоугольник 556"/>
              <p:cNvSpPr/>
              <p:nvPr/>
            </p:nvSpPr>
            <p:spPr>
              <a:xfrm>
                <a:off x="457200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8" name="Прямоугольник 557"/>
              <p:cNvSpPr/>
              <p:nvPr/>
            </p:nvSpPr>
            <p:spPr>
              <a:xfrm>
                <a:off x="457200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9" name="Прямоугольник 558"/>
              <p:cNvSpPr/>
              <p:nvPr/>
            </p:nvSpPr>
            <p:spPr>
              <a:xfrm>
                <a:off x="385762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0" name="Прямоугольник 559"/>
              <p:cNvSpPr/>
              <p:nvPr/>
            </p:nvSpPr>
            <p:spPr>
              <a:xfrm>
                <a:off x="314324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1" name="Прямоугольник 560"/>
              <p:cNvSpPr/>
              <p:nvPr/>
            </p:nvSpPr>
            <p:spPr>
              <a:xfrm>
                <a:off x="171448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2" name="Прямоугольник 561"/>
              <p:cNvSpPr/>
              <p:nvPr/>
            </p:nvSpPr>
            <p:spPr>
              <a:xfrm>
                <a:off x="242886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3" name="Прямоугольник 562"/>
              <p:cNvSpPr/>
              <p:nvPr/>
            </p:nvSpPr>
            <p:spPr>
              <a:xfrm>
                <a:off x="314324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4" name="Прямоугольник 563"/>
              <p:cNvSpPr/>
              <p:nvPr/>
            </p:nvSpPr>
            <p:spPr>
              <a:xfrm>
                <a:off x="171448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5" name="Прямоугольник 564"/>
              <p:cNvSpPr/>
              <p:nvPr/>
            </p:nvSpPr>
            <p:spPr>
              <a:xfrm>
                <a:off x="242886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6" name="Прямоугольник 565"/>
              <p:cNvSpPr/>
              <p:nvPr/>
            </p:nvSpPr>
            <p:spPr>
              <a:xfrm>
                <a:off x="385762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7" name="Прямоугольник 566"/>
              <p:cNvSpPr/>
              <p:nvPr/>
            </p:nvSpPr>
            <p:spPr>
              <a:xfrm>
                <a:off x="457200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8" name="Прямоугольник 567"/>
              <p:cNvSpPr/>
              <p:nvPr/>
            </p:nvSpPr>
            <p:spPr>
              <a:xfrm>
                <a:off x="314324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9" name="Прямоугольник 568"/>
              <p:cNvSpPr/>
              <p:nvPr/>
            </p:nvSpPr>
            <p:spPr>
              <a:xfrm>
                <a:off x="171448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полного перебора</a:t>
            </a:r>
            <a:endParaRPr lang="ru-RU" dirty="0"/>
          </a:p>
        </p:txBody>
      </p:sp>
      <p:sp>
        <p:nvSpPr>
          <p:cNvPr id="252" name="TextBox 251"/>
          <p:cNvSpPr txBox="1"/>
          <p:nvPr/>
        </p:nvSpPr>
        <p:spPr>
          <a:xfrm>
            <a:off x="571472" y="1417638"/>
            <a:ext cx="342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Search(depth :integer) :integer;</a:t>
            </a:r>
            <a:endParaRPr lang="ru-RU" sz="14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578148" y="1701043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Параметр </a:t>
            </a:r>
            <a:r>
              <a:rPr lang="en-US" sz="1400" i="1" dirty="0" smtClean="0"/>
              <a:t>depth</a:t>
            </a:r>
            <a:r>
              <a:rPr lang="en-US" sz="1400" dirty="0" smtClean="0"/>
              <a:t> – </a:t>
            </a:r>
            <a:r>
              <a:rPr lang="ru-RU" sz="1400" dirty="0" smtClean="0"/>
              <a:t>текущая глубина рекурсии.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8148" y="2197861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score</a:t>
            </a:r>
            <a:r>
              <a:rPr lang="en-US" sz="1400" dirty="0" smtClean="0"/>
              <a:t> –</a:t>
            </a:r>
            <a:r>
              <a:rPr lang="ru-RU" sz="1400" dirty="0" smtClean="0"/>
              <a:t> оценка лучшего хода.</a:t>
            </a:r>
            <a:endParaRPr lang="ru-RU" sz="1400" dirty="0"/>
          </a:p>
        </p:txBody>
      </p:sp>
      <p:grpSp>
        <p:nvGrpSpPr>
          <p:cNvPr id="226" name="Группа 225"/>
          <p:cNvGrpSpPr/>
          <p:nvPr/>
        </p:nvGrpSpPr>
        <p:grpSpPr>
          <a:xfrm>
            <a:off x="2107099" y="1403083"/>
            <a:ext cx="6641365" cy="5050253"/>
            <a:chOff x="2051720" y="1330465"/>
            <a:chExt cx="6641365" cy="5050253"/>
          </a:xfrm>
        </p:grpSpPr>
        <p:sp>
          <p:nvSpPr>
            <p:cNvPr id="12" name="Блок-схема: решение 11"/>
            <p:cNvSpPr/>
            <p:nvPr/>
          </p:nvSpPr>
          <p:spPr>
            <a:xfrm>
              <a:off x="5005184" y="133046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depth=0?</a:t>
              </a:r>
              <a:endParaRPr lang="ru-RU" sz="1400" dirty="0"/>
            </a:p>
          </p:txBody>
        </p:sp>
        <p:cxnSp>
          <p:nvCxnSpPr>
            <p:cNvPr id="17" name="Shape 16"/>
            <p:cNvCxnSpPr>
              <a:stCxn id="12" idx="1"/>
            </p:cNvCxnSpPr>
            <p:nvPr/>
          </p:nvCxnSpPr>
          <p:spPr>
            <a:xfrm rot="10800000" flipV="1">
              <a:off x="4503150" y="1547151"/>
              <a:ext cx="502036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105481" y="1830276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1" name="Shape 20"/>
            <p:cNvCxnSpPr>
              <a:stCxn id="12" idx="3"/>
            </p:cNvCxnSpPr>
            <p:nvPr/>
          </p:nvCxnSpPr>
          <p:spPr>
            <a:xfrm>
              <a:off x="7013325" y="1547152"/>
              <a:ext cx="502035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29605" y="1830276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Блок-схема: процесс 116"/>
            <p:cNvSpPr/>
            <p:nvPr/>
          </p:nvSpPr>
          <p:spPr>
            <a:xfrm>
              <a:off x="6310400" y="1882029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Вызови оценочную функцию</a:t>
              </a:r>
              <a:endParaRPr lang="ru-RU" sz="1400" dirty="0"/>
            </a:p>
          </p:txBody>
        </p:sp>
        <p:sp>
          <p:nvSpPr>
            <p:cNvPr id="143" name="Блок-схема: процесс 142"/>
            <p:cNvSpPr/>
            <p:nvPr/>
          </p:nvSpPr>
          <p:spPr>
            <a:xfrm>
              <a:off x="2136728" y="523285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score:=</a:t>
              </a:r>
              <a:r>
                <a:rPr lang="en-US" sz="1400" dirty="0" err="1" smtClean="0"/>
                <a:t>tmp</a:t>
              </a:r>
              <a:endParaRPr lang="ru-RU" sz="1400" dirty="0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3328634" y="1888863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score:=-INFINITY</a:t>
              </a:r>
              <a:endParaRPr lang="ru-RU" sz="1400" dirty="0"/>
            </a:p>
          </p:txBody>
        </p:sp>
        <p:cxnSp>
          <p:nvCxnSpPr>
            <p:cNvPr id="33" name="Прямая со стрелкой 32"/>
            <p:cNvCxnSpPr/>
            <p:nvPr/>
          </p:nvCxnSpPr>
          <p:spPr>
            <a:xfrm rot="5400000">
              <a:off x="4427753" y="2616460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Блок-схема: решение 36"/>
            <p:cNvSpPr/>
            <p:nvPr/>
          </p:nvSpPr>
          <p:spPr>
            <a:xfrm>
              <a:off x="3306932" y="270306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Есть еще ходы?</a:t>
              </a:r>
              <a:endParaRPr lang="ru-R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75741" y="2565304"/>
              <a:ext cx="42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24127" y="3103072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Блок-схема: процесс 115"/>
            <p:cNvSpPr/>
            <p:nvPr/>
          </p:nvSpPr>
          <p:spPr>
            <a:xfrm>
              <a:off x="3328634" y="2260606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Сгенерируй все ходы</a:t>
              </a:r>
              <a:endParaRPr lang="ru-RU" sz="1400" dirty="0"/>
            </a:p>
          </p:txBody>
        </p:sp>
        <p:sp>
          <p:nvSpPr>
            <p:cNvPr id="118" name="Блок-схема: процесс 117"/>
            <p:cNvSpPr/>
            <p:nvPr/>
          </p:nvSpPr>
          <p:spPr>
            <a:xfrm>
              <a:off x="3328633" y="3508883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Сделай ход</a:t>
              </a:r>
              <a:endParaRPr lang="ru-RU" sz="1400" dirty="0"/>
            </a:p>
          </p:txBody>
        </p:sp>
        <p:sp>
          <p:nvSpPr>
            <p:cNvPr id="126" name="Блок-схема: процесс 125"/>
            <p:cNvSpPr/>
            <p:nvPr/>
          </p:nvSpPr>
          <p:spPr>
            <a:xfrm>
              <a:off x="3328632" y="38723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tmp</a:t>
              </a:r>
              <a:r>
                <a:rPr lang="en-US" sz="1400" dirty="0" smtClean="0"/>
                <a:t>:=-Search(depth-1)</a:t>
              </a:r>
              <a:endParaRPr lang="ru-RU" sz="1400" dirty="0"/>
            </a:p>
          </p:txBody>
        </p:sp>
        <p:sp>
          <p:nvSpPr>
            <p:cNvPr id="129" name="Блок-схема: процесс 128"/>
            <p:cNvSpPr/>
            <p:nvPr/>
          </p:nvSpPr>
          <p:spPr>
            <a:xfrm>
              <a:off x="3328632" y="4226236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Отмени ход</a:t>
              </a:r>
              <a:endParaRPr lang="ru-RU" sz="1400" dirty="0"/>
            </a:p>
          </p:txBody>
        </p:sp>
        <p:cxnSp>
          <p:nvCxnSpPr>
            <p:cNvPr id="131" name="Прямая со стрелкой 130"/>
            <p:cNvCxnSpPr/>
            <p:nvPr/>
          </p:nvCxnSpPr>
          <p:spPr>
            <a:xfrm rot="5400000">
              <a:off x="4429471" y="4579641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Блок-схема: решение 132"/>
            <p:cNvSpPr/>
            <p:nvPr/>
          </p:nvSpPr>
          <p:spPr>
            <a:xfrm>
              <a:off x="3306932" y="466776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score&lt;</a:t>
              </a:r>
              <a:r>
                <a:rPr lang="en-US" sz="1400" dirty="0" err="1" smtClean="0"/>
                <a:t>tmp</a:t>
              </a:r>
              <a:r>
                <a:rPr lang="en-US" sz="1400" dirty="0" smtClean="0"/>
                <a:t>?</a:t>
              </a:r>
              <a:endParaRPr lang="ru-RU" sz="1400" dirty="0"/>
            </a:p>
          </p:txBody>
        </p:sp>
        <p:cxnSp>
          <p:nvCxnSpPr>
            <p:cNvPr id="138" name="Shape 137"/>
            <p:cNvCxnSpPr/>
            <p:nvPr/>
          </p:nvCxnSpPr>
          <p:spPr>
            <a:xfrm rot="16200000" flipH="1">
              <a:off x="5488172" y="5078720"/>
              <a:ext cx="911610" cy="533858"/>
            </a:xfrm>
            <a:prstGeom prst="bentConnector3">
              <a:avLst>
                <a:gd name="adj1" fmla="val -119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729625" y="4582394"/>
              <a:ext cx="42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35" name="Группа 42"/>
            <p:cNvGrpSpPr/>
            <p:nvPr/>
          </p:nvGrpSpPr>
          <p:grpSpPr>
            <a:xfrm>
              <a:off x="2845827" y="4610917"/>
              <a:ext cx="502037" cy="618283"/>
              <a:chOff x="1135111" y="2022134"/>
              <a:chExt cx="571504" cy="1121113"/>
            </a:xfrm>
          </p:grpSpPr>
          <p:cxnSp>
            <p:nvCxnSpPr>
              <p:cNvPr id="136" name="Shape 135"/>
              <p:cNvCxnSpPr/>
              <p:nvPr/>
            </p:nvCxnSpPr>
            <p:spPr>
              <a:xfrm rot="10800000" flipV="1">
                <a:off x="1135111" y="2536024"/>
                <a:ext cx="571504" cy="60722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208414" y="2022134"/>
                <a:ext cx="451093" cy="613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1" name="Shape 160"/>
            <p:cNvCxnSpPr>
              <a:stCxn id="143" idx="2"/>
            </p:cNvCxnSpPr>
            <p:nvPr/>
          </p:nvCxnSpPr>
          <p:spPr>
            <a:xfrm rot="16200000" flipH="1">
              <a:off x="4365492" y="3956039"/>
              <a:ext cx="292819" cy="339801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 rot="5400000">
              <a:off x="4354682" y="5925921"/>
              <a:ext cx="285752" cy="1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 rot="10800000" flipV="1">
              <a:off x="2052910" y="6071386"/>
              <a:ext cx="2447082" cy="1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V="1">
              <a:off x="2051720" y="2617157"/>
              <a:ext cx="0" cy="3476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/>
            <p:cNvCxnSpPr/>
            <p:nvPr/>
          </p:nvCxnSpPr>
          <p:spPr>
            <a:xfrm>
              <a:off x="5704536" y="2917480"/>
              <a:ext cx="1791337" cy="158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Блок-схема: знак завершения 221"/>
            <p:cNvSpPr/>
            <p:nvPr/>
          </p:nvSpPr>
          <p:spPr>
            <a:xfrm>
              <a:off x="6986567" y="602352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Конец</a:t>
              </a:r>
              <a:endParaRPr lang="ru-RU" sz="1400" dirty="0"/>
            </a:p>
          </p:txBody>
        </p:sp>
        <p:cxnSp>
          <p:nvCxnSpPr>
            <p:cNvPr id="233" name="Прямая соединительная линия 232"/>
            <p:cNvCxnSpPr/>
            <p:nvPr/>
          </p:nvCxnSpPr>
          <p:spPr>
            <a:xfrm flipV="1">
              <a:off x="4499992" y="3784665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Прямая соединительная линия 234"/>
            <p:cNvCxnSpPr/>
            <p:nvPr/>
          </p:nvCxnSpPr>
          <p:spPr>
            <a:xfrm flipV="1">
              <a:off x="4499992" y="4148177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единительная линия 236"/>
            <p:cNvCxnSpPr/>
            <p:nvPr/>
          </p:nvCxnSpPr>
          <p:spPr>
            <a:xfrm flipV="1">
              <a:off x="4499992" y="2164645"/>
              <a:ext cx="0" cy="9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>
              <a:stCxn id="37" idx="2"/>
            </p:cNvCxnSpPr>
            <p:nvPr/>
          </p:nvCxnSpPr>
          <p:spPr>
            <a:xfrm>
              <a:off x="4498274" y="3136434"/>
              <a:ext cx="0" cy="37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051720" y="2611109"/>
              <a:ext cx="23762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 стрелкой 223"/>
            <p:cNvCxnSpPr>
              <a:stCxn id="117" idx="2"/>
            </p:cNvCxnSpPr>
            <p:nvPr/>
          </p:nvCxnSpPr>
          <p:spPr>
            <a:xfrm>
              <a:off x="7501743" y="2157811"/>
              <a:ext cx="13617" cy="386571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перебора с отсечениями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071670" y="1785926"/>
            <a:ext cx="5929354" cy="2857520"/>
            <a:chOff x="2071670" y="1785926"/>
            <a:chExt cx="5929354" cy="2857520"/>
          </a:xfrm>
        </p:grpSpPr>
        <p:sp>
          <p:nvSpPr>
            <p:cNvPr id="8" name="Овал 7"/>
            <p:cNvSpPr/>
            <p:nvPr/>
          </p:nvSpPr>
          <p:spPr>
            <a:xfrm>
              <a:off x="3571868" y="1785926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 smtClean="0"/>
                <a:t>α</a:t>
              </a:r>
              <a:r>
                <a:rPr lang="en-US" sz="1100" dirty="0" smtClean="0"/>
                <a:t>=4</a:t>
              </a:r>
              <a:endParaRPr lang="ru-RU" sz="1100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6929454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214810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</a:t>
              </a:r>
              <a:endParaRPr lang="ru-RU" sz="1100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5572132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43504" y="278605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 smtClean="0"/>
                <a:t>β</a:t>
              </a:r>
              <a:r>
                <a:rPr lang="en-US" sz="1100" dirty="0" smtClean="0"/>
                <a:t>=1&lt;</a:t>
              </a:r>
              <a:r>
                <a:rPr lang="el-GR" sz="1100" dirty="0" smtClean="0"/>
                <a:t>α</a:t>
              </a:r>
              <a:endParaRPr lang="ru-RU" sz="11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71670" y="278605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4</a:t>
              </a:r>
              <a:endParaRPr lang="ru-RU" sz="1100" dirty="0"/>
            </a:p>
          </p:txBody>
        </p:sp>
        <p:cxnSp>
          <p:nvCxnSpPr>
            <p:cNvPr id="14" name="Прямая со стрелкой 13"/>
            <p:cNvCxnSpPr>
              <a:endCxn id="12" idx="0"/>
            </p:cNvCxnSpPr>
            <p:nvPr/>
          </p:nvCxnSpPr>
          <p:spPr>
            <a:xfrm>
              <a:off x="4143372" y="2357431"/>
              <a:ext cx="1535917" cy="428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endCxn id="13" idx="0"/>
            </p:cNvCxnSpPr>
            <p:nvPr/>
          </p:nvCxnSpPr>
          <p:spPr>
            <a:xfrm rot="10800000" flipV="1">
              <a:off x="2607456" y="2357430"/>
              <a:ext cx="1535919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endCxn id="9" idx="0"/>
            </p:cNvCxnSpPr>
            <p:nvPr/>
          </p:nvCxnSpPr>
          <p:spPr>
            <a:xfrm>
              <a:off x="5715008" y="3357563"/>
              <a:ext cx="1750231" cy="714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endCxn id="11" idx="0"/>
            </p:cNvCxnSpPr>
            <p:nvPr/>
          </p:nvCxnSpPr>
          <p:spPr>
            <a:xfrm rot="16200000" flipH="1">
              <a:off x="5554273" y="3518297"/>
              <a:ext cx="714379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endCxn id="10" idx="0"/>
            </p:cNvCxnSpPr>
            <p:nvPr/>
          </p:nvCxnSpPr>
          <p:spPr>
            <a:xfrm rot="10800000" flipV="1">
              <a:off x="4750596" y="3357562"/>
              <a:ext cx="964413" cy="714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Группа 28"/>
            <p:cNvGrpSpPr/>
            <p:nvPr/>
          </p:nvGrpSpPr>
          <p:grpSpPr>
            <a:xfrm>
              <a:off x="5857884" y="3714752"/>
              <a:ext cx="214314" cy="73026"/>
              <a:chOff x="5857884" y="3714752"/>
              <a:chExt cx="214314" cy="73026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5857884" y="371475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5857884" y="3786190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Группа 39"/>
            <p:cNvGrpSpPr/>
            <p:nvPr/>
          </p:nvGrpSpPr>
          <p:grpSpPr>
            <a:xfrm>
              <a:off x="6572264" y="3714752"/>
              <a:ext cx="214314" cy="73026"/>
              <a:chOff x="5857884" y="3714752"/>
              <a:chExt cx="214314" cy="73026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5857884" y="371475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5857884" y="3786190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Прямая со стрелкой 43"/>
          <p:cNvCxnSpPr/>
          <p:nvPr/>
        </p:nvCxnSpPr>
        <p:spPr>
          <a:xfrm rot="5400000" flipH="1" flipV="1">
            <a:off x="5179223" y="4822041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5214942" y="4786322"/>
            <a:ext cx="214314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4810" y="5429264"/>
            <a:ext cx="4429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Далее просчитывать нет смысла, т.к. результаты все равно не будут записаны</a:t>
            </a:r>
            <a:endParaRPr lang="ru-RU" i="1" dirty="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2786050" y="1966216"/>
            <a:ext cx="785818" cy="1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910" y="1643050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i="1" dirty="0" smtClean="0"/>
              <a:t> – максимум для 1 игрока </a:t>
            </a:r>
            <a:endParaRPr lang="ru-RU" i="1" dirty="0"/>
          </a:p>
        </p:txBody>
      </p:sp>
      <p:cxnSp>
        <p:nvCxnSpPr>
          <p:cNvPr id="56" name="Прямая со стрелкой 55"/>
          <p:cNvCxnSpPr>
            <a:stCxn id="58" idx="1"/>
          </p:cNvCxnSpPr>
          <p:nvPr/>
        </p:nvCxnSpPr>
        <p:spPr>
          <a:xfrm rot="10800000" flipV="1">
            <a:off x="5929322" y="2394844"/>
            <a:ext cx="642942" cy="391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2264" y="2071678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ru-RU" i="1" dirty="0" smtClean="0"/>
              <a:t> – максимум для 2 игрока 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2910" y="507207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Исследование показало, что перебор с отсечениями работает в среднем в … раз быстрее. 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42910" y="385762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остается таким же, как и в алгоритме полного перебора.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Форсированные варианты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500174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50030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Пример:</a:t>
            </a:r>
            <a:endParaRPr lang="ru-RU" i="1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3714744" y="2928934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Пусть максимальная глубина рекурсии равна 2. Ход белых. Даже не очень опытному игроку в шашки очевидно, что лучший ход – </a:t>
            </a:r>
            <a:r>
              <a:rPr lang="en-US" sz="1600" i="1" dirty="0" smtClean="0"/>
              <a:t>d8-h8</a:t>
            </a:r>
            <a:r>
              <a:rPr lang="ru-RU" sz="1600" dirty="0" smtClean="0"/>
              <a:t>, поскольку он приводит к полному уничтожению противника. Однако бот не увидит преимуществ такого хода. </a:t>
            </a:r>
            <a:endParaRPr lang="ru-RU" sz="16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1000100" y="3000372"/>
            <a:ext cx="2000264" cy="200956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4" name="Прямоугольник 83"/>
          <p:cNvSpPr/>
          <p:nvPr/>
        </p:nvSpPr>
        <p:spPr>
          <a:xfrm>
            <a:off x="857224" y="5429264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Чтобы избежать подобных ситуаций, отдельные ветки стоит просчитывать на большую глубину. В шашках форсированными вариантами являются взятия.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665</Words>
  <Application>Microsoft Office PowerPoint</Application>
  <PresentationFormat>Экран (4:3)</PresentationFormat>
  <Paragraphs>175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Пример дерева игры</vt:lpstr>
      <vt:lpstr>Оценочная функция</vt:lpstr>
      <vt:lpstr>Слайд 6</vt:lpstr>
      <vt:lpstr>Алгоритм полного перебора</vt:lpstr>
      <vt:lpstr>Алгоритм перебора с отсечениями</vt:lpstr>
      <vt:lpstr>Форсированные варианты</vt:lpstr>
      <vt:lpstr>Реализация</vt:lpstr>
      <vt:lpstr>Вычислительное ядро</vt:lpstr>
      <vt:lpstr>Графическая оболочка</vt:lpstr>
      <vt:lpstr>Демонстрация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Alyona</cp:lastModifiedBy>
  <cp:revision>149</cp:revision>
  <dcterms:created xsi:type="dcterms:W3CDTF">2017-05-06T17:19:05Z</dcterms:created>
  <dcterms:modified xsi:type="dcterms:W3CDTF">2017-05-15T19:25:18Z</dcterms:modified>
</cp:coreProperties>
</file>