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63" r:id="rId2"/>
    <p:sldId id="280" r:id="rId3"/>
    <p:sldId id="264" r:id="rId4"/>
    <p:sldId id="281" r:id="rId5"/>
    <p:sldId id="282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84" r:id="rId16"/>
    <p:sldId id="27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0B6"/>
    <a:srgbClr val="8064A2"/>
    <a:srgbClr val="FFC78F"/>
    <a:srgbClr val="FFD9B3"/>
    <a:srgbClr val="006600"/>
    <a:srgbClr val="00B800"/>
    <a:srgbClr val="009900"/>
    <a:srgbClr val="800080"/>
    <a:srgbClr val="66FF33"/>
    <a:srgbClr val="FFA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3" autoAdjust="0"/>
  </p:normalViewPr>
  <p:slideViewPr>
    <p:cSldViewPr>
      <p:cViewPr>
        <p:scale>
          <a:sx n="100" d="100"/>
          <a:sy n="100" d="100"/>
        </p:scale>
        <p:origin x="95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F06F-E755-40EC-BC47-D780A329DFEC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060-8C41-4E01-9F71-78E8A2AC4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0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1DF4-76BC-4F89-A906-F46AC0F01938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ECCD-195C-479F-9737-6AF65B948B26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F47-F5F7-4106-AAEF-954733A9EED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F42-CF70-46A4-95D9-00436828EA1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0BAF-9CA2-4F3A-B0DA-3EF34775A1A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0C9-4AD1-407B-AD4A-F2B99089FB46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0C9C-6BE0-4301-87D6-9E753EB73FB8}" type="datetime1">
              <a:rPr lang="ru-RU" smtClean="0"/>
              <a:t>18.05.2017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13-D700-448A-BA2F-6AE2B5866385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E77E-178F-46AD-8D31-E17465AC294C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6B01-0A98-4E76-9E8F-DF7C1DDF8CA0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5C9963-FB6E-4BF7-9753-B74DA4709ABD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64060" y="1772816"/>
            <a:ext cx="7772400" cy="1944216"/>
          </a:xfrm>
        </p:spPr>
        <p:txBody>
          <a:bodyPr>
            <a:normAutofit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667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механики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8260" y="4182176"/>
            <a:ext cx="9198260" cy="1407064"/>
          </a:xfrm>
        </p:spPr>
        <p:txBody>
          <a:bodyPr/>
          <a:lstStyle/>
          <a:p>
            <a:pPr algn="r"/>
            <a:r>
              <a:rPr lang="ru-RU" sz="2400" dirty="0" smtClean="0"/>
              <a:t>Грачева Е</a:t>
            </a:r>
            <a:r>
              <a:rPr lang="en-US" sz="2400" dirty="0" smtClean="0"/>
              <a:t>. </a:t>
            </a:r>
            <a:r>
              <a:rPr lang="ru-RU" sz="2400" dirty="0" smtClean="0"/>
              <a:t>А., 2 курс ПМИ, Панов  А. А., 2 курс ФИИТ</a:t>
            </a:r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</a:t>
            </a:r>
            <a:r>
              <a:rPr lang="ru-RU" sz="2400" dirty="0" smtClean="0"/>
              <a:t> Мееров </a:t>
            </a:r>
            <a:r>
              <a:rPr lang="ru-RU" sz="2400" dirty="0"/>
              <a:t>И.Б.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2108" y="6054384"/>
            <a:ext cx="335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Нижний Новгород,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Демонстрация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Апробация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Заключение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Список литературы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368" y="1196752"/>
            <a:ext cx="11593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Адельсон-Вельский Г.М., Арлазаров В.Л., Битман А.Р., Донской М.В.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Машина играет в шахматы. – М.: Наука, 1983.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Русские шашки // Федерация шашек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Росии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:[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http://shashki.ru/variations/draughts64]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Бернхардсон Э.</a:t>
            </a:r>
            <a:r>
              <a:rPr lang="ru-RU" sz="1600" spc="-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Глубокое обучение для… шахмат: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datareview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glubokoe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obuchenie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dlya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shahmat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ru-RU" sz="16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11.02.2016.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Schaeffer J., Burch N., Björnsson Y., Kishimoto A., Müller M., Lake R., Lu P., Sutphen S.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Checkers Is Solved //American Association for the Advancement of Science, 1200 New York Avenue NW, Washington, DC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Корнилов Е.Н.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Программирование шахмат и других логических задач.–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СПб.: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БХВ-Петербург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Фримен Э., Фримен Э.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Паттерны проектирования. – СПб.: Питер, 2011.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чемпионат мира по русским шашкам среди компьютерных программ: [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/Чемпионат_мира_по_русским_шашкам_среди_компьютерных_программ_2008].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Ваныкина Г., Сундукова Т.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и алгоритмы компьютерной обработки данных: 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/648/504/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Гергель В.П., Лабутина А. А.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Учебно-образовательный комплекс по методам программирования // Нижний Новгород: ННГУ им. Н.И. Лобачевского. – 2007.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2444695"/>
            <a:ext cx="91518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8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Алгоритм полного </a:t>
            </a:r>
            <a:r>
              <a:rPr lang="ru-RU" b="1" dirty="0">
                <a:solidFill>
                  <a:schemeClr val="accent1"/>
                </a:solidFill>
              </a:rPr>
              <a:t>перебора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15</a:t>
            </a:fld>
            <a:endParaRPr lang="ru-RU" sz="1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" name="TextBox 192"/>
          <p:cNvSpPr txBox="1"/>
          <p:nvPr/>
        </p:nvSpPr>
        <p:spPr>
          <a:xfrm>
            <a:off x="6210065" y="3469271"/>
            <a:ext cx="450764" cy="40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1684" y="1206755"/>
            <a:ext cx="473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smtClean="0"/>
              <a:t>Search(depth </a:t>
            </a:r>
            <a:r>
              <a:rPr lang="en-US" sz="2000" b="1" dirty="0"/>
              <a:t>:integer) :integer</a:t>
            </a:r>
            <a:r>
              <a:rPr lang="en-US" sz="2000" b="1" dirty="0" smtClean="0"/>
              <a:t>;</a:t>
            </a:r>
            <a:endParaRPr lang="ru-RU" sz="2000" b="1" dirty="0" smtClean="0"/>
          </a:p>
          <a:p>
            <a:r>
              <a:rPr lang="en-US" sz="2000" i="1" dirty="0" smtClean="0"/>
              <a:t>depth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текущая глубина </a:t>
            </a:r>
            <a:r>
              <a:rPr lang="ru-RU" sz="2000" dirty="0" smtClean="0"/>
              <a:t>рекурсии</a:t>
            </a:r>
          </a:p>
          <a:p>
            <a:r>
              <a:rPr lang="en-US" sz="2000" i="1" dirty="0"/>
              <a:t>score</a:t>
            </a:r>
            <a:r>
              <a:rPr lang="en-US" sz="2000" dirty="0"/>
              <a:t> –</a:t>
            </a:r>
            <a:r>
              <a:rPr lang="ru-RU" sz="2000" dirty="0"/>
              <a:t> оценка лучшего </a:t>
            </a:r>
            <a:r>
              <a:rPr lang="ru-RU" sz="2000" dirty="0" smtClean="0"/>
              <a:t>хода</a:t>
            </a:r>
            <a:endParaRPr lang="ru-RU" sz="2000" dirty="0"/>
          </a:p>
          <a:p>
            <a:endParaRPr lang="ru-RU" sz="2000" b="1" dirty="0"/>
          </a:p>
        </p:txBody>
      </p:sp>
      <p:cxnSp>
        <p:nvCxnSpPr>
          <p:cNvPr id="31" name="Прямая со стрелкой 30"/>
          <p:cNvCxnSpPr>
            <a:stCxn id="168" idx="2"/>
            <a:endCxn id="203" idx="0"/>
          </p:cNvCxnSpPr>
          <p:nvPr/>
        </p:nvCxnSpPr>
        <p:spPr>
          <a:xfrm>
            <a:off x="5909936" y="3692759"/>
            <a:ext cx="0" cy="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06" idx="2"/>
            <a:endCxn id="176" idx="0"/>
          </p:cNvCxnSpPr>
          <p:nvPr/>
        </p:nvCxnSpPr>
        <p:spPr>
          <a:xfrm>
            <a:off x="5909936" y="5064001"/>
            <a:ext cx="0" cy="1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99" idx="2"/>
            <a:endCxn id="168" idx="0"/>
          </p:cNvCxnSpPr>
          <p:nvPr/>
        </p:nvCxnSpPr>
        <p:spPr>
          <a:xfrm>
            <a:off x="5909936" y="2869288"/>
            <a:ext cx="0" cy="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Группа 291"/>
          <p:cNvGrpSpPr/>
          <p:nvPr/>
        </p:nvGrpSpPr>
        <p:grpSpPr>
          <a:xfrm>
            <a:off x="3111492" y="1196752"/>
            <a:ext cx="7620836" cy="5422009"/>
            <a:chOff x="3111492" y="1058501"/>
            <a:chExt cx="7620836" cy="5480249"/>
          </a:xfrm>
        </p:grpSpPr>
        <p:sp>
          <p:nvSpPr>
            <p:cNvPr id="163" name="TextBox 162"/>
            <p:cNvSpPr txBox="1"/>
            <p:nvPr/>
          </p:nvSpPr>
          <p:spPr>
            <a:xfrm>
              <a:off x="5935502" y="1064224"/>
              <a:ext cx="52995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3111492" y="1058501"/>
              <a:ext cx="7620836" cy="5480249"/>
              <a:chOff x="3111492" y="1058501"/>
              <a:chExt cx="7620836" cy="548024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9063321" y="1062546"/>
                <a:ext cx="43794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</a:p>
            </p:txBody>
          </p:sp>
          <p:cxnSp>
            <p:nvCxnSpPr>
              <p:cNvPr id="24" name="Соединительная линия уступом 23"/>
              <p:cNvCxnSpPr>
                <a:stCxn id="84" idx="3"/>
                <a:endCxn id="164" idx="0"/>
              </p:cNvCxnSpPr>
              <p:nvPr/>
            </p:nvCxnSpPr>
            <p:spPr>
              <a:xfrm>
                <a:off x="8885322" y="1441956"/>
                <a:ext cx="699982" cy="385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Группа 289"/>
              <p:cNvGrpSpPr/>
              <p:nvPr/>
            </p:nvGrpSpPr>
            <p:grpSpPr>
              <a:xfrm>
                <a:off x="3111492" y="1058501"/>
                <a:ext cx="7620836" cy="5480249"/>
                <a:chOff x="3111492" y="1058501"/>
                <a:chExt cx="7620836" cy="548024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636329" y="2852065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34784" y="5094091"/>
                  <a:ext cx="43794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228615" y="5085184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3111492" y="1058501"/>
                  <a:ext cx="7620836" cy="5480249"/>
                  <a:chOff x="3111492" y="1058501"/>
                  <a:chExt cx="7620836" cy="5480249"/>
                </a:xfrm>
              </p:grpSpPr>
              <p:sp>
                <p:nvSpPr>
                  <p:cNvPr id="84" name="Блок-схема: решение 83"/>
                  <p:cNvSpPr/>
                  <p:nvPr/>
                </p:nvSpPr>
                <p:spPr>
                  <a:xfrm>
                    <a:off x="6510193" y="1058501"/>
                    <a:ext cx="2375129" cy="766910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depth=0?</a:t>
                    </a:r>
                    <a:endParaRPr lang="ru-RU" sz="1900" dirty="0"/>
                  </a:p>
                </p:txBody>
              </p:sp>
              <p:sp>
                <p:nvSpPr>
                  <p:cNvPr id="164" name="Блок-схема: процесс 163"/>
                  <p:cNvSpPr/>
                  <p:nvPr/>
                </p:nvSpPr>
                <p:spPr>
                  <a:xfrm>
                    <a:off x="8438280" y="1827230"/>
                    <a:ext cx="2294048" cy="594781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Вызови оценочную функцию</a:t>
                    </a:r>
                  </a:p>
                </p:txBody>
              </p:sp>
              <p:sp>
                <p:nvSpPr>
                  <p:cNvPr id="168" name="Блок-схема: решение 167"/>
                  <p:cNvSpPr/>
                  <p:nvPr/>
                </p:nvSpPr>
                <p:spPr>
                  <a:xfrm>
                    <a:off x="4485314" y="2922135"/>
                    <a:ext cx="2849244" cy="659183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Есть еще </a:t>
                    </a:r>
                    <a:r>
                      <a:rPr lang="ru-RU" sz="1900" dirty="0" smtClean="0"/>
                      <a:t>ходы?</a:t>
                    </a:r>
                    <a:endParaRPr lang="ru-RU" sz="1900" dirty="0"/>
                  </a:p>
                </p:txBody>
              </p:sp>
              <p:sp>
                <p:nvSpPr>
                  <p:cNvPr id="176" name="Блок-схема: решение 175"/>
                  <p:cNvSpPr/>
                  <p:nvPr/>
                </p:nvSpPr>
                <p:spPr>
                  <a:xfrm>
                    <a:off x="4485314" y="5085184"/>
                    <a:ext cx="2849244" cy="740897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score&lt;</a:t>
                    </a:r>
                    <a:r>
                      <a:rPr lang="en-US" sz="1900" dirty="0" err="1"/>
                      <a:t>tmp</a:t>
                    </a:r>
                    <a:r>
                      <a:rPr lang="en-US" sz="1900" dirty="0"/>
                      <a:t>?</a:t>
                    </a:r>
                    <a:endParaRPr lang="ru-RU" sz="1900" dirty="0"/>
                  </a:p>
                </p:txBody>
              </p:sp>
              <p:sp>
                <p:nvSpPr>
                  <p:cNvPr id="185" name="Блок-схема: знак завершения 184"/>
                  <p:cNvSpPr/>
                  <p:nvPr/>
                </p:nvSpPr>
                <p:spPr>
                  <a:xfrm>
                    <a:off x="9082102" y="6173957"/>
                    <a:ext cx="1030350" cy="364793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Конец</a:t>
                    </a:r>
                  </a:p>
                </p:txBody>
              </p: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4762912" y="1841101"/>
                    <a:ext cx="2294048" cy="907902"/>
                    <a:chOff x="4835860" y="1860778"/>
                    <a:chExt cx="2294048" cy="907902"/>
                  </a:xfrm>
                </p:grpSpPr>
                <p:sp>
                  <p:nvSpPr>
                    <p:cNvPr id="197" name="Блок-схема: процесс 196"/>
                    <p:cNvSpPr/>
                    <p:nvPr/>
                  </p:nvSpPr>
                  <p:spPr>
                    <a:xfrm>
                      <a:off x="4835860" y="1860778"/>
                      <a:ext cx="229404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score:=-INFINITY</a:t>
                      </a:r>
                      <a:endParaRPr lang="ru-RU" sz="1900" dirty="0"/>
                    </a:p>
                  </p:txBody>
                </p:sp>
                <p:sp>
                  <p:nvSpPr>
                    <p:cNvPr id="199" name="Блок-схема: процесс 198"/>
                    <p:cNvSpPr/>
                    <p:nvPr/>
                  </p:nvSpPr>
                  <p:spPr>
                    <a:xfrm>
                      <a:off x="4835860" y="2173899"/>
                      <a:ext cx="229404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Сгенерируй все ходы</a:t>
                      </a:r>
                    </a:p>
                  </p:txBody>
                </p:sp>
              </p:grpSp>
              <p:sp>
                <p:nvSpPr>
                  <p:cNvPr id="205" name="Блок-схема: процесс 204"/>
                  <p:cNvSpPr/>
                  <p:nvPr/>
                </p:nvSpPr>
                <p:spPr>
                  <a:xfrm>
                    <a:off x="3111492" y="5953774"/>
                    <a:ext cx="2294048" cy="28352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score:=tmp</a:t>
                    </a:r>
                    <a:endParaRPr lang="ru-RU" sz="1900" dirty="0"/>
                  </a:p>
                </p:txBody>
              </p: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4606192" y="3742709"/>
                    <a:ext cx="2607488" cy="1224581"/>
                    <a:chOff x="4601628" y="3790276"/>
                    <a:chExt cx="2607488" cy="1224581"/>
                  </a:xfrm>
                </p:grpSpPr>
                <p:sp>
                  <p:nvSpPr>
                    <p:cNvPr id="203" name="Блок-схема: процесс 202"/>
                    <p:cNvSpPr/>
                    <p:nvPr/>
                  </p:nvSpPr>
                  <p:spPr>
                    <a:xfrm>
                      <a:off x="4601628" y="3790276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Сделай ход</a:t>
                      </a:r>
                    </a:p>
                  </p:txBody>
                </p:sp>
                <p:sp>
                  <p:nvSpPr>
                    <p:cNvPr id="206" name="Блок-схема: процесс 205"/>
                    <p:cNvSpPr/>
                    <p:nvPr/>
                  </p:nvSpPr>
                  <p:spPr>
                    <a:xfrm>
                      <a:off x="4601628" y="4731337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Отмени ход</a:t>
                      </a:r>
                    </a:p>
                  </p:txBody>
                </p:sp>
                <p:sp>
                  <p:nvSpPr>
                    <p:cNvPr id="207" name="Блок-схема: процесс 206"/>
                    <p:cNvSpPr/>
                    <p:nvPr/>
                  </p:nvSpPr>
                  <p:spPr>
                    <a:xfrm>
                      <a:off x="4601628" y="4105176"/>
                      <a:ext cx="260748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tmp:=-</a:t>
                      </a:r>
                      <a:r>
                        <a:rPr lang="en-US" sz="1900" dirty="0" smtClean="0"/>
                        <a:t>Search(depth-1</a:t>
                      </a:r>
                      <a:r>
                        <a:rPr lang="ru-RU" sz="1900" dirty="0" smtClean="0"/>
                        <a:t>)</a:t>
                      </a:r>
                      <a:endParaRPr lang="ru-RU" sz="1900" dirty="0"/>
                    </a:p>
                  </p:txBody>
                </p:sp>
              </p:grpSp>
            </p:grpSp>
            <p:cxnSp>
              <p:nvCxnSpPr>
                <p:cNvPr id="22" name="Соединительная линия уступом 21"/>
                <p:cNvCxnSpPr>
                  <a:stCxn id="84" idx="1"/>
                  <a:endCxn id="197" idx="0"/>
                </p:cNvCxnSpPr>
                <p:nvPr/>
              </p:nvCxnSpPr>
              <p:spPr>
                <a:xfrm rot="10800000" flipV="1">
                  <a:off x="5909937" y="1441955"/>
                  <a:ext cx="600257" cy="3991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164" idx="2"/>
                  <a:endCxn id="185" idx="0"/>
                </p:cNvCxnSpPr>
                <p:nvPr/>
              </p:nvCxnSpPr>
              <p:spPr>
                <a:xfrm>
                  <a:off x="9585304" y="2422011"/>
                  <a:ext cx="11973" cy="375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>
                  <a:stCxn id="168" idx="3"/>
                </p:cNvCxnSpPr>
                <p:nvPr/>
              </p:nvCxnSpPr>
              <p:spPr>
                <a:xfrm>
                  <a:off x="7334558" y="3251727"/>
                  <a:ext cx="2262719" cy="179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Соединительная линия уступом 76"/>
                <p:cNvCxnSpPr>
                  <a:stCxn id="176" idx="1"/>
                  <a:endCxn id="205" idx="0"/>
                </p:cNvCxnSpPr>
                <p:nvPr/>
              </p:nvCxnSpPr>
              <p:spPr>
                <a:xfrm rot="10800000" flipV="1">
                  <a:off x="4258516" y="5455632"/>
                  <a:ext cx="226798" cy="498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Соединительная линия уступом 80"/>
                <p:cNvCxnSpPr>
                  <a:stCxn id="176" idx="3"/>
                  <a:endCxn id="205" idx="2"/>
                </p:cNvCxnSpPr>
                <p:nvPr/>
              </p:nvCxnSpPr>
              <p:spPr>
                <a:xfrm flipH="1">
                  <a:off x="4258516" y="5455633"/>
                  <a:ext cx="3076042" cy="781661"/>
                </a:xfrm>
                <a:prstGeom prst="bentConnector4">
                  <a:avLst>
                    <a:gd name="adj1" fmla="val -7432"/>
                    <a:gd name="adj2" fmla="val 11238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Соединительная линия уступом 261"/>
                <p:cNvCxnSpPr>
                  <a:endCxn id="168" idx="0"/>
                </p:cNvCxnSpPr>
                <p:nvPr/>
              </p:nvCxnSpPr>
              <p:spPr>
                <a:xfrm rot="5400000" flipH="1" flipV="1">
                  <a:off x="4180441" y="4626858"/>
                  <a:ext cx="3434218" cy="24772"/>
                </a:xfrm>
                <a:prstGeom prst="bentConnector5">
                  <a:avLst>
                    <a:gd name="adj1" fmla="val -2775"/>
                    <a:gd name="adj2" fmla="val -11761473"/>
                    <a:gd name="adj3" fmla="val 1030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10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862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отсечение</a:t>
            </a:r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3076546" y="4725396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3303412" y="601542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верни </a:t>
              </a:r>
              <a:r>
                <a:rPr lang="en-US" sz="1400" dirty="0"/>
                <a:t>alpha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034319" y="359009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</a:t>
            </a:r>
            <a:r>
              <a:rPr lang="en-US" sz="1400" b="1" dirty="0" err="1"/>
              <a:t>AlphaBeta</a:t>
            </a:r>
            <a:r>
              <a:rPr lang="en-US" sz="1400" b="1" dirty="0"/>
              <a:t>(depth, alpha, beta :integer) :integer;</a:t>
            </a:r>
            <a:endParaRPr lang="ru-RU" sz="1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7F8-8708-4F95-9F68-E02110F75394}" type="datetime1">
              <a:rPr lang="ru-RU" smtClean="0"/>
              <a:t>18.05.2017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9493161" cy="108012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Содержание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9493161" cy="4839370"/>
          </a:xfrm>
        </p:spPr>
        <p:txBody>
          <a:bodyPr>
            <a:normAutofit/>
          </a:bodyPr>
          <a:lstStyle/>
          <a:p>
            <a:r>
              <a:rPr lang="ru-RU" sz="2800" dirty="0">
                <a:hlinkClick r:id="rId3" action="ppaction://hlinksldjump"/>
              </a:rPr>
              <a:t>Постановка </a:t>
            </a:r>
            <a:r>
              <a:rPr lang="ru-RU" sz="2800" dirty="0" smtClean="0">
                <a:hlinkClick r:id="rId3" action="ppaction://hlinksldjump"/>
              </a:rPr>
              <a:t>задачи</a:t>
            </a:r>
            <a:endParaRPr lang="ru-RU" sz="2800" dirty="0" smtClean="0"/>
          </a:p>
          <a:p>
            <a:r>
              <a:rPr lang="ru-RU" sz="2800" dirty="0" smtClean="0">
                <a:hlinkClick r:id="rId4" action="ppaction://hlinksldjump"/>
              </a:rPr>
              <a:t>Дерево игры</a:t>
            </a:r>
            <a:endParaRPr lang="ru-RU" sz="2800" dirty="0"/>
          </a:p>
          <a:p>
            <a:r>
              <a:rPr lang="ru-RU" sz="2800" dirty="0">
                <a:hlinkClick r:id="rId5" action="ppaction://hlinksldjump"/>
              </a:rPr>
              <a:t>Оценочная функция</a:t>
            </a:r>
            <a:endParaRPr lang="ru-RU" sz="2800" dirty="0"/>
          </a:p>
          <a:p>
            <a:r>
              <a:rPr lang="ru-RU" sz="2800" dirty="0" smtClean="0"/>
              <a:t>Алгоритмы</a:t>
            </a:r>
            <a:endParaRPr lang="ru-RU" sz="2800" dirty="0"/>
          </a:p>
          <a:p>
            <a:r>
              <a:rPr lang="ru-RU" sz="2800" dirty="0"/>
              <a:t>Реализация</a:t>
            </a:r>
          </a:p>
          <a:p>
            <a:r>
              <a:rPr lang="ru-RU" sz="2800" dirty="0"/>
              <a:t>Демонстрация</a:t>
            </a:r>
          </a:p>
          <a:p>
            <a:r>
              <a:rPr lang="ru-RU" sz="2800" dirty="0"/>
              <a:t>Заключение</a:t>
            </a:r>
          </a:p>
          <a:p>
            <a:r>
              <a:rPr lang="ru-RU" sz="2800" dirty="0"/>
              <a:t>Литература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2</a:t>
            </a:fld>
            <a:endParaRPr lang="ru-RU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Постановка </a:t>
            </a:r>
            <a:r>
              <a:rPr lang="ru-RU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5" y="1356868"/>
            <a:ext cx="10585176" cy="4839370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 smtClean="0"/>
              <a:t>исследовать </a:t>
            </a:r>
            <a:r>
              <a:rPr lang="ru-RU" sz="2800" i="1" u="sng" dirty="0"/>
              <a:t>алгоритмы</a:t>
            </a:r>
            <a:r>
              <a:rPr lang="ru-RU" sz="2800" u="sng" dirty="0"/>
              <a:t> поиска</a:t>
            </a:r>
            <a:r>
              <a:rPr lang="ru-RU" sz="2800" dirty="0"/>
              <a:t> лучшего </a:t>
            </a:r>
            <a:r>
              <a:rPr lang="ru-RU" sz="2800" dirty="0" smtClean="0"/>
              <a:t>хода</a:t>
            </a:r>
          </a:p>
          <a:p>
            <a:pPr algn="just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</a:t>
            </a:r>
            <a:r>
              <a:rPr lang="en-US" sz="2800" b="1" i="1" dirty="0"/>
              <a:t>”</a:t>
            </a:r>
            <a:endParaRPr lang="ru-RU" sz="2800" b="1" i="1" dirty="0"/>
          </a:p>
          <a:p>
            <a:pPr lvl="0" algn="just"/>
            <a:r>
              <a:rPr lang="ru-RU" sz="2800" dirty="0" smtClean="0"/>
              <a:t>создать </a:t>
            </a:r>
            <a:r>
              <a:rPr lang="ru-RU" sz="2800" i="1" u="sng" dirty="0"/>
              <a:t>виртуального </a:t>
            </a:r>
            <a:r>
              <a:rPr lang="ru-RU" sz="2800" i="1" u="sng" dirty="0" smtClean="0"/>
              <a:t>игрока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lvl="0" algn="just"/>
            <a:r>
              <a:rPr lang="ru-RU" sz="2800" dirty="0" smtClean="0"/>
              <a:t>оценить </a:t>
            </a:r>
            <a:r>
              <a:rPr lang="ru-RU" sz="2800" dirty="0"/>
              <a:t>качество его игры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</a:t>
            </a:r>
            <a:r>
              <a:rPr lang="en-US" sz="2800" b="1" i="1" dirty="0" smtClean="0"/>
              <a:t>Borealis”</a:t>
            </a:r>
            <a:endParaRPr lang="ru-RU" sz="2800" b="1" i="1" dirty="0" smtClean="0"/>
          </a:p>
          <a:p>
            <a:pPr algn="just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</a:t>
            </a:r>
            <a:r>
              <a:rPr lang="ru-RU" sz="2800" dirty="0" smtClean="0"/>
              <a:t>игры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3</a:t>
            </a:fld>
            <a:endParaRPr lang="ru-RU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Дерево игры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4</a:t>
            </a:fld>
            <a:endParaRPr lang="ru-RU" sz="1400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131" name="Рисунок 130" descr="Bord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32" name="Группа 131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Прямоугольник 16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Прямоугольник 16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Прямоугольник 16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Прямоугольник 16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Прямоугольник 16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Прямоугольник 16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Прямоугольник 17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Прямоугольник 17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2" name="Прямоугольник 18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1" name="Прямоугольник 19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24" name="Рисунок 123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25" name="Рисунок 124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26" name="Рисунок 125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27" name="Рисунок 126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8" name="Рисунок 127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30" name="Рисунок 129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grpSp>
        <p:nvGrpSpPr>
          <p:cNvPr id="197" name="Группа 196"/>
          <p:cNvGrpSpPr/>
          <p:nvPr/>
        </p:nvGrpSpPr>
        <p:grpSpPr>
          <a:xfrm>
            <a:off x="5578918" y="1196752"/>
            <a:ext cx="5000660" cy="4981301"/>
            <a:chOff x="3786182" y="1428736"/>
            <a:chExt cx="5000660" cy="4981301"/>
          </a:xfrm>
        </p:grpSpPr>
        <p:sp>
          <p:nvSpPr>
            <p:cNvPr id="198" name="Овал 197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d8-h8</a:t>
              </a:r>
              <a:endParaRPr lang="ru-RU" sz="1910" dirty="0"/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Группа 200"/>
            <p:cNvGrpSpPr/>
            <p:nvPr/>
          </p:nvGrpSpPr>
          <p:grpSpPr>
            <a:xfrm>
              <a:off x="7215206" y="2786058"/>
              <a:ext cx="1500198" cy="907301"/>
              <a:chOff x="6715140" y="2071678"/>
              <a:chExt cx="1500198" cy="907301"/>
            </a:xfrm>
          </p:grpSpPr>
          <p:cxnSp>
            <p:nvCxnSpPr>
              <p:cNvPr id="231" name="Прямая со стрелкой 230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7691630" y="2586564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c5-a3</a:t>
              </a:r>
              <a:endParaRPr lang="ru-RU" sz="1910" dirty="0"/>
            </a:p>
          </p:txBody>
        </p:sp>
        <p:cxnSp>
          <p:nvCxnSpPr>
            <p:cNvPr id="203" name="Прямая со стрелкой 202"/>
            <p:cNvCxnSpPr>
              <a:stCxn id="198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8" idx="4"/>
              <a:endCxn id="202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Группа 204"/>
            <p:cNvGrpSpPr/>
            <p:nvPr/>
          </p:nvGrpSpPr>
          <p:grpSpPr>
            <a:xfrm>
              <a:off x="6357950" y="1428736"/>
              <a:ext cx="2428892" cy="971823"/>
              <a:chOff x="6143636" y="857232"/>
              <a:chExt cx="2428892" cy="971823"/>
            </a:xfrm>
          </p:grpSpPr>
          <p:cxnSp>
            <p:nvCxnSpPr>
              <p:cNvPr id="228" name="Прямая со стрелкой 227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7929586" y="1436640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06" name="Прямая со стрелкой 205"/>
            <p:cNvCxnSpPr>
              <a:stCxn id="198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Группа 206"/>
            <p:cNvGrpSpPr/>
            <p:nvPr/>
          </p:nvGrpSpPr>
          <p:grpSpPr>
            <a:xfrm>
              <a:off x="3786182" y="4021024"/>
              <a:ext cx="928694" cy="1013810"/>
              <a:chOff x="5786446" y="2020760"/>
              <a:chExt cx="928694" cy="1013810"/>
            </a:xfrm>
          </p:grpSpPr>
          <p:cxnSp>
            <p:nvCxnSpPr>
              <p:cNvPr id="225" name="Прямая со стрелкой 224"/>
              <p:cNvCxnSpPr/>
              <p:nvPr/>
            </p:nvCxnSpPr>
            <p:spPr>
              <a:xfrm rot="10800000" flipV="1">
                <a:off x="5786446" y="2020760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6005152" y="2642155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7179487" y="4071942"/>
              <a:ext cx="1084217" cy="957194"/>
              <a:chOff x="6679421" y="2071678"/>
              <a:chExt cx="1084217" cy="957194"/>
            </a:xfrm>
          </p:grpSpPr>
          <p:cxnSp>
            <p:nvCxnSpPr>
              <p:cNvPr id="222" name="Прямая со стрелкой 221"/>
              <p:cNvCxnSpPr>
                <a:stCxn id="215" idx="2"/>
                <a:endCxn id="224" idx="1"/>
              </p:cNvCxnSpPr>
              <p:nvPr/>
            </p:nvCxnSpPr>
            <p:spPr>
              <a:xfrm>
                <a:off x="6679421" y="2071678"/>
                <a:ext cx="584151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2"/>
                <a:endCxn id="224" idx="3"/>
              </p:cNvCxnSpPr>
              <p:nvPr/>
            </p:nvCxnSpPr>
            <p:spPr>
              <a:xfrm>
                <a:off x="6679421" y="2071678"/>
                <a:ext cx="1084217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7263572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9" name="Группа 208"/>
            <p:cNvGrpSpPr/>
            <p:nvPr/>
          </p:nvGrpSpPr>
          <p:grpSpPr>
            <a:xfrm>
              <a:off x="5679288" y="4071942"/>
              <a:ext cx="1250166" cy="957194"/>
              <a:chOff x="6393668" y="2071678"/>
              <a:chExt cx="1250166" cy="957194"/>
            </a:xfrm>
          </p:grpSpPr>
          <p:cxnSp>
            <p:nvCxnSpPr>
              <p:cNvPr id="219" name="Прямая со стрелкой 218"/>
              <p:cNvCxnSpPr/>
              <p:nvPr/>
            </p:nvCxnSpPr>
            <p:spPr>
              <a:xfrm>
                <a:off x="6715140" y="2071678"/>
                <a:ext cx="89297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6393668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10" name="Прямая со стрелкой 209"/>
            <p:cNvCxnSpPr/>
            <p:nvPr/>
          </p:nvCxnSpPr>
          <p:spPr>
            <a:xfrm flipH="1">
              <a:off x="5572132" y="4071942"/>
              <a:ext cx="428628" cy="7606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6682461" y="5357826"/>
              <a:ext cx="645140" cy="1052211"/>
              <a:chOff x="7968345" y="2071677"/>
              <a:chExt cx="645140" cy="805835"/>
            </a:xfrm>
          </p:grpSpPr>
          <p:cxnSp>
            <p:nvCxnSpPr>
              <p:cNvPr id="216" name="Прямая со стрелкой 215"/>
              <p:cNvCxnSpPr/>
              <p:nvPr/>
            </p:nvCxnSpPr>
            <p:spPr>
              <a:xfrm rot="5400000">
                <a:off x="7789750" y="2250272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/>
              <p:nvPr/>
            </p:nvCxnSpPr>
            <p:spPr>
              <a:xfrm rot="16200000" flipH="1">
                <a:off x="8113419" y="2227181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8108181" y="2576981"/>
                <a:ext cx="500066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12" name="Овал 211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b4-b8</a:t>
              </a:r>
              <a:endParaRPr lang="ru-RU" sz="1910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6393669" y="4792816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h8-b2</a:t>
              </a:r>
              <a:endParaRPr lang="ru-RU" sz="1910" dirty="0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c7-c3</a:t>
              </a:r>
              <a:endParaRPr lang="ru-RU" sz="1910" dirty="0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c5-a7</a:t>
              </a:r>
              <a:endParaRPr lang="ru-RU" sz="191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94683" y="4911528"/>
            <a:ext cx="619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Просчет хода заканчивается при достижении заданной глубины.</a:t>
            </a:r>
          </a:p>
          <a:p>
            <a:pPr algn="just"/>
            <a:r>
              <a:rPr lang="ru-RU" sz="2000" dirty="0"/>
              <a:t>На последнем шаге </a:t>
            </a:r>
            <a:r>
              <a:rPr lang="ru-RU" sz="2000" dirty="0" smtClean="0"/>
              <a:t>рекурсии</a:t>
            </a:r>
            <a:r>
              <a:rPr lang="en-US" sz="2000" dirty="0" smtClean="0"/>
              <a:t> </a:t>
            </a:r>
            <a:r>
              <a:rPr lang="ru-RU" sz="2000" dirty="0" smtClean="0"/>
              <a:t>для оценки хода </a:t>
            </a:r>
            <a:r>
              <a:rPr lang="ru-RU" sz="2000" dirty="0"/>
              <a:t>вызывается оценочная функция.</a:t>
            </a:r>
          </a:p>
        </p:txBody>
      </p: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Оценочная функция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66706" y="1196752"/>
            <a:ext cx="7689933" cy="28898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/>
              <a:t>Пусть </a:t>
            </a:r>
            <a:r>
              <a:rPr lang="en-US" sz="2600" b="1" dirty="0"/>
              <a:t>P</a:t>
            </a:r>
            <a:r>
              <a:rPr lang="en-US" sz="2600" dirty="0"/>
              <a:t> </a:t>
            </a:r>
            <a:r>
              <a:rPr lang="en-US" sz="2600" i="1" dirty="0"/>
              <a:t>- </a:t>
            </a:r>
            <a:r>
              <a:rPr lang="ru-RU" sz="2600" i="1" u="sng" dirty="0"/>
              <a:t>множество всевозможных позиций </a:t>
            </a:r>
            <a:r>
              <a:rPr lang="ru-RU" sz="26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/>
              <a:t>Функция </a:t>
            </a:r>
            <a:r>
              <a:rPr lang="en-US" sz="2600" b="1" dirty="0"/>
              <a:t>F: P→Z, </a:t>
            </a:r>
            <a:r>
              <a:rPr lang="ru-RU" sz="2600" dirty="0"/>
              <a:t>ставящая в соответствие некоторой </a:t>
            </a:r>
            <a:r>
              <a:rPr lang="ru-RU" sz="2600" i="1" dirty="0"/>
              <a:t>позиции</a:t>
            </a:r>
            <a:r>
              <a:rPr lang="ru-RU" sz="2600" dirty="0"/>
              <a:t> из множества </a:t>
            </a:r>
            <a:r>
              <a:rPr lang="en-US" sz="2600" b="1" dirty="0"/>
              <a:t>P</a:t>
            </a:r>
            <a:r>
              <a:rPr lang="ru-RU" sz="2600" dirty="0"/>
              <a:t> </a:t>
            </a:r>
            <a:r>
              <a:rPr lang="ru-RU" sz="2600" i="1" dirty="0"/>
              <a:t>целое число</a:t>
            </a:r>
            <a:r>
              <a:rPr lang="ru-RU" sz="2600" dirty="0"/>
              <a:t>, отражающее «</a:t>
            </a:r>
            <a:r>
              <a:rPr lang="ru-RU" sz="2600" i="1" dirty="0"/>
              <a:t>выгодность»</a:t>
            </a:r>
            <a:r>
              <a:rPr lang="ru-RU" sz="2600" dirty="0"/>
              <a:t> этой позиции для текущего игрока, называется </a:t>
            </a:r>
            <a:r>
              <a:rPr lang="ru-RU" sz="2600" b="1" i="1" u="sng" dirty="0"/>
              <a:t>оценочной функцией</a:t>
            </a:r>
            <a:r>
              <a:rPr lang="ru-RU" sz="2600" dirty="0"/>
              <a:t>.  </a:t>
            </a:r>
            <a:endParaRPr lang="ru-RU" sz="26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49485" y="3573016"/>
            <a:ext cx="7507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/>
              <a:t>Простейшая оценочная функция просто суммирует вес всех белых шашек и вычитает из полученного результата сумму всех черных шашек.</a:t>
            </a: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6" name="Группа 85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5" name="Рисунок 94" descr="Border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6" name="Группа 95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9" name="Рисунок 88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91" name="Рисунок 90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92" name="Рисунок 91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93" name="Рисунок 92" descr="WhiteChec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</p:grpSp>
      <p:sp>
        <p:nvSpPr>
          <p:cNvPr id="161" name="Прямоугольник 160"/>
          <p:cNvSpPr/>
          <p:nvPr/>
        </p:nvSpPr>
        <p:spPr>
          <a:xfrm>
            <a:off x="551876" y="4933123"/>
            <a:ext cx="1130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Пусть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шашки </a:t>
            </a:r>
            <a:r>
              <a:rPr lang="en-US" sz="2200" dirty="0" smtClean="0"/>
              <a:t>10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дамки </a:t>
            </a:r>
            <a:r>
              <a:rPr lang="en-US" sz="2200" dirty="0" smtClean="0"/>
              <a:t>3</a:t>
            </a:r>
            <a:r>
              <a:rPr lang="ru-RU" sz="2200" dirty="0" smtClean="0"/>
              <a:t>0</a:t>
            </a:r>
            <a:endParaRPr lang="ru-RU" sz="2200" dirty="0" smtClean="0"/>
          </a:p>
          <a:p>
            <a:r>
              <a:rPr lang="ru-RU" sz="2200" dirty="0" smtClean="0"/>
              <a:t>Оценочная функция для </a:t>
            </a:r>
            <a:r>
              <a:rPr lang="ru-RU" sz="2200" dirty="0" smtClean="0"/>
              <a:t>белого игрока вернет </a:t>
            </a:r>
            <a:r>
              <a:rPr lang="ru-RU" sz="2200" dirty="0" smtClean="0"/>
              <a:t>значение </a:t>
            </a:r>
            <a:r>
              <a:rPr lang="en-US" sz="2200" dirty="0" smtClean="0"/>
              <a:t>10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51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BF2-5C5E-47EF-9BE1-B461B3FE9D7A}" type="datetime1">
              <a:rPr lang="ru-RU" smtClean="0"/>
              <a:t>18.05.2017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4494724" y="1694711"/>
            <a:ext cx="674292" cy="74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9416" y="4595644"/>
            <a:ext cx="3809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Исследование показало, что перебор с отсечениями работает в среднем в </a:t>
            </a:r>
            <a:r>
              <a:rPr lang="ru-RU" sz="2400" dirty="0" smtClean="0"/>
              <a:t>9 </a:t>
            </a:r>
            <a:r>
              <a:rPr lang="ru-RU" sz="2400" dirty="0"/>
              <a:t>раз быстрее.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9416" y="3411252"/>
            <a:ext cx="380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Результат остается таким же, как и в алгоритме полного перебора.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Алгоритм перебора с отсечениями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2351584" y="1340768"/>
            <a:ext cx="8072494" cy="4801877"/>
            <a:chOff x="3503712" y="1400330"/>
            <a:chExt cx="8072494" cy="4801877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3503712" y="1400330"/>
              <a:ext cx="8072494" cy="4801877"/>
              <a:chOff x="2166910" y="1643053"/>
              <a:chExt cx="8072494" cy="4801877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3595670" y="1785926"/>
                <a:ext cx="5929354" cy="2857520"/>
                <a:chOff x="2071670" y="1785926"/>
                <a:chExt cx="5929354" cy="2857520"/>
              </a:xfrm>
            </p:grpSpPr>
            <p:sp>
              <p:nvSpPr>
                <p:cNvPr id="8" name="Овал 7"/>
                <p:cNvSpPr/>
                <p:nvPr/>
              </p:nvSpPr>
              <p:spPr>
                <a:xfrm>
                  <a:off x="3571868" y="1785926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α</a:t>
                  </a:r>
                  <a:r>
                    <a:rPr lang="en-US" sz="2000" dirty="0"/>
                    <a:t>=4</a:t>
                  </a:r>
                  <a:endParaRPr lang="ru-RU" sz="2000" dirty="0"/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6929454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4214810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1</a:t>
                  </a:r>
                  <a:endParaRPr lang="ru-RU" sz="2000" dirty="0"/>
                </a:p>
              </p:txBody>
            </p:sp>
            <p:sp>
              <p:nvSpPr>
                <p:cNvPr id="11" name="Овал 10"/>
                <p:cNvSpPr/>
                <p:nvPr/>
              </p:nvSpPr>
              <p:spPr>
                <a:xfrm>
                  <a:off x="5572132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5143504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β</a:t>
                  </a:r>
                  <a:r>
                    <a:rPr lang="en-US" sz="2000" dirty="0"/>
                    <a:t>=1&lt;</a:t>
                  </a:r>
                  <a:r>
                    <a:rPr lang="el-GR" sz="2000" dirty="0"/>
                    <a:t>α</a:t>
                  </a:r>
                  <a:endParaRPr lang="ru-RU" sz="2000" dirty="0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2071670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4</a:t>
                  </a:r>
                  <a:endParaRPr lang="ru-RU" sz="2000" dirty="0"/>
                </a:p>
              </p:txBody>
            </p:sp>
            <p:cxnSp>
              <p:nvCxnSpPr>
                <p:cNvPr id="14" name="Прямая со стрелкой 13"/>
                <p:cNvCxnSpPr>
                  <a:endCxn id="12" idx="0"/>
                </p:cNvCxnSpPr>
                <p:nvPr/>
              </p:nvCxnSpPr>
              <p:spPr>
                <a:xfrm>
                  <a:off x="4143372" y="2357431"/>
                  <a:ext cx="1535917" cy="4286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endCxn id="13" idx="0"/>
                </p:cNvCxnSpPr>
                <p:nvPr/>
              </p:nvCxnSpPr>
              <p:spPr>
                <a:xfrm rot="10800000" flipV="1">
                  <a:off x="2607456" y="2357430"/>
                  <a:ext cx="1535919" cy="4286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>
                  <a:endCxn id="9" idx="0"/>
                </p:cNvCxnSpPr>
                <p:nvPr/>
              </p:nvCxnSpPr>
              <p:spPr>
                <a:xfrm>
                  <a:off x="5715008" y="3357563"/>
                  <a:ext cx="1750231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endCxn id="11" idx="0"/>
                </p:cNvCxnSpPr>
                <p:nvPr/>
              </p:nvCxnSpPr>
              <p:spPr>
                <a:xfrm rot="16200000" flipH="1">
                  <a:off x="5554273" y="3518297"/>
                  <a:ext cx="714379" cy="3929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>
                  <a:endCxn id="10" idx="0"/>
                </p:cNvCxnSpPr>
                <p:nvPr/>
              </p:nvCxnSpPr>
              <p:spPr>
                <a:xfrm rot="10800000" flipV="1">
                  <a:off x="4750596" y="3357562"/>
                  <a:ext cx="964413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Группа 28"/>
                <p:cNvGrpSpPr/>
                <p:nvPr/>
              </p:nvGrpSpPr>
              <p:grpSpPr>
                <a:xfrm>
                  <a:off x="5804305" y="3709990"/>
                  <a:ext cx="232174" cy="76994"/>
                  <a:chOff x="5804305" y="3709990"/>
                  <a:chExt cx="232174" cy="76994"/>
                </a:xfrm>
              </p:grpSpPr>
              <p:cxnSp>
                <p:nvCxnSpPr>
                  <p:cNvPr id="27" name="Прямая соединительная линия 26"/>
                  <p:cNvCxnSpPr/>
                  <p:nvPr/>
                </p:nvCxnSpPr>
                <p:spPr>
                  <a:xfrm>
                    <a:off x="5804305" y="3709990"/>
                    <a:ext cx="214315" cy="31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>
                    <a:off x="5822165" y="3785396"/>
                    <a:ext cx="214314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 flipV="1">
                  <a:off x="6597781" y="3704259"/>
                  <a:ext cx="160546" cy="95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Прямая со стрелкой 43"/>
              <p:cNvCxnSpPr/>
              <p:nvPr/>
            </p:nvCxnSpPr>
            <p:spPr>
              <a:xfrm flipV="1">
                <a:off x="6738942" y="4780958"/>
                <a:ext cx="607223" cy="6483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 flipV="1">
                <a:off x="6738942" y="4780955"/>
                <a:ext cx="2052704" cy="6483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738810" y="5429267"/>
                <a:ext cx="4429156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/>
                  <a:t>Далее просчитывать нет смысла, т.к. результаты все равно не будут записаны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66910" y="1643053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α</a:t>
                </a:r>
                <a:r>
                  <a:rPr lang="ru-RU" sz="2000" i="1" dirty="0"/>
                  <a:t> – максимум для 1 игрока </a:t>
                </a:r>
              </a:p>
            </p:txBody>
          </p:sp>
          <p:cxnSp>
            <p:nvCxnSpPr>
              <p:cNvPr id="56" name="Прямая со стрелкой 55"/>
              <p:cNvCxnSpPr>
                <a:stCxn id="58" idx="1"/>
              </p:cNvCxnSpPr>
              <p:nvPr/>
            </p:nvCxnSpPr>
            <p:spPr>
              <a:xfrm flipH="1">
                <a:off x="7631918" y="2425624"/>
                <a:ext cx="464346" cy="292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096264" y="2071681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β</a:t>
                </a:r>
                <a:r>
                  <a:rPr lang="ru-RU" sz="2000" i="1" dirty="0"/>
                  <a:t> – максимум для 2 игрока </a:t>
                </a:r>
              </a:p>
            </p:txBody>
          </p:sp>
        </p:grp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9567107" y="3490701"/>
              <a:ext cx="160546" cy="9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4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D5DF-4958-4963-8892-AF7D6F7ACF43}" type="datetime1">
              <a:rPr lang="ru-RU" smtClean="0"/>
              <a:t>18.05.2017</a:t>
            </a:fld>
            <a:endParaRPr lang="ru-RU"/>
          </a:p>
        </p:txBody>
      </p:sp>
      <p:sp>
        <p:nvSpPr>
          <p:cNvPr id="82" name="Номер слайда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0" y="1052736"/>
            <a:ext cx="110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68486" y="2276872"/>
            <a:ext cx="7160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максимальная глубина рекурсии равна 2.</a:t>
            </a:r>
          </a:p>
          <a:p>
            <a:pPr algn="just"/>
            <a:r>
              <a:rPr lang="ru-RU" sz="2400" u="sng" dirty="0" smtClean="0"/>
              <a:t>Ход белых</a:t>
            </a:r>
            <a:r>
              <a:rPr lang="en-US" sz="2400" u="sng" dirty="0" smtClean="0"/>
              <a:t>:</a:t>
            </a:r>
            <a:endParaRPr lang="ru-RU" sz="2400" u="sng" dirty="0" smtClean="0"/>
          </a:p>
          <a:p>
            <a:pPr algn="just"/>
            <a:r>
              <a:rPr lang="ru-RU" sz="2400" dirty="0" smtClean="0"/>
              <a:t>лучший </a:t>
            </a:r>
            <a:r>
              <a:rPr lang="ru-RU" sz="2400" dirty="0"/>
              <a:t>ход – </a:t>
            </a:r>
            <a:r>
              <a:rPr lang="en-US" sz="2400" i="1" dirty="0"/>
              <a:t>d8-h8</a:t>
            </a:r>
            <a:r>
              <a:rPr lang="ru-RU" sz="2400" dirty="0"/>
              <a:t>, </a:t>
            </a:r>
            <a:r>
              <a:rPr lang="ru-RU" sz="2400" dirty="0" smtClean="0"/>
              <a:t>т.к.</a:t>
            </a:r>
            <a:r>
              <a:rPr lang="ru-RU" sz="2400" dirty="0" smtClean="0"/>
              <a:t> </a:t>
            </a:r>
            <a:r>
              <a:rPr lang="ru-RU" sz="2400" dirty="0"/>
              <a:t>он приводит к полному уничтожению противника. Однако </a:t>
            </a:r>
            <a:r>
              <a:rPr lang="ru-RU" sz="2400" dirty="0" smtClean="0"/>
              <a:t>компьютерный игрок </a:t>
            </a:r>
            <a:r>
              <a:rPr lang="ru-RU" sz="2400" dirty="0"/>
              <a:t>не увидит преимуществ такого хода. </a:t>
            </a:r>
            <a:endParaRPr lang="ru-RU" sz="2400" dirty="0" smtClean="0"/>
          </a:p>
          <a:p>
            <a:pPr algn="just"/>
            <a:r>
              <a:rPr lang="ru-RU" sz="2400" dirty="0"/>
              <a:t>Чтобы избежать подобных ситуаций, отдельные ветки стоит просчитывать на большую глубину. </a:t>
            </a:r>
            <a:r>
              <a:rPr lang="ru-RU" sz="2400" dirty="0" smtClean="0"/>
              <a:t>Для этого применяется </a:t>
            </a:r>
            <a:r>
              <a:rPr lang="ru-RU" sz="2400" i="1" u="sng" dirty="0" smtClean="0"/>
              <a:t>форсирование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шашках форсированными вариантами являются взятия.</a:t>
            </a:r>
          </a:p>
          <a:p>
            <a:pPr algn="just"/>
            <a:endParaRPr lang="ru-RU" sz="24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852561" y="2420888"/>
            <a:ext cx="3515247" cy="353159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Форсированные варианты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7" y="2852936"/>
            <a:ext cx="3532097" cy="2840203"/>
          </a:xfrm>
          <a:prstGeom prst="rect">
            <a:avLst/>
          </a:prstGeom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CCE-6BDB-42B9-9554-40A06086BBB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Реализация</a:t>
            </a:r>
            <a:endParaRPr lang="ru-RU" b="1" dirty="0">
              <a:solidFill>
                <a:schemeClr val="accent1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23390" y="1124738"/>
            <a:ext cx="11233254" cy="1368158"/>
            <a:chOff x="2392474" y="3382129"/>
            <a:chExt cx="7300296" cy="1856626"/>
          </a:xfrm>
        </p:grpSpPr>
        <p:grpSp>
          <p:nvGrpSpPr>
            <p:cNvPr id="1026" name="Группа 17"/>
            <p:cNvGrpSpPr>
              <a:grpSpLocks/>
            </p:cNvGrpSpPr>
            <p:nvPr/>
          </p:nvGrpSpPr>
          <p:grpSpPr bwMode="auto">
            <a:xfrm>
              <a:off x="5238724" y="3382129"/>
              <a:ext cx="4454046" cy="1856626"/>
              <a:chOff x="19341" y="-1166"/>
              <a:chExt cx="34454" cy="11409"/>
            </a:xfrm>
          </p:grpSpPr>
          <p:sp>
            <p:nvSpPr>
              <p:cNvPr id="15" name="Блок-схема: процесс 15"/>
              <p:cNvSpPr>
                <a:spLocks noChangeArrowheads="1"/>
              </p:cNvSpPr>
              <p:nvPr/>
            </p:nvSpPr>
            <p:spPr bwMode="auto">
              <a:xfrm>
                <a:off x="31565" y="162"/>
                <a:ext cx="22230" cy="10081"/>
              </a:xfrm>
              <a:prstGeom prst="flowChartProcess">
                <a:avLst/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Вычислительное ядро</a:t>
                </a:r>
                <a:r>
                  <a:rPr lang="en-US" sz="2800" dirty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(C++)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Прямая со стрелкой 17"/>
              <p:cNvCxnSpPr>
                <a:cxnSpLocks noChangeShapeType="1"/>
              </p:cNvCxnSpPr>
              <p:nvPr/>
            </p:nvCxnSpPr>
            <p:spPr bwMode="auto">
              <a:xfrm>
                <a:off x="19341" y="2437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8" name="TextBox 34"/>
              <p:cNvSpPr txBox="1">
                <a:spLocks noChangeArrowheads="1"/>
              </p:cNvSpPr>
              <p:nvPr/>
            </p:nvSpPr>
            <p:spPr bwMode="auto">
              <a:xfrm>
                <a:off x="21676" y="-1166"/>
                <a:ext cx="6448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позиция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Прямая со стрелкой 19"/>
              <p:cNvCxnSpPr>
                <a:cxnSpLocks noChangeShapeType="1"/>
              </p:cNvCxnSpPr>
              <p:nvPr/>
            </p:nvCxnSpPr>
            <p:spPr bwMode="auto">
              <a:xfrm flipH="1">
                <a:off x="19341" y="7841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9341" y="4238"/>
                <a:ext cx="12410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лучший ход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Блок-схема: процесс 15"/>
            <p:cNvSpPr>
              <a:spLocks noChangeArrowheads="1"/>
            </p:cNvSpPr>
            <p:nvPr/>
          </p:nvSpPr>
          <p:spPr bwMode="auto">
            <a:xfrm>
              <a:off x="2392474" y="3598239"/>
              <a:ext cx="2846250" cy="1640516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r>
                <a:rPr lang="en-US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 (</a:t>
              </a:r>
              <a:r>
                <a:rPr lang="en-US" sz="2800" dirty="0" smtClean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C#)</a:t>
              </a:r>
              <a:endParaRPr lang="ru-RU" sz="28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68" y="2826269"/>
            <a:ext cx="3914562" cy="2254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4726837"/>
            <a:ext cx="3672409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031" y="3759383"/>
            <a:ext cx="3532097" cy="28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227-B18F-46FB-9E98-DC6F79D027C6}" type="datetime1">
              <a:rPr lang="ru-RU" smtClean="0"/>
              <a:t>18.05.2017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1385" y="1572496"/>
            <a:ext cx="920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Графическая часть выполнена по схеме </a:t>
            </a:r>
            <a:r>
              <a:rPr lang="en-US" sz="2400" dirty="0"/>
              <a:t>MVC</a:t>
            </a:r>
            <a:r>
              <a:rPr lang="ru-RU" sz="2400" dirty="0"/>
              <a:t> (</a:t>
            </a:r>
            <a:r>
              <a:rPr lang="en-US" sz="2400" dirty="0"/>
              <a:t>Model</a:t>
            </a:r>
            <a:r>
              <a:rPr lang="ru-RU" sz="2400" dirty="0"/>
              <a:t>, </a:t>
            </a:r>
            <a:r>
              <a:rPr lang="en-US" sz="2400" dirty="0"/>
              <a:t>View</a:t>
            </a:r>
            <a:r>
              <a:rPr lang="ru-RU" sz="2400" dirty="0"/>
              <a:t>, </a:t>
            </a:r>
            <a:r>
              <a:rPr lang="en-US" sz="2400" dirty="0"/>
              <a:t>Controller</a:t>
            </a:r>
            <a:r>
              <a:rPr lang="ru-RU" sz="2400" dirty="0"/>
              <a:t>)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2309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/>
                </a:solidFill>
              </a:rPr>
              <a:t>Графическая оболочка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786</Words>
  <Application>Microsoft Office PowerPoint</Application>
  <PresentationFormat>Широкоэкранный</PresentationFormat>
  <Paragraphs>168</Paragraphs>
  <Slides>16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 2</vt:lpstr>
      <vt:lpstr>HDOfficeLightV0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Дерево игры</vt:lpstr>
      <vt:lpstr>Оценочная 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полного перебора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Александр</cp:lastModifiedBy>
  <cp:revision>188</cp:revision>
  <dcterms:created xsi:type="dcterms:W3CDTF">2017-05-06T17:19:05Z</dcterms:created>
  <dcterms:modified xsi:type="dcterms:W3CDTF">2017-05-18T18:22:07Z</dcterms:modified>
</cp:coreProperties>
</file>