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63" r:id="rId2"/>
    <p:sldId id="280" r:id="rId3"/>
    <p:sldId id="264" r:id="rId4"/>
    <p:sldId id="281" r:id="rId5"/>
    <p:sldId id="282" r:id="rId6"/>
    <p:sldId id="284" r:id="rId7"/>
    <p:sldId id="279" r:id="rId8"/>
    <p:sldId id="266" r:id="rId9"/>
    <p:sldId id="270" r:id="rId10"/>
    <p:sldId id="271" r:id="rId11"/>
    <p:sldId id="267" r:id="rId12"/>
    <p:sldId id="269" r:id="rId13"/>
    <p:sldId id="276" r:id="rId14"/>
    <p:sldId id="272" r:id="rId15"/>
    <p:sldId id="273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8F"/>
    <a:srgbClr val="FFD9B3"/>
    <a:srgbClr val="006600"/>
    <a:srgbClr val="00B800"/>
    <a:srgbClr val="009900"/>
    <a:srgbClr val="800080"/>
    <a:srgbClr val="66FF33"/>
    <a:srgbClr val="FFA861"/>
    <a:srgbClr val="FFF8CD"/>
    <a:srgbClr val="FFB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F06F-E755-40EC-BC47-D780A329DFEC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060-8C41-4E01-9F71-78E8A2AC4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0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1DF4-76BC-4F89-A906-F46AC0F01938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ECCD-195C-479F-9737-6AF65B948B26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F47-F5F7-4106-AAEF-954733A9EED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F42-CF70-46A4-95D9-00436828EA1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0BAF-9CA2-4F3A-B0DA-3EF34775A1A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0C9-4AD1-407B-AD4A-F2B99089FB46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0C9C-6BE0-4301-87D6-9E753EB73FB8}" type="datetime1">
              <a:rPr lang="ru-RU" smtClean="0"/>
              <a:t>18.05.2017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13-D700-448A-BA2F-6AE2B5866385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E77E-178F-46AD-8D31-E17465AC294C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6B01-0A98-4E76-9E8F-DF7C1DDF8CA0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5C9963-FB6E-4BF7-9753-B74DA4709ABD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64060" y="1772816"/>
            <a:ext cx="7772400" cy="1944216"/>
          </a:xfrm>
        </p:spPr>
        <p:txBody>
          <a:bodyPr>
            <a:normAutofit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667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механики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8260" y="4182176"/>
            <a:ext cx="9198260" cy="1407064"/>
          </a:xfrm>
        </p:spPr>
        <p:txBody>
          <a:bodyPr/>
          <a:lstStyle/>
          <a:p>
            <a:pPr algn="r"/>
            <a:r>
              <a:rPr lang="ru-RU" sz="2400" dirty="0" smtClean="0"/>
              <a:t>Грачева Е</a:t>
            </a:r>
            <a:r>
              <a:rPr lang="en-US" sz="2400" dirty="0" smtClean="0"/>
              <a:t>. </a:t>
            </a:r>
            <a:r>
              <a:rPr lang="ru-RU" sz="2400" dirty="0" smtClean="0"/>
              <a:t>А., 2 курс ПМИ, Панов  А. А., 2 курс ФИИТ</a:t>
            </a:r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</a:t>
            </a:r>
            <a:r>
              <a:rPr lang="ru-RU" sz="2400" dirty="0" smtClean="0"/>
              <a:t> Мееров </a:t>
            </a:r>
            <a:r>
              <a:rPr lang="ru-RU" sz="2400" dirty="0"/>
              <a:t>И.Б.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2108" y="6054384"/>
            <a:ext cx="335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Нижний Новгород,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2596" y="42860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более сложной оценочной функции может учитываться ценность полей доски, которые определяются следующими основными принципами игры: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24034" y="1285860"/>
            <a:ext cx="86439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/>
              <a:t>Надо по возможности подвигаться вперед;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Ценность полей a1 и h2 является наименьшей;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Следует бороться за овладением центральными полями c5 и f4;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Надо придерживаться принципа равномерного распределения шашек по обоим флангам;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Шашки с полей c1, e1, g1 без особой надобности не сдвигать;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Дамка, контролируя главную диагональ, препятствует продвижению шашек противника.</a:t>
            </a:r>
          </a:p>
          <a:p>
            <a:endParaRPr lang="ru-RU" sz="1400" dirty="0"/>
          </a:p>
        </p:txBody>
      </p:sp>
      <p:pic>
        <p:nvPicPr>
          <p:cNvPr id="224" name="Рисунок 223" descr="B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76" y="3071813"/>
            <a:ext cx="2786082" cy="2799041"/>
          </a:xfrm>
          <a:prstGeom prst="rect">
            <a:avLst/>
          </a:prstGeom>
        </p:spPr>
      </p:pic>
      <p:grpSp>
        <p:nvGrpSpPr>
          <p:cNvPr id="225" name="Группа 30"/>
          <p:cNvGrpSpPr/>
          <p:nvPr/>
        </p:nvGrpSpPr>
        <p:grpSpPr>
          <a:xfrm>
            <a:off x="2821764" y="3226596"/>
            <a:ext cx="2476517" cy="2476519"/>
            <a:chOff x="1714480" y="642918"/>
            <a:chExt cx="5690842" cy="5690842"/>
          </a:xfrm>
        </p:grpSpPr>
        <p:sp>
          <p:nvSpPr>
            <p:cNvPr id="226" name="Прямоугольник 225"/>
            <p:cNvSpPr/>
            <p:nvPr/>
          </p:nvSpPr>
          <p:spPr>
            <a:xfrm>
              <a:off x="528638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21</a:t>
              </a:r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242886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8" name="Прямоугольник 227"/>
            <p:cNvSpPr/>
            <p:nvPr/>
          </p:nvSpPr>
          <p:spPr>
            <a:xfrm>
              <a:off x="385762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9" name="Прямоугольник 228"/>
            <p:cNvSpPr/>
            <p:nvPr/>
          </p:nvSpPr>
          <p:spPr>
            <a:xfrm>
              <a:off x="528638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0" name="Прямоугольник 229"/>
            <p:cNvSpPr/>
            <p:nvPr/>
          </p:nvSpPr>
          <p:spPr>
            <a:xfrm>
              <a:off x="671514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1" name="Прямоугольник 230"/>
            <p:cNvSpPr/>
            <p:nvPr/>
          </p:nvSpPr>
          <p:spPr>
            <a:xfrm>
              <a:off x="600076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457200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3" name="Прямоугольник 232"/>
            <p:cNvSpPr/>
            <p:nvPr/>
          </p:nvSpPr>
          <p:spPr>
            <a:xfrm>
              <a:off x="314324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4" name="Прямоугольник 233"/>
            <p:cNvSpPr/>
            <p:nvPr/>
          </p:nvSpPr>
          <p:spPr>
            <a:xfrm>
              <a:off x="171448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5" name="Прямоугольник 234"/>
            <p:cNvSpPr/>
            <p:nvPr/>
          </p:nvSpPr>
          <p:spPr>
            <a:xfrm>
              <a:off x="242886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6" name="Прямоугольник 235"/>
            <p:cNvSpPr/>
            <p:nvPr/>
          </p:nvSpPr>
          <p:spPr>
            <a:xfrm>
              <a:off x="385762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28638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671514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00076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57200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1" name="Прямоугольник 240"/>
            <p:cNvSpPr/>
            <p:nvPr/>
          </p:nvSpPr>
          <p:spPr>
            <a:xfrm>
              <a:off x="171448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2" name="Прямоугольник 241"/>
            <p:cNvSpPr/>
            <p:nvPr/>
          </p:nvSpPr>
          <p:spPr>
            <a:xfrm>
              <a:off x="242886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3" name="Прямоугольник 242"/>
            <p:cNvSpPr/>
            <p:nvPr/>
          </p:nvSpPr>
          <p:spPr>
            <a:xfrm>
              <a:off x="314324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385762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5" name="Прямоугольник 244"/>
            <p:cNvSpPr/>
            <p:nvPr/>
          </p:nvSpPr>
          <p:spPr>
            <a:xfrm>
              <a:off x="528638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6" name="Прямоугольник 245"/>
            <p:cNvSpPr/>
            <p:nvPr/>
          </p:nvSpPr>
          <p:spPr>
            <a:xfrm>
              <a:off x="671514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7" name="Прямоугольник 246"/>
            <p:cNvSpPr/>
            <p:nvPr/>
          </p:nvSpPr>
          <p:spPr>
            <a:xfrm>
              <a:off x="600076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600076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528638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457200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457200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385762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3" name="Прямоугольник 252"/>
            <p:cNvSpPr/>
            <p:nvPr/>
          </p:nvSpPr>
          <p:spPr>
            <a:xfrm>
              <a:off x="314324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314324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5" name="Прямоугольник 254"/>
            <p:cNvSpPr/>
            <p:nvPr/>
          </p:nvSpPr>
          <p:spPr>
            <a:xfrm>
              <a:off x="242886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6" name="Прямоугольник 255"/>
            <p:cNvSpPr/>
            <p:nvPr/>
          </p:nvSpPr>
          <p:spPr>
            <a:xfrm>
              <a:off x="171448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7" name="Прямоугольник 256"/>
            <p:cNvSpPr/>
            <p:nvPr/>
          </p:nvSpPr>
          <p:spPr>
            <a:xfrm>
              <a:off x="171448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8" name="Прямоугольник 257"/>
            <p:cNvSpPr/>
            <p:nvPr/>
          </p:nvSpPr>
          <p:spPr>
            <a:xfrm>
              <a:off x="671514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314324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43</a:t>
              </a:r>
            </a:p>
          </p:txBody>
        </p:sp>
        <p:sp>
          <p:nvSpPr>
            <p:cNvPr id="260" name="Прямоугольник 259"/>
            <p:cNvSpPr/>
            <p:nvPr/>
          </p:nvSpPr>
          <p:spPr>
            <a:xfrm>
              <a:off x="242886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61" name="Прямоугольник 260"/>
            <p:cNvSpPr/>
            <p:nvPr/>
          </p:nvSpPr>
          <p:spPr>
            <a:xfrm>
              <a:off x="385762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528638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63" name="Прямоугольник 262"/>
            <p:cNvSpPr/>
            <p:nvPr/>
          </p:nvSpPr>
          <p:spPr>
            <a:xfrm>
              <a:off x="671514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64" name="Прямоугольник 263"/>
            <p:cNvSpPr/>
            <p:nvPr/>
          </p:nvSpPr>
          <p:spPr>
            <a:xfrm>
              <a:off x="671514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31</a:t>
              </a:r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671514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17</a:t>
              </a:r>
            </a:p>
          </p:txBody>
        </p:sp>
        <p:sp>
          <p:nvSpPr>
            <p:cNvPr id="266" name="Прямоугольник 265"/>
            <p:cNvSpPr/>
            <p:nvPr/>
          </p:nvSpPr>
          <p:spPr>
            <a:xfrm>
              <a:off x="600076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20</a:t>
              </a:r>
            </a:p>
          </p:txBody>
        </p:sp>
        <p:sp>
          <p:nvSpPr>
            <p:cNvPr id="267" name="Прямоугольник 266"/>
            <p:cNvSpPr/>
            <p:nvPr/>
          </p:nvSpPr>
          <p:spPr>
            <a:xfrm>
              <a:off x="600076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8</a:t>
              </a:r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671514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-9</a:t>
              </a: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600076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23</a:t>
              </a: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600076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43</a:t>
              </a:r>
            </a:p>
          </p:txBody>
        </p:sp>
        <p:sp>
          <p:nvSpPr>
            <p:cNvPr id="271" name="Прямоугольник 270"/>
            <p:cNvSpPr/>
            <p:nvPr/>
          </p:nvSpPr>
          <p:spPr>
            <a:xfrm>
              <a:off x="528638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32</a:t>
              </a:r>
            </a:p>
          </p:txBody>
        </p:sp>
        <p:sp>
          <p:nvSpPr>
            <p:cNvPr id="272" name="Прямоугольник 271"/>
            <p:cNvSpPr/>
            <p:nvPr/>
          </p:nvSpPr>
          <p:spPr>
            <a:xfrm>
              <a:off x="1714480" y="1357297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42</a:t>
              </a: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242886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32</a:t>
              </a: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385762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32</a:t>
              </a: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457200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43</a:t>
              </a:r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528638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457200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7</a:t>
              </a:r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457200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23</a:t>
              </a:r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385762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13</a:t>
              </a:r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314324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25</a:t>
              </a:r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171448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17</a:t>
              </a: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242886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13</a:t>
              </a:r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314324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7</a:t>
              </a:r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171448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242886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385762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457200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20</a:t>
              </a:r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314324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20</a:t>
              </a:r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171448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-9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738414" y="5929333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Ценность полей для белой шашки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6524628" y="5929330"/>
            <a:ext cx="207170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Ценность полей для дамки</a:t>
            </a:r>
          </a:p>
        </p:txBody>
      </p:sp>
      <p:grpSp>
        <p:nvGrpSpPr>
          <p:cNvPr id="502" name="Группа 96"/>
          <p:cNvGrpSpPr/>
          <p:nvPr/>
        </p:nvGrpSpPr>
        <p:grpSpPr>
          <a:xfrm>
            <a:off x="6024562" y="3071813"/>
            <a:ext cx="2786082" cy="2799041"/>
            <a:chOff x="428596" y="428603"/>
            <a:chExt cx="3857652" cy="3875595"/>
          </a:xfrm>
        </p:grpSpPr>
        <p:pic>
          <p:nvPicPr>
            <p:cNvPr id="504" name="Рисунок 503" descr="Bor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96" y="428603"/>
              <a:ext cx="3857652" cy="3875595"/>
            </a:xfrm>
            <a:prstGeom prst="rect">
              <a:avLst/>
            </a:prstGeom>
          </p:spPr>
        </p:pic>
        <p:grpSp>
          <p:nvGrpSpPr>
            <p:cNvPr id="505" name="Группа 30"/>
            <p:cNvGrpSpPr/>
            <p:nvPr/>
          </p:nvGrpSpPr>
          <p:grpSpPr>
            <a:xfrm>
              <a:off x="642916" y="642918"/>
              <a:ext cx="3429024" cy="3429026"/>
              <a:chOff x="1714480" y="642918"/>
              <a:chExt cx="5690842" cy="5690842"/>
            </a:xfrm>
          </p:grpSpPr>
          <p:sp>
            <p:nvSpPr>
              <p:cNvPr id="506" name="Прямоугольник 505"/>
              <p:cNvSpPr/>
              <p:nvPr/>
            </p:nvSpPr>
            <p:spPr>
              <a:xfrm>
                <a:off x="528638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07" name="Прямоугольник 506"/>
              <p:cNvSpPr/>
              <p:nvPr/>
            </p:nvSpPr>
            <p:spPr>
              <a:xfrm>
                <a:off x="242886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8" name="Прямоугольник 507"/>
              <p:cNvSpPr/>
              <p:nvPr/>
            </p:nvSpPr>
            <p:spPr>
              <a:xfrm>
                <a:off x="385762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9" name="Прямоугольник 508"/>
              <p:cNvSpPr/>
              <p:nvPr/>
            </p:nvSpPr>
            <p:spPr>
              <a:xfrm>
                <a:off x="528638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0" name="Прямоугольник 509"/>
              <p:cNvSpPr/>
              <p:nvPr/>
            </p:nvSpPr>
            <p:spPr>
              <a:xfrm>
                <a:off x="671514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1" name="Прямоугольник 510"/>
              <p:cNvSpPr/>
              <p:nvPr/>
            </p:nvSpPr>
            <p:spPr>
              <a:xfrm>
                <a:off x="600076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2" name="Прямоугольник 511"/>
              <p:cNvSpPr/>
              <p:nvPr/>
            </p:nvSpPr>
            <p:spPr>
              <a:xfrm>
                <a:off x="457200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3" name="Прямоугольник 512"/>
              <p:cNvSpPr/>
              <p:nvPr/>
            </p:nvSpPr>
            <p:spPr>
              <a:xfrm>
                <a:off x="314324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4" name="Прямоугольник 513"/>
              <p:cNvSpPr/>
              <p:nvPr/>
            </p:nvSpPr>
            <p:spPr>
              <a:xfrm>
                <a:off x="171448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5" name="Прямоугольник 514"/>
              <p:cNvSpPr/>
              <p:nvPr/>
            </p:nvSpPr>
            <p:spPr>
              <a:xfrm>
                <a:off x="242886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6" name="Прямоугольник 515"/>
              <p:cNvSpPr/>
              <p:nvPr/>
            </p:nvSpPr>
            <p:spPr>
              <a:xfrm>
                <a:off x="385762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7" name="Прямоугольник 516"/>
              <p:cNvSpPr/>
              <p:nvPr/>
            </p:nvSpPr>
            <p:spPr>
              <a:xfrm>
                <a:off x="528638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8" name="Прямоугольник 517"/>
              <p:cNvSpPr/>
              <p:nvPr/>
            </p:nvSpPr>
            <p:spPr>
              <a:xfrm>
                <a:off x="671514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9" name="Прямоугольник 518"/>
              <p:cNvSpPr/>
              <p:nvPr/>
            </p:nvSpPr>
            <p:spPr>
              <a:xfrm>
                <a:off x="600076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0" name="Прямоугольник 519"/>
              <p:cNvSpPr/>
              <p:nvPr/>
            </p:nvSpPr>
            <p:spPr>
              <a:xfrm>
                <a:off x="457200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1" name="Прямоугольник 520"/>
              <p:cNvSpPr/>
              <p:nvPr/>
            </p:nvSpPr>
            <p:spPr>
              <a:xfrm>
                <a:off x="171448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2" name="Прямоугольник 521"/>
              <p:cNvSpPr/>
              <p:nvPr/>
            </p:nvSpPr>
            <p:spPr>
              <a:xfrm>
                <a:off x="242886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3" name="Прямоугольник 522"/>
              <p:cNvSpPr/>
              <p:nvPr/>
            </p:nvSpPr>
            <p:spPr>
              <a:xfrm>
                <a:off x="314324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4" name="Прямоугольник 523"/>
              <p:cNvSpPr/>
              <p:nvPr/>
            </p:nvSpPr>
            <p:spPr>
              <a:xfrm>
                <a:off x="385762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5" name="Прямоугольник 524"/>
              <p:cNvSpPr/>
              <p:nvPr/>
            </p:nvSpPr>
            <p:spPr>
              <a:xfrm>
                <a:off x="528638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6" name="Прямоугольник 525"/>
              <p:cNvSpPr/>
              <p:nvPr/>
            </p:nvSpPr>
            <p:spPr>
              <a:xfrm>
                <a:off x="671514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7" name="Прямоугольник 526"/>
              <p:cNvSpPr/>
              <p:nvPr/>
            </p:nvSpPr>
            <p:spPr>
              <a:xfrm>
                <a:off x="600076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8" name="Прямоугольник 527"/>
              <p:cNvSpPr/>
              <p:nvPr/>
            </p:nvSpPr>
            <p:spPr>
              <a:xfrm>
                <a:off x="600076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9" name="Прямоугольник 528"/>
              <p:cNvSpPr/>
              <p:nvPr/>
            </p:nvSpPr>
            <p:spPr>
              <a:xfrm>
                <a:off x="528638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0" name="Прямоугольник 529"/>
              <p:cNvSpPr/>
              <p:nvPr/>
            </p:nvSpPr>
            <p:spPr>
              <a:xfrm>
                <a:off x="457200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1" name="Прямоугольник 530"/>
              <p:cNvSpPr/>
              <p:nvPr/>
            </p:nvSpPr>
            <p:spPr>
              <a:xfrm>
                <a:off x="457200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2" name="Прямоугольник 531"/>
              <p:cNvSpPr/>
              <p:nvPr/>
            </p:nvSpPr>
            <p:spPr>
              <a:xfrm>
                <a:off x="385762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3" name="Прямоугольник 532"/>
              <p:cNvSpPr/>
              <p:nvPr/>
            </p:nvSpPr>
            <p:spPr>
              <a:xfrm>
                <a:off x="314324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4" name="Прямоугольник 533"/>
              <p:cNvSpPr/>
              <p:nvPr/>
            </p:nvSpPr>
            <p:spPr>
              <a:xfrm>
                <a:off x="314324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5" name="Прямоугольник 534"/>
              <p:cNvSpPr/>
              <p:nvPr/>
            </p:nvSpPr>
            <p:spPr>
              <a:xfrm>
                <a:off x="242886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6" name="Прямоугольник 535"/>
              <p:cNvSpPr/>
              <p:nvPr/>
            </p:nvSpPr>
            <p:spPr>
              <a:xfrm>
                <a:off x="171448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7" name="Прямоугольник 536"/>
              <p:cNvSpPr/>
              <p:nvPr/>
            </p:nvSpPr>
            <p:spPr>
              <a:xfrm>
                <a:off x="171448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8" name="Прямоугольник 537"/>
              <p:cNvSpPr/>
              <p:nvPr/>
            </p:nvSpPr>
            <p:spPr>
              <a:xfrm>
                <a:off x="671514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9" name="Прямоугольник 538"/>
              <p:cNvSpPr/>
              <p:nvPr/>
            </p:nvSpPr>
            <p:spPr>
              <a:xfrm>
                <a:off x="314324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0" name="Прямоугольник 539"/>
              <p:cNvSpPr/>
              <p:nvPr/>
            </p:nvSpPr>
            <p:spPr>
              <a:xfrm>
                <a:off x="242886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1" name="Прямоугольник 540"/>
              <p:cNvSpPr/>
              <p:nvPr/>
            </p:nvSpPr>
            <p:spPr>
              <a:xfrm>
                <a:off x="385762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2" name="Прямоугольник 541"/>
              <p:cNvSpPr/>
              <p:nvPr/>
            </p:nvSpPr>
            <p:spPr>
              <a:xfrm>
                <a:off x="528638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3" name="Прямоугольник 542"/>
              <p:cNvSpPr/>
              <p:nvPr/>
            </p:nvSpPr>
            <p:spPr>
              <a:xfrm>
                <a:off x="671514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  <p:sp>
            <p:nvSpPr>
              <p:cNvPr id="544" name="Прямоугольник 543"/>
              <p:cNvSpPr/>
              <p:nvPr/>
            </p:nvSpPr>
            <p:spPr>
              <a:xfrm>
                <a:off x="671514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5" name="Прямоугольник 544"/>
              <p:cNvSpPr/>
              <p:nvPr/>
            </p:nvSpPr>
            <p:spPr>
              <a:xfrm>
                <a:off x="671514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6" name="Прямоугольник 545"/>
              <p:cNvSpPr/>
              <p:nvPr/>
            </p:nvSpPr>
            <p:spPr>
              <a:xfrm>
                <a:off x="600076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7" name="Прямоугольник 546"/>
              <p:cNvSpPr/>
              <p:nvPr/>
            </p:nvSpPr>
            <p:spPr>
              <a:xfrm>
                <a:off x="600076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8" name="Прямоугольник 547"/>
              <p:cNvSpPr/>
              <p:nvPr/>
            </p:nvSpPr>
            <p:spPr>
              <a:xfrm>
                <a:off x="671514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49" name="Прямоугольник 548"/>
              <p:cNvSpPr/>
              <p:nvPr/>
            </p:nvSpPr>
            <p:spPr>
              <a:xfrm>
                <a:off x="600076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50" name="Прямоугольник 549"/>
              <p:cNvSpPr/>
              <p:nvPr/>
            </p:nvSpPr>
            <p:spPr>
              <a:xfrm>
                <a:off x="600076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  <p:sp>
            <p:nvSpPr>
              <p:cNvPr id="551" name="Прямоугольник 550"/>
              <p:cNvSpPr/>
              <p:nvPr/>
            </p:nvSpPr>
            <p:spPr>
              <a:xfrm>
                <a:off x="528638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  <p:sp>
            <p:nvSpPr>
              <p:cNvPr id="552" name="Прямоугольник 551"/>
              <p:cNvSpPr/>
              <p:nvPr/>
            </p:nvSpPr>
            <p:spPr>
              <a:xfrm>
                <a:off x="1714480" y="1357297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53" name="Прямоугольник 552"/>
              <p:cNvSpPr/>
              <p:nvPr/>
            </p:nvSpPr>
            <p:spPr>
              <a:xfrm>
                <a:off x="242886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54" name="Прямоугольник 553"/>
              <p:cNvSpPr/>
              <p:nvPr/>
            </p:nvSpPr>
            <p:spPr>
              <a:xfrm>
                <a:off x="385762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55" name="Прямоугольник 554"/>
              <p:cNvSpPr/>
              <p:nvPr/>
            </p:nvSpPr>
            <p:spPr>
              <a:xfrm>
                <a:off x="457200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56" name="Прямоугольник 555"/>
              <p:cNvSpPr/>
              <p:nvPr/>
            </p:nvSpPr>
            <p:spPr>
              <a:xfrm>
                <a:off x="528638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57" name="Прямоугольник 556"/>
              <p:cNvSpPr/>
              <p:nvPr/>
            </p:nvSpPr>
            <p:spPr>
              <a:xfrm>
                <a:off x="457200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58" name="Прямоугольник 557"/>
              <p:cNvSpPr/>
              <p:nvPr/>
            </p:nvSpPr>
            <p:spPr>
              <a:xfrm>
                <a:off x="457200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  <p:sp>
            <p:nvSpPr>
              <p:cNvPr id="559" name="Прямоугольник 558"/>
              <p:cNvSpPr/>
              <p:nvPr/>
            </p:nvSpPr>
            <p:spPr>
              <a:xfrm>
                <a:off x="385762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  <p:sp>
            <p:nvSpPr>
              <p:cNvPr id="560" name="Прямоугольник 559"/>
              <p:cNvSpPr/>
              <p:nvPr/>
            </p:nvSpPr>
            <p:spPr>
              <a:xfrm>
                <a:off x="314324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61" name="Прямоугольник 560"/>
              <p:cNvSpPr/>
              <p:nvPr/>
            </p:nvSpPr>
            <p:spPr>
              <a:xfrm>
                <a:off x="171448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62" name="Прямоугольник 561"/>
              <p:cNvSpPr/>
              <p:nvPr/>
            </p:nvSpPr>
            <p:spPr>
              <a:xfrm>
                <a:off x="242886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63" name="Прямоугольник 562"/>
              <p:cNvSpPr/>
              <p:nvPr/>
            </p:nvSpPr>
            <p:spPr>
              <a:xfrm>
                <a:off x="314324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  <p:sp>
            <p:nvSpPr>
              <p:cNvPr id="564" name="Прямоугольник 563"/>
              <p:cNvSpPr/>
              <p:nvPr/>
            </p:nvSpPr>
            <p:spPr>
              <a:xfrm>
                <a:off x="171448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65" name="Прямоугольник 564"/>
              <p:cNvSpPr/>
              <p:nvPr/>
            </p:nvSpPr>
            <p:spPr>
              <a:xfrm>
                <a:off x="242886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  <p:sp>
            <p:nvSpPr>
              <p:cNvPr id="566" name="Прямоугольник 565"/>
              <p:cNvSpPr/>
              <p:nvPr/>
            </p:nvSpPr>
            <p:spPr>
              <a:xfrm>
                <a:off x="385762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67" name="Прямоугольник 566"/>
              <p:cNvSpPr/>
              <p:nvPr/>
            </p:nvSpPr>
            <p:spPr>
              <a:xfrm>
                <a:off x="457200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68" name="Прямоугольник 567"/>
              <p:cNvSpPr/>
              <p:nvPr/>
            </p:nvSpPr>
            <p:spPr>
              <a:xfrm>
                <a:off x="314324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</a:p>
            </p:txBody>
          </p:sp>
          <p:sp>
            <p:nvSpPr>
              <p:cNvPr id="569" name="Прямоугольник 568"/>
              <p:cNvSpPr/>
              <p:nvPr/>
            </p:nvSpPr>
            <p:spPr>
              <a:xfrm>
                <a:off x="171448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</a:p>
            </p:txBody>
          </p:sp>
        </p:grp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E4E-320E-4868-99E8-5F2B2413BE0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9DC-779C-4955-A49E-123E8C7C1A6D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sp>
        <p:nvSpPr>
          <p:cNvPr id="252" name="TextBox 251"/>
          <p:cNvSpPr txBox="1"/>
          <p:nvPr/>
        </p:nvSpPr>
        <p:spPr>
          <a:xfrm>
            <a:off x="2095472" y="1417641"/>
            <a:ext cx="342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Search(depth :integer) :integer;</a:t>
            </a:r>
            <a:endParaRPr lang="ru-RU" sz="14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2102148" y="1701043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Параметр </a:t>
            </a:r>
            <a:r>
              <a:rPr lang="en-US" sz="1400" i="1" dirty="0"/>
              <a:t>depth</a:t>
            </a:r>
            <a:r>
              <a:rPr lang="en-US" sz="1400" dirty="0"/>
              <a:t> – </a:t>
            </a:r>
            <a:r>
              <a:rPr lang="ru-RU" sz="1400" dirty="0"/>
              <a:t>текущая глубина рекурсии.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2148" y="219786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score</a:t>
            </a:r>
            <a:r>
              <a:rPr lang="en-US" sz="1400" dirty="0"/>
              <a:t> –</a:t>
            </a:r>
            <a:r>
              <a:rPr lang="ru-RU" sz="1400" dirty="0"/>
              <a:t> оценка лучшего хода.</a:t>
            </a:r>
          </a:p>
        </p:txBody>
      </p:sp>
      <p:grpSp>
        <p:nvGrpSpPr>
          <p:cNvPr id="226" name="Группа 225"/>
          <p:cNvGrpSpPr/>
          <p:nvPr/>
        </p:nvGrpSpPr>
        <p:grpSpPr>
          <a:xfrm>
            <a:off x="3631102" y="1403086"/>
            <a:ext cx="6641365" cy="5050253"/>
            <a:chOff x="2051720" y="1330465"/>
            <a:chExt cx="6641365" cy="5050253"/>
          </a:xfrm>
        </p:grpSpPr>
        <p:sp>
          <p:nvSpPr>
            <p:cNvPr id="12" name="Блок-схема: решение 11"/>
            <p:cNvSpPr/>
            <p:nvPr/>
          </p:nvSpPr>
          <p:spPr>
            <a:xfrm>
              <a:off x="5005184" y="133046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17" name="Shape 16"/>
            <p:cNvCxnSpPr>
              <a:stCxn id="12" idx="1"/>
            </p:cNvCxnSpPr>
            <p:nvPr/>
          </p:nvCxnSpPr>
          <p:spPr>
            <a:xfrm rot="10800000" flipV="1">
              <a:off x="4503150" y="1547151"/>
              <a:ext cx="502036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105481" y="183027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21" name="Shape 20"/>
            <p:cNvCxnSpPr>
              <a:stCxn id="12" idx="3"/>
            </p:cNvCxnSpPr>
            <p:nvPr/>
          </p:nvCxnSpPr>
          <p:spPr>
            <a:xfrm>
              <a:off x="7013325" y="1547152"/>
              <a:ext cx="502035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29605" y="1830276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117" name="Блок-схема: процесс 116"/>
            <p:cNvSpPr/>
            <p:nvPr/>
          </p:nvSpPr>
          <p:spPr>
            <a:xfrm>
              <a:off x="6310400" y="1882029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</a:p>
          </p:txBody>
        </p:sp>
        <p:sp>
          <p:nvSpPr>
            <p:cNvPr id="143" name="Блок-схема: процесс 142"/>
            <p:cNvSpPr/>
            <p:nvPr/>
          </p:nvSpPr>
          <p:spPr>
            <a:xfrm>
              <a:off x="2136728" y="523285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3328634" y="188886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score:=-INFINITY</a:t>
              </a:r>
              <a:endParaRPr lang="ru-RU" sz="1400" dirty="0"/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 rot="5400000">
              <a:off x="4427753" y="2616460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Блок-схема: решение 36"/>
            <p:cNvSpPr/>
            <p:nvPr/>
          </p:nvSpPr>
          <p:spPr>
            <a:xfrm>
              <a:off x="3306932" y="270306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75741" y="2565304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4127" y="3103072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116" name="Блок-схема: процесс 115"/>
            <p:cNvSpPr/>
            <p:nvPr/>
          </p:nvSpPr>
          <p:spPr>
            <a:xfrm>
              <a:off x="3328634" y="226060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</a:p>
          </p:txBody>
        </p:sp>
        <p:sp>
          <p:nvSpPr>
            <p:cNvPr id="118" name="Блок-схема: процесс 117"/>
            <p:cNvSpPr/>
            <p:nvPr/>
          </p:nvSpPr>
          <p:spPr>
            <a:xfrm>
              <a:off x="3328633" y="350888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</a:p>
          </p:txBody>
        </p:sp>
        <p:sp>
          <p:nvSpPr>
            <p:cNvPr id="126" name="Блок-схема: процесс 125"/>
            <p:cNvSpPr/>
            <p:nvPr/>
          </p:nvSpPr>
          <p:spPr>
            <a:xfrm>
              <a:off x="3328632" y="38723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:=-Search(depth-1)</a:t>
              </a:r>
              <a:endParaRPr lang="ru-RU" sz="1400" dirty="0"/>
            </a:p>
          </p:txBody>
        </p:sp>
        <p:sp>
          <p:nvSpPr>
            <p:cNvPr id="129" name="Блок-схема: процесс 128"/>
            <p:cNvSpPr/>
            <p:nvPr/>
          </p:nvSpPr>
          <p:spPr>
            <a:xfrm>
              <a:off x="3328632" y="422623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</a:p>
          </p:txBody>
        </p:sp>
        <p:cxnSp>
          <p:nvCxnSpPr>
            <p:cNvPr id="131" name="Прямая со стрелкой 130"/>
            <p:cNvCxnSpPr/>
            <p:nvPr/>
          </p:nvCxnSpPr>
          <p:spPr>
            <a:xfrm rot="5400000">
              <a:off x="4429471" y="4579641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Блок-схема: решение 132"/>
            <p:cNvSpPr/>
            <p:nvPr/>
          </p:nvSpPr>
          <p:spPr>
            <a:xfrm>
              <a:off x="3306932" y="466776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138" name="Shape 137"/>
            <p:cNvCxnSpPr/>
            <p:nvPr/>
          </p:nvCxnSpPr>
          <p:spPr>
            <a:xfrm rot="16200000" flipH="1">
              <a:off x="5488172" y="5078720"/>
              <a:ext cx="911610" cy="533858"/>
            </a:xfrm>
            <a:prstGeom prst="bentConnector3">
              <a:avLst>
                <a:gd name="adj1" fmla="val -119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729625" y="4582394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grpSp>
          <p:nvGrpSpPr>
            <p:cNvPr id="135" name="Группа 42"/>
            <p:cNvGrpSpPr/>
            <p:nvPr/>
          </p:nvGrpSpPr>
          <p:grpSpPr>
            <a:xfrm>
              <a:off x="2845827" y="4610917"/>
              <a:ext cx="502037" cy="618283"/>
              <a:chOff x="1135111" y="2022134"/>
              <a:chExt cx="571504" cy="1121113"/>
            </a:xfrm>
          </p:grpSpPr>
          <p:cxnSp>
            <p:nvCxnSpPr>
              <p:cNvPr id="136" name="Shape 135"/>
              <p:cNvCxnSpPr/>
              <p:nvPr/>
            </p:nvCxnSpPr>
            <p:spPr>
              <a:xfrm rot="10800000" flipV="1">
                <a:off x="1135111" y="2536024"/>
                <a:ext cx="571504" cy="60722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208414" y="2022134"/>
                <a:ext cx="451093" cy="613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</a:p>
            </p:txBody>
          </p:sp>
        </p:grpSp>
        <p:cxnSp>
          <p:nvCxnSpPr>
            <p:cNvPr id="161" name="Shape 160"/>
            <p:cNvCxnSpPr>
              <a:stCxn id="143" idx="2"/>
            </p:cNvCxnSpPr>
            <p:nvPr/>
          </p:nvCxnSpPr>
          <p:spPr>
            <a:xfrm rot="16200000" flipH="1">
              <a:off x="4365492" y="3956039"/>
              <a:ext cx="292819" cy="339801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 rot="5400000">
              <a:off x="4354682" y="5925921"/>
              <a:ext cx="285752" cy="1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 rot="10800000" flipV="1">
              <a:off x="2052910" y="6071386"/>
              <a:ext cx="2447082" cy="1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V="1">
              <a:off x="2051720" y="2617157"/>
              <a:ext cx="0" cy="3476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>
              <a:off x="5704536" y="2917480"/>
              <a:ext cx="1791337" cy="158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Блок-схема: знак завершения 221"/>
            <p:cNvSpPr/>
            <p:nvPr/>
          </p:nvSpPr>
          <p:spPr>
            <a:xfrm>
              <a:off x="6986567" y="602352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</a:p>
          </p:txBody>
        </p:sp>
        <p:cxnSp>
          <p:nvCxnSpPr>
            <p:cNvPr id="233" name="Прямая соединительная линия 232"/>
            <p:cNvCxnSpPr/>
            <p:nvPr/>
          </p:nvCxnSpPr>
          <p:spPr>
            <a:xfrm flipV="1">
              <a:off x="4499992" y="3784665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Прямая соединительная линия 234"/>
            <p:cNvCxnSpPr/>
            <p:nvPr/>
          </p:nvCxnSpPr>
          <p:spPr>
            <a:xfrm flipV="1">
              <a:off x="4499992" y="4148177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/>
            <p:cNvCxnSpPr/>
            <p:nvPr/>
          </p:nvCxnSpPr>
          <p:spPr>
            <a:xfrm flipV="1">
              <a:off x="4499992" y="2164645"/>
              <a:ext cx="0" cy="9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>
              <a:stCxn id="37" idx="2"/>
            </p:cNvCxnSpPr>
            <p:nvPr/>
          </p:nvCxnSpPr>
          <p:spPr>
            <a:xfrm>
              <a:off x="4498274" y="3136434"/>
              <a:ext cx="0" cy="37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051720" y="2611109"/>
              <a:ext cx="23762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117" idx="2"/>
            </p:cNvCxnSpPr>
            <p:nvPr/>
          </p:nvCxnSpPr>
          <p:spPr>
            <a:xfrm>
              <a:off x="7501743" y="2157811"/>
              <a:ext cx="13617" cy="386571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BF2-5C5E-47EF-9BE1-B461B3FE9D7A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595670" y="1785926"/>
            <a:ext cx="5929354" cy="2857520"/>
            <a:chOff x="2071670" y="1785926"/>
            <a:chExt cx="5929354" cy="2857520"/>
          </a:xfrm>
        </p:grpSpPr>
        <p:sp>
          <p:nvSpPr>
            <p:cNvPr id="8" name="Овал 7"/>
            <p:cNvSpPr/>
            <p:nvPr/>
          </p:nvSpPr>
          <p:spPr>
            <a:xfrm>
              <a:off x="3571868" y="1785926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/>
                <a:t>α</a:t>
              </a:r>
              <a:r>
                <a:rPr lang="en-US" sz="1100" dirty="0"/>
                <a:t>=4</a:t>
              </a:r>
              <a:endParaRPr lang="ru-RU" sz="1100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6929454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214810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5572132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43504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/>
                <a:t>β</a:t>
              </a:r>
              <a:r>
                <a:rPr lang="en-US" sz="1100" dirty="0"/>
                <a:t>=1&lt;</a:t>
              </a:r>
              <a:r>
                <a:rPr lang="el-GR" sz="1100" dirty="0"/>
                <a:t>α</a:t>
              </a:r>
              <a:endParaRPr lang="ru-RU" sz="11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71670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  <a:endParaRPr lang="ru-RU" sz="1100" dirty="0"/>
            </a:p>
          </p:txBody>
        </p:sp>
        <p:cxnSp>
          <p:nvCxnSpPr>
            <p:cNvPr id="14" name="Прямая со стрелкой 13"/>
            <p:cNvCxnSpPr>
              <a:endCxn id="12" idx="0"/>
            </p:cNvCxnSpPr>
            <p:nvPr/>
          </p:nvCxnSpPr>
          <p:spPr>
            <a:xfrm>
              <a:off x="4143372" y="2357431"/>
              <a:ext cx="1535917" cy="428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13" idx="0"/>
            </p:cNvCxnSpPr>
            <p:nvPr/>
          </p:nvCxnSpPr>
          <p:spPr>
            <a:xfrm rot="10800000" flipV="1">
              <a:off x="2607456" y="2357430"/>
              <a:ext cx="1535919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9" idx="0"/>
            </p:cNvCxnSpPr>
            <p:nvPr/>
          </p:nvCxnSpPr>
          <p:spPr>
            <a:xfrm>
              <a:off x="5715008" y="3357563"/>
              <a:ext cx="1750231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endCxn id="11" idx="0"/>
            </p:cNvCxnSpPr>
            <p:nvPr/>
          </p:nvCxnSpPr>
          <p:spPr>
            <a:xfrm rot="16200000" flipH="1">
              <a:off x="5554273" y="3518297"/>
              <a:ext cx="714379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10" idx="0"/>
            </p:cNvCxnSpPr>
            <p:nvPr/>
          </p:nvCxnSpPr>
          <p:spPr>
            <a:xfrm rot="10800000" flipV="1">
              <a:off x="4750596" y="3357562"/>
              <a:ext cx="964413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Группа 28"/>
            <p:cNvGrpSpPr/>
            <p:nvPr/>
          </p:nvGrpSpPr>
          <p:grpSpPr>
            <a:xfrm>
              <a:off x="5857884" y="3714752"/>
              <a:ext cx="214314" cy="73026"/>
              <a:chOff x="5857884" y="3714752"/>
              <a:chExt cx="214314" cy="73026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Группа 39"/>
            <p:cNvGrpSpPr/>
            <p:nvPr/>
          </p:nvGrpSpPr>
          <p:grpSpPr>
            <a:xfrm>
              <a:off x="6572264" y="3714752"/>
              <a:ext cx="214314" cy="73026"/>
              <a:chOff x="5857884" y="3714752"/>
              <a:chExt cx="214314" cy="73026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6703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6738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38810" y="5429267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Далее просчитывать нет смысла, т.к. результаты все равно не будут записаны</a:t>
            </a:r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4310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66910" y="1643053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ru-RU" i="1" dirty="0"/>
              <a:t> – максимум для 1 игрока </a:t>
            </a:r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7453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096264" y="2071681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ru-RU" i="1" dirty="0"/>
              <a:t> – максимум для 2 игрока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66910" y="5072077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Исследование показало, что перебор с отсечениями работает в среднем в … раз быстрее.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66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остается таким же, как и в алгоритме полного перебора.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D5DF-4958-4963-8892-AF7D6F7ACF43}" type="datetime1">
              <a:rPr lang="ru-RU" smtClean="0"/>
              <a:t>18.05.2017</a:t>
            </a:fld>
            <a:endParaRPr lang="ru-RU"/>
          </a:p>
        </p:txBody>
      </p:sp>
      <p:sp>
        <p:nvSpPr>
          <p:cNvPr id="82" name="Номер слайда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Форсированные варианты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09786" y="150017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2662" y="25003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Пример: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38744" y="2928934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Пусть максимальная глубина рекурсии равна 2. Ход белых. Даже не очень опытному игроку в шашки очевидно, что лучший ход – </a:t>
            </a:r>
            <a:r>
              <a:rPr lang="en-US" sz="1600" i="1" dirty="0"/>
              <a:t>d8-h8</a:t>
            </a:r>
            <a:r>
              <a:rPr lang="ru-RU" sz="1600" dirty="0"/>
              <a:t>, поскольку он приводит к полному уничтожению противника. Однако бот не увидит преимуществ такого хода. </a:t>
            </a:r>
          </a:p>
        </p:txBody>
      </p:sp>
      <p:grpSp>
        <p:nvGrpSpPr>
          <p:cNvPr id="83" name="Группа 82"/>
          <p:cNvGrpSpPr/>
          <p:nvPr/>
        </p:nvGrpSpPr>
        <p:grpSpPr>
          <a:xfrm>
            <a:off x="2524100" y="3000372"/>
            <a:ext cx="2000264" cy="200956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4" name="Прямоугольник 83"/>
          <p:cNvSpPr/>
          <p:nvPr/>
        </p:nvSpPr>
        <p:spPr>
          <a:xfrm>
            <a:off x="2381224" y="5429264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Чтобы избежать подобных ситуаций, отдельные ветки стоит просчитывать на большую глубину. В шашках форсированными вариантами являются взятия.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CCE-6BDB-42B9-9554-40A06086BBB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grpSp>
        <p:nvGrpSpPr>
          <p:cNvPr id="1026" name="Группа 17"/>
          <p:cNvGrpSpPr>
            <a:grpSpLocks/>
          </p:cNvGrpSpPr>
          <p:nvPr/>
        </p:nvGrpSpPr>
        <p:grpSpPr bwMode="auto">
          <a:xfrm>
            <a:off x="2738414" y="3598239"/>
            <a:ext cx="6500858" cy="1640516"/>
            <a:chOff x="0" y="162"/>
            <a:chExt cx="50287" cy="10081"/>
          </a:xfrm>
        </p:grpSpPr>
        <p:sp>
          <p:nvSpPr>
            <p:cNvPr id="15" name="Блок-схема: процесс 15"/>
            <p:cNvSpPr>
              <a:spLocks noChangeArrowheads="1"/>
            </p:cNvSpPr>
            <p:nvPr/>
          </p:nvSpPr>
          <p:spPr bwMode="auto">
            <a:xfrm>
              <a:off x="31565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000" dirty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Вычислительное ядро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Блок-схема: процесс 16"/>
            <p:cNvSpPr>
              <a:spLocks noChangeArrowheads="1"/>
            </p:cNvSpPr>
            <p:nvPr/>
          </p:nvSpPr>
          <p:spPr bwMode="auto">
            <a:xfrm>
              <a:off x="0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000" dirty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Прямая со стрелкой 17"/>
            <p:cNvCxnSpPr>
              <a:cxnSpLocks noChangeShapeType="1"/>
            </p:cNvCxnSpPr>
            <p:nvPr/>
          </p:nvCxnSpPr>
          <p:spPr bwMode="auto">
            <a:xfrm flipV="1">
              <a:off x="18830" y="3077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18" name="TextBox 34"/>
            <p:cNvSpPr txBox="1">
              <a:spLocks noChangeArrowheads="1"/>
            </p:cNvSpPr>
            <p:nvPr/>
          </p:nvSpPr>
          <p:spPr bwMode="auto">
            <a:xfrm>
              <a:off x="20999" y="878"/>
              <a:ext cx="7802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позиция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Прямая со стрелкой 19"/>
            <p:cNvCxnSpPr>
              <a:cxnSpLocks noChangeShapeType="1"/>
            </p:cNvCxnSpPr>
            <p:nvPr/>
          </p:nvCxnSpPr>
          <p:spPr bwMode="auto">
            <a:xfrm flipH="1">
              <a:off x="18830" y="6900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9341" y="4824"/>
              <a:ext cx="12410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лучший ход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52662" y="1460360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состоит из двух частей — вычислительного ядра и графического интерфейса. В вычислительной части (С++) представлен искусственный интеллект для бота. Графическая оболочка (С</a:t>
            </a:r>
            <a:r>
              <a:rPr lang="en-US" dirty="0"/>
              <a:t>#)</a:t>
            </a:r>
            <a:r>
              <a:rPr lang="ru-RU" dirty="0"/>
              <a:t> предоставляет визуализацию игры, предоставляет настройки бота и дает возможность ходить реальному игроку.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005-E508-43E6-AF38-95EF22B60425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Вычислительное ядро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227-B18F-46FB-9E98-DC6F79D027C6}" type="datetime1">
              <a:rPr lang="ru-RU" smtClean="0"/>
              <a:t>18.05.2017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оболочка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4103" y="1571612"/>
            <a:ext cx="696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Графическая часть выполнена по схеме </a:t>
            </a:r>
            <a:r>
              <a:rPr lang="en-US" dirty="0"/>
              <a:t>MVC</a:t>
            </a:r>
            <a:r>
              <a:rPr lang="ru-RU" dirty="0"/>
              <a:t> (</a:t>
            </a:r>
            <a:r>
              <a:rPr lang="en-US" dirty="0"/>
              <a:t>Model</a:t>
            </a:r>
            <a:r>
              <a:rPr lang="ru-RU" dirty="0"/>
              <a:t>, </a:t>
            </a:r>
            <a:r>
              <a:rPr lang="en-US" dirty="0"/>
              <a:t>View</a:t>
            </a:r>
            <a:r>
              <a:rPr lang="ru-RU" dirty="0"/>
              <a:t>, </a:t>
            </a:r>
            <a:r>
              <a:rPr lang="en-US" dirty="0"/>
              <a:t>Controller</a:t>
            </a:r>
            <a:r>
              <a:rPr lang="ru-RU" dirty="0"/>
              <a:t>)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2309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862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отсечение</a:t>
            </a:r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3076546" y="4725396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3303412" y="601542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верни </a:t>
              </a:r>
              <a:r>
                <a:rPr lang="en-US" sz="1400" dirty="0"/>
                <a:t>alpha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034319" y="359009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</a:t>
            </a:r>
            <a:r>
              <a:rPr lang="en-US" sz="1400" b="1" dirty="0" err="1"/>
              <a:t>AlphaBeta</a:t>
            </a:r>
            <a:r>
              <a:rPr lang="en-US" sz="1400" b="1" dirty="0"/>
              <a:t>(depth, alpha, beta :integer) :integer;</a:t>
            </a:r>
            <a:endParaRPr lang="ru-RU" sz="1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7F8-8708-4F95-9F68-E02110F75394}" type="datetime1">
              <a:rPr lang="ru-RU" smtClean="0"/>
              <a:t>18.05.2017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9493161" cy="108012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Содержание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9493161" cy="4839370"/>
          </a:xfrm>
        </p:spPr>
        <p:txBody>
          <a:bodyPr>
            <a:normAutofit/>
          </a:bodyPr>
          <a:lstStyle/>
          <a:p>
            <a:r>
              <a:rPr lang="ru-RU" sz="2800" dirty="0"/>
              <a:t>Постановка </a:t>
            </a:r>
            <a:r>
              <a:rPr lang="ru-RU" sz="2800" dirty="0" smtClean="0"/>
              <a:t>задачи</a:t>
            </a:r>
          </a:p>
          <a:p>
            <a:r>
              <a:rPr lang="ru-RU" sz="2800" dirty="0" smtClean="0"/>
              <a:t>Дерево игры</a:t>
            </a:r>
            <a:endParaRPr lang="ru-RU" sz="2800" dirty="0"/>
          </a:p>
          <a:p>
            <a:r>
              <a:rPr lang="ru-RU" sz="2800" dirty="0"/>
              <a:t>Оценочная функция</a:t>
            </a:r>
          </a:p>
          <a:p>
            <a:r>
              <a:rPr lang="ru-RU" sz="2800" dirty="0"/>
              <a:t>Алгоритмы</a:t>
            </a:r>
          </a:p>
          <a:p>
            <a:r>
              <a:rPr lang="ru-RU" sz="2800" dirty="0"/>
              <a:t>Реализация</a:t>
            </a:r>
          </a:p>
          <a:p>
            <a:r>
              <a:rPr lang="ru-RU" sz="2800" dirty="0"/>
              <a:t>Демонстрация</a:t>
            </a:r>
          </a:p>
          <a:p>
            <a:r>
              <a:rPr lang="ru-RU" sz="2800" dirty="0"/>
              <a:t>Заключение</a:t>
            </a:r>
          </a:p>
          <a:p>
            <a:r>
              <a:rPr lang="ru-RU" sz="2800" dirty="0"/>
              <a:t>Литература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2</a:t>
            </a:fld>
            <a:endParaRPr lang="ru-RU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Постановка </a:t>
            </a:r>
            <a:r>
              <a:rPr lang="ru-RU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10585176" cy="483937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шашки«</a:t>
            </a:r>
          </a:p>
          <a:p>
            <a:pPr lvl="0" algn="just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</a:t>
            </a:r>
            <a:r>
              <a:rPr lang="ru-RU" sz="2800" dirty="0" smtClean="0"/>
              <a:t>игры</a:t>
            </a:r>
            <a:endParaRPr lang="ru-RU" sz="2800" dirty="0"/>
          </a:p>
          <a:p>
            <a:pPr lvl="0" algn="just"/>
            <a:r>
              <a:rPr lang="ru-RU" sz="2800" dirty="0"/>
              <a:t>исследовать </a:t>
            </a:r>
            <a:r>
              <a:rPr lang="ru-RU" sz="2800" i="1" u="sng" dirty="0"/>
              <a:t>алгоритмы</a:t>
            </a:r>
            <a:r>
              <a:rPr lang="ru-RU" sz="2800" dirty="0"/>
              <a:t> поиска лучшего хода</a:t>
            </a:r>
          </a:p>
          <a:p>
            <a:pPr lvl="0" algn="just"/>
            <a:r>
              <a:rPr lang="ru-RU" sz="2800" dirty="0"/>
              <a:t>создать </a:t>
            </a:r>
            <a:r>
              <a:rPr lang="ru-RU" sz="2800" i="1" u="sng" dirty="0"/>
              <a:t>виртуального игрока</a:t>
            </a:r>
            <a:r>
              <a:rPr lang="ru-RU" sz="2800" dirty="0"/>
              <a:t>, способного играть в шашки</a:t>
            </a:r>
          </a:p>
          <a:p>
            <a:pPr algn="just"/>
            <a:r>
              <a:rPr lang="ru-RU" sz="2800" dirty="0"/>
              <a:t>оценить качество его игры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Borealis</a:t>
            </a:r>
            <a:r>
              <a:rPr lang="ru-RU" sz="2800" b="1" i="1" dirty="0"/>
              <a:t>"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3</a:t>
            </a:fld>
            <a:endParaRPr lang="ru-RU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Дерево игры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4</a:t>
            </a:fld>
            <a:endParaRPr lang="ru-RU" sz="1400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625674" y="1384971"/>
            <a:ext cx="3527821" cy="3544230"/>
            <a:chOff x="428596" y="428604"/>
            <a:chExt cx="3143272" cy="315789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131" name="Рисунок 130" descr="Bord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32" name="Группа 131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Прямоугольник 16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Прямоугольник 16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Прямоугольник 16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Прямоугольник 16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Прямоугольник 16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Прямоугольник 16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Прямоугольник 17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Прямоугольник 17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2" name="Прямоугольник 18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1" name="Прямоугольник 19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24" name="Рисунок 123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25" name="Рисунок 124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26" name="Рисунок 125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27" name="Рисунок 126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8" name="Рисунок 127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30" name="Рисунок 129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grpSp>
        <p:nvGrpSpPr>
          <p:cNvPr id="197" name="Группа 196"/>
          <p:cNvGrpSpPr/>
          <p:nvPr/>
        </p:nvGrpSpPr>
        <p:grpSpPr>
          <a:xfrm>
            <a:off x="5135098" y="1384971"/>
            <a:ext cx="5000660" cy="5065603"/>
            <a:chOff x="3786182" y="1428736"/>
            <a:chExt cx="5000660" cy="5065603"/>
          </a:xfrm>
        </p:grpSpPr>
        <p:sp>
          <p:nvSpPr>
            <p:cNvPr id="198" name="Овал 197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d8-h8</a:t>
              </a:r>
              <a:endParaRPr lang="ru-RU" dirty="0"/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Группа 200"/>
            <p:cNvGrpSpPr/>
            <p:nvPr/>
          </p:nvGrpSpPr>
          <p:grpSpPr>
            <a:xfrm>
              <a:off x="7215206" y="2786058"/>
              <a:ext cx="1500198" cy="1065076"/>
              <a:chOff x="6715140" y="2071678"/>
              <a:chExt cx="1500198" cy="1065076"/>
            </a:xfrm>
          </p:grpSpPr>
          <p:cxnSp>
            <p:nvCxnSpPr>
              <p:cNvPr id="231" name="Прямая со стрелкой 230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7643834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c5-a3</a:t>
              </a:r>
              <a:endParaRPr lang="ru-RU" dirty="0"/>
            </a:p>
          </p:txBody>
        </p:sp>
        <p:cxnSp>
          <p:nvCxnSpPr>
            <p:cNvPr id="203" name="Прямая со стрелкой 202"/>
            <p:cNvCxnSpPr>
              <a:stCxn id="198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8" idx="4"/>
              <a:endCxn id="202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Группа 204"/>
            <p:cNvGrpSpPr/>
            <p:nvPr/>
          </p:nvGrpSpPr>
          <p:grpSpPr>
            <a:xfrm>
              <a:off x="6357950" y="1428736"/>
              <a:ext cx="2428892" cy="1065076"/>
              <a:chOff x="6143636" y="857232"/>
              <a:chExt cx="2428892" cy="1065076"/>
            </a:xfrm>
          </p:grpSpPr>
          <p:cxnSp>
            <p:nvCxnSpPr>
              <p:cNvPr id="228" name="Прямая со стрелкой 227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7858148" y="121442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06" name="Прямая со стрелкой 205"/>
            <p:cNvCxnSpPr>
              <a:stCxn id="198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Группа 206"/>
            <p:cNvGrpSpPr/>
            <p:nvPr/>
          </p:nvGrpSpPr>
          <p:grpSpPr>
            <a:xfrm>
              <a:off x="3786182" y="4071942"/>
              <a:ext cx="928694" cy="1065076"/>
              <a:chOff x="5786446" y="2071678"/>
              <a:chExt cx="928694" cy="1065076"/>
            </a:xfrm>
          </p:grpSpPr>
          <p:cxnSp>
            <p:nvCxnSpPr>
              <p:cNvPr id="225" name="Прямая со стрелкой 224"/>
              <p:cNvCxnSpPr/>
              <p:nvPr/>
            </p:nvCxnSpPr>
            <p:spPr>
              <a:xfrm rot="10800000" flipV="1">
                <a:off x="5786446" y="2071678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5929322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7215206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222" name="Прямая со стрелкой 221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9" name="Группа 208"/>
            <p:cNvGrpSpPr/>
            <p:nvPr/>
          </p:nvGrpSpPr>
          <p:grpSpPr>
            <a:xfrm>
              <a:off x="6000760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219" name="Прямая со стрелкой 218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10" name="Прямая со стрелкой 209"/>
            <p:cNvCxnSpPr/>
            <p:nvPr/>
          </p:nvCxnSpPr>
          <p:spPr>
            <a:xfrm rot="5400000">
              <a:off x="5357818" y="4143380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5143504" y="5357828"/>
              <a:ext cx="642942" cy="1136511"/>
              <a:chOff x="6429388" y="2071678"/>
              <a:chExt cx="642942" cy="870396"/>
            </a:xfrm>
          </p:grpSpPr>
          <p:cxnSp>
            <p:nvCxnSpPr>
              <p:cNvPr id="216" name="Прямая со стрелкой 215"/>
              <p:cNvCxnSpPr/>
              <p:nvPr/>
            </p:nvCxnSpPr>
            <p:spPr>
              <a:xfrm rot="5400000">
                <a:off x="6250793" y="2250273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/>
              <p:nvPr/>
            </p:nvCxnSpPr>
            <p:spPr>
              <a:xfrm rot="16200000" flipH="1">
                <a:off x="6572264" y="2214554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6500826" y="2399940"/>
                <a:ext cx="500066" cy="54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12" name="Овал 211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b4-b8</a:t>
              </a:r>
              <a:endParaRPr lang="ru-RU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4929190" y="478632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h8-b2</a:t>
              </a:r>
              <a:endParaRPr lang="ru-RU" dirty="0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c7-c3</a:t>
              </a:r>
              <a:endParaRPr lang="ru-RU" dirty="0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c5-a7</a:t>
              </a:r>
              <a:endParaRPr lang="ru-RU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96968" y="4984936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Просчет хода заканчивается при достижении заданной глубины.</a:t>
            </a:r>
          </a:p>
          <a:p>
            <a:r>
              <a:rPr lang="ru-RU" dirty="0"/>
              <a:t>На последнем шаге рекурсии вызывается оценочная функция.</a:t>
            </a:r>
          </a:p>
        </p:txBody>
      </p: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Оценочная функция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66706" y="1340768"/>
            <a:ext cx="7689933" cy="28898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/>
              <a:t>Пусть </a:t>
            </a:r>
            <a:r>
              <a:rPr lang="en-US" sz="2800" b="1" dirty="0"/>
              <a:t>P</a:t>
            </a:r>
            <a:r>
              <a:rPr lang="en-US" sz="2800" dirty="0"/>
              <a:t> </a:t>
            </a:r>
            <a:r>
              <a:rPr lang="en-US" sz="2800" i="1" dirty="0"/>
              <a:t>- </a:t>
            </a:r>
            <a:r>
              <a:rPr lang="ru-RU" sz="2800" i="1" u="sng" dirty="0"/>
              <a:t>множество всевозможных позиций </a:t>
            </a:r>
            <a:r>
              <a:rPr lang="ru-RU" sz="28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/>
              <a:t>Функция </a:t>
            </a:r>
            <a:r>
              <a:rPr lang="en-US" sz="2800" b="1" dirty="0"/>
              <a:t>F: P→Z, </a:t>
            </a:r>
            <a:r>
              <a:rPr lang="ru-RU" sz="2800" dirty="0"/>
              <a:t>ставящая в соответствие некоторой </a:t>
            </a:r>
            <a:r>
              <a:rPr lang="ru-RU" sz="2800" i="1" dirty="0"/>
              <a:t>позиции</a:t>
            </a:r>
            <a:r>
              <a:rPr lang="ru-RU" sz="2800" dirty="0"/>
              <a:t> из множества </a:t>
            </a:r>
            <a:r>
              <a:rPr lang="en-US" sz="2800" b="1" dirty="0"/>
              <a:t>P</a:t>
            </a:r>
            <a:r>
              <a:rPr lang="ru-RU" sz="2800" dirty="0"/>
              <a:t> </a:t>
            </a:r>
            <a:r>
              <a:rPr lang="ru-RU" sz="2800" i="1" dirty="0"/>
              <a:t>целое число</a:t>
            </a:r>
            <a:r>
              <a:rPr lang="ru-RU" sz="2800" dirty="0"/>
              <a:t>, отражающее «</a:t>
            </a:r>
            <a:r>
              <a:rPr lang="ru-RU" sz="2800" i="1" dirty="0"/>
              <a:t>выгодность»</a:t>
            </a:r>
            <a:r>
              <a:rPr lang="ru-RU" sz="2800" dirty="0"/>
              <a:t> этой позиции для текущего игрока, называется </a:t>
            </a:r>
            <a:r>
              <a:rPr lang="ru-RU" sz="2800" b="1" i="1" u="sng" dirty="0"/>
              <a:t>оценочной функцией</a:t>
            </a:r>
            <a:r>
              <a:rPr lang="ru-RU" sz="2800" dirty="0"/>
              <a:t>.  </a:t>
            </a:r>
            <a:endParaRPr lang="ru-RU" sz="28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49485" y="4132999"/>
            <a:ext cx="7507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Простейшая оценочная функция просто суммирует вес всех белых шашек и вычитает из полученного результата сумму всех черных шашек.</a:t>
            </a: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6" name="Группа 85"/>
          <p:cNvGrpSpPr/>
          <p:nvPr/>
        </p:nvGrpSpPr>
        <p:grpSpPr>
          <a:xfrm>
            <a:off x="625674" y="1384971"/>
            <a:ext cx="3527821" cy="3544230"/>
            <a:chOff x="428596" y="428604"/>
            <a:chExt cx="3143272" cy="3157892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5" name="Рисунок 94" descr="Border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6" name="Группа 95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9" name="Рисунок 88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91" name="Рисунок 90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92" name="Рисунок 91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93" name="Рисунок 92" descr="WhiteChec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</p:grpSp>
      <p:sp>
        <p:nvSpPr>
          <p:cNvPr id="161" name="Прямоугольник 160"/>
          <p:cNvSpPr/>
          <p:nvPr/>
        </p:nvSpPr>
        <p:spPr>
          <a:xfrm>
            <a:off x="551876" y="4933123"/>
            <a:ext cx="1130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Пусть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шашки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дамки 350</a:t>
            </a:r>
          </a:p>
          <a:p>
            <a:r>
              <a:rPr lang="ru-RU" sz="2200" dirty="0" smtClean="0"/>
              <a:t>Оценочная функция для данного примера вернет значение 250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51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Алгоритм полного </a:t>
            </a:r>
            <a:r>
              <a:rPr lang="ru-RU" b="1" dirty="0">
                <a:solidFill>
                  <a:schemeClr val="accent1"/>
                </a:solidFill>
              </a:rPr>
              <a:t>перебора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6</a:t>
            </a:fld>
            <a:endParaRPr lang="ru-RU" sz="1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" name="TextBox 192"/>
          <p:cNvSpPr txBox="1"/>
          <p:nvPr/>
        </p:nvSpPr>
        <p:spPr>
          <a:xfrm>
            <a:off x="6210065" y="3469271"/>
            <a:ext cx="450764" cy="40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1685" y="1206755"/>
            <a:ext cx="3424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Search(depth :integer) :integer</a:t>
            </a:r>
            <a:r>
              <a:rPr lang="en-US" sz="1400" b="1" dirty="0" smtClean="0"/>
              <a:t>;</a:t>
            </a:r>
            <a:endParaRPr lang="ru-RU" sz="1400" b="1" dirty="0" smtClean="0"/>
          </a:p>
          <a:p>
            <a:r>
              <a:rPr lang="ru-RU" sz="1400" dirty="0"/>
              <a:t>Параметр </a:t>
            </a:r>
            <a:r>
              <a:rPr lang="en-US" sz="1400" i="1" dirty="0"/>
              <a:t>depth</a:t>
            </a:r>
            <a:r>
              <a:rPr lang="en-US" sz="1400" dirty="0"/>
              <a:t> – </a:t>
            </a:r>
            <a:r>
              <a:rPr lang="ru-RU" sz="1400" dirty="0"/>
              <a:t>текущая глубина </a:t>
            </a:r>
            <a:r>
              <a:rPr lang="ru-RU" sz="1400" dirty="0" smtClean="0"/>
              <a:t>рекурсии</a:t>
            </a:r>
          </a:p>
          <a:p>
            <a:r>
              <a:rPr lang="en-US" sz="1400" i="1" dirty="0"/>
              <a:t>score</a:t>
            </a:r>
            <a:r>
              <a:rPr lang="en-US" sz="1400" dirty="0"/>
              <a:t> –</a:t>
            </a:r>
            <a:r>
              <a:rPr lang="ru-RU" sz="1400" dirty="0"/>
              <a:t> оценка лучшего </a:t>
            </a:r>
            <a:r>
              <a:rPr lang="ru-RU" sz="1400" dirty="0" smtClean="0"/>
              <a:t>хода</a:t>
            </a:r>
            <a:endParaRPr lang="ru-RU" sz="1400" dirty="0"/>
          </a:p>
          <a:p>
            <a:endParaRPr lang="ru-RU" sz="1400" b="1" dirty="0"/>
          </a:p>
        </p:txBody>
      </p:sp>
      <p:cxnSp>
        <p:nvCxnSpPr>
          <p:cNvPr id="31" name="Прямая со стрелкой 30"/>
          <p:cNvCxnSpPr>
            <a:stCxn id="168" idx="2"/>
            <a:endCxn id="203" idx="0"/>
          </p:cNvCxnSpPr>
          <p:nvPr/>
        </p:nvCxnSpPr>
        <p:spPr>
          <a:xfrm>
            <a:off x="5909936" y="3692759"/>
            <a:ext cx="0" cy="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06" idx="2"/>
            <a:endCxn id="176" idx="0"/>
          </p:cNvCxnSpPr>
          <p:nvPr/>
        </p:nvCxnSpPr>
        <p:spPr>
          <a:xfrm>
            <a:off x="5909936" y="5064001"/>
            <a:ext cx="0" cy="1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99" idx="2"/>
            <a:endCxn id="168" idx="0"/>
          </p:cNvCxnSpPr>
          <p:nvPr/>
        </p:nvCxnSpPr>
        <p:spPr>
          <a:xfrm>
            <a:off x="5909936" y="2869288"/>
            <a:ext cx="0" cy="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Группа 291"/>
          <p:cNvGrpSpPr/>
          <p:nvPr/>
        </p:nvGrpSpPr>
        <p:grpSpPr>
          <a:xfrm>
            <a:off x="3111492" y="1196752"/>
            <a:ext cx="7620836" cy="5422009"/>
            <a:chOff x="3111492" y="1058501"/>
            <a:chExt cx="7620836" cy="5480249"/>
          </a:xfrm>
        </p:grpSpPr>
        <p:sp>
          <p:nvSpPr>
            <p:cNvPr id="163" name="TextBox 162"/>
            <p:cNvSpPr txBox="1"/>
            <p:nvPr/>
          </p:nvSpPr>
          <p:spPr>
            <a:xfrm>
              <a:off x="5935502" y="1064224"/>
              <a:ext cx="52995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3111492" y="1058501"/>
              <a:ext cx="7620836" cy="5480249"/>
              <a:chOff x="3111492" y="1058501"/>
              <a:chExt cx="7620836" cy="548024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9063321" y="1062546"/>
                <a:ext cx="43794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</a:p>
            </p:txBody>
          </p:sp>
          <p:cxnSp>
            <p:nvCxnSpPr>
              <p:cNvPr id="24" name="Соединительная линия уступом 23"/>
              <p:cNvCxnSpPr>
                <a:stCxn id="84" idx="3"/>
                <a:endCxn id="164" idx="0"/>
              </p:cNvCxnSpPr>
              <p:nvPr/>
            </p:nvCxnSpPr>
            <p:spPr>
              <a:xfrm>
                <a:off x="8885322" y="1441956"/>
                <a:ext cx="699982" cy="385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Группа 289"/>
              <p:cNvGrpSpPr/>
              <p:nvPr/>
            </p:nvGrpSpPr>
            <p:grpSpPr>
              <a:xfrm>
                <a:off x="3111492" y="1058501"/>
                <a:ext cx="7620836" cy="5480249"/>
                <a:chOff x="3111492" y="1058501"/>
                <a:chExt cx="7620836" cy="548024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636329" y="2852065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34784" y="5094091"/>
                  <a:ext cx="43794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228615" y="5085184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3111492" y="1058501"/>
                  <a:ext cx="7620836" cy="5480249"/>
                  <a:chOff x="3111492" y="1058501"/>
                  <a:chExt cx="7620836" cy="5480249"/>
                </a:xfrm>
              </p:grpSpPr>
              <p:sp>
                <p:nvSpPr>
                  <p:cNvPr id="84" name="Блок-схема: решение 83"/>
                  <p:cNvSpPr/>
                  <p:nvPr/>
                </p:nvSpPr>
                <p:spPr>
                  <a:xfrm>
                    <a:off x="6510193" y="1058501"/>
                    <a:ext cx="2375129" cy="766910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depth=0?</a:t>
                    </a:r>
                    <a:endParaRPr lang="ru-RU" sz="1900" dirty="0"/>
                  </a:p>
                </p:txBody>
              </p:sp>
              <p:sp>
                <p:nvSpPr>
                  <p:cNvPr id="164" name="Блок-схема: процесс 163"/>
                  <p:cNvSpPr/>
                  <p:nvPr/>
                </p:nvSpPr>
                <p:spPr>
                  <a:xfrm>
                    <a:off x="8438280" y="1827230"/>
                    <a:ext cx="2294048" cy="594781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Вызови оценочную функцию</a:t>
                    </a:r>
                  </a:p>
                </p:txBody>
              </p:sp>
              <p:sp>
                <p:nvSpPr>
                  <p:cNvPr id="168" name="Блок-схема: решение 167"/>
                  <p:cNvSpPr/>
                  <p:nvPr/>
                </p:nvSpPr>
                <p:spPr>
                  <a:xfrm>
                    <a:off x="4485314" y="2922135"/>
                    <a:ext cx="2849244" cy="659183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Есть еще </a:t>
                    </a:r>
                    <a:r>
                      <a:rPr lang="ru-RU" sz="1900" dirty="0" smtClean="0"/>
                      <a:t>ходы?</a:t>
                    </a:r>
                    <a:endParaRPr lang="ru-RU" sz="1900" dirty="0"/>
                  </a:p>
                </p:txBody>
              </p:sp>
              <p:sp>
                <p:nvSpPr>
                  <p:cNvPr id="176" name="Блок-схема: решение 175"/>
                  <p:cNvSpPr/>
                  <p:nvPr/>
                </p:nvSpPr>
                <p:spPr>
                  <a:xfrm>
                    <a:off x="4485314" y="5085184"/>
                    <a:ext cx="2849244" cy="740897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score&lt;</a:t>
                    </a:r>
                    <a:r>
                      <a:rPr lang="en-US" sz="1900" dirty="0" err="1"/>
                      <a:t>tmp</a:t>
                    </a:r>
                    <a:r>
                      <a:rPr lang="en-US" sz="1900" dirty="0"/>
                      <a:t>?</a:t>
                    </a:r>
                    <a:endParaRPr lang="ru-RU" sz="1900" dirty="0"/>
                  </a:p>
                </p:txBody>
              </p:sp>
              <p:sp>
                <p:nvSpPr>
                  <p:cNvPr id="185" name="Блок-схема: знак завершения 184"/>
                  <p:cNvSpPr/>
                  <p:nvPr/>
                </p:nvSpPr>
                <p:spPr>
                  <a:xfrm>
                    <a:off x="9082102" y="6173957"/>
                    <a:ext cx="1030350" cy="364793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Конец</a:t>
                    </a:r>
                  </a:p>
                </p:txBody>
              </p: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4762912" y="1841101"/>
                    <a:ext cx="2294048" cy="907902"/>
                    <a:chOff x="4835860" y="1860778"/>
                    <a:chExt cx="2294048" cy="907902"/>
                  </a:xfrm>
                </p:grpSpPr>
                <p:sp>
                  <p:nvSpPr>
                    <p:cNvPr id="197" name="Блок-схема: процесс 196"/>
                    <p:cNvSpPr/>
                    <p:nvPr/>
                  </p:nvSpPr>
                  <p:spPr>
                    <a:xfrm>
                      <a:off x="4835860" y="1860778"/>
                      <a:ext cx="229404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score:=-INFINITY</a:t>
                      </a:r>
                      <a:endParaRPr lang="ru-RU" sz="1900" dirty="0"/>
                    </a:p>
                  </p:txBody>
                </p:sp>
                <p:sp>
                  <p:nvSpPr>
                    <p:cNvPr id="199" name="Блок-схема: процесс 198"/>
                    <p:cNvSpPr/>
                    <p:nvPr/>
                  </p:nvSpPr>
                  <p:spPr>
                    <a:xfrm>
                      <a:off x="4835860" y="2173899"/>
                      <a:ext cx="229404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Сгенерируй все ходы</a:t>
                      </a:r>
                    </a:p>
                  </p:txBody>
                </p:sp>
              </p:grpSp>
              <p:sp>
                <p:nvSpPr>
                  <p:cNvPr id="205" name="Блок-схема: процесс 204"/>
                  <p:cNvSpPr/>
                  <p:nvPr/>
                </p:nvSpPr>
                <p:spPr>
                  <a:xfrm>
                    <a:off x="3111492" y="5953774"/>
                    <a:ext cx="2294048" cy="28352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score:=tmp</a:t>
                    </a:r>
                    <a:endParaRPr lang="ru-RU" sz="1900" dirty="0"/>
                  </a:p>
                </p:txBody>
              </p: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4606192" y="3742709"/>
                    <a:ext cx="2607488" cy="1224581"/>
                    <a:chOff x="4601628" y="3790276"/>
                    <a:chExt cx="2607488" cy="1224581"/>
                  </a:xfrm>
                </p:grpSpPr>
                <p:sp>
                  <p:nvSpPr>
                    <p:cNvPr id="203" name="Блок-схема: процесс 202"/>
                    <p:cNvSpPr/>
                    <p:nvPr/>
                  </p:nvSpPr>
                  <p:spPr>
                    <a:xfrm>
                      <a:off x="4601628" y="3790276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Сделай ход</a:t>
                      </a:r>
                    </a:p>
                  </p:txBody>
                </p:sp>
                <p:sp>
                  <p:nvSpPr>
                    <p:cNvPr id="206" name="Блок-схема: процесс 205"/>
                    <p:cNvSpPr/>
                    <p:nvPr/>
                  </p:nvSpPr>
                  <p:spPr>
                    <a:xfrm>
                      <a:off x="4601628" y="4731337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Отмени ход</a:t>
                      </a:r>
                    </a:p>
                  </p:txBody>
                </p:sp>
                <p:sp>
                  <p:nvSpPr>
                    <p:cNvPr id="207" name="Блок-схема: процесс 206"/>
                    <p:cNvSpPr/>
                    <p:nvPr/>
                  </p:nvSpPr>
                  <p:spPr>
                    <a:xfrm>
                      <a:off x="4601628" y="4105176"/>
                      <a:ext cx="260748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tmp:=-</a:t>
                      </a:r>
                      <a:r>
                        <a:rPr lang="en-US" sz="1900" dirty="0" smtClean="0"/>
                        <a:t>Search(depth-1</a:t>
                      </a:r>
                      <a:r>
                        <a:rPr lang="ru-RU" sz="1900" dirty="0" smtClean="0"/>
                        <a:t>)</a:t>
                      </a:r>
                      <a:endParaRPr lang="ru-RU" sz="1900" dirty="0"/>
                    </a:p>
                  </p:txBody>
                </p:sp>
              </p:grpSp>
            </p:grpSp>
            <p:cxnSp>
              <p:nvCxnSpPr>
                <p:cNvPr id="22" name="Соединительная линия уступом 21"/>
                <p:cNvCxnSpPr>
                  <a:stCxn id="84" idx="1"/>
                  <a:endCxn id="197" idx="0"/>
                </p:cNvCxnSpPr>
                <p:nvPr/>
              </p:nvCxnSpPr>
              <p:spPr>
                <a:xfrm rot="10800000" flipV="1">
                  <a:off x="5909937" y="1441955"/>
                  <a:ext cx="600257" cy="3991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164" idx="2"/>
                  <a:endCxn id="185" idx="0"/>
                </p:cNvCxnSpPr>
                <p:nvPr/>
              </p:nvCxnSpPr>
              <p:spPr>
                <a:xfrm>
                  <a:off x="9585304" y="2422011"/>
                  <a:ext cx="11973" cy="375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>
                  <a:stCxn id="168" idx="3"/>
                </p:cNvCxnSpPr>
                <p:nvPr/>
              </p:nvCxnSpPr>
              <p:spPr>
                <a:xfrm>
                  <a:off x="7334558" y="3251727"/>
                  <a:ext cx="2262719" cy="179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Соединительная линия уступом 76"/>
                <p:cNvCxnSpPr>
                  <a:stCxn id="176" idx="1"/>
                  <a:endCxn id="205" idx="0"/>
                </p:cNvCxnSpPr>
                <p:nvPr/>
              </p:nvCxnSpPr>
              <p:spPr>
                <a:xfrm rot="10800000" flipV="1">
                  <a:off x="4258516" y="5455632"/>
                  <a:ext cx="226798" cy="498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Соединительная линия уступом 80"/>
                <p:cNvCxnSpPr>
                  <a:stCxn id="176" idx="3"/>
                  <a:endCxn id="205" idx="2"/>
                </p:cNvCxnSpPr>
                <p:nvPr/>
              </p:nvCxnSpPr>
              <p:spPr>
                <a:xfrm flipH="1">
                  <a:off x="4258516" y="5455633"/>
                  <a:ext cx="3076042" cy="781661"/>
                </a:xfrm>
                <a:prstGeom prst="bentConnector4">
                  <a:avLst>
                    <a:gd name="adj1" fmla="val -7432"/>
                    <a:gd name="adj2" fmla="val 11238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Соединительная линия уступом 261"/>
                <p:cNvCxnSpPr>
                  <a:endCxn id="168" idx="0"/>
                </p:cNvCxnSpPr>
                <p:nvPr/>
              </p:nvCxnSpPr>
              <p:spPr>
                <a:xfrm rot="5400000" flipH="1" flipV="1">
                  <a:off x="4180441" y="4626858"/>
                  <a:ext cx="3434218" cy="24772"/>
                </a:xfrm>
                <a:prstGeom prst="bentConnector5">
                  <a:avLst>
                    <a:gd name="adj1" fmla="val -2775"/>
                    <a:gd name="adj2" fmla="val -11761473"/>
                    <a:gd name="adj3" fmla="val 1030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10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8348" y="1500174"/>
            <a:ext cx="8143932" cy="4643470"/>
          </a:xfrm>
        </p:spPr>
        <p:txBody>
          <a:bodyPr>
            <a:noAutofit/>
          </a:bodyPr>
          <a:lstStyle/>
          <a:p>
            <a:pPr lvl="0"/>
            <a:r>
              <a:rPr lang="ru-RU" sz="2800" dirty="0"/>
              <a:t>исследовать различные </a:t>
            </a:r>
            <a:r>
              <a:rPr lang="ru-RU" sz="2800" i="1" u="sng" dirty="0"/>
              <a:t>алгоритмы</a:t>
            </a:r>
            <a:r>
              <a:rPr lang="ru-RU" sz="2800" dirty="0"/>
              <a:t> поиска лучшего хода в игровой программе;</a:t>
            </a:r>
          </a:p>
          <a:p>
            <a:pPr lvl="0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шашки"</a:t>
            </a:r>
            <a:r>
              <a:rPr lang="ru-RU" sz="2800" dirty="0"/>
              <a:t>;</a:t>
            </a:r>
          </a:p>
          <a:p>
            <a:pPr lvl="0"/>
            <a:r>
              <a:rPr lang="ru-RU" sz="2800" dirty="0"/>
              <a:t>создать </a:t>
            </a:r>
            <a:r>
              <a:rPr lang="ru-RU" sz="2800" i="1" u="sng" dirty="0"/>
              <a:t>виртуального игрока</a:t>
            </a:r>
            <a:r>
              <a:rPr lang="ru-RU" sz="2800" dirty="0"/>
              <a:t>, способного оценивать ситуацию на доске и определять наилучший ход;</a:t>
            </a:r>
          </a:p>
          <a:p>
            <a:pPr lvl="0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игры;</a:t>
            </a:r>
          </a:p>
          <a:p>
            <a:pPr lvl="0"/>
            <a:r>
              <a:rPr lang="ru-RU" sz="2800" dirty="0"/>
              <a:t>оценить качество игры бота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Borealis</a:t>
            </a:r>
            <a:r>
              <a:rPr lang="ru-RU" sz="2800" b="1" i="1" dirty="0"/>
              <a:t>"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F8B6-377C-48A1-974C-AADCC1B0B11F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2166910" y="1643053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89B2-4D14-4004-B921-6E4658248649}" type="datetime1">
              <a:rPr lang="ru-RU" smtClean="0"/>
              <a:t>18.05.2017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1952596" y="4929201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Просчет хода заканчивается при достижении заданной глубины.</a:t>
            </a:r>
          </a:p>
          <a:p>
            <a:r>
              <a:rPr lang="ru-RU" dirty="0"/>
              <a:t>На последнем шаге рекурсии вызывается оценочная функция.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5310182" y="1428739"/>
            <a:ext cx="5000660" cy="5065603"/>
            <a:chOff x="3786182" y="1428736"/>
            <a:chExt cx="5000660" cy="5065603"/>
          </a:xfrm>
        </p:grpSpPr>
        <p:sp>
          <p:nvSpPr>
            <p:cNvPr id="19" name="Овал 18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d8-h8</a:t>
              </a:r>
              <a:endParaRPr lang="ru-RU" dirty="0"/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Группа 166"/>
            <p:cNvGrpSpPr/>
            <p:nvPr/>
          </p:nvGrpSpPr>
          <p:grpSpPr>
            <a:xfrm>
              <a:off x="7215206" y="2786058"/>
              <a:ext cx="1500198" cy="1065076"/>
              <a:chOff x="6715140" y="2071678"/>
              <a:chExt cx="1500198" cy="1065076"/>
            </a:xfrm>
          </p:grpSpPr>
          <p:cxnSp>
            <p:nvCxnSpPr>
              <p:cNvPr id="130" name="Прямая со стрелкой 129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 стрелкой 130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7643834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41" name="Прямоугольник 140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c5-a3</a:t>
              </a:r>
              <a:endParaRPr lang="ru-RU" dirty="0"/>
            </a:p>
          </p:txBody>
        </p:sp>
        <p:cxnSp>
          <p:nvCxnSpPr>
            <p:cNvPr id="143" name="Прямая со стрелкой 142"/>
            <p:cNvCxnSpPr>
              <a:stCxn id="19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143"/>
            <p:cNvCxnSpPr>
              <a:stCxn id="19" idx="4"/>
              <a:endCxn id="141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/>
            <p:cNvGrpSpPr/>
            <p:nvPr/>
          </p:nvGrpSpPr>
          <p:grpSpPr>
            <a:xfrm>
              <a:off x="6357950" y="1428736"/>
              <a:ext cx="2428892" cy="1065076"/>
              <a:chOff x="6143636" y="857232"/>
              <a:chExt cx="2428892" cy="1065076"/>
            </a:xfrm>
          </p:grpSpPr>
          <p:cxnSp>
            <p:nvCxnSpPr>
              <p:cNvPr id="147" name="Прямая со стрелкой 146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 стрелкой 149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7858148" y="121442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60" name="Прямая со стрелкой 159"/>
            <p:cNvCxnSpPr>
              <a:stCxn id="19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Группа 171"/>
            <p:cNvGrpSpPr/>
            <p:nvPr/>
          </p:nvGrpSpPr>
          <p:grpSpPr>
            <a:xfrm>
              <a:off x="3786182" y="4071942"/>
              <a:ext cx="928694" cy="1065076"/>
              <a:chOff x="5786446" y="2071678"/>
              <a:chExt cx="928694" cy="1065076"/>
            </a:xfrm>
          </p:grpSpPr>
          <p:cxnSp>
            <p:nvCxnSpPr>
              <p:cNvPr id="173" name="Прямая со стрелкой 172"/>
              <p:cNvCxnSpPr/>
              <p:nvPr/>
            </p:nvCxnSpPr>
            <p:spPr>
              <a:xfrm rot="10800000" flipV="1">
                <a:off x="5786446" y="2071678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929322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81" name="Группа 180"/>
            <p:cNvGrpSpPr/>
            <p:nvPr/>
          </p:nvGrpSpPr>
          <p:grpSpPr>
            <a:xfrm>
              <a:off x="7215206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82" name="Прямая со стрелкой 181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33" name="Группа 132"/>
            <p:cNvGrpSpPr/>
            <p:nvPr/>
          </p:nvGrpSpPr>
          <p:grpSpPr>
            <a:xfrm>
              <a:off x="6000760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34" name="Прямая со стрелкой 133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 стрелкой 134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38" name="Прямая со стрелкой 137"/>
            <p:cNvCxnSpPr/>
            <p:nvPr/>
          </p:nvCxnSpPr>
          <p:spPr>
            <a:xfrm rot="5400000">
              <a:off x="5357818" y="4143380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Группа 144"/>
            <p:cNvGrpSpPr/>
            <p:nvPr/>
          </p:nvGrpSpPr>
          <p:grpSpPr>
            <a:xfrm>
              <a:off x="5143504" y="5357828"/>
              <a:ext cx="642942" cy="1136511"/>
              <a:chOff x="6429388" y="2071678"/>
              <a:chExt cx="642942" cy="870396"/>
            </a:xfrm>
          </p:grpSpPr>
          <p:cxnSp>
            <p:nvCxnSpPr>
              <p:cNvPr id="148" name="Прямая со стрелкой 147"/>
              <p:cNvCxnSpPr/>
              <p:nvPr/>
            </p:nvCxnSpPr>
            <p:spPr>
              <a:xfrm rot="5400000">
                <a:off x="6250793" y="2250273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/>
              <p:nvPr/>
            </p:nvCxnSpPr>
            <p:spPr>
              <a:xfrm rot="16200000" flipH="1">
                <a:off x="6572264" y="2214554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6500826" y="2399940"/>
                <a:ext cx="500066" cy="54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55" name="Овал 154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b4-b8</a:t>
              </a:r>
              <a:endParaRPr lang="ru-RU" dirty="0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929190" y="478632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h8-b2</a:t>
              </a:r>
              <a:endParaRPr lang="ru-RU" dirty="0"/>
            </a:p>
          </p:txBody>
        </p:sp>
        <p:sp>
          <p:nvSpPr>
            <p:cNvPr id="158" name="Прямоугольник 157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c7-c3</a:t>
              </a:r>
              <a:endParaRPr lang="ru-RU" dirty="0"/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c5-a7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36D-A38E-4C50-9D7A-6A122605808E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2095472" y="1357301"/>
            <a:ext cx="8215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/>
              <a:t>Пусть </a:t>
            </a:r>
            <a:r>
              <a:rPr lang="en-US" sz="2600" b="1" dirty="0"/>
              <a:t>P</a:t>
            </a:r>
            <a:r>
              <a:rPr lang="en-US" sz="2600" dirty="0"/>
              <a:t> </a:t>
            </a:r>
            <a:r>
              <a:rPr lang="en-US" sz="2600" i="1" dirty="0"/>
              <a:t>- </a:t>
            </a:r>
            <a:r>
              <a:rPr lang="ru-RU" sz="2600" i="1" u="sng" dirty="0"/>
              <a:t>множество всевозможных позиций </a:t>
            </a:r>
            <a:r>
              <a:rPr lang="ru-RU" sz="26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/>
              <a:t>Функция </a:t>
            </a:r>
            <a:r>
              <a:rPr lang="en-US" sz="2600" b="1" dirty="0"/>
              <a:t>F: P→Z, </a:t>
            </a:r>
            <a:r>
              <a:rPr lang="ru-RU" sz="2600" dirty="0"/>
              <a:t>ставящая в соответствие некоторой </a:t>
            </a:r>
            <a:r>
              <a:rPr lang="ru-RU" sz="2600" i="1" dirty="0"/>
              <a:t>позиции</a:t>
            </a:r>
            <a:r>
              <a:rPr lang="ru-RU" sz="2600" dirty="0"/>
              <a:t> из множества </a:t>
            </a:r>
            <a:r>
              <a:rPr lang="en-US" sz="2600" b="1" dirty="0"/>
              <a:t>P</a:t>
            </a:r>
            <a:r>
              <a:rPr lang="ru-RU" sz="2600" dirty="0"/>
              <a:t> </a:t>
            </a:r>
            <a:r>
              <a:rPr lang="ru-RU" sz="2600" i="1" dirty="0"/>
              <a:t>целое число</a:t>
            </a:r>
            <a:r>
              <a:rPr lang="ru-RU" sz="2600" dirty="0"/>
              <a:t>, отражающее «</a:t>
            </a:r>
            <a:r>
              <a:rPr lang="ru-RU" sz="2600" i="1" dirty="0"/>
              <a:t>выгодность»</a:t>
            </a:r>
            <a:r>
              <a:rPr lang="ru-RU" sz="2600" dirty="0"/>
              <a:t> этой позиции для текущего игрока, называется </a:t>
            </a:r>
            <a:r>
              <a:rPr lang="ru-RU" sz="2600" b="1" i="1" u="sng" dirty="0"/>
              <a:t>оценочной функцией</a:t>
            </a:r>
            <a:r>
              <a:rPr lang="ru-RU" sz="2600" dirty="0"/>
              <a:t>.  </a:t>
            </a:r>
            <a:endParaRPr lang="ru-RU" sz="2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238348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Пример:</a:t>
            </a:r>
          </a:p>
        </p:txBody>
      </p:sp>
      <p:grpSp>
        <p:nvGrpSpPr>
          <p:cNvPr id="82" name="Группа 81"/>
          <p:cNvGrpSpPr/>
          <p:nvPr/>
        </p:nvGrpSpPr>
        <p:grpSpPr>
          <a:xfrm>
            <a:off x="2309786" y="4143380"/>
            <a:ext cx="2000264" cy="2009568"/>
            <a:chOff x="428596" y="428604"/>
            <a:chExt cx="3143272" cy="3157892"/>
          </a:xfrm>
        </p:grpSpPr>
        <p:grpSp>
          <p:nvGrpSpPr>
            <p:cNvPr id="83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1" name="Рисунок 90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2" name="Группа 30"/>
              <p:cNvGrpSpPr/>
              <p:nvPr/>
            </p:nvGrpSpPr>
            <p:grpSpPr>
              <a:xfrm>
                <a:off x="642912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4" name="Рисунок 8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85" name="Рисунок 84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86" name="Рисунок 85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87" name="Рисунок 86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88" name="Рисунок 8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89" name="Рисунок 88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4881554" y="3857628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Простейшая оценочная функция просто суммирует вес всех белых шашек и вычитает из полученного результата сумму всех черных шашек. Если установить вес шашки равный, например, 50, а вес дамки равный 350, то для белого игрока при расстановке шашек как на позиции слева такая оценочная функция вернет число 250.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972</Words>
  <Application>Microsoft Office PowerPoint</Application>
  <PresentationFormat>Широкоэкранный</PresentationFormat>
  <Paragraphs>279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 2</vt:lpstr>
      <vt:lpstr>HDOfficeLightV0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Дерево игры</vt:lpstr>
      <vt:lpstr>Оценочная функция</vt:lpstr>
      <vt:lpstr>Алгоритм полного перебора</vt:lpstr>
      <vt:lpstr>Постановка задачи</vt:lpstr>
      <vt:lpstr>Пример дерева игры</vt:lpstr>
      <vt:lpstr>Оценочная функция</vt:lpstr>
      <vt:lpstr>Презентация PowerPoint</vt:lpstr>
      <vt:lpstr>Алгоритм полного перебора</vt:lpstr>
      <vt:lpstr>Алгоритм перебора с отсечениями</vt:lpstr>
      <vt:lpstr>Форсированные варианты</vt:lpstr>
      <vt:lpstr>Реализация</vt:lpstr>
      <vt:lpstr>Вычислительное ядро</vt:lpstr>
      <vt:lpstr>Графическая оболочка</vt:lpstr>
      <vt:lpstr>Демонстрация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Александр</cp:lastModifiedBy>
  <cp:revision>169</cp:revision>
  <dcterms:created xsi:type="dcterms:W3CDTF">2017-05-06T17:19:05Z</dcterms:created>
  <dcterms:modified xsi:type="dcterms:W3CDTF">2017-05-18T01:01:55Z</dcterms:modified>
</cp:coreProperties>
</file>