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8"/>
  </p:notesMasterIdLst>
  <p:sldIdLst>
    <p:sldId id="263" r:id="rId2"/>
    <p:sldId id="280" r:id="rId3"/>
    <p:sldId id="264" r:id="rId4"/>
    <p:sldId id="281" r:id="rId5"/>
    <p:sldId id="282" r:id="rId6"/>
    <p:sldId id="285" r:id="rId7"/>
    <p:sldId id="286" r:id="rId8"/>
    <p:sldId id="287" r:id="rId9"/>
    <p:sldId id="289" r:id="rId10"/>
    <p:sldId id="290" r:id="rId11"/>
    <p:sldId id="291" r:id="rId12"/>
    <p:sldId id="292" r:id="rId13"/>
    <p:sldId id="293" r:id="rId14"/>
    <p:sldId id="294" r:id="rId15"/>
    <p:sldId id="284" r:id="rId16"/>
    <p:sldId id="27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50B6"/>
    <a:srgbClr val="8064A2"/>
    <a:srgbClr val="FFC78F"/>
    <a:srgbClr val="FFD9B3"/>
    <a:srgbClr val="006600"/>
    <a:srgbClr val="00B800"/>
    <a:srgbClr val="009900"/>
    <a:srgbClr val="800080"/>
    <a:srgbClr val="66FF33"/>
    <a:srgbClr val="FFA8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33" autoAdjust="0"/>
  </p:normalViewPr>
  <p:slideViewPr>
    <p:cSldViewPr>
      <p:cViewPr varScale="1">
        <p:scale>
          <a:sx n="112" d="100"/>
          <a:sy n="112" d="100"/>
        </p:scale>
        <p:origin x="51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4F06F-E755-40EC-BC47-D780A329DFEC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81060-8C41-4E01-9F71-78E8A2AC4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83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81060-8C41-4E01-9F71-78E8A2AC418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652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81060-8C41-4E01-9F71-78E8A2AC418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345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81060-8C41-4E01-9F71-78E8A2AC418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625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81060-8C41-4E01-9F71-78E8A2AC418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207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81060-8C41-4E01-9F71-78E8A2AC418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215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81060-8C41-4E01-9F71-78E8A2AC418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40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1DF4-76BC-4F89-A906-F46AC0F01938}" type="datetime1">
              <a:rPr lang="ru-RU" smtClean="0"/>
              <a:t>19.05.2017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88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ECCD-195C-479F-9737-6AF65B948B26}" type="datetime1">
              <a:rPr lang="ru-RU" smtClean="0"/>
              <a:t>19.05.2017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41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0366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3F47-F5F7-4106-AAEF-954733A9EEDF}" type="datetime1">
              <a:rPr lang="ru-RU" smtClean="0"/>
              <a:t>19.05.2017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91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8F42-CF70-46A4-95D9-00436828EA1F}" type="datetime1">
              <a:rPr lang="ru-RU" smtClean="0"/>
              <a:t>19.05.2017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06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7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0BAF-9CA2-4F3A-B0DA-3EF34775A1AA}" type="datetime1">
              <a:rPr lang="ru-RU" smtClean="0"/>
              <a:t>19.05.2017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3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3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C0C9-4AD1-407B-AD4A-F2B99089FB46}" type="datetime1">
              <a:rPr lang="ru-RU" smtClean="0"/>
              <a:t>19.05.2017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90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4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7554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0C9C-6BE0-4301-87D6-9E753EB73FB8}" type="datetime1">
              <a:rPr lang="ru-RU" smtClean="0"/>
              <a:t>19.05.2017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1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22FA-3154-47FD-B63A-A9C57C600D81}" type="datetime1">
              <a:rPr lang="ru-RU" smtClean="0"/>
              <a:t>19.05.2017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4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EE13-D700-448A-BA2F-6AE2B5866385}" type="datetime1">
              <a:rPr lang="ru-RU" smtClean="0"/>
              <a:t>19.05.2017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52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4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E77E-178F-46AD-8D31-E17465AC294C}" type="datetime1">
              <a:rPr lang="ru-RU" smtClean="0"/>
              <a:t>19.05.2017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55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6B01-0A98-4E76-9E8F-DF7C1DDF8CA0}" type="datetime1">
              <a:rPr lang="ru-RU" smtClean="0"/>
              <a:t>19.05.2017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41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5C9963-FB6E-4BF7-9753-B74DA4709ABD}" type="datetime1">
              <a:rPr lang="ru-RU" smtClean="0"/>
              <a:t>19.05.2017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2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image" Target="../media/image1.png"/><Relationship Id="rId5" Type="http://schemas.openxmlformats.org/officeDocument/2006/relationships/slide" Target="slide5.xml"/><Relationship Id="rId10" Type="http://schemas.openxmlformats.org/officeDocument/2006/relationships/slide" Target="slide13.xml"/><Relationship Id="rId4" Type="http://schemas.openxmlformats.org/officeDocument/2006/relationships/slide" Target="slide4.xml"/><Relationship Id="rId9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2264060" y="1772816"/>
            <a:ext cx="7772400" cy="1944216"/>
          </a:xfrm>
        </p:spPr>
        <p:txBody>
          <a:bodyPr>
            <a:normAutofit/>
          </a:bodyPr>
          <a:lstStyle/>
          <a:p>
            <a:r>
              <a:rPr lang="ru-RU" dirty="0" smtClean="0"/>
              <a:t>Различные алгоритмы поиска лучшего хода на примере игры “русские шашки”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476675"/>
            <a:ext cx="925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Нижегородский государственный университет им. Н. И. Лобачевского</a:t>
            </a:r>
          </a:p>
          <a:p>
            <a:pPr algn="ctr"/>
            <a:r>
              <a:rPr lang="ru-RU" sz="2400" dirty="0"/>
              <a:t>Институт информационных технологий, математики и механики</a:t>
            </a:r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1578260" y="4182176"/>
            <a:ext cx="9198260" cy="1407064"/>
          </a:xfrm>
        </p:spPr>
        <p:txBody>
          <a:bodyPr/>
          <a:lstStyle/>
          <a:p>
            <a:pPr algn="r"/>
            <a:r>
              <a:rPr lang="ru-RU" sz="2400" dirty="0" smtClean="0"/>
              <a:t>Грачева Е</a:t>
            </a:r>
            <a:r>
              <a:rPr lang="en-US" sz="2400" dirty="0" smtClean="0"/>
              <a:t>. </a:t>
            </a:r>
            <a:r>
              <a:rPr lang="ru-RU" sz="2400" dirty="0" smtClean="0"/>
              <a:t>А., 2 курс ПМИ, Панов  А. А., 2 курс ФИИТ</a:t>
            </a:r>
          </a:p>
          <a:p>
            <a:pPr algn="r"/>
            <a:r>
              <a:rPr lang="ru-RU" sz="2400" dirty="0" smtClean="0"/>
              <a:t>Руководитель</a:t>
            </a:r>
            <a:r>
              <a:rPr lang="en-US" sz="2400" dirty="0" smtClean="0"/>
              <a:t>:</a:t>
            </a:r>
            <a:r>
              <a:rPr lang="ru-RU" sz="2400" dirty="0" smtClean="0"/>
              <a:t> Мееров </a:t>
            </a:r>
            <a:r>
              <a:rPr lang="ru-RU" sz="2400" dirty="0"/>
              <a:t>И.Б.</a:t>
            </a:r>
          </a:p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472108" y="6054384"/>
            <a:ext cx="3356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dirty="0"/>
              <a:t>Нижний Новгород,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2337-99BE-4281-B388-6F1154F9F1CE}" type="datetime1">
              <a:rPr lang="ru-RU" sz="1400" smtClean="0"/>
              <a:t>19.05.2017</a:t>
            </a:fld>
            <a:endParaRPr lang="ru-RU" sz="140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 smtClean="0"/>
              <a:pPr/>
              <a:t>10</a:t>
            </a:fld>
            <a:endParaRPr lang="ru-RU" sz="14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51385" y="116632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accent1"/>
                </a:solidFill>
              </a:rPr>
              <a:t>Демонстрация</a:t>
            </a:r>
            <a:endParaRPr lang="ru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56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22FA-3154-47FD-B63A-A9C57C600D81}" type="datetime1">
              <a:rPr lang="ru-RU" sz="1400" smtClean="0"/>
              <a:t>19.05.2017</a:t>
            </a:fld>
            <a:endParaRPr lang="ru-RU" sz="1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 smtClean="0"/>
              <a:pPr/>
              <a:t>11</a:t>
            </a:fld>
            <a:endParaRPr lang="ru-RU" sz="14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51385" y="116632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accent1"/>
                </a:solidFill>
              </a:rPr>
              <a:t>Апробация</a:t>
            </a:r>
            <a:endParaRPr lang="ru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24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22FA-3154-47FD-B63A-A9C57C600D81}" type="datetime1">
              <a:rPr lang="ru-RU" sz="1400" smtClean="0"/>
              <a:t>19.05.2017</a:t>
            </a:fld>
            <a:endParaRPr lang="ru-RU" sz="140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 smtClean="0"/>
              <a:pPr/>
              <a:t>12</a:t>
            </a:fld>
            <a:endParaRPr 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51385" y="116632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accent1"/>
                </a:solidFill>
              </a:rPr>
              <a:t>Заключение</a:t>
            </a:r>
            <a:endParaRPr lang="ru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32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22FA-3154-47FD-B63A-A9C57C600D81}" type="datetime1">
              <a:rPr lang="ru-RU" sz="1400" smtClean="0"/>
              <a:t>19.05.2017</a:t>
            </a:fld>
            <a:endParaRPr lang="ru-RU" sz="140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 smtClean="0"/>
              <a:pPr/>
              <a:t>13</a:t>
            </a:fld>
            <a:endParaRPr lang="ru-RU" sz="14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51385" y="116632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accent1"/>
                </a:solidFill>
              </a:rPr>
              <a:t>Список литературы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7368" y="1196752"/>
            <a:ext cx="115932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Адельсон-Вельский Г.М., Арлазаров В.Л., Битман А.Р., Донской М.В.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Машина играет в шахматы. – М.: Наука, 1983.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Русские шашки // Федерация шашек </a:t>
            </a:r>
            <a:r>
              <a:rPr lang="ru-RU" sz="1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Росии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:[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http://shashki.ru/variations/draughts64]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Бернхардсон Э.</a:t>
            </a:r>
            <a:r>
              <a:rPr lang="ru-RU" sz="1600" spc="-5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Глубокое обучение для… шахмат: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://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datareview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article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glubokoe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obuchenie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dlya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shahmat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], </a:t>
            </a:r>
            <a:r>
              <a:rPr lang="ru-RU" sz="1600" cap="all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11.02.2016.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Schaeffer J., Burch N., Björnsson Y., Kishimoto A., Müller M., Lake R., Lu P., Sutphen S.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Checkers Is Solved //American Association for the Advancement of Science, 1200 New York Avenue NW, Washington, DC 2005.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Корнилов Е.Н.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Программирование шахмат и других логических задач.– </a:t>
            </a:r>
            <a:r>
              <a:rPr lang="ru-RU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СПб.: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БХВ-Петербург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2005.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Фримен Э., Фримен Э.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Паттерны проектирования. – СПб.: Питер, 2011.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чемпионат мира по русским шашкам среди компьютерных программ: [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</a:t>
            </a:r>
            <a:r>
              <a:rPr lang="ru-RU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://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</a:t>
            </a:r>
            <a:r>
              <a:rPr lang="ru-RU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wikipedia</a:t>
            </a:r>
            <a:r>
              <a:rPr lang="ru-RU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org</a:t>
            </a:r>
            <a:r>
              <a:rPr lang="ru-RU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</a:t>
            </a:r>
            <a:r>
              <a:rPr lang="ru-RU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/Чемпионат_мира_по_русским_шашкам_среди_компьютерных_программ_2008].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Ваныкина Г., Сундукова Т. 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Структуры и алгоритмы компьютерной обработки данных: [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://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www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intuit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studies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courses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/648/504/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Гергель В.П., Лабутина А. А.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Учебно-образовательный комплекс по методам программирования // Нижний Новгород: ННГУ им. Н.И. Лобачевского. – 2007.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49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31504" y="2444695"/>
            <a:ext cx="915186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Спасибо за внимание!</a:t>
            </a:r>
            <a:endParaRPr lang="ru-RU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285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385" y="116632"/>
            <a:ext cx="8568952" cy="108012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1"/>
                </a:solidFill>
              </a:rPr>
              <a:t>Алгоритм полного </a:t>
            </a:r>
            <a:r>
              <a:rPr lang="ru-RU" b="1" dirty="0">
                <a:solidFill>
                  <a:schemeClr val="accent1"/>
                </a:solidFill>
              </a:rPr>
              <a:t>перебора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F102-42F8-44AC-95EB-A2F15B851FDA}" type="datetime1">
              <a:rPr lang="ru-RU" sz="1400" smtClean="0"/>
              <a:t>19.05.2017</a:t>
            </a:fld>
            <a:endParaRPr lang="ru-RU" sz="1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/>
              <a:pPr/>
              <a:t>15</a:t>
            </a:fld>
            <a:endParaRPr lang="ru-RU" sz="1400" dirty="0"/>
          </a:p>
        </p:txBody>
      </p:sp>
      <p:pic>
        <p:nvPicPr>
          <p:cNvPr id="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340658"/>
            <a:ext cx="2254374" cy="63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3" name="TextBox 192"/>
          <p:cNvSpPr txBox="1"/>
          <p:nvPr/>
        </p:nvSpPr>
        <p:spPr>
          <a:xfrm>
            <a:off x="6210065" y="3469271"/>
            <a:ext cx="450764" cy="408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да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501684" y="1206755"/>
            <a:ext cx="47338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FUNCTION </a:t>
            </a:r>
            <a:r>
              <a:rPr lang="en-US" sz="2000" b="1" dirty="0" smtClean="0"/>
              <a:t>Search(depth </a:t>
            </a:r>
            <a:r>
              <a:rPr lang="en-US" sz="2000" b="1" dirty="0"/>
              <a:t>:integer) :integer</a:t>
            </a:r>
            <a:r>
              <a:rPr lang="en-US" sz="2000" b="1" dirty="0" smtClean="0"/>
              <a:t>;</a:t>
            </a:r>
            <a:endParaRPr lang="ru-RU" sz="2000" b="1" dirty="0" smtClean="0"/>
          </a:p>
          <a:p>
            <a:r>
              <a:rPr lang="en-US" sz="2000" i="1" dirty="0" smtClean="0"/>
              <a:t>depth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ru-RU" sz="2000" dirty="0"/>
              <a:t>текущая глубина </a:t>
            </a:r>
            <a:r>
              <a:rPr lang="ru-RU" sz="2000" dirty="0" smtClean="0"/>
              <a:t>рекурсии</a:t>
            </a:r>
          </a:p>
          <a:p>
            <a:r>
              <a:rPr lang="en-US" sz="2000" i="1" dirty="0"/>
              <a:t>score</a:t>
            </a:r>
            <a:r>
              <a:rPr lang="en-US" sz="2000" dirty="0"/>
              <a:t> –</a:t>
            </a:r>
            <a:r>
              <a:rPr lang="ru-RU" sz="2000" dirty="0"/>
              <a:t> оценка лучшего </a:t>
            </a:r>
            <a:r>
              <a:rPr lang="ru-RU" sz="2000" dirty="0" smtClean="0"/>
              <a:t>хода</a:t>
            </a:r>
            <a:endParaRPr lang="ru-RU" sz="2000" dirty="0"/>
          </a:p>
          <a:p>
            <a:endParaRPr lang="ru-RU" sz="2000" b="1" dirty="0"/>
          </a:p>
        </p:txBody>
      </p:sp>
      <p:cxnSp>
        <p:nvCxnSpPr>
          <p:cNvPr id="31" name="Прямая со стрелкой 30"/>
          <p:cNvCxnSpPr>
            <a:stCxn id="168" idx="2"/>
            <a:endCxn id="203" idx="0"/>
          </p:cNvCxnSpPr>
          <p:nvPr/>
        </p:nvCxnSpPr>
        <p:spPr>
          <a:xfrm>
            <a:off x="5909936" y="3692759"/>
            <a:ext cx="0" cy="159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06" idx="2"/>
            <a:endCxn id="176" idx="0"/>
          </p:cNvCxnSpPr>
          <p:nvPr/>
        </p:nvCxnSpPr>
        <p:spPr>
          <a:xfrm>
            <a:off x="5909936" y="5064001"/>
            <a:ext cx="0" cy="11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/>
          <p:cNvCxnSpPr>
            <a:stCxn id="199" idx="2"/>
            <a:endCxn id="168" idx="0"/>
          </p:cNvCxnSpPr>
          <p:nvPr/>
        </p:nvCxnSpPr>
        <p:spPr>
          <a:xfrm>
            <a:off x="5909936" y="2869288"/>
            <a:ext cx="0" cy="171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Группа 291"/>
          <p:cNvGrpSpPr/>
          <p:nvPr/>
        </p:nvGrpSpPr>
        <p:grpSpPr>
          <a:xfrm>
            <a:off x="3111492" y="1196752"/>
            <a:ext cx="7620836" cy="5422009"/>
            <a:chOff x="3111492" y="1058501"/>
            <a:chExt cx="7620836" cy="5480249"/>
          </a:xfrm>
        </p:grpSpPr>
        <p:sp>
          <p:nvSpPr>
            <p:cNvPr id="163" name="TextBox 162"/>
            <p:cNvSpPr txBox="1"/>
            <p:nvPr/>
          </p:nvSpPr>
          <p:spPr>
            <a:xfrm>
              <a:off x="5935502" y="1064224"/>
              <a:ext cx="529953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900" dirty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</a:p>
          </p:txBody>
        </p:sp>
        <p:grpSp>
          <p:nvGrpSpPr>
            <p:cNvPr id="291" name="Группа 290"/>
            <p:cNvGrpSpPr/>
            <p:nvPr/>
          </p:nvGrpSpPr>
          <p:grpSpPr>
            <a:xfrm>
              <a:off x="3111492" y="1058501"/>
              <a:ext cx="7620836" cy="5480249"/>
              <a:chOff x="3111492" y="1058501"/>
              <a:chExt cx="7620836" cy="5480249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9063321" y="1062546"/>
                <a:ext cx="437940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900" dirty="0">
                    <a:solidFill>
                      <a:schemeClr val="accent1">
                        <a:lumMod val="75000"/>
                      </a:schemeClr>
                    </a:solidFill>
                  </a:rPr>
                  <a:t>да</a:t>
                </a:r>
              </a:p>
            </p:txBody>
          </p:sp>
          <p:cxnSp>
            <p:nvCxnSpPr>
              <p:cNvPr id="24" name="Соединительная линия уступом 23"/>
              <p:cNvCxnSpPr>
                <a:stCxn id="84" idx="3"/>
                <a:endCxn id="164" idx="0"/>
              </p:cNvCxnSpPr>
              <p:nvPr/>
            </p:nvCxnSpPr>
            <p:spPr>
              <a:xfrm>
                <a:off x="8885322" y="1441956"/>
                <a:ext cx="699982" cy="38527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0" name="Группа 289"/>
              <p:cNvGrpSpPr/>
              <p:nvPr/>
            </p:nvGrpSpPr>
            <p:grpSpPr>
              <a:xfrm>
                <a:off x="3111492" y="1058501"/>
                <a:ext cx="7620836" cy="5480249"/>
                <a:chOff x="3111492" y="1058501"/>
                <a:chExt cx="7620836" cy="5480249"/>
              </a:xfrm>
            </p:grpSpPr>
            <p:sp>
              <p:nvSpPr>
                <p:cNvPr id="169" name="TextBox 168"/>
                <p:cNvSpPr txBox="1"/>
                <p:nvPr/>
              </p:nvSpPr>
              <p:spPr>
                <a:xfrm>
                  <a:off x="7636329" y="2852065"/>
                  <a:ext cx="529953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9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нет</a:t>
                  </a:r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4134784" y="5094091"/>
                  <a:ext cx="437940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9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да</a:t>
                  </a: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7228615" y="5085184"/>
                  <a:ext cx="529953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9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нет</a:t>
                  </a:r>
                </a:p>
              </p:txBody>
            </p:sp>
            <p:grpSp>
              <p:nvGrpSpPr>
                <p:cNvPr id="289" name="Группа 288"/>
                <p:cNvGrpSpPr/>
                <p:nvPr/>
              </p:nvGrpSpPr>
              <p:grpSpPr>
                <a:xfrm>
                  <a:off x="3111492" y="1058501"/>
                  <a:ext cx="7620836" cy="5480249"/>
                  <a:chOff x="3111492" y="1058501"/>
                  <a:chExt cx="7620836" cy="5480249"/>
                </a:xfrm>
              </p:grpSpPr>
              <p:sp>
                <p:nvSpPr>
                  <p:cNvPr id="84" name="Блок-схема: решение 83"/>
                  <p:cNvSpPr/>
                  <p:nvPr/>
                </p:nvSpPr>
                <p:spPr>
                  <a:xfrm>
                    <a:off x="6510193" y="1058501"/>
                    <a:ext cx="2375129" cy="766910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00" dirty="0"/>
                      <a:t>depth=0?</a:t>
                    </a:r>
                    <a:endParaRPr lang="ru-RU" sz="1900" dirty="0"/>
                  </a:p>
                </p:txBody>
              </p:sp>
              <p:sp>
                <p:nvSpPr>
                  <p:cNvPr id="164" name="Блок-схема: процесс 163"/>
                  <p:cNvSpPr/>
                  <p:nvPr/>
                </p:nvSpPr>
                <p:spPr>
                  <a:xfrm>
                    <a:off x="8438280" y="1827230"/>
                    <a:ext cx="2294048" cy="594781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900" dirty="0"/>
                      <a:t>Вызови оценочную функцию</a:t>
                    </a:r>
                  </a:p>
                </p:txBody>
              </p:sp>
              <p:sp>
                <p:nvSpPr>
                  <p:cNvPr id="168" name="Блок-схема: решение 167"/>
                  <p:cNvSpPr/>
                  <p:nvPr/>
                </p:nvSpPr>
                <p:spPr>
                  <a:xfrm>
                    <a:off x="4485314" y="2922135"/>
                    <a:ext cx="2849244" cy="659183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900" dirty="0"/>
                      <a:t>Есть еще </a:t>
                    </a:r>
                    <a:r>
                      <a:rPr lang="ru-RU" sz="1900" dirty="0" smtClean="0"/>
                      <a:t>ходы?</a:t>
                    </a:r>
                    <a:endParaRPr lang="ru-RU" sz="1900" dirty="0"/>
                  </a:p>
                </p:txBody>
              </p:sp>
              <p:sp>
                <p:nvSpPr>
                  <p:cNvPr id="176" name="Блок-схема: решение 175"/>
                  <p:cNvSpPr/>
                  <p:nvPr/>
                </p:nvSpPr>
                <p:spPr>
                  <a:xfrm>
                    <a:off x="4485314" y="5085184"/>
                    <a:ext cx="2849244" cy="740897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00" dirty="0"/>
                      <a:t>score&lt;</a:t>
                    </a:r>
                    <a:r>
                      <a:rPr lang="en-US" sz="1900" dirty="0" err="1"/>
                      <a:t>tmp</a:t>
                    </a:r>
                    <a:r>
                      <a:rPr lang="en-US" sz="1900" dirty="0"/>
                      <a:t>?</a:t>
                    </a:r>
                    <a:endParaRPr lang="ru-RU" sz="1900" dirty="0"/>
                  </a:p>
                </p:txBody>
              </p:sp>
              <p:sp>
                <p:nvSpPr>
                  <p:cNvPr id="185" name="Блок-схема: знак завершения 184"/>
                  <p:cNvSpPr/>
                  <p:nvPr/>
                </p:nvSpPr>
                <p:spPr>
                  <a:xfrm>
                    <a:off x="9082102" y="6173957"/>
                    <a:ext cx="1030350" cy="364793"/>
                  </a:xfrm>
                  <a:prstGeom prst="flowChartTermina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900" dirty="0"/>
                      <a:t>Конец</a:t>
                    </a:r>
                  </a:p>
                </p:txBody>
              </p:sp>
              <p:grpSp>
                <p:nvGrpSpPr>
                  <p:cNvPr id="19" name="Группа 18"/>
                  <p:cNvGrpSpPr/>
                  <p:nvPr/>
                </p:nvGrpSpPr>
                <p:grpSpPr>
                  <a:xfrm>
                    <a:off x="4762912" y="1841101"/>
                    <a:ext cx="2294048" cy="907902"/>
                    <a:chOff x="4835860" y="1860778"/>
                    <a:chExt cx="2294048" cy="907902"/>
                  </a:xfrm>
                </p:grpSpPr>
                <p:sp>
                  <p:nvSpPr>
                    <p:cNvPr id="197" name="Блок-схема: процесс 196"/>
                    <p:cNvSpPr/>
                    <p:nvPr/>
                  </p:nvSpPr>
                  <p:spPr>
                    <a:xfrm>
                      <a:off x="4835860" y="1860778"/>
                      <a:ext cx="2294048" cy="283520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00" dirty="0"/>
                        <a:t>score:=-INFINITY</a:t>
                      </a:r>
                      <a:endParaRPr lang="ru-RU" sz="1900" dirty="0"/>
                    </a:p>
                  </p:txBody>
                </p:sp>
                <p:sp>
                  <p:nvSpPr>
                    <p:cNvPr id="199" name="Блок-схема: процесс 198"/>
                    <p:cNvSpPr/>
                    <p:nvPr/>
                  </p:nvSpPr>
                  <p:spPr>
                    <a:xfrm>
                      <a:off x="4835860" y="2173899"/>
                      <a:ext cx="2294048" cy="594781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900" dirty="0"/>
                        <a:t>Сгенерируй все ходы</a:t>
                      </a:r>
                    </a:p>
                  </p:txBody>
                </p:sp>
              </p:grpSp>
              <p:sp>
                <p:nvSpPr>
                  <p:cNvPr id="205" name="Блок-схема: процесс 204"/>
                  <p:cNvSpPr/>
                  <p:nvPr/>
                </p:nvSpPr>
                <p:spPr>
                  <a:xfrm>
                    <a:off x="3111492" y="5953774"/>
                    <a:ext cx="2294048" cy="283520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00" dirty="0"/>
                      <a:t>score:=tmp</a:t>
                    </a:r>
                    <a:endParaRPr lang="ru-RU" sz="1900" dirty="0"/>
                  </a:p>
                </p:txBody>
              </p:sp>
              <p:grpSp>
                <p:nvGrpSpPr>
                  <p:cNvPr id="20" name="Группа 19"/>
                  <p:cNvGrpSpPr/>
                  <p:nvPr/>
                </p:nvGrpSpPr>
                <p:grpSpPr>
                  <a:xfrm>
                    <a:off x="4606192" y="3742709"/>
                    <a:ext cx="2607488" cy="1224581"/>
                    <a:chOff x="4601628" y="3790276"/>
                    <a:chExt cx="2607488" cy="1224581"/>
                  </a:xfrm>
                </p:grpSpPr>
                <p:sp>
                  <p:nvSpPr>
                    <p:cNvPr id="203" name="Блок-схема: процесс 202"/>
                    <p:cNvSpPr/>
                    <p:nvPr/>
                  </p:nvSpPr>
                  <p:spPr>
                    <a:xfrm>
                      <a:off x="4601628" y="3790276"/>
                      <a:ext cx="2607488" cy="283520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900" dirty="0"/>
                        <a:t>Сделай ход</a:t>
                      </a:r>
                    </a:p>
                  </p:txBody>
                </p:sp>
                <p:sp>
                  <p:nvSpPr>
                    <p:cNvPr id="206" name="Блок-схема: процесс 205"/>
                    <p:cNvSpPr/>
                    <p:nvPr/>
                  </p:nvSpPr>
                  <p:spPr>
                    <a:xfrm>
                      <a:off x="4601628" y="4731337"/>
                      <a:ext cx="2607488" cy="283520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900" dirty="0"/>
                        <a:t>Отмени ход</a:t>
                      </a:r>
                    </a:p>
                  </p:txBody>
                </p:sp>
                <p:sp>
                  <p:nvSpPr>
                    <p:cNvPr id="207" name="Блок-схема: процесс 206"/>
                    <p:cNvSpPr/>
                    <p:nvPr/>
                  </p:nvSpPr>
                  <p:spPr>
                    <a:xfrm>
                      <a:off x="4601628" y="4105176"/>
                      <a:ext cx="2607488" cy="594781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00" dirty="0"/>
                        <a:t>tmp:=-</a:t>
                      </a:r>
                      <a:r>
                        <a:rPr lang="en-US" sz="1900" dirty="0" smtClean="0"/>
                        <a:t>Search(depth-1</a:t>
                      </a:r>
                      <a:r>
                        <a:rPr lang="ru-RU" sz="1900" dirty="0" smtClean="0"/>
                        <a:t>)</a:t>
                      </a:r>
                      <a:endParaRPr lang="ru-RU" sz="1900" dirty="0"/>
                    </a:p>
                  </p:txBody>
                </p:sp>
              </p:grpSp>
            </p:grpSp>
            <p:cxnSp>
              <p:nvCxnSpPr>
                <p:cNvPr id="22" name="Соединительная линия уступом 21"/>
                <p:cNvCxnSpPr>
                  <a:stCxn id="84" idx="1"/>
                  <a:endCxn id="197" idx="0"/>
                </p:cNvCxnSpPr>
                <p:nvPr/>
              </p:nvCxnSpPr>
              <p:spPr>
                <a:xfrm rot="10800000" flipV="1">
                  <a:off x="5909937" y="1441955"/>
                  <a:ext cx="600257" cy="399145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Прямая со стрелкой 25"/>
                <p:cNvCxnSpPr>
                  <a:stCxn id="164" idx="2"/>
                  <a:endCxn id="185" idx="0"/>
                </p:cNvCxnSpPr>
                <p:nvPr/>
              </p:nvCxnSpPr>
              <p:spPr>
                <a:xfrm>
                  <a:off x="9585304" y="2422011"/>
                  <a:ext cx="11973" cy="37519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Прямая со стрелкой 28"/>
                <p:cNvCxnSpPr>
                  <a:stCxn id="168" idx="3"/>
                </p:cNvCxnSpPr>
                <p:nvPr/>
              </p:nvCxnSpPr>
              <p:spPr>
                <a:xfrm>
                  <a:off x="7334558" y="3251727"/>
                  <a:ext cx="2262719" cy="1793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Соединительная линия уступом 76"/>
                <p:cNvCxnSpPr>
                  <a:stCxn id="176" idx="1"/>
                  <a:endCxn id="205" idx="0"/>
                </p:cNvCxnSpPr>
                <p:nvPr/>
              </p:nvCxnSpPr>
              <p:spPr>
                <a:xfrm rot="10800000" flipV="1">
                  <a:off x="4258516" y="5455632"/>
                  <a:ext cx="226798" cy="498141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Соединительная линия уступом 80"/>
                <p:cNvCxnSpPr>
                  <a:stCxn id="176" idx="3"/>
                  <a:endCxn id="205" idx="2"/>
                </p:cNvCxnSpPr>
                <p:nvPr/>
              </p:nvCxnSpPr>
              <p:spPr>
                <a:xfrm flipH="1">
                  <a:off x="4258516" y="5455633"/>
                  <a:ext cx="3076042" cy="781661"/>
                </a:xfrm>
                <a:prstGeom prst="bentConnector4">
                  <a:avLst>
                    <a:gd name="adj1" fmla="val -7432"/>
                    <a:gd name="adj2" fmla="val 11238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Соединительная линия уступом 261"/>
                <p:cNvCxnSpPr>
                  <a:endCxn id="168" idx="0"/>
                </p:cNvCxnSpPr>
                <p:nvPr/>
              </p:nvCxnSpPr>
              <p:spPr>
                <a:xfrm rot="5400000" flipH="1" flipV="1">
                  <a:off x="4180441" y="4626858"/>
                  <a:ext cx="3434218" cy="24772"/>
                </a:xfrm>
                <a:prstGeom prst="bentConnector5">
                  <a:avLst>
                    <a:gd name="adj1" fmla="val -2775"/>
                    <a:gd name="adj2" fmla="val -11761473"/>
                    <a:gd name="adj3" fmla="val 103058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06108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1862097" y="4540727"/>
            <a:ext cx="12144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отсечение</a:t>
            </a:r>
          </a:p>
        </p:txBody>
      </p:sp>
      <p:cxnSp>
        <p:nvCxnSpPr>
          <p:cNvPr id="53" name="Прямая со стрелкой 52"/>
          <p:cNvCxnSpPr>
            <a:stCxn id="52" idx="3"/>
          </p:cNvCxnSpPr>
          <p:nvPr/>
        </p:nvCxnSpPr>
        <p:spPr>
          <a:xfrm>
            <a:off x="3076546" y="4725396"/>
            <a:ext cx="744909" cy="6522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Группа 114"/>
          <p:cNvGrpSpPr/>
          <p:nvPr/>
        </p:nvGrpSpPr>
        <p:grpSpPr>
          <a:xfrm>
            <a:off x="3303412" y="601542"/>
            <a:ext cx="6969055" cy="5779789"/>
            <a:chOff x="1779409" y="601539"/>
            <a:chExt cx="6969055" cy="5779789"/>
          </a:xfrm>
        </p:grpSpPr>
        <p:sp>
          <p:nvSpPr>
            <p:cNvPr id="4" name="Блок-схема: решение 3"/>
            <p:cNvSpPr/>
            <p:nvPr/>
          </p:nvSpPr>
          <p:spPr>
            <a:xfrm>
              <a:off x="5020905" y="684625"/>
              <a:ext cx="2008140" cy="43337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depth=0?</a:t>
              </a:r>
              <a:endParaRPr lang="ru-RU" sz="1400" dirty="0"/>
            </a:p>
          </p:txBody>
        </p:sp>
        <p:cxnSp>
          <p:nvCxnSpPr>
            <p:cNvPr id="5" name="Shape 16"/>
            <p:cNvCxnSpPr>
              <a:stCxn id="4" idx="1"/>
              <a:endCxn id="16" idx="0"/>
            </p:cNvCxnSpPr>
            <p:nvPr/>
          </p:nvCxnSpPr>
          <p:spPr>
            <a:xfrm rot="10800000" flipV="1">
              <a:off x="4512337" y="901311"/>
              <a:ext cx="508569" cy="43618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570520" y="601539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</a:rPr>
                <a:t>да</a:t>
              </a:r>
            </a:p>
          </p:txBody>
        </p:sp>
        <p:cxnSp>
          <p:nvCxnSpPr>
            <p:cNvPr id="7" name="Shape 20"/>
            <p:cNvCxnSpPr>
              <a:stCxn id="4" idx="3"/>
              <a:endCxn id="9" idx="0"/>
            </p:cNvCxnSpPr>
            <p:nvPr/>
          </p:nvCxnSpPr>
          <p:spPr>
            <a:xfrm>
              <a:off x="7029045" y="901311"/>
              <a:ext cx="528077" cy="43618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121202" y="602489"/>
              <a:ext cx="438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</a:p>
          </p:txBody>
        </p:sp>
        <p:sp>
          <p:nvSpPr>
            <p:cNvPr id="9" name="Блок-схема: процесс 8"/>
            <p:cNvSpPr/>
            <p:nvPr/>
          </p:nvSpPr>
          <p:spPr>
            <a:xfrm>
              <a:off x="6365779" y="1337495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Вызови оценочную функцию</a:t>
              </a:r>
            </a:p>
          </p:txBody>
        </p:sp>
        <p:sp>
          <p:nvSpPr>
            <p:cNvPr id="10" name="Блок-схема: процесс 9"/>
            <p:cNvSpPr/>
            <p:nvPr/>
          </p:nvSpPr>
          <p:spPr>
            <a:xfrm>
              <a:off x="2144928" y="4449613"/>
              <a:ext cx="135233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alpha:=</a:t>
              </a:r>
              <a:r>
                <a:rPr lang="en-US" sz="1400" dirty="0" err="1"/>
                <a:t>tmp</a:t>
              </a:r>
              <a:endParaRPr lang="ru-RU" sz="1400" dirty="0"/>
            </a:p>
          </p:txBody>
        </p:sp>
        <p:cxnSp>
          <p:nvCxnSpPr>
            <p:cNvPr id="12" name="Прямая со стрелкой 11"/>
            <p:cNvCxnSpPr>
              <a:stCxn id="16" idx="2"/>
              <a:endCxn id="13" idx="0"/>
            </p:cNvCxnSpPr>
            <p:nvPr/>
          </p:nvCxnSpPr>
          <p:spPr>
            <a:xfrm>
              <a:off x="4512336" y="1613277"/>
              <a:ext cx="1659" cy="4439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Блок-схема: решение 12"/>
            <p:cNvSpPr/>
            <p:nvPr/>
          </p:nvSpPr>
          <p:spPr>
            <a:xfrm>
              <a:off x="3322653" y="2057222"/>
              <a:ext cx="2382684" cy="43337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Есть еще ходы?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10112" y="1973804"/>
              <a:ext cx="438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21675" y="2431180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</a:rPr>
                <a:t>да</a:t>
              </a:r>
            </a:p>
          </p:txBody>
        </p:sp>
        <p:sp>
          <p:nvSpPr>
            <p:cNvPr id="16" name="Блок-схема: процесс 15"/>
            <p:cNvSpPr/>
            <p:nvPr/>
          </p:nvSpPr>
          <p:spPr>
            <a:xfrm>
              <a:off x="3320993" y="1337495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Сгенерируй все ходы</a:t>
              </a:r>
            </a:p>
          </p:txBody>
        </p:sp>
        <p:sp>
          <p:nvSpPr>
            <p:cNvPr id="17" name="Блок-схема: процесс 16"/>
            <p:cNvSpPr/>
            <p:nvPr/>
          </p:nvSpPr>
          <p:spPr>
            <a:xfrm>
              <a:off x="3327528" y="2772798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Сделай ход</a:t>
              </a:r>
            </a:p>
          </p:txBody>
        </p:sp>
        <p:sp>
          <p:nvSpPr>
            <p:cNvPr id="18" name="Блок-схема: процесс 17"/>
            <p:cNvSpPr/>
            <p:nvPr/>
          </p:nvSpPr>
          <p:spPr>
            <a:xfrm>
              <a:off x="2911152" y="3132897"/>
              <a:ext cx="3205446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tmp</a:t>
              </a:r>
              <a:r>
                <a:rPr lang="en-US" sz="1400" dirty="0"/>
                <a:t>:=-</a:t>
              </a:r>
              <a:r>
                <a:rPr lang="en-US" sz="1400" dirty="0" err="1"/>
                <a:t>AlphaBeta</a:t>
              </a:r>
              <a:r>
                <a:rPr lang="en-US" sz="1400" dirty="0"/>
                <a:t>(depth-1, -beta, -alpha)</a:t>
              </a:r>
              <a:endParaRPr lang="ru-RU" sz="1400" dirty="0"/>
            </a:p>
          </p:txBody>
        </p:sp>
        <p:sp>
          <p:nvSpPr>
            <p:cNvPr id="19" name="Блок-схема: процесс 18"/>
            <p:cNvSpPr/>
            <p:nvPr/>
          </p:nvSpPr>
          <p:spPr>
            <a:xfrm>
              <a:off x="3320994" y="3514587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Отмени ход</a:t>
              </a:r>
            </a:p>
          </p:txBody>
        </p:sp>
        <p:cxnSp>
          <p:nvCxnSpPr>
            <p:cNvPr id="20" name="Прямая со стрелкой 19"/>
            <p:cNvCxnSpPr>
              <a:stCxn id="19" idx="2"/>
              <a:endCxn id="21" idx="0"/>
            </p:cNvCxnSpPr>
            <p:nvPr/>
          </p:nvCxnSpPr>
          <p:spPr>
            <a:xfrm>
              <a:off x="4512337" y="3790369"/>
              <a:ext cx="1658" cy="2315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Блок-схема: решение 20"/>
            <p:cNvSpPr/>
            <p:nvPr/>
          </p:nvSpPr>
          <p:spPr>
            <a:xfrm>
              <a:off x="3322653" y="4021929"/>
              <a:ext cx="2382684" cy="43337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alpha&lt;</a:t>
              </a:r>
              <a:r>
                <a:rPr lang="en-US" sz="1400" dirty="0" err="1"/>
                <a:t>tmp</a:t>
              </a:r>
              <a:r>
                <a:rPr lang="en-US" sz="1400" dirty="0"/>
                <a:t>?</a:t>
              </a:r>
              <a:endParaRPr lang="ru-RU" sz="1400" dirty="0"/>
            </a:p>
          </p:txBody>
        </p:sp>
        <p:cxnSp>
          <p:nvCxnSpPr>
            <p:cNvPr id="22" name="Shape 137"/>
            <p:cNvCxnSpPr/>
            <p:nvPr/>
          </p:nvCxnSpPr>
          <p:spPr>
            <a:xfrm rot="16200000" flipH="1">
              <a:off x="5589966" y="4346807"/>
              <a:ext cx="739916" cy="534310"/>
            </a:xfrm>
            <a:prstGeom prst="bentConnector3">
              <a:avLst>
                <a:gd name="adj1" fmla="val -668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745346" y="3936554"/>
              <a:ext cx="438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</a:p>
          </p:txBody>
        </p:sp>
        <p:cxnSp>
          <p:nvCxnSpPr>
            <p:cNvPr id="37" name="Shape 135"/>
            <p:cNvCxnSpPr>
              <a:endCxn id="10" idx="0"/>
            </p:cNvCxnSpPr>
            <p:nvPr/>
          </p:nvCxnSpPr>
          <p:spPr>
            <a:xfrm rot="10800000" flipV="1">
              <a:off x="2821096" y="4248481"/>
              <a:ext cx="542490" cy="20113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925941" y="3946471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</a:rPr>
                <a:t>да</a:t>
              </a:r>
            </a:p>
          </p:txBody>
        </p:sp>
        <p:cxnSp>
          <p:nvCxnSpPr>
            <p:cNvPr id="25" name="Shape 160"/>
            <p:cNvCxnSpPr>
              <a:stCxn id="10" idx="2"/>
            </p:cNvCxnSpPr>
            <p:nvPr/>
          </p:nvCxnSpPr>
          <p:spPr>
            <a:xfrm rot="16200000" flipH="1">
              <a:off x="4394600" y="3151890"/>
              <a:ext cx="258525" cy="3405533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 flipV="1">
              <a:off x="1779409" y="1965269"/>
              <a:ext cx="0" cy="4321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>
              <a:off x="5720257" y="2271640"/>
              <a:ext cx="1819791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Блок-схема: знак завершения 29"/>
            <p:cNvSpPr/>
            <p:nvPr/>
          </p:nvSpPr>
          <p:spPr>
            <a:xfrm>
              <a:off x="7041947" y="6024138"/>
              <a:ext cx="1030350" cy="35719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Конец</a:t>
              </a:r>
            </a:p>
          </p:txBody>
        </p:sp>
        <p:cxnSp>
          <p:nvCxnSpPr>
            <p:cNvPr id="31" name="Прямая соединительная линия 30"/>
            <p:cNvCxnSpPr/>
            <p:nvPr/>
          </p:nvCxnSpPr>
          <p:spPr>
            <a:xfrm flipV="1">
              <a:off x="4515713" y="3045167"/>
              <a:ext cx="1" cy="87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 flipV="1">
              <a:off x="4518870" y="3420929"/>
              <a:ext cx="0" cy="78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>
              <a:stCxn id="13" idx="2"/>
              <a:endCxn id="17" idx="0"/>
            </p:cNvCxnSpPr>
            <p:nvPr/>
          </p:nvCxnSpPr>
          <p:spPr>
            <a:xfrm>
              <a:off x="4513995" y="2490594"/>
              <a:ext cx="4876" cy="2822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/>
            <p:nvPr/>
          </p:nvCxnSpPr>
          <p:spPr>
            <a:xfrm>
              <a:off x="1779409" y="1965269"/>
              <a:ext cx="2664296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>
              <a:stCxn id="9" idx="2"/>
              <a:endCxn id="30" idx="0"/>
            </p:cNvCxnSpPr>
            <p:nvPr/>
          </p:nvCxnSpPr>
          <p:spPr>
            <a:xfrm>
              <a:off x="7557122" y="1613277"/>
              <a:ext cx="0" cy="441086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Блок-схема: решение 42"/>
            <p:cNvSpPr/>
            <p:nvPr/>
          </p:nvSpPr>
          <p:spPr>
            <a:xfrm>
              <a:off x="3296943" y="5143835"/>
              <a:ext cx="2382684" cy="43337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alpha&gt;=beta?</a:t>
              </a:r>
              <a:endParaRPr lang="ru-RU" sz="1400" dirty="0"/>
            </a:p>
          </p:txBody>
        </p:sp>
        <p:cxnSp>
          <p:nvCxnSpPr>
            <p:cNvPr id="44" name="Shape 137"/>
            <p:cNvCxnSpPr/>
            <p:nvPr/>
          </p:nvCxnSpPr>
          <p:spPr>
            <a:xfrm rot="16200000" flipH="1">
              <a:off x="5554324" y="5478663"/>
              <a:ext cx="753996" cy="526962"/>
            </a:xfrm>
            <a:prstGeom prst="bentConnector3">
              <a:avLst>
                <a:gd name="adj1" fmla="val 278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679623" y="5077113"/>
              <a:ext cx="438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</a:p>
          </p:txBody>
        </p:sp>
        <p:cxnSp>
          <p:nvCxnSpPr>
            <p:cNvPr id="51" name="Прямая соединительная линия 50"/>
            <p:cNvCxnSpPr/>
            <p:nvPr/>
          </p:nvCxnSpPr>
          <p:spPr>
            <a:xfrm flipV="1">
              <a:off x="4543038" y="6119142"/>
              <a:ext cx="0" cy="167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160"/>
            <p:cNvCxnSpPr>
              <a:stCxn id="67" idx="2"/>
            </p:cNvCxnSpPr>
            <p:nvPr/>
          </p:nvCxnSpPr>
          <p:spPr>
            <a:xfrm rot="16200000" flipH="1">
              <a:off x="4349479" y="4264583"/>
              <a:ext cx="277091" cy="343202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Блок-схема: процесс 66"/>
            <p:cNvSpPr/>
            <p:nvPr/>
          </p:nvSpPr>
          <p:spPr>
            <a:xfrm>
              <a:off x="2095843" y="5566269"/>
              <a:ext cx="135233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верни </a:t>
              </a:r>
              <a:r>
                <a:rPr lang="en-US" sz="1400" dirty="0"/>
                <a:t>alpha</a:t>
              </a:r>
              <a:endParaRPr lang="ru-RU" sz="1400" dirty="0"/>
            </a:p>
          </p:txBody>
        </p:sp>
        <p:cxnSp>
          <p:nvCxnSpPr>
            <p:cNvPr id="68" name="Shape 135"/>
            <p:cNvCxnSpPr>
              <a:endCxn id="67" idx="0"/>
            </p:cNvCxnSpPr>
            <p:nvPr/>
          </p:nvCxnSpPr>
          <p:spPr>
            <a:xfrm rot="10800000" flipV="1">
              <a:off x="2772011" y="5365137"/>
              <a:ext cx="542490" cy="20113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2876856" y="5077113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</a:rPr>
                <a:t>да</a:t>
              </a:r>
            </a:p>
          </p:txBody>
        </p:sp>
        <p:cxnSp>
          <p:nvCxnSpPr>
            <p:cNvPr id="74" name="Прямая соединительная линия 73"/>
            <p:cNvCxnSpPr/>
            <p:nvPr/>
          </p:nvCxnSpPr>
          <p:spPr>
            <a:xfrm>
              <a:off x="1779409" y="6286324"/>
              <a:ext cx="27628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 стрелкой 83"/>
            <p:cNvCxnSpPr>
              <a:endCxn id="43" idx="0"/>
            </p:cNvCxnSpPr>
            <p:nvPr/>
          </p:nvCxnSpPr>
          <p:spPr>
            <a:xfrm>
              <a:off x="4488024" y="4983919"/>
              <a:ext cx="261" cy="159916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2034319" y="359009"/>
            <a:ext cx="4577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FUNCTION </a:t>
            </a:r>
            <a:r>
              <a:rPr lang="en-US" sz="1400" b="1" dirty="0" err="1"/>
              <a:t>AlphaBeta</a:t>
            </a:r>
            <a:r>
              <a:rPr lang="en-US" sz="1400" b="1" dirty="0"/>
              <a:t>(depth, alpha, beta :integer) :integer;</a:t>
            </a:r>
            <a:endParaRPr lang="ru-RU" sz="1400" b="1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17F8-8708-4F95-9F68-E02110F75394}" type="datetime1">
              <a:rPr lang="ru-RU" sz="1400" smtClean="0"/>
              <a:t>19.05.2017</a:t>
            </a:fld>
            <a:endParaRPr lang="ru-RU" sz="140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 smtClean="0"/>
              <a:pPr/>
              <a:t>16</a:t>
            </a:fld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14319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384" y="116632"/>
            <a:ext cx="9493161" cy="1080120"/>
          </a:xfrm>
        </p:spPr>
        <p:txBody>
          <a:bodyPr/>
          <a:lstStyle/>
          <a:p>
            <a:r>
              <a:rPr lang="ru-RU" b="1" dirty="0" smtClean="0">
                <a:solidFill>
                  <a:schemeClr val="accent1"/>
                </a:solidFill>
              </a:rPr>
              <a:t>Содержание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551384" y="1340768"/>
            <a:ext cx="9493161" cy="4839370"/>
          </a:xfrm>
        </p:spPr>
        <p:txBody>
          <a:bodyPr>
            <a:normAutofit/>
          </a:bodyPr>
          <a:lstStyle/>
          <a:p>
            <a:r>
              <a:rPr lang="ru-RU" sz="2800" dirty="0">
                <a:hlinkClick r:id="rId3" action="ppaction://hlinksldjump"/>
              </a:rPr>
              <a:t>Постановка </a:t>
            </a:r>
            <a:r>
              <a:rPr lang="ru-RU" sz="2800" dirty="0" smtClean="0">
                <a:hlinkClick r:id="rId3" action="ppaction://hlinksldjump"/>
              </a:rPr>
              <a:t>задачи</a:t>
            </a:r>
            <a:endParaRPr lang="ru-RU" sz="2800" dirty="0" smtClean="0"/>
          </a:p>
          <a:p>
            <a:r>
              <a:rPr lang="ru-RU" sz="2800" dirty="0" smtClean="0">
                <a:hlinkClick r:id="rId4" action="ppaction://hlinksldjump"/>
              </a:rPr>
              <a:t>Дерево игры</a:t>
            </a:r>
            <a:endParaRPr lang="ru-RU" sz="2800" dirty="0"/>
          </a:p>
          <a:p>
            <a:r>
              <a:rPr lang="ru-RU" sz="2800" dirty="0">
                <a:hlinkClick r:id="rId5" action="ppaction://hlinksldjump"/>
              </a:rPr>
              <a:t>Оценочная функция</a:t>
            </a:r>
            <a:endParaRPr lang="ru-RU" sz="2800" dirty="0"/>
          </a:p>
          <a:p>
            <a:r>
              <a:rPr lang="ru-RU" sz="2800" dirty="0" smtClean="0">
                <a:hlinkClick r:id="rId6" action="ppaction://hlinksldjump"/>
              </a:rPr>
              <a:t>Алгоритмы</a:t>
            </a:r>
            <a:endParaRPr lang="ru-RU" sz="2800" dirty="0"/>
          </a:p>
          <a:p>
            <a:r>
              <a:rPr lang="ru-RU" sz="2800" dirty="0">
                <a:hlinkClick r:id="rId7" action="ppaction://hlinksldjump"/>
              </a:rPr>
              <a:t>Реализация</a:t>
            </a:r>
            <a:endParaRPr lang="ru-RU" sz="2800" dirty="0"/>
          </a:p>
          <a:p>
            <a:r>
              <a:rPr lang="ru-RU" sz="2800" dirty="0">
                <a:hlinkClick r:id="rId8" action="ppaction://hlinksldjump"/>
              </a:rPr>
              <a:t>Демонстрация</a:t>
            </a:r>
            <a:endParaRPr lang="ru-RU" sz="2800" dirty="0"/>
          </a:p>
          <a:p>
            <a:r>
              <a:rPr lang="ru-RU" sz="2800" dirty="0">
                <a:hlinkClick r:id="rId9" action="ppaction://hlinksldjump"/>
              </a:rPr>
              <a:t>Заключение</a:t>
            </a:r>
            <a:endParaRPr lang="ru-RU" sz="2800" dirty="0"/>
          </a:p>
          <a:p>
            <a:r>
              <a:rPr lang="ru-RU" sz="2800" dirty="0">
                <a:hlinkClick r:id="rId10" action="ppaction://hlinksldjump"/>
              </a:rPr>
              <a:t>Литература</a:t>
            </a:r>
            <a:endParaRPr lang="ru-RU" sz="2800" dirty="0"/>
          </a:p>
          <a:p>
            <a:endParaRPr lang="ru-RU" sz="2800" dirty="0"/>
          </a:p>
          <a:p>
            <a:endParaRPr lang="ru-RU" sz="2800" dirty="0"/>
          </a:p>
          <a:p>
            <a:endParaRPr lang="ru-RU" sz="2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F102-42F8-44AC-95EB-A2F15B851FDA}" type="datetime1">
              <a:rPr lang="ru-RU" sz="1400" smtClean="0"/>
              <a:t>19.05.2017</a:t>
            </a:fld>
            <a:endParaRPr lang="ru-RU" sz="1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/>
              <a:pPr/>
              <a:t>2</a:t>
            </a:fld>
            <a:endParaRPr lang="ru-RU" sz="14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340658"/>
            <a:ext cx="2254374" cy="63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587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385" y="116632"/>
            <a:ext cx="8568952" cy="108012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1"/>
                </a:solidFill>
              </a:rPr>
              <a:t>Постановка </a:t>
            </a:r>
            <a:r>
              <a:rPr lang="ru-RU" b="1" dirty="0">
                <a:solidFill>
                  <a:schemeClr val="accent1"/>
                </a:solidFill>
              </a:rPr>
              <a:t>задачи</a:t>
            </a: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551385" y="1356868"/>
            <a:ext cx="10585176" cy="4839370"/>
          </a:xfrm>
        </p:spPr>
        <p:txBody>
          <a:bodyPr>
            <a:normAutofit/>
          </a:bodyPr>
          <a:lstStyle/>
          <a:p>
            <a:pPr lvl="0" algn="just"/>
            <a:r>
              <a:rPr lang="ru-RU" sz="2800" dirty="0" smtClean="0"/>
              <a:t>исследовать </a:t>
            </a:r>
            <a:r>
              <a:rPr lang="ru-RU" sz="2800" i="1" u="sng" dirty="0"/>
              <a:t>алгоритмы</a:t>
            </a:r>
            <a:r>
              <a:rPr lang="ru-RU" sz="2800" u="sng" dirty="0"/>
              <a:t> поиска</a:t>
            </a:r>
            <a:r>
              <a:rPr lang="ru-RU" sz="2800" dirty="0"/>
              <a:t> лучшего </a:t>
            </a:r>
            <a:r>
              <a:rPr lang="ru-RU" sz="2800" dirty="0" smtClean="0"/>
              <a:t>хода</a:t>
            </a:r>
          </a:p>
          <a:p>
            <a:pPr algn="just"/>
            <a:r>
              <a:rPr lang="ru-RU" sz="2800" dirty="0"/>
              <a:t>реализовать логику игры </a:t>
            </a:r>
            <a:r>
              <a:rPr lang="ru-RU" sz="2800" b="1" i="1" dirty="0"/>
              <a:t>"Русские шашки</a:t>
            </a:r>
            <a:r>
              <a:rPr lang="en-US" sz="2800" b="1" i="1" dirty="0"/>
              <a:t>”</a:t>
            </a:r>
            <a:endParaRPr lang="ru-RU" sz="2800" b="1" i="1" dirty="0"/>
          </a:p>
          <a:p>
            <a:pPr lvl="0" algn="just"/>
            <a:r>
              <a:rPr lang="ru-RU" sz="2800" dirty="0" smtClean="0"/>
              <a:t>создать </a:t>
            </a:r>
            <a:r>
              <a:rPr lang="ru-RU" sz="2800" i="1" u="sng" dirty="0"/>
              <a:t>виртуального </a:t>
            </a:r>
            <a:r>
              <a:rPr lang="ru-RU" sz="2800" i="1" u="sng" dirty="0" smtClean="0"/>
              <a:t>игрока</a:t>
            </a:r>
            <a:r>
              <a:rPr lang="ru-RU" sz="2800" dirty="0" smtClean="0"/>
              <a:t> </a:t>
            </a:r>
            <a:endParaRPr lang="en-US" sz="2800" dirty="0" smtClean="0"/>
          </a:p>
          <a:p>
            <a:pPr lvl="0" algn="just"/>
            <a:r>
              <a:rPr lang="ru-RU" sz="2800" dirty="0" smtClean="0"/>
              <a:t>оценить </a:t>
            </a:r>
            <a:r>
              <a:rPr lang="ru-RU" sz="2800" dirty="0"/>
              <a:t>качество его игры в сравнении с другими известными игровыми программами, такими как </a:t>
            </a:r>
            <a:r>
              <a:rPr lang="ru-RU" sz="2800" b="1" i="1" dirty="0"/>
              <a:t>"Тундра</a:t>
            </a:r>
            <a:r>
              <a:rPr lang="ru-RU" sz="2800" b="1" dirty="0"/>
              <a:t>" </a:t>
            </a:r>
            <a:r>
              <a:rPr lang="ru-RU" sz="2800" dirty="0"/>
              <a:t>или </a:t>
            </a:r>
            <a:r>
              <a:rPr lang="ru-RU" sz="2800" b="1" i="1" dirty="0"/>
              <a:t>"</a:t>
            </a:r>
            <a:r>
              <a:rPr lang="en-US" sz="2800" b="1" i="1" dirty="0"/>
              <a:t>Aurora </a:t>
            </a:r>
            <a:r>
              <a:rPr lang="en-US" sz="2800" b="1" i="1" dirty="0" smtClean="0"/>
              <a:t>Borealis”</a:t>
            </a:r>
            <a:endParaRPr lang="ru-RU" sz="2800" b="1" i="1" dirty="0" smtClean="0"/>
          </a:p>
          <a:p>
            <a:pPr algn="just"/>
            <a:r>
              <a:rPr lang="ru-RU" sz="2800" dirty="0"/>
              <a:t>реализовать </a:t>
            </a:r>
            <a:r>
              <a:rPr lang="ru-RU" sz="2800" i="1" u="sng" dirty="0"/>
              <a:t>пользовательский интерфейс</a:t>
            </a:r>
            <a:r>
              <a:rPr lang="ru-RU" sz="2800" dirty="0"/>
              <a:t> </a:t>
            </a:r>
            <a:r>
              <a:rPr lang="ru-RU" sz="2800" dirty="0" smtClean="0"/>
              <a:t>игры</a:t>
            </a:r>
            <a:endParaRPr lang="ru-RU" sz="2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F102-42F8-44AC-95EB-A2F15B851FDA}" type="datetime1">
              <a:rPr lang="ru-RU" sz="1400" smtClean="0"/>
              <a:t>19.05.2017</a:t>
            </a:fld>
            <a:endParaRPr lang="ru-RU" sz="1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/>
              <a:pPr/>
              <a:t>3</a:t>
            </a:fld>
            <a:endParaRPr lang="ru-RU" sz="1400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340658"/>
            <a:ext cx="2254374" cy="63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385" y="116632"/>
            <a:ext cx="8568952" cy="108012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1"/>
                </a:solidFill>
              </a:rPr>
              <a:t>Дерево игры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F102-42F8-44AC-95EB-A2F15B851FDA}" type="datetime1">
              <a:rPr lang="ru-RU" sz="1400" smtClean="0"/>
              <a:t>19.05.2017</a:t>
            </a:fld>
            <a:endParaRPr lang="ru-RU" sz="1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/>
              <a:pPr/>
              <a:t>4</a:t>
            </a:fld>
            <a:endParaRPr lang="ru-RU" sz="1400" dirty="0"/>
          </a:p>
        </p:txBody>
      </p:sp>
      <p:grpSp>
        <p:nvGrpSpPr>
          <p:cNvPr id="122" name="Группа 121"/>
          <p:cNvGrpSpPr/>
          <p:nvPr/>
        </p:nvGrpSpPr>
        <p:grpSpPr>
          <a:xfrm>
            <a:off x="625674" y="1268760"/>
            <a:ext cx="3527821" cy="3544230"/>
            <a:chOff x="428596" y="428604"/>
            <a:chExt cx="3143272" cy="3157892"/>
          </a:xfrm>
        </p:grpSpPr>
        <p:grpSp>
          <p:nvGrpSpPr>
            <p:cNvPr id="123" name="Группа 122"/>
            <p:cNvGrpSpPr/>
            <p:nvPr/>
          </p:nvGrpSpPr>
          <p:grpSpPr>
            <a:xfrm>
              <a:off x="428596" y="428604"/>
              <a:ext cx="3143272" cy="3157892"/>
              <a:chOff x="428596" y="428603"/>
              <a:chExt cx="3857652" cy="3875595"/>
            </a:xfrm>
          </p:grpSpPr>
          <p:pic>
            <p:nvPicPr>
              <p:cNvPr id="131" name="Рисунок 130" descr="Border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96" y="428603"/>
                <a:ext cx="3857652" cy="3875595"/>
              </a:xfrm>
              <a:prstGeom prst="rect">
                <a:avLst/>
              </a:prstGeom>
            </p:spPr>
          </p:pic>
          <p:grpSp>
            <p:nvGrpSpPr>
              <p:cNvPr id="132" name="Группа 131"/>
              <p:cNvGrpSpPr/>
              <p:nvPr/>
            </p:nvGrpSpPr>
            <p:grpSpPr>
              <a:xfrm>
                <a:off x="642910" y="642918"/>
                <a:ext cx="3429024" cy="3429024"/>
                <a:chOff x="1714480" y="642918"/>
                <a:chExt cx="5690842" cy="5690842"/>
              </a:xfrm>
            </p:grpSpPr>
            <p:sp>
              <p:nvSpPr>
                <p:cNvPr id="133" name="Прямоугольник 132"/>
                <p:cNvSpPr/>
                <p:nvPr/>
              </p:nvSpPr>
              <p:spPr>
                <a:xfrm>
                  <a:off x="52863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4" name="Прямоугольник 133"/>
                <p:cNvSpPr/>
                <p:nvPr/>
              </p:nvSpPr>
              <p:spPr>
                <a:xfrm>
                  <a:off x="24288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5" name="Прямоугольник 134"/>
                <p:cNvSpPr/>
                <p:nvPr/>
              </p:nvSpPr>
              <p:spPr>
                <a:xfrm>
                  <a:off x="385762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6" name="Прямоугольник 135"/>
                <p:cNvSpPr/>
                <p:nvPr/>
              </p:nvSpPr>
              <p:spPr>
                <a:xfrm>
                  <a:off x="52863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7" name="Прямоугольник 136"/>
                <p:cNvSpPr/>
                <p:nvPr/>
              </p:nvSpPr>
              <p:spPr>
                <a:xfrm>
                  <a:off x="67151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8" name="Прямоугольник 137"/>
                <p:cNvSpPr/>
                <p:nvPr/>
              </p:nvSpPr>
              <p:spPr>
                <a:xfrm>
                  <a:off x="60007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9" name="Прямоугольник 138"/>
                <p:cNvSpPr/>
                <p:nvPr/>
              </p:nvSpPr>
              <p:spPr>
                <a:xfrm>
                  <a:off x="457200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0" name="Прямоугольник 139"/>
                <p:cNvSpPr/>
                <p:nvPr/>
              </p:nvSpPr>
              <p:spPr>
                <a:xfrm>
                  <a:off x="31432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1" name="Прямоугольник 140"/>
                <p:cNvSpPr/>
                <p:nvPr/>
              </p:nvSpPr>
              <p:spPr>
                <a:xfrm>
                  <a:off x="17144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2" name="Прямоугольник 141"/>
                <p:cNvSpPr/>
                <p:nvPr/>
              </p:nvSpPr>
              <p:spPr>
                <a:xfrm>
                  <a:off x="24288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3" name="Прямоугольник 142"/>
                <p:cNvSpPr/>
                <p:nvPr/>
              </p:nvSpPr>
              <p:spPr>
                <a:xfrm>
                  <a:off x="385762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4" name="Прямоугольник 143"/>
                <p:cNvSpPr/>
                <p:nvPr/>
              </p:nvSpPr>
              <p:spPr>
                <a:xfrm>
                  <a:off x="52863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5" name="Прямоугольник 144"/>
                <p:cNvSpPr/>
                <p:nvPr/>
              </p:nvSpPr>
              <p:spPr>
                <a:xfrm>
                  <a:off x="67151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6" name="Прямоугольник 145"/>
                <p:cNvSpPr/>
                <p:nvPr/>
              </p:nvSpPr>
              <p:spPr>
                <a:xfrm>
                  <a:off x="60007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7" name="Прямоугольник 146"/>
                <p:cNvSpPr/>
                <p:nvPr/>
              </p:nvSpPr>
              <p:spPr>
                <a:xfrm>
                  <a:off x="457200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8" name="Прямоугольник 147"/>
                <p:cNvSpPr/>
                <p:nvPr/>
              </p:nvSpPr>
              <p:spPr>
                <a:xfrm>
                  <a:off x="17144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9" name="Прямоугольник 148"/>
                <p:cNvSpPr/>
                <p:nvPr/>
              </p:nvSpPr>
              <p:spPr>
                <a:xfrm>
                  <a:off x="24288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0" name="Прямоугольник 149"/>
                <p:cNvSpPr/>
                <p:nvPr/>
              </p:nvSpPr>
              <p:spPr>
                <a:xfrm>
                  <a:off x="31432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1" name="Прямоугольник 150"/>
                <p:cNvSpPr/>
                <p:nvPr/>
              </p:nvSpPr>
              <p:spPr>
                <a:xfrm>
                  <a:off x="385762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2" name="Прямоугольник 151"/>
                <p:cNvSpPr/>
                <p:nvPr/>
              </p:nvSpPr>
              <p:spPr>
                <a:xfrm>
                  <a:off x="52863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3" name="Прямоугольник 152"/>
                <p:cNvSpPr/>
                <p:nvPr/>
              </p:nvSpPr>
              <p:spPr>
                <a:xfrm>
                  <a:off x="67151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4" name="Прямоугольник 153"/>
                <p:cNvSpPr/>
                <p:nvPr/>
              </p:nvSpPr>
              <p:spPr>
                <a:xfrm>
                  <a:off x="60007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5" name="Прямоугольник 154"/>
                <p:cNvSpPr/>
                <p:nvPr/>
              </p:nvSpPr>
              <p:spPr>
                <a:xfrm>
                  <a:off x="60007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6" name="Прямоугольник 155"/>
                <p:cNvSpPr/>
                <p:nvPr/>
              </p:nvSpPr>
              <p:spPr>
                <a:xfrm>
                  <a:off x="52863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7" name="Прямоугольник 156"/>
                <p:cNvSpPr/>
                <p:nvPr/>
              </p:nvSpPr>
              <p:spPr>
                <a:xfrm>
                  <a:off x="457200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8" name="Прямоугольник 157"/>
                <p:cNvSpPr/>
                <p:nvPr/>
              </p:nvSpPr>
              <p:spPr>
                <a:xfrm>
                  <a:off x="457200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9" name="Прямоугольник 158"/>
                <p:cNvSpPr/>
                <p:nvPr/>
              </p:nvSpPr>
              <p:spPr>
                <a:xfrm>
                  <a:off x="385762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0" name="Прямоугольник 159"/>
                <p:cNvSpPr/>
                <p:nvPr/>
              </p:nvSpPr>
              <p:spPr>
                <a:xfrm>
                  <a:off x="31432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1" name="Прямоугольник 160"/>
                <p:cNvSpPr/>
                <p:nvPr/>
              </p:nvSpPr>
              <p:spPr>
                <a:xfrm>
                  <a:off x="31432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2" name="Прямоугольник 161"/>
                <p:cNvSpPr/>
                <p:nvPr/>
              </p:nvSpPr>
              <p:spPr>
                <a:xfrm>
                  <a:off x="24288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3" name="Прямоугольник 162"/>
                <p:cNvSpPr/>
                <p:nvPr/>
              </p:nvSpPr>
              <p:spPr>
                <a:xfrm>
                  <a:off x="17144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4" name="Прямоугольник 163"/>
                <p:cNvSpPr/>
                <p:nvPr/>
              </p:nvSpPr>
              <p:spPr>
                <a:xfrm>
                  <a:off x="17144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5" name="Прямоугольник 164"/>
                <p:cNvSpPr/>
                <p:nvPr/>
              </p:nvSpPr>
              <p:spPr>
                <a:xfrm>
                  <a:off x="67151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6" name="Прямоугольник 165"/>
                <p:cNvSpPr/>
                <p:nvPr/>
              </p:nvSpPr>
              <p:spPr>
                <a:xfrm>
                  <a:off x="31432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7" name="Прямоугольник 166"/>
                <p:cNvSpPr/>
                <p:nvPr/>
              </p:nvSpPr>
              <p:spPr>
                <a:xfrm>
                  <a:off x="24288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8" name="Прямоугольник 167"/>
                <p:cNvSpPr/>
                <p:nvPr/>
              </p:nvSpPr>
              <p:spPr>
                <a:xfrm>
                  <a:off x="385762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9" name="Прямоугольник 168"/>
                <p:cNvSpPr/>
                <p:nvPr/>
              </p:nvSpPr>
              <p:spPr>
                <a:xfrm>
                  <a:off x="52863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0" name="Прямоугольник 169"/>
                <p:cNvSpPr/>
                <p:nvPr/>
              </p:nvSpPr>
              <p:spPr>
                <a:xfrm>
                  <a:off x="67151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1" name="Прямоугольник 170"/>
                <p:cNvSpPr/>
                <p:nvPr/>
              </p:nvSpPr>
              <p:spPr>
                <a:xfrm>
                  <a:off x="67151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2" name="Прямоугольник 171"/>
                <p:cNvSpPr/>
                <p:nvPr/>
              </p:nvSpPr>
              <p:spPr>
                <a:xfrm>
                  <a:off x="67151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3" name="Прямоугольник 172"/>
                <p:cNvSpPr/>
                <p:nvPr/>
              </p:nvSpPr>
              <p:spPr>
                <a:xfrm>
                  <a:off x="60007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4" name="Прямоугольник 173"/>
                <p:cNvSpPr/>
                <p:nvPr/>
              </p:nvSpPr>
              <p:spPr>
                <a:xfrm>
                  <a:off x="60007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5" name="Прямоугольник 174"/>
                <p:cNvSpPr/>
                <p:nvPr/>
              </p:nvSpPr>
              <p:spPr>
                <a:xfrm>
                  <a:off x="67151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6" name="Прямоугольник 175"/>
                <p:cNvSpPr/>
                <p:nvPr/>
              </p:nvSpPr>
              <p:spPr>
                <a:xfrm>
                  <a:off x="60007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7" name="Прямоугольник 176"/>
                <p:cNvSpPr/>
                <p:nvPr/>
              </p:nvSpPr>
              <p:spPr>
                <a:xfrm>
                  <a:off x="60007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8" name="Прямоугольник 177"/>
                <p:cNvSpPr/>
                <p:nvPr/>
              </p:nvSpPr>
              <p:spPr>
                <a:xfrm>
                  <a:off x="52863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9" name="Прямоугольник 178"/>
                <p:cNvSpPr/>
                <p:nvPr/>
              </p:nvSpPr>
              <p:spPr>
                <a:xfrm>
                  <a:off x="17144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0" name="Прямоугольник 179"/>
                <p:cNvSpPr/>
                <p:nvPr/>
              </p:nvSpPr>
              <p:spPr>
                <a:xfrm>
                  <a:off x="24288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1" name="Прямоугольник 180"/>
                <p:cNvSpPr/>
                <p:nvPr/>
              </p:nvSpPr>
              <p:spPr>
                <a:xfrm>
                  <a:off x="385762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2" name="Прямоугольник 181"/>
                <p:cNvSpPr/>
                <p:nvPr/>
              </p:nvSpPr>
              <p:spPr>
                <a:xfrm>
                  <a:off x="457200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3" name="Прямоугольник 182"/>
                <p:cNvSpPr/>
                <p:nvPr/>
              </p:nvSpPr>
              <p:spPr>
                <a:xfrm>
                  <a:off x="52863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4" name="Прямоугольник 183"/>
                <p:cNvSpPr/>
                <p:nvPr/>
              </p:nvSpPr>
              <p:spPr>
                <a:xfrm>
                  <a:off x="457200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5" name="Прямоугольник 184"/>
                <p:cNvSpPr/>
                <p:nvPr/>
              </p:nvSpPr>
              <p:spPr>
                <a:xfrm>
                  <a:off x="457200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6" name="Прямоугольник 185"/>
                <p:cNvSpPr/>
                <p:nvPr/>
              </p:nvSpPr>
              <p:spPr>
                <a:xfrm>
                  <a:off x="385762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7" name="Прямоугольник 186"/>
                <p:cNvSpPr/>
                <p:nvPr/>
              </p:nvSpPr>
              <p:spPr>
                <a:xfrm>
                  <a:off x="31432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8" name="Прямоугольник 187"/>
                <p:cNvSpPr/>
                <p:nvPr/>
              </p:nvSpPr>
              <p:spPr>
                <a:xfrm>
                  <a:off x="17144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9" name="Прямоугольник 188"/>
                <p:cNvSpPr/>
                <p:nvPr/>
              </p:nvSpPr>
              <p:spPr>
                <a:xfrm>
                  <a:off x="24288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0" name="Прямоугольник 189"/>
                <p:cNvSpPr/>
                <p:nvPr/>
              </p:nvSpPr>
              <p:spPr>
                <a:xfrm>
                  <a:off x="31432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1" name="Прямоугольник 190"/>
                <p:cNvSpPr/>
                <p:nvPr/>
              </p:nvSpPr>
              <p:spPr>
                <a:xfrm>
                  <a:off x="17144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2" name="Прямоугольник 191"/>
                <p:cNvSpPr/>
                <p:nvPr/>
              </p:nvSpPr>
              <p:spPr>
                <a:xfrm>
                  <a:off x="24288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3" name="Прямоугольник 192"/>
                <p:cNvSpPr/>
                <p:nvPr/>
              </p:nvSpPr>
              <p:spPr>
                <a:xfrm>
                  <a:off x="385762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4" name="Прямоугольник 193"/>
                <p:cNvSpPr/>
                <p:nvPr/>
              </p:nvSpPr>
              <p:spPr>
                <a:xfrm>
                  <a:off x="457200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5" name="Прямоугольник 194"/>
                <p:cNvSpPr/>
                <p:nvPr/>
              </p:nvSpPr>
              <p:spPr>
                <a:xfrm>
                  <a:off x="31432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6" name="Прямоугольник 195"/>
                <p:cNvSpPr/>
                <p:nvPr/>
              </p:nvSpPr>
              <p:spPr>
                <a:xfrm>
                  <a:off x="17144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pic>
          <p:nvPicPr>
            <p:cNvPr id="124" name="Рисунок 123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3200" y="1643050"/>
              <a:ext cx="338400" cy="338400"/>
            </a:xfrm>
            <a:prstGeom prst="rect">
              <a:avLst/>
            </a:prstGeom>
          </p:spPr>
        </p:pic>
        <p:pic>
          <p:nvPicPr>
            <p:cNvPr id="125" name="Рисунок 124" descr="WhiteQueen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6000" y="604800"/>
              <a:ext cx="338400" cy="338400"/>
            </a:xfrm>
            <a:prstGeom prst="rect">
              <a:avLst/>
            </a:prstGeom>
          </p:spPr>
        </p:pic>
        <p:pic>
          <p:nvPicPr>
            <p:cNvPr id="126" name="Рисунок 125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3200" y="954000"/>
              <a:ext cx="338400" cy="338400"/>
            </a:xfrm>
            <a:prstGeom prst="rect">
              <a:avLst/>
            </a:prstGeom>
          </p:spPr>
        </p:pic>
        <p:pic>
          <p:nvPicPr>
            <p:cNvPr id="127" name="Рисунок 126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0232" y="954000"/>
              <a:ext cx="338400" cy="338400"/>
            </a:xfrm>
            <a:prstGeom prst="rect">
              <a:avLst/>
            </a:prstGeom>
          </p:spPr>
        </p:pic>
        <p:pic>
          <p:nvPicPr>
            <p:cNvPr id="128" name="Рисунок 127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14612" y="954000"/>
              <a:ext cx="338400" cy="338400"/>
            </a:xfrm>
            <a:prstGeom prst="rect">
              <a:avLst/>
            </a:prstGeom>
          </p:spPr>
        </p:pic>
        <p:pic>
          <p:nvPicPr>
            <p:cNvPr id="129" name="Рисунок 128" descr="WhiteChecker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7452" y="1304650"/>
              <a:ext cx="338400" cy="338400"/>
            </a:xfrm>
            <a:prstGeom prst="rect">
              <a:avLst/>
            </a:prstGeom>
          </p:spPr>
        </p:pic>
        <p:pic>
          <p:nvPicPr>
            <p:cNvPr id="130" name="Рисунок 129" descr="WhiteChecker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8662" y="2000240"/>
              <a:ext cx="338400" cy="338400"/>
            </a:xfrm>
            <a:prstGeom prst="rect">
              <a:avLst/>
            </a:prstGeom>
          </p:spPr>
        </p:pic>
      </p:grpSp>
      <p:grpSp>
        <p:nvGrpSpPr>
          <p:cNvPr id="197" name="Группа 196"/>
          <p:cNvGrpSpPr/>
          <p:nvPr/>
        </p:nvGrpSpPr>
        <p:grpSpPr>
          <a:xfrm>
            <a:off x="5578918" y="1196752"/>
            <a:ext cx="5000660" cy="4981301"/>
            <a:chOff x="3786182" y="1428736"/>
            <a:chExt cx="5000660" cy="4981301"/>
          </a:xfrm>
        </p:grpSpPr>
        <p:sp>
          <p:nvSpPr>
            <p:cNvPr id="198" name="Овал 197"/>
            <p:cNvSpPr/>
            <p:nvPr/>
          </p:nvSpPr>
          <p:spPr>
            <a:xfrm>
              <a:off x="5143504" y="2214554"/>
              <a:ext cx="1071570" cy="571504"/>
            </a:xfrm>
            <a:prstGeom prst="ellipse">
              <a:avLst/>
            </a:prstGeom>
            <a:solidFill>
              <a:srgbClr val="8350B6"/>
            </a:solidFill>
            <a:ln>
              <a:solidFill>
                <a:srgbClr val="7030A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10" dirty="0"/>
                <a:t>d8-h8</a:t>
              </a:r>
              <a:endParaRPr lang="ru-RU" sz="1910" dirty="0"/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 rot="16200000" flipH="1">
              <a:off x="6322231" y="1464455"/>
              <a:ext cx="785818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Прямая со стрелкой 199"/>
            <p:cNvCxnSpPr/>
            <p:nvPr/>
          </p:nvCxnSpPr>
          <p:spPr>
            <a:xfrm rot="5400000">
              <a:off x="5607851" y="1464455"/>
              <a:ext cx="785818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1" name="Группа 200"/>
            <p:cNvGrpSpPr/>
            <p:nvPr/>
          </p:nvGrpSpPr>
          <p:grpSpPr>
            <a:xfrm>
              <a:off x="7215206" y="2786058"/>
              <a:ext cx="1500198" cy="907301"/>
              <a:chOff x="6715140" y="2071678"/>
              <a:chExt cx="1500198" cy="907301"/>
            </a:xfrm>
          </p:grpSpPr>
          <p:cxnSp>
            <p:nvCxnSpPr>
              <p:cNvPr id="231" name="Прямая со стрелкой 230"/>
              <p:cNvCxnSpPr/>
              <p:nvPr/>
            </p:nvCxnSpPr>
            <p:spPr>
              <a:xfrm>
                <a:off x="6715140" y="2071678"/>
                <a:ext cx="857256" cy="714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Прямая со стрелкой 231"/>
              <p:cNvCxnSpPr/>
              <p:nvPr/>
            </p:nvCxnSpPr>
            <p:spPr>
              <a:xfrm>
                <a:off x="6715140" y="2071678"/>
                <a:ext cx="1500198" cy="714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TextBox 232"/>
              <p:cNvSpPr txBox="1"/>
              <p:nvPr/>
            </p:nvSpPr>
            <p:spPr>
              <a:xfrm>
                <a:off x="7691630" y="2586564"/>
                <a:ext cx="500066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1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191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202" name="Прямоугольник 201"/>
            <p:cNvSpPr/>
            <p:nvPr/>
          </p:nvSpPr>
          <p:spPr>
            <a:xfrm>
              <a:off x="4214810" y="3500438"/>
              <a:ext cx="1071570" cy="5715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10" dirty="0"/>
                <a:t>c5-a3</a:t>
              </a:r>
              <a:endParaRPr lang="ru-RU" sz="1910" dirty="0"/>
            </a:p>
          </p:txBody>
        </p:sp>
        <p:cxnSp>
          <p:nvCxnSpPr>
            <p:cNvPr id="203" name="Прямая со стрелкой 202"/>
            <p:cNvCxnSpPr>
              <a:stCxn id="198" idx="4"/>
            </p:cNvCxnSpPr>
            <p:nvPr/>
          </p:nvCxnSpPr>
          <p:spPr>
            <a:xfrm rot="16200000" flipH="1">
              <a:off x="6072198" y="2393149"/>
              <a:ext cx="714380" cy="150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Прямая со стрелкой 203"/>
            <p:cNvCxnSpPr>
              <a:stCxn id="198" idx="4"/>
              <a:endCxn id="202" idx="0"/>
            </p:cNvCxnSpPr>
            <p:nvPr/>
          </p:nvCxnSpPr>
          <p:spPr>
            <a:xfrm rot="5400000">
              <a:off x="4857752" y="2678901"/>
              <a:ext cx="714380" cy="9286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" name="Группа 204"/>
            <p:cNvGrpSpPr/>
            <p:nvPr/>
          </p:nvGrpSpPr>
          <p:grpSpPr>
            <a:xfrm>
              <a:off x="6357950" y="1428736"/>
              <a:ext cx="2428892" cy="971823"/>
              <a:chOff x="6143636" y="857232"/>
              <a:chExt cx="2428892" cy="971823"/>
            </a:xfrm>
          </p:grpSpPr>
          <p:cxnSp>
            <p:nvCxnSpPr>
              <p:cNvPr id="228" name="Прямая со стрелкой 227"/>
              <p:cNvCxnSpPr/>
              <p:nvPr/>
            </p:nvCxnSpPr>
            <p:spPr>
              <a:xfrm>
                <a:off x="6143636" y="857232"/>
                <a:ext cx="1643074" cy="7858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Прямая со стрелкой 228"/>
              <p:cNvCxnSpPr/>
              <p:nvPr/>
            </p:nvCxnSpPr>
            <p:spPr>
              <a:xfrm>
                <a:off x="6143636" y="857232"/>
                <a:ext cx="2428892" cy="7858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TextBox 229"/>
              <p:cNvSpPr txBox="1"/>
              <p:nvPr/>
            </p:nvSpPr>
            <p:spPr>
              <a:xfrm>
                <a:off x="7929586" y="1436640"/>
                <a:ext cx="500066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1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191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cxnSp>
          <p:nvCxnSpPr>
            <p:cNvPr id="206" name="Прямая со стрелкой 205"/>
            <p:cNvCxnSpPr>
              <a:stCxn id="198" idx="4"/>
            </p:cNvCxnSpPr>
            <p:nvPr/>
          </p:nvCxnSpPr>
          <p:spPr>
            <a:xfrm rot="16200000" flipH="1">
              <a:off x="5464974" y="3000372"/>
              <a:ext cx="714380" cy="2857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7" name="Группа 206"/>
            <p:cNvGrpSpPr/>
            <p:nvPr/>
          </p:nvGrpSpPr>
          <p:grpSpPr>
            <a:xfrm>
              <a:off x="3786182" y="4021024"/>
              <a:ext cx="928694" cy="1013810"/>
              <a:chOff x="5786446" y="2020760"/>
              <a:chExt cx="928694" cy="1013810"/>
            </a:xfrm>
          </p:grpSpPr>
          <p:cxnSp>
            <p:nvCxnSpPr>
              <p:cNvPr id="225" name="Прямая со стрелкой 224"/>
              <p:cNvCxnSpPr/>
              <p:nvPr/>
            </p:nvCxnSpPr>
            <p:spPr>
              <a:xfrm rot="10800000" flipV="1">
                <a:off x="5786446" y="2020760"/>
                <a:ext cx="928694" cy="7858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Прямая со стрелкой 225"/>
              <p:cNvCxnSpPr/>
              <p:nvPr/>
            </p:nvCxnSpPr>
            <p:spPr>
              <a:xfrm rot="5400000">
                <a:off x="6215074" y="2357430"/>
                <a:ext cx="785818" cy="2143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TextBox 226"/>
              <p:cNvSpPr txBox="1"/>
              <p:nvPr/>
            </p:nvSpPr>
            <p:spPr>
              <a:xfrm>
                <a:off x="6005152" y="2642155"/>
                <a:ext cx="500066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1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191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208" name="Группа 207"/>
            <p:cNvGrpSpPr/>
            <p:nvPr/>
          </p:nvGrpSpPr>
          <p:grpSpPr>
            <a:xfrm>
              <a:off x="7179487" y="4071942"/>
              <a:ext cx="1084217" cy="957194"/>
              <a:chOff x="6679421" y="2071678"/>
              <a:chExt cx="1084217" cy="957194"/>
            </a:xfrm>
          </p:grpSpPr>
          <p:cxnSp>
            <p:nvCxnSpPr>
              <p:cNvPr id="222" name="Прямая со стрелкой 221"/>
              <p:cNvCxnSpPr>
                <a:stCxn id="215" idx="2"/>
                <a:endCxn id="224" idx="1"/>
              </p:cNvCxnSpPr>
              <p:nvPr/>
            </p:nvCxnSpPr>
            <p:spPr>
              <a:xfrm>
                <a:off x="6679421" y="2071678"/>
                <a:ext cx="584151" cy="7609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Прямая со стрелкой 222"/>
              <p:cNvCxnSpPr>
                <a:stCxn id="215" idx="2"/>
                <a:endCxn id="224" idx="3"/>
              </p:cNvCxnSpPr>
              <p:nvPr/>
            </p:nvCxnSpPr>
            <p:spPr>
              <a:xfrm>
                <a:off x="6679421" y="2071678"/>
                <a:ext cx="1084217" cy="7609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TextBox 223"/>
              <p:cNvSpPr txBox="1"/>
              <p:nvPr/>
            </p:nvSpPr>
            <p:spPr>
              <a:xfrm>
                <a:off x="7263572" y="2636457"/>
                <a:ext cx="500066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1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191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209" name="Группа 208"/>
            <p:cNvGrpSpPr/>
            <p:nvPr/>
          </p:nvGrpSpPr>
          <p:grpSpPr>
            <a:xfrm>
              <a:off x="5679288" y="4071942"/>
              <a:ext cx="1250166" cy="957194"/>
              <a:chOff x="6393668" y="2071678"/>
              <a:chExt cx="1250166" cy="957194"/>
            </a:xfrm>
          </p:grpSpPr>
          <p:cxnSp>
            <p:nvCxnSpPr>
              <p:cNvPr id="219" name="Прямая со стрелкой 218"/>
              <p:cNvCxnSpPr/>
              <p:nvPr/>
            </p:nvCxnSpPr>
            <p:spPr>
              <a:xfrm>
                <a:off x="6715140" y="2071678"/>
                <a:ext cx="89297" cy="7858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Прямая со стрелкой 219"/>
              <p:cNvCxnSpPr/>
              <p:nvPr/>
            </p:nvCxnSpPr>
            <p:spPr>
              <a:xfrm>
                <a:off x="6715140" y="2071678"/>
                <a:ext cx="928694" cy="714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TextBox 220"/>
              <p:cNvSpPr txBox="1"/>
              <p:nvPr/>
            </p:nvSpPr>
            <p:spPr>
              <a:xfrm>
                <a:off x="6393668" y="2636457"/>
                <a:ext cx="500066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1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191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cxnSp>
          <p:nvCxnSpPr>
            <p:cNvPr id="210" name="Прямая со стрелкой 209"/>
            <p:cNvCxnSpPr/>
            <p:nvPr/>
          </p:nvCxnSpPr>
          <p:spPr>
            <a:xfrm flipH="1">
              <a:off x="5572132" y="4071942"/>
              <a:ext cx="428628" cy="7606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1" name="Группа 210"/>
            <p:cNvGrpSpPr/>
            <p:nvPr/>
          </p:nvGrpSpPr>
          <p:grpSpPr>
            <a:xfrm>
              <a:off x="6682461" y="5357826"/>
              <a:ext cx="645140" cy="1052211"/>
              <a:chOff x="7968345" y="2071677"/>
              <a:chExt cx="645140" cy="805835"/>
            </a:xfrm>
          </p:grpSpPr>
          <p:cxnSp>
            <p:nvCxnSpPr>
              <p:cNvPr id="216" name="Прямая со стрелкой 215"/>
              <p:cNvCxnSpPr/>
              <p:nvPr/>
            </p:nvCxnSpPr>
            <p:spPr>
              <a:xfrm rot="5400000">
                <a:off x="7789750" y="2250272"/>
                <a:ext cx="642942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Прямая со стрелкой 216"/>
              <p:cNvCxnSpPr/>
              <p:nvPr/>
            </p:nvCxnSpPr>
            <p:spPr>
              <a:xfrm rot="16200000" flipH="1">
                <a:off x="8113419" y="2227181"/>
                <a:ext cx="642942" cy="3571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TextBox 217"/>
              <p:cNvSpPr txBox="1"/>
              <p:nvPr/>
            </p:nvSpPr>
            <p:spPr>
              <a:xfrm>
                <a:off x="8108181" y="2576981"/>
                <a:ext cx="500066" cy="300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1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191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212" name="Овал 211"/>
            <p:cNvSpPr/>
            <p:nvPr/>
          </p:nvSpPr>
          <p:spPr>
            <a:xfrm>
              <a:off x="6572264" y="2214554"/>
              <a:ext cx="1071570" cy="571504"/>
            </a:xfrm>
            <a:prstGeom prst="ellipse">
              <a:avLst/>
            </a:prstGeom>
            <a:solidFill>
              <a:srgbClr val="8350B6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10" dirty="0"/>
                <a:t>b4-b8</a:t>
              </a:r>
              <a:endParaRPr lang="ru-RU" sz="1910" dirty="0"/>
            </a:p>
          </p:txBody>
        </p:sp>
        <p:sp>
          <p:nvSpPr>
            <p:cNvPr id="213" name="Овал 212"/>
            <p:cNvSpPr/>
            <p:nvPr/>
          </p:nvSpPr>
          <p:spPr>
            <a:xfrm>
              <a:off x="6393669" y="4792816"/>
              <a:ext cx="1071570" cy="571504"/>
            </a:xfrm>
            <a:prstGeom prst="ellipse">
              <a:avLst/>
            </a:prstGeom>
            <a:solidFill>
              <a:srgbClr val="8350B6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10" dirty="0"/>
                <a:t>h8-b2</a:t>
              </a:r>
              <a:endParaRPr lang="ru-RU" sz="1910" dirty="0"/>
            </a:p>
          </p:txBody>
        </p:sp>
        <p:sp>
          <p:nvSpPr>
            <p:cNvPr id="214" name="Прямоугольник 213"/>
            <p:cNvSpPr/>
            <p:nvPr/>
          </p:nvSpPr>
          <p:spPr>
            <a:xfrm>
              <a:off x="5429256" y="3500438"/>
              <a:ext cx="1071570" cy="5715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10" dirty="0"/>
                <a:t>c7-c3</a:t>
              </a:r>
              <a:endParaRPr lang="ru-RU" sz="1910" dirty="0"/>
            </a:p>
          </p:txBody>
        </p:sp>
        <p:sp>
          <p:nvSpPr>
            <p:cNvPr id="215" name="Прямоугольник 214"/>
            <p:cNvSpPr/>
            <p:nvPr/>
          </p:nvSpPr>
          <p:spPr>
            <a:xfrm>
              <a:off x="6643702" y="3500438"/>
              <a:ext cx="1071570" cy="5715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10" dirty="0"/>
                <a:t>c5-a7</a:t>
              </a:r>
              <a:endParaRPr lang="ru-RU" sz="1910" dirty="0"/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594683" y="4911528"/>
            <a:ext cx="61994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Просчет хода заканчивается при достижении заданной глубины.</a:t>
            </a:r>
          </a:p>
          <a:p>
            <a:pPr algn="just"/>
            <a:r>
              <a:rPr lang="ru-RU" sz="2000" dirty="0"/>
              <a:t>На последнем шаге </a:t>
            </a:r>
            <a:r>
              <a:rPr lang="ru-RU" sz="2000" dirty="0" smtClean="0"/>
              <a:t>рекурсии</a:t>
            </a:r>
            <a:r>
              <a:rPr lang="en-US" sz="2000" dirty="0" smtClean="0"/>
              <a:t> </a:t>
            </a:r>
            <a:r>
              <a:rPr lang="ru-RU" sz="2000" dirty="0" smtClean="0"/>
              <a:t>для оценки хода </a:t>
            </a:r>
            <a:r>
              <a:rPr lang="ru-RU" sz="2000" dirty="0"/>
              <a:t>вызывается оценочная функция.</a:t>
            </a:r>
          </a:p>
        </p:txBody>
      </p:sp>
      <p:pic>
        <p:nvPicPr>
          <p:cNvPr id="23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340658"/>
            <a:ext cx="2254374" cy="63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52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385" y="116632"/>
            <a:ext cx="8568952" cy="108012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1"/>
                </a:solidFill>
              </a:rPr>
              <a:t>Оценочная функция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4166706" y="1196752"/>
            <a:ext cx="7689933" cy="2889824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ru-RU" sz="2600" dirty="0"/>
              <a:t>Пусть </a:t>
            </a:r>
            <a:r>
              <a:rPr lang="en-US" sz="2600" b="1" dirty="0"/>
              <a:t>P</a:t>
            </a:r>
            <a:r>
              <a:rPr lang="en-US" sz="2600" dirty="0"/>
              <a:t> </a:t>
            </a:r>
            <a:r>
              <a:rPr lang="en-US" sz="2600" i="1" dirty="0"/>
              <a:t>- </a:t>
            </a:r>
            <a:r>
              <a:rPr lang="ru-RU" sz="2600" i="1" u="sng" dirty="0"/>
              <a:t>множество всевозможных позиций </a:t>
            </a:r>
            <a:r>
              <a:rPr lang="ru-RU" sz="2600" dirty="0"/>
              <a:t>на доске. </a:t>
            </a:r>
          </a:p>
          <a:p>
            <a:pPr>
              <a:buFont typeface="Arial" pitchFamily="34" charset="0"/>
              <a:buChar char="•"/>
            </a:pPr>
            <a:r>
              <a:rPr lang="ru-RU" sz="2600" dirty="0"/>
              <a:t>Функция </a:t>
            </a:r>
            <a:r>
              <a:rPr lang="en-US" sz="2600" b="1" dirty="0"/>
              <a:t>F: P→Z, </a:t>
            </a:r>
            <a:r>
              <a:rPr lang="ru-RU" sz="2600" dirty="0"/>
              <a:t>ставящая в соответствие некоторой </a:t>
            </a:r>
            <a:r>
              <a:rPr lang="ru-RU" sz="2600" i="1" dirty="0"/>
              <a:t>позиции</a:t>
            </a:r>
            <a:r>
              <a:rPr lang="ru-RU" sz="2600" dirty="0"/>
              <a:t> из множества </a:t>
            </a:r>
            <a:r>
              <a:rPr lang="en-US" sz="2600" b="1" dirty="0"/>
              <a:t>P</a:t>
            </a:r>
            <a:r>
              <a:rPr lang="ru-RU" sz="2600" dirty="0"/>
              <a:t> </a:t>
            </a:r>
            <a:r>
              <a:rPr lang="ru-RU" sz="2600" i="1" dirty="0"/>
              <a:t>целое число</a:t>
            </a:r>
            <a:r>
              <a:rPr lang="ru-RU" sz="2600" dirty="0"/>
              <a:t>, отражающее «</a:t>
            </a:r>
            <a:r>
              <a:rPr lang="ru-RU" sz="2600" i="1" dirty="0"/>
              <a:t>выгодность»</a:t>
            </a:r>
            <a:r>
              <a:rPr lang="ru-RU" sz="2600" dirty="0"/>
              <a:t> этой позиции для текущего игрока, называется </a:t>
            </a:r>
            <a:r>
              <a:rPr lang="ru-RU" sz="2600" b="1" i="1" u="sng" dirty="0"/>
              <a:t>оценочной функцией</a:t>
            </a:r>
            <a:r>
              <a:rPr lang="ru-RU" sz="2600" dirty="0"/>
              <a:t>.  </a:t>
            </a:r>
            <a:endParaRPr lang="ru-RU" sz="2600" b="1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F102-42F8-44AC-95EB-A2F15B851FDA}" type="datetime1">
              <a:rPr lang="ru-RU" sz="1400" smtClean="0"/>
              <a:t>19.05.2017</a:t>
            </a:fld>
            <a:endParaRPr lang="ru-RU" sz="1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/>
              <a:pPr/>
              <a:t>5</a:t>
            </a:fld>
            <a:endParaRPr lang="ru-RU" sz="1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349485" y="3573016"/>
            <a:ext cx="750715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600" dirty="0"/>
              <a:t>Простейшая оценочная функция просто суммирует вес всех белых шашек и вычитает из полученного результата сумму всех черных шашек.</a:t>
            </a:r>
          </a:p>
        </p:txBody>
      </p:sp>
      <p:pic>
        <p:nvPicPr>
          <p:cNvPr id="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340658"/>
            <a:ext cx="2254374" cy="63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86" name="Группа 85"/>
          <p:cNvGrpSpPr/>
          <p:nvPr/>
        </p:nvGrpSpPr>
        <p:grpSpPr>
          <a:xfrm>
            <a:off x="625674" y="1268760"/>
            <a:ext cx="3527821" cy="3544230"/>
            <a:chOff x="428596" y="428604"/>
            <a:chExt cx="3143272" cy="3157892"/>
          </a:xfrm>
        </p:grpSpPr>
        <p:grpSp>
          <p:nvGrpSpPr>
            <p:cNvPr id="87" name="Группа 86"/>
            <p:cNvGrpSpPr/>
            <p:nvPr/>
          </p:nvGrpSpPr>
          <p:grpSpPr>
            <a:xfrm>
              <a:off x="428596" y="428604"/>
              <a:ext cx="3143272" cy="3157892"/>
              <a:chOff x="428596" y="428603"/>
              <a:chExt cx="3857652" cy="3875595"/>
            </a:xfrm>
          </p:grpSpPr>
          <p:pic>
            <p:nvPicPr>
              <p:cNvPr id="95" name="Рисунок 94" descr="Border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596" y="428603"/>
                <a:ext cx="3857652" cy="3875595"/>
              </a:xfrm>
              <a:prstGeom prst="rect">
                <a:avLst/>
              </a:prstGeom>
            </p:spPr>
          </p:pic>
          <p:grpSp>
            <p:nvGrpSpPr>
              <p:cNvPr id="96" name="Группа 95"/>
              <p:cNvGrpSpPr/>
              <p:nvPr/>
            </p:nvGrpSpPr>
            <p:grpSpPr>
              <a:xfrm>
                <a:off x="642910" y="642918"/>
                <a:ext cx="3429024" cy="3429024"/>
                <a:chOff x="1714480" y="642918"/>
                <a:chExt cx="5690842" cy="5690842"/>
              </a:xfrm>
            </p:grpSpPr>
            <p:sp>
              <p:nvSpPr>
                <p:cNvPr id="97" name="Прямоугольник 96"/>
                <p:cNvSpPr/>
                <p:nvPr/>
              </p:nvSpPr>
              <p:spPr>
                <a:xfrm>
                  <a:off x="52863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8" name="Прямоугольник 97"/>
                <p:cNvSpPr/>
                <p:nvPr/>
              </p:nvSpPr>
              <p:spPr>
                <a:xfrm>
                  <a:off x="24288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9" name="Прямоугольник 98"/>
                <p:cNvSpPr/>
                <p:nvPr/>
              </p:nvSpPr>
              <p:spPr>
                <a:xfrm>
                  <a:off x="385762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0" name="Прямоугольник 99"/>
                <p:cNvSpPr/>
                <p:nvPr/>
              </p:nvSpPr>
              <p:spPr>
                <a:xfrm>
                  <a:off x="52863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1" name="Прямоугольник 100"/>
                <p:cNvSpPr/>
                <p:nvPr/>
              </p:nvSpPr>
              <p:spPr>
                <a:xfrm>
                  <a:off x="67151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2" name="Прямоугольник 101"/>
                <p:cNvSpPr/>
                <p:nvPr/>
              </p:nvSpPr>
              <p:spPr>
                <a:xfrm>
                  <a:off x="60007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3" name="Прямоугольник 102"/>
                <p:cNvSpPr/>
                <p:nvPr/>
              </p:nvSpPr>
              <p:spPr>
                <a:xfrm>
                  <a:off x="457200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4" name="Прямоугольник 103"/>
                <p:cNvSpPr/>
                <p:nvPr/>
              </p:nvSpPr>
              <p:spPr>
                <a:xfrm>
                  <a:off x="31432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5" name="Прямоугольник 104"/>
                <p:cNvSpPr/>
                <p:nvPr/>
              </p:nvSpPr>
              <p:spPr>
                <a:xfrm>
                  <a:off x="17144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6" name="Прямоугольник 105"/>
                <p:cNvSpPr/>
                <p:nvPr/>
              </p:nvSpPr>
              <p:spPr>
                <a:xfrm>
                  <a:off x="24288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7" name="Прямоугольник 106"/>
                <p:cNvSpPr/>
                <p:nvPr/>
              </p:nvSpPr>
              <p:spPr>
                <a:xfrm>
                  <a:off x="385762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8" name="Прямоугольник 107"/>
                <p:cNvSpPr/>
                <p:nvPr/>
              </p:nvSpPr>
              <p:spPr>
                <a:xfrm>
                  <a:off x="52863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9" name="Прямоугольник 108"/>
                <p:cNvSpPr/>
                <p:nvPr/>
              </p:nvSpPr>
              <p:spPr>
                <a:xfrm>
                  <a:off x="67151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0" name="Прямоугольник 109"/>
                <p:cNvSpPr/>
                <p:nvPr/>
              </p:nvSpPr>
              <p:spPr>
                <a:xfrm>
                  <a:off x="60007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1" name="Прямоугольник 110"/>
                <p:cNvSpPr/>
                <p:nvPr/>
              </p:nvSpPr>
              <p:spPr>
                <a:xfrm>
                  <a:off x="457200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2" name="Прямоугольник 111"/>
                <p:cNvSpPr/>
                <p:nvPr/>
              </p:nvSpPr>
              <p:spPr>
                <a:xfrm>
                  <a:off x="17144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3" name="Прямоугольник 112"/>
                <p:cNvSpPr/>
                <p:nvPr/>
              </p:nvSpPr>
              <p:spPr>
                <a:xfrm>
                  <a:off x="24288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4" name="Прямоугольник 113"/>
                <p:cNvSpPr/>
                <p:nvPr/>
              </p:nvSpPr>
              <p:spPr>
                <a:xfrm>
                  <a:off x="31432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5" name="Прямоугольник 114"/>
                <p:cNvSpPr/>
                <p:nvPr/>
              </p:nvSpPr>
              <p:spPr>
                <a:xfrm>
                  <a:off x="385762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6" name="Прямоугольник 115"/>
                <p:cNvSpPr/>
                <p:nvPr/>
              </p:nvSpPr>
              <p:spPr>
                <a:xfrm>
                  <a:off x="52863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7" name="Прямоугольник 116"/>
                <p:cNvSpPr/>
                <p:nvPr/>
              </p:nvSpPr>
              <p:spPr>
                <a:xfrm>
                  <a:off x="67151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8" name="Прямоугольник 117"/>
                <p:cNvSpPr/>
                <p:nvPr/>
              </p:nvSpPr>
              <p:spPr>
                <a:xfrm>
                  <a:off x="60007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9" name="Прямоугольник 118"/>
                <p:cNvSpPr/>
                <p:nvPr/>
              </p:nvSpPr>
              <p:spPr>
                <a:xfrm>
                  <a:off x="60007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0" name="Прямоугольник 119"/>
                <p:cNvSpPr/>
                <p:nvPr/>
              </p:nvSpPr>
              <p:spPr>
                <a:xfrm>
                  <a:off x="52863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1" name="Прямоугольник 120"/>
                <p:cNvSpPr/>
                <p:nvPr/>
              </p:nvSpPr>
              <p:spPr>
                <a:xfrm>
                  <a:off x="457200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2" name="Прямоугольник 121"/>
                <p:cNvSpPr/>
                <p:nvPr/>
              </p:nvSpPr>
              <p:spPr>
                <a:xfrm>
                  <a:off x="457200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3" name="Прямоугольник 122"/>
                <p:cNvSpPr/>
                <p:nvPr/>
              </p:nvSpPr>
              <p:spPr>
                <a:xfrm>
                  <a:off x="385762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4" name="Прямоугольник 123"/>
                <p:cNvSpPr/>
                <p:nvPr/>
              </p:nvSpPr>
              <p:spPr>
                <a:xfrm>
                  <a:off x="31432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5" name="Прямоугольник 124"/>
                <p:cNvSpPr/>
                <p:nvPr/>
              </p:nvSpPr>
              <p:spPr>
                <a:xfrm>
                  <a:off x="31432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6" name="Прямоугольник 125"/>
                <p:cNvSpPr/>
                <p:nvPr/>
              </p:nvSpPr>
              <p:spPr>
                <a:xfrm>
                  <a:off x="24288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7" name="Прямоугольник 126"/>
                <p:cNvSpPr/>
                <p:nvPr/>
              </p:nvSpPr>
              <p:spPr>
                <a:xfrm>
                  <a:off x="17144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8" name="Прямоугольник 127"/>
                <p:cNvSpPr/>
                <p:nvPr/>
              </p:nvSpPr>
              <p:spPr>
                <a:xfrm>
                  <a:off x="17144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9" name="Прямоугольник 128"/>
                <p:cNvSpPr/>
                <p:nvPr/>
              </p:nvSpPr>
              <p:spPr>
                <a:xfrm>
                  <a:off x="67151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0" name="Прямоугольник 129"/>
                <p:cNvSpPr/>
                <p:nvPr/>
              </p:nvSpPr>
              <p:spPr>
                <a:xfrm>
                  <a:off x="31432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1" name="Прямоугольник 130"/>
                <p:cNvSpPr/>
                <p:nvPr/>
              </p:nvSpPr>
              <p:spPr>
                <a:xfrm>
                  <a:off x="24288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2" name="Прямоугольник 131"/>
                <p:cNvSpPr/>
                <p:nvPr/>
              </p:nvSpPr>
              <p:spPr>
                <a:xfrm>
                  <a:off x="385762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3" name="Прямоугольник 132"/>
                <p:cNvSpPr/>
                <p:nvPr/>
              </p:nvSpPr>
              <p:spPr>
                <a:xfrm>
                  <a:off x="52863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4" name="Прямоугольник 133"/>
                <p:cNvSpPr/>
                <p:nvPr/>
              </p:nvSpPr>
              <p:spPr>
                <a:xfrm>
                  <a:off x="67151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5" name="Прямоугольник 134"/>
                <p:cNvSpPr/>
                <p:nvPr/>
              </p:nvSpPr>
              <p:spPr>
                <a:xfrm>
                  <a:off x="67151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6" name="Прямоугольник 135"/>
                <p:cNvSpPr/>
                <p:nvPr/>
              </p:nvSpPr>
              <p:spPr>
                <a:xfrm>
                  <a:off x="67151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7" name="Прямоугольник 136"/>
                <p:cNvSpPr/>
                <p:nvPr/>
              </p:nvSpPr>
              <p:spPr>
                <a:xfrm>
                  <a:off x="60007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8" name="Прямоугольник 137"/>
                <p:cNvSpPr/>
                <p:nvPr/>
              </p:nvSpPr>
              <p:spPr>
                <a:xfrm>
                  <a:off x="60007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9" name="Прямоугольник 138"/>
                <p:cNvSpPr/>
                <p:nvPr/>
              </p:nvSpPr>
              <p:spPr>
                <a:xfrm>
                  <a:off x="67151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0" name="Прямоугольник 139"/>
                <p:cNvSpPr/>
                <p:nvPr/>
              </p:nvSpPr>
              <p:spPr>
                <a:xfrm>
                  <a:off x="60007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1" name="Прямоугольник 140"/>
                <p:cNvSpPr/>
                <p:nvPr/>
              </p:nvSpPr>
              <p:spPr>
                <a:xfrm>
                  <a:off x="60007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2" name="Прямоугольник 141"/>
                <p:cNvSpPr/>
                <p:nvPr/>
              </p:nvSpPr>
              <p:spPr>
                <a:xfrm>
                  <a:off x="52863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3" name="Прямоугольник 142"/>
                <p:cNvSpPr/>
                <p:nvPr/>
              </p:nvSpPr>
              <p:spPr>
                <a:xfrm>
                  <a:off x="17144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4" name="Прямоугольник 143"/>
                <p:cNvSpPr/>
                <p:nvPr/>
              </p:nvSpPr>
              <p:spPr>
                <a:xfrm>
                  <a:off x="24288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5" name="Прямоугольник 144"/>
                <p:cNvSpPr/>
                <p:nvPr/>
              </p:nvSpPr>
              <p:spPr>
                <a:xfrm>
                  <a:off x="385762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6" name="Прямоугольник 145"/>
                <p:cNvSpPr/>
                <p:nvPr/>
              </p:nvSpPr>
              <p:spPr>
                <a:xfrm>
                  <a:off x="457200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7" name="Прямоугольник 146"/>
                <p:cNvSpPr/>
                <p:nvPr/>
              </p:nvSpPr>
              <p:spPr>
                <a:xfrm>
                  <a:off x="52863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8" name="Прямоугольник 147"/>
                <p:cNvSpPr/>
                <p:nvPr/>
              </p:nvSpPr>
              <p:spPr>
                <a:xfrm>
                  <a:off x="457200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9" name="Прямоугольник 148"/>
                <p:cNvSpPr/>
                <p:nvPr/>
              </p:nvSpPr>
              <p:spPr>
                <a:xfrm>
                  <a:off x="457200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0" name="Прямоугольник 149"/>
                <p:cNvSpPr/>
                <p:nvPr/>
              </p:nvSpPr>
              <p:spPr>
                <a:xfrm>
                  <a:off x="385762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1" name="Прямоугольник 150"/>
                <p:cNvSpPr/>
                <p:nvPr/>
              </p:nvSpPr>
              <p:spPr>
                <a:xfrm>
                  <a:off x="31432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2" name="Прямоугольник 151"/>
                <p:cNvSpPr/>
                <p:nvPr/>
              </p:nvSpPr>
              <p:spPr>
                <a:xfrm>
                  <a:off x="17144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3" name="Прямоугольник 152"/>
                <p:cNvSpPr/>
                <p:nvPr/>
              </p:nvSpPr>
              <p:spPr>
                <a:xfrm>
                  <a:off x="24288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4" name="Прямоугольник 153"/>
                <p:cNvSpPr/>
                <p:nvPr/>
              </p:nvSpPr>
              <p:spPr>
                <a:xfrm>
                  <a:off x="31432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5" name="Прямоугольник 154"/>
                <p:cNvSpPr/>
                <p:nvPr/>
              </p:nvSpPr>
              <p:spPr>
                <a:xfrm>
                  <a:off x="17144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6" name="Прямоугольник 155"/>
                <p:cNvSpPr/>
                <p:nvPr/>
              </p:nvSpPr>
              <p:spPr>
                <a:xfrm>
                  <a:off x="24288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7" name="Прямоугольник 156"/>
                <p:cNvSpPr/>
                <p:nvPr/>
              </p:nvSpPr>
              <p:spPr>
                <a:xfrm>
                  <a:off x="385762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8" name="Прямоугольник 157"/>
                <p:cNvSpPr/>
                <p:nvPr/>
              </p:nvSpPr>
              <p:spPr>
                <a:xfrm>
                  <a:off x="457200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9" name="Прямоугольник 158"/>
                <p:cNvSpPr/>
                <p:nvPr/>
              </p:nvSpPr>
              <p:spPr>
                <a:xfrm>
                  <a:off x="31432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0" name="Прямоугольник 159"/>
                <p:cNvSpPr/>
                <p:nvPr/>
              </p:nvSpPr>
              <p:spPr>
                <a:xfrm>
                  <a:off x="17144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pic>
          <p:nvPicPr>
            <p:cNvPr id="89" name="Рисунок 88" descr="WhiteQueen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6000" y="604800"/>
              <a:ext cx="338400" cy="338400"/>
            </a:xfrm>
            <a:prstGeom prst="rect">
              <a:avLst/>
            </a:prstGeom>
          </p:spPr>
        </p:pic>
        <p:pic>
          <p:nvPicPr>
            <p:cNvPr id="90" name="Рисунок 89" descr="BlackChecker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3200" y="954000"/>
              <a:ext cx="338400" cy="338400"/>
            </a:xfrm>
            <a:prstGeom prst="rect">
              <a:avLst/>
            </a:prstGeom>
          </p:spPr>
        </p:pic>
        <p:pic>
          <p:nvPicPr>
            <p:cNvPr id="91" name="Рисунок 90" descr="BlackChecker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00232" y="954000"/>
              <a:ext cx="338400" cy="338400"/>
            </a:xfrm>
            <a:prstGeom prst="rect">
              <a:avLst/>
            </a:prstGeom>
          </p:spPr>
        </p:pic>
        <p:pic>
          <p:nvPicPr>
            <p:cNvPr id="92" name="Рисунок 91" descr="BlackChecker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14612" y="954000"/>
              <a:ext cx="338400" cy="338400"/>
            </a:xfrm>
            <a:prstGeom prst="rect">
              <a:avLst/>
            </a:prstGeom>
          </p:spPr>
        </p:pic>
        <p:pic>
          <p:nvPicPr>
            <p:cNvPr id="93" name="Рисунок 92" descr="WhiteChecker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7452" y="1304650"/>
              <a:ext cx="338400" cy="338400"/>
            </a:xfrm>
            <a:prstGeom prst="rect">
              <a:avLst/>
            </a:prstGeom>
          </p:spPr>
        </p:pic>
      </p:grpSp>
      <p:sp>
        <p:nvSpPr>
          <p:cNvPr id="161" name="Прямоугольник 160"/>
          <p:cNvSpPr/>
          <p:nvPr/>
        </p:nvSpPr>
        <p:spPr>
          <a:xfrm>
            <a:off x="551876" y="4933123"/>
            <a:ext cx="1130476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Пусть</a:t>
            </a:r>
            <a:r>
              <a:rPr lang="en-US" sz="2200" dirty="0" smtClean="0"/>
              <a:t>:</a:t>
            </a:r>
            <a:endParaRPr lang="ru-RU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/>
              <a:t>вес шашки </a:t>
            </a:r>
            <a:r>
              <a:rPr lang="en-US" sz="2200" dirty="0" smtClean="0"/>
              <a:t>10</a:t>
            </a:r>
            <a:endParaRPr lang="ru-RU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/>
              <a:t>вес дамки </a:t>
            </a:r>
            <a:r>
              <a:rPr lang="en-US" sz="2200" dirty="0" smtClean="0"/>
              <a:t>3</a:t>
            </a:r>
            <a:r>
              <a:rPr lang="ru-RU" sz="2200" dirty="0" smtClean="0"/>
              <a:t>0</a:t>
            </a:r>
          </a:p>
          <a:p>
            <a:r>
              <a:rPr lang="ru-RU" sz="2200" dirty="0" smtClean="0"/>
              <a:t>Оценочная функция для белого игрока вернет значение </a:t>
            </a:r>
            <a:r>
              <a:rPr lang="en-US" sz="2200" dirty="0" smtClean="0"/>
              <a:t>10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66514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FBF2-5C5E-47EF-9BE1-B461B3FE9D7A}" type="datetime1">
              <a:rPr lang="ru-RU" sz="1400" smtClean="0"/>
              <a:t>19.05.2017</a:t>
            </a:fld>
            <a:endParaRPr lang="ru-RU" sz="1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 smtClean="0"/>
              <a:pPr/>
              <a:t>6</a:t>
            </a:fld>
            <a:endParaRPr lang="ru-RU" sz="1400"/>
          </a:p>
        </p:txBody>
      </p:sp>
      <p:cxnSp>
        <p:nvCxnSpPr>
          <p:cNvPr id="51" name="Прямая со стрелкой 50"/>
          <p:cNvCxnSpPr>
            <a:stCxn id="54" idx="3"/>
          </p:cNvCxnSpPr>
          <p:nvPr/>
        </p:nvCxnSpPr>
        <p:spPr>
          <a:xfrm>
            <a:off x="4494724" y="1694711"/>
            <a:ext cx="674292" cy="74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39416" y="4595644"/>
            <a:ext cx="38090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Исследование показало, что перебор с отсечениями работает в среднем в </a:t>
            </a:r>
            <a:r>
              <a:rPr lang="ru-RU" sz="2400" dirty="0" smtClean="0"/>
              <a:t>9 </a:t>
            </a:r>
            <a:r>
              <a:rPr lang="ru-RU" sz="2400" dirty="0"/>
              <a:t>раз быстрее.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39416" y="3411252"/>
            <a:ext cx="3809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Результат остается таким же, как и в алгоритме полного перебора.</a:t>
            </a: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551385" y="116632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accent1"/>
                </a:solidFill>
              </a:rPr>
              <a:t>Алгоритм перебора с отсечениями</a:t>
            </a:r>
            <a:endParaRPr lang="ru-RU" b="1" dirty="0">
              <a:solidFill>
                <a:schemeClr val="accent1"/>
              </a:solidFill>
            </a:endParaRPr>
          </a:p>
        </p:txBody>
      </p:sp>
      <p:grpSp>
        <p:nvGrpSpPr>
          <p:cNvPr id="34" name="Группа 33"/>
          <p:cNvGrpSpPr/>
          <p:nvPr/>
        </p:nvGrpSpPr>
        <p:grpSpPr>
          <a:xfrm>
            <a:off x="2351584" y="1340768"/>
            <a:ext cx="8072494" cy="4801877"/>
            <a:chOff x="3503712" y="1400330"/>
            <a:chExt cx="8072494" cy="4801877"/>
          </a:xfrm>
        </p:grpSpPr>
        <p:grpSp>
          <p:nvGrpSpPr>
            <p:cNvPr id="23" name="Группа 22"/>
            <p:cNvGrpSpPr/>
            <p:nvPr/>
          </p:nvGrpSpPr>
          <p:grpSpPr>
            <a:xfrm>
              <a:off x="3503712" y="1400330"/>
              <a:ext cx="8072494" cy="4801877"/>
              <a:chOff x="2166910" y="1643053"/>
              <a:chExt cx="8072494" cy="4801877"/>
            </a:xfrm>
          </p:grpSpPr>
          <p:grpSp>
            <p:nvGrpSpPr>
              <p:cNvPr id="2" name="Группа 1"/>
              <p:cNvGrpSpPr/>
              <p:nvPr/>
            </p:nvGrpSpPr>
            <p:grpSpPr>
              <a:xfrm>
                <a:off x="3595670" y="1785926"/>
                <a:ext cx="5929354" cy="2857520"/>
                <a:chOff x="2071670" y="1785926"/>
                <a:chExt cx="5929354" cy="2857520"/>
              </a:xfrm>
            </p:grpSpPr>
            <p:sp>
              <p:nvSpPr>
                <p:cNvPr id="8" name="Овал 7"/>
                <p:cNvSpPr/>
                <p:nvPr/>
              </p:nvSpPr>
              <p:spPr>
                <a:xfrm>
                  <a:off x="3571868" y="1785926"/>
                  <a:ext cx="1071570" cy="571504"/>
                </a:xfrm>
                <a:prstGeom prst="ellipse">
                  <a:avLst/>
                </a:prstGeom>
                <a:solidFill>
                  <a:srgbClr val="8350B6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l-GR" sz="2000" dirty="0"/>
                    <a:t>α</a:t>
                  </a:r>
                  <a:r>
                    <a:rPr lang="en-US" sz="2000" dirty="0"/>
                    <a:t>=4</a:t>
                  </a:r>
                  <a:endParaRPr lang="ru-RU" sz="2000" dirty="0"/>
                </a:p>
              </p:txBody>
            </p:sp>
            <p:sp>
              <p:nvSpPr>
                <p:cNvPr id="9" name="Овал 8"/>
                <p:cNvSpPr/>
                <p:nvPr/>
              </p:nvSpPr>
              <p:spPr>
                <a:xfrm>
                  <a:off x="6929454" y="4071942"/>
                  <a:ext cx="1071570" cy="571504"/>
                </a:xfrm>
                <a:prstGeom prst="ellipse">
                  <a:avLst/>
                </a:prstGeom>
                <a:solidFill>
                  <a:srgbClr val="8350B6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000" dirty="0"/>
                </a:p>
              </p:txBody>
            </p:sp>
            <p:sp>
              <p:nvSpPr>
                <p:cNvPr id="10" name="Овал 9"/>
                <p:cNvSpPr/>
                <p:nvPr/>
              </p:nvSpPr>
              <p:spPr>
                <a:xfrm>
                  <a:off x="4214810" y="4071942"/>
                  <a:ext cx="1071570" cy="571504"/>
                </a:xfrm>
                <a:prstGeom prst="ellipse">
                  <a:avLst/>
                </a:prstGeom>
                <a:solidFill>
                  <a:srgbClr val="8350B6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1</a:t>
                  </a:r>
                  <a:endParaRPr lang="ru-RU" sz="2000" dirty="0"/>
                </a:p>
              </p:txBody>
            </p:sp>
            <p:sp>
              <p:nvSpPr>
                <p:cNvPr id="11" name="Овал 10"/>
                <p:cNvSpPr/>
                <p:nvPr/>
              </p:nvSpPr>
              <p:spPr>
                <a:xfrm>
                  <a:off x="5572132" y="4071942"/>
                  <a:ext cx="1071570" cy="571504"/>
                </a:xfrm>
                <a:prstGeom prst="ellipse">
                  <a:avLst/>
                </a:prstGeom>
                <a:solidFill>
                  <a:srgbClr val="8350B6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000" dirty="0"/>
                </a:p>
              </p:txBody>
            </p:sp>
            <p:sp>
              <p:nvSpPr>
                <p:cNvPr id="12" name="Прямоугольник 11"/>
                <p:cNvSpPr/>
                <p:nvPr/>
              </p:nvSpPr>
              <p:spPr>
                <a:xfrm>
                  <a:off x="5143504" y="2786058"/>
                  <a:ext cx="1071570" cy="571504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l-GR" sz="2000" dirty="0"/>
                    <a:t>β</a:t>
                  </a:r>
                  <a:r>
                    <a:rPr lang="en-US" sz="2000" dirty="0"/>
                    <a:t>=1&lt;</a:t>
                  </a:r>
                  <a:r>
                    <a:rPr lang="el-GR" sz="2000" dirty="0"/>
                    <a:t>α</a:t>
                  </a:r>
                  <a:endParaRPr lang="ru-RU" sz="2000" dirty="0"/>
                </a:p>
              </p:txBody>
            </p:sp>
            <p:sp>
              <p:nvSpPr>
                <p:cNvPr id="13" name="Прямоугольник 12"/>
                <p:cNvSpPr/>
                <p:nvPr/>
              </p:nvSpPr>
              <p:spPr>
                <a:xfrm>
                  <a:off x="2071670" y="2786058"/>
                  <a:ext cx="1071570" cy="571504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4</a:t>
                  </a:r>
                  <a:endParaRPr lang="ru-RU" sz="2000" dirty="0"/>
                </a:p>
              </p:txBody>
            </p:sp>
            <p:cxnSp>
              <p:nvCxnSpPr>
                <p:cNvPr id="14" name="Прямая со стрелкой 13"/>
                <p:cNvCxnSpPr>
                  <a:endCxn id="12" idx="0"/>
                </p:cNvCxnSpPr>
                <p:nvPr/>
              </p:nvCxnSpPr>
              <p:spPr>
                <a:xfrm>
                  <a:off x="4143372" y="2357431"/>
                  <a:ext cx="1535917" cy="42862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Прямая со стрелкой 15"/>
                <p:cNvCxnSpPr>
                  <a:endCxn id="13" idx="0"/>
                </p:cNvCxnSpPr>
                <p:nvPr/>
              </p:nvCxnSpPr>
              <p:spPr>
                <a:xfrm rot="10800000" flipV="1">
                  <a:off x="2607456" y="2357430"/>
                  <a:ext cx="1535919" cy="42862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Прямая со стрелкой 17"/>
                <p:cNvCxnSpPr>
                  <a:endCxn id="9" idx="0"/>
                </p:cNvCxnSpPr>
                <p:nvPr/>
              </p:nvCxnSpPr>
              <p:spPr>
                <a:xfrm>
                  <a:off x="5715008" y="3357563"/>
                  <a:ext cx="1750231" cy="71437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Прямая со стрелкой 19"/>
                <p:cNvCxnSpPr>
                  <a:endCxn id="11" idx="0"/>
                </p:cNvCxnSpPr>
                <p:nvPr/>
              </p:nvCxnSpPr>
              <p:spPr>
                <a:xfrm rot="16200000" flipH="1">
                  <a:off x="5554273" y="3518297"/>
                  <a:ext cx="714379" cy="39290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Прямая со стрелкой 21"/>
                <p:cNvCxnSpPr>
                  <a:endCxn id="10" idx="0"/>
                </p:cNvCxnSpPr>
                <p:nvPr/>
              </p:nvCxnSpPr>
              <p:spPr>
                <a:xfrm rot="10800000" flipV="1">
                  <a:off x="4750596" y="3357562"/>
                  <a:ext cx="964413" cy="71437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Группа 28"/>
                <p:cNvGrpSpPr/>
                <p:nvPr/>
              </p:nvGrpSpPr>
              <p:grpSpPr>
                <a:xfrm>
                  <a:off x="5804305" y="3709990"/>
                  <a:ext cx="232174" cy="76994"/>
                  <a:chOff x="5804305" y="3709990"/>
                  <a:chExt cx="232174" cy="76994"/>
                </a:xfrm>
              </p:grpSpPr>
              <p:cxnSp>
                <p:nvCxnSpPr>
                  <p:cNvPr id="27" name="Прямая соединительная линия 26"/>
                  <p:cNvCxnSpPr/>
                  <p:nvPr/>
                </p:nvCxnSpPr>
                <p:spPr>
                  <a:xfrm>
                    <a:off x="5804305" y="3709990"/>
                    <a:ext cx="214315" cy="317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Прямая соединительная линия 27"/>
                  <p:cNvCxnSpPr/>
                  <p:nvPr/>
                </p:nvCxnSpPr>
                <p:spPr>
                  <a:xfrm>
                    <a:off x="5822165" y="3785396"/>
                    <a:ext cx="214314" cy="158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2" name="Прямая соединительная линия 41"/>
                <p:cNvCxnSpPr/>
                <p:nvPr/>
              </p:nvCxnSpPr>
              <p:spPr>
                <a:xfrm flipV="1">
                  <a:off x="6597781" y="3704259"/>
                  <a:ext cx="160546" cy="958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Прямая со стрелкой 43"/>
              <p:cNvCxnSpPr/>
              <p:nvPr/>
            </p:nvCxnSpPr>
            <p:spPr>
              <a:xfrm flipV="1">
                <a:off x="6738942" y="4780958"/>
                <a:ext cx="607223" cy="6483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 стрелкой 45"/>
              <p:cNvCxnSpPr/>
              <p:nvPr/>
            </p:nvCxnSpPr>
            <p:spPr>
              <a:xfrm flipV="1">
                <a:off x="6738942" y="4780955"/>
                <a:ext cx="2052704" cy="6483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5738810" y="5429267"/>
                <a:ext cx="4429156" cy="1015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sz="2000" i="1" dirty="0"/>
                  <a:t>Далее просчитывать нет смысла, т.к. результаты все равно не будут записаны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166910" y="1643053"/>
                <a:ext cx="2143140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l-GR" sz="2000" dirty="0"/>
                  <a:t>α</a:t>
                </a:r>
                <a:r>
                  <a:rPr lang="ru-RU" sz="2000" i="1" dirty="0"/>
                  <a:t> – максимум для 1 игрока </a:t>
                </a:r>
              </a:p>
            </p:txBody>
          </p:sp>
          <p:cxnSp>
            <p:nvCxnSpPr>
              <p:cNvPr id="56" name="Прямая со стрелкой 55"/>
              <p:cNvCxnSpPr>
                <a:stCxn id="58" idx="1"/>
              </p:cNvCxnSpPr>
              <p:nvPr/>
            </p:nvCxnSpPr>
            <p:spPr>
              <a:xfrm flipH="1">
                <a:off x="7631918" y="2425624"/>
                <a:ext cx="464346" cy="2923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8096264" y="2071681"/>
                <a:ext cx="2143140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l-GR" sz="2000" dirty="0"/>
                  <a:t>β</a:t>
                </a:r>
                <a:r>
                  <a:rPr lang="ru-RU" sz="2000" i="1" dirty="0"/>
                  <a:t> – максимум для 2 игрока </a:t>
                </a:r>
              </a:p>
            </p:txBody>
          </p:sp>
        </p:grp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9567107" y="3490701"/>
              <a:ext cx="160546" cy="958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447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D5DF-4958-4963-8892-AF7D6F7ACF43}" type="datetime1">
              <a:rPr lang="ru-RU" sz="1400" smtClean="0"/>
              <a:t>19.05.2017</a:t>
            </a:fld>
            <a:endParaRPr lang="ru-RU" sz="1400" dirty="0"/>
          </a:p>
        </p:txBody>
      </p:sp>
      <p:sp>
        <p:nvSpPr>
          <p:cNvPr id="82" name="Номер слайда 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 smtClean="0"/>
              <a:pPr/>
              <a:t>7</a:t>
            </a:fld>
            <a:endParaRPr lang="ru-RU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052736"/>
            <a:ext cx="11090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В некоторых ситуациях, например, в случае размена, прекращение вычислений по достижении максимальной глубины рекурсии может привести к крайне неверной оценке позиции.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768486" y="2276872"/>
            <a:ext cx="71601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Пусть максимальная глубина рекурсии равна 2.</a:t>
            </a:r>
          </a:p>
          <a:p>
            <a:pPr algn="just"/>
            <a:r>
              <a:rPr lang="ru-RU" sz="2400" u="sng" dirty="0" smtClean="0"/>
              <a:t>Ход белых</a:t>
            </a:r>
            <a:r>
              <a:rPr lang="en-US" sz="2400" u="sng" dirty="0" smtClean="0"/>
              <a:t>:</a:t>
            </a:r>
            <a:endParaRPr lang="ru-RU" sz="2400" u="sng" dirty="0" smtClean="0"/>
          </a:p>
          <a:p>
            <a:pPr algn="just"/>
            <a:r>
              <a:rPr lang="ru-RU" sz="2400" dirty="0" smtClean="0"/>
              <a:t>лучший </a:t>
            </a:r>
            <a:r>
              <a:rPr lang="ru-RU" sz="2400" dirty="0"/>
              <a:t>ход – </a:t>
            </a:r>
            <a:r>
              <a:rPr lang="en-US" sz="2400" i="1" dirty="0"/>
              <a:t>d8-h8</a:t>
            </a:r>
            <a:r>
              <a:rPr lang="ru-RU" sz="2400" dirty="0"/>
              <a:t>, </a:t>
            </a:r>
            <a:r>
              <a:rPr lang="ru-RU" sz="2400" dirty="0" smtClean="0"/>
              <a:t>т.к. </a:t>
            </a:r>
            <a:r>
              <a:rPr lang="ru-RU" sz="2400" dirty="0"/>
              <a:t>он приводит к полному уничтожению противника. Однако </a:t>
            </a:r>
            <a:r>
              <a:rPr lang="ru-RU" sz="2400" dirty="0" smtClean="0"/>
              <a:t>компьютерный игрок </a:t>
            </a:r>
            <a:r>
              <a:rPr lang="ru-RU" sz="2400" dirty="0"/>
              <a:t>не увидит преимуществ такого хода. </a:t>
            </a:r>
            <a:endParaRPr lang="ru-RU" sz="2400" dirty="0" smtClean="0"/>
          </a:p>
          <a:p>
            <a:pPr algn="just"/>
            <a:r>
              <a:rPr lang="ru-RU" sz="2400" dirty="0"/>
              <a:t>Чтобы избежать подобных ситуаций, отдельные ветки стоит просчитывать на большую глубину. </a:t>
            </a:r>
            <a:r>
              <a:rPr lang="ru-RU" sz="2400" dirty="0" smtClean="0"/>
              <a:t>Для этого применяется </a:t>
            </a:r>
            <a:r>
              <a:rPr lang="ru-RU" sz="2400" i="1" u="sng" dirty="0" smtClean="0"/>
              <a:t>форсирование</a:t>
            </a:r>
            <a:r>
              <a:rPr lang="ru-RU" sz="2400" dirty="0" smtClean="0"/>
              <a:t>.</a:t>
            </a:r>
          </a:p>
          <a:p>
            <a:pPr algn="just"/>
            <a:r>
              <a:rPr lang="ru-RU" sz="2400" dirty="0"/>
              <a:t>В</a:t>
            </a:r>
            <a:r>
              <a:rPr lang="ru-RU" sz="2400" dirty="0" smtClean="0"/>
              <a:t> </a:t>
            </a:r>
            <a:r>
              <a:rPr lang="ru-RU" sz="2400" dirty="0"/>
              <a:t>шашках форсированными вариантами являются взятия.</a:t>
            </a:r>
          </a:p>
          <a:p>
            <a:pPr algn="just"/>
            <a:endParaRPr lang="ru-RU" sz="2400" dirty="0"/>
          </a:p>
        </p:txBody>
      </p:sp>
      <p:grpSp>
        <p:nvGrpSpPr>
          <p:cNvPr id="83" name="Группа 82"/>
          <p:cNvGrpSpPr/>
          <p:nvPr/>
        </p:nvGrpSpPr>
        <p:grpSpPr>
          <a:xfrm>
            <a:off x="852561" y="2420888"/>
            <a:ext cx="3515247" cy="3531598"/>
            <a:chOff x="1000100" y="3071810"/>
            <a:chExt cx="2000264" cy="2009568"/>
          </a:xfrm>
        </p:grpSpPr>
        <p:grpSp>
          <p:nvGrpSpPr>
            <p:cNvPr id="6" name="Группа 96"/>
            <p:cNvGrpSpPr/>
            <p:nvPr/>
          </p:nvGrpSpPr>
          <p:grpSpPr>
            <a:xfrm>
              <a:off x="1000100" y="3071810"/>
              <a:ext cx="2000264" cy="2009568"/>
              <a:chOff x="428596" y="428603"/>
              <a:chExt cx="3857652" cy="3875595"/>
            </a:xfrm>
          </p:grpSpPr>
          <p:pic>
            <p:nvPicPr>
              <p:cNvPr id="14" name="Рисунок 13" descr="Border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28596" y="428603"/>
                <a:ext cx="3857652" cy="3875595"/>
              </a:xfrm>
              <a:prstGeom prst="rect">
                <a:avLst/>
              </a:prstGeom>
            </p:spPr>
          </p:pic>
          <p:grpSp>
            <p:nvGrpSpPr>
              <p:cNvPr id="15" name="Группа 30"/>
              <p:cNvGrpSpPr/>
              <p:nvPr/>
            </p:nvGrpSpPr>
            <p:grpSpPr>
              <a:xfrm>
                <a:off x="642914" y="642918"/>
                <a:ext cx="3429024" cy="3429026"/>
                <a:chOff x="1714480" y="642918"/>
                <a:chExt cx="5690842" cy="5690842"/>
              </a:xfrm>
            </p:grpSpPr>
            <p:sp>
              <p:nvSpPr>
                <p:cNvPr id="16" name="Прямоугольник 15"/>
                <p:cNvSpPr/>
                <p:nvPr/>
              </p:nvSpPr>
              <p:spPr>
                <a:xfrm>
                  <a:off x="52863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" name="Прямоугольник 16"/>
                <p:cNvSpPr/>
                <p:nvPr/>
              </p:nvSpPr>
              <p:spPr>
                <a:xfrm>
                  <a:off x="24288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" name="Прямоугольник 17"/>
                <p:cNvSpPr/>
                <p:nvPr/>
              </p:nvSpPr>
              <p:spPr>
                <a:xfrm>
                  <a:off x="385762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" name="Прямоугольник 18"/>
                <p:cNvSpPr/>
                <p:nvPr/>
              </p:nvSpPr>
              <p:spPr>
                <a:xfrm>
                  <a:off x="52863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0" name="Прямоугольник 19"/>
                <p:cNvSpPr/>
                <p:nvPr/>
              </p:nvSpPr>
              <p:spPr>
                <a:xfrm>
                  <a:off x="67151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1" name="Прямоугольник 20"/>
                <p:cNvSpPr/>
                <p:nvPr/>
              </p:nvSpPr>
              <p:spPr>
                <a:xfrm>
                  <a:off x="60007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2" name="Прямоугольник 21"/>
                <p:cNvSpPr/>
                <p:nvPr/>
              </p:nvSpPr>
              <p:spPr>
                <a:xfrm>
                  <a:off x="457200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3" name="Прямоугольник 22"/>
                <p:cNvSpPr/>
                <p:nvPr/>
              </p:nvSpPr>
              <p:spPr>
                <a:xfrm>
                  <a:off x="31432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4" name="Прямоугольник 23"/>
                <p:cNvSpPr/>
                <p:nvPr/>
              </p:nvSpPr>
              <p:spPr>
                <a:xfrm>
                  <a:off x="17144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5" name="Прямоугольник 24"/>
                <p:cNvSpPr/>
                <p:nvPr/>
              </p:nvSpPr>
              <p:spPr>
                <a:xfrm>
                  <a:off x="24288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" name="Прямоугольник 25"/>
                <p:cNvSpPr/>
                <p:nvPr/>
              </p:nvSpPr>
              <p:spPr>
                <a:xfrm>
                  <a:off x="385762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7" name="Прямоугольник 26"/>
                <p:cNvSpPr/>
                <p:nvPr/>
              </p:nvSpPr>
              <p:spPr>
                <a:xfrm>
                  <a:off x="52863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" name="Прямоугольник 27"/>
                <p:cNvSpPr/>
                <p:nvPr/>
              </p:nvSpPr>
              <p:spPr>
                <a:xfrm>
                  <a:off x="67151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9" name="Прямоугольник 28"/>
                <p:cNvSpPr/>
                <p:nvPr/>
              </p:nvSpPr>
              <p:spPr>
                <a:xfrm>
                  <a:off x="60007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0" name="Прямоугольник 29"/>
                <p:cNvSpPr/>
                <p:nvPr/>
              </p:nvSpPr>
              <p:spPr>
                <a:xfrm>
                  <a:off x="457200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1" name="Прямоугольник 30"/>
                <p:cNvSpPr/>
                <p:nvPr/>
              </p:nvSpPr>
              <p:spPr>
                <a:xfrm>
                  <a:off x="17144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" name="Прямоугольник 31"/>
                <p:cNvSpPr/>
                <p:nvPr/>
              </p:nvSpPr>
              <p:spPr>
                <a:xfrm>
                  <a:off x="24288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3" name="Прямоугольник 32"/>
                <p:cNvSpPr/>
                <p:nvPr/>
              </p:nvSpPr>
              <p:spPr>
                <a:xfrm>
                  <a:off x="31432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Прямоугольник 33"/>
                <p:cNvSpPr/>
                <p:nvPr/>
              </p:nvSpPr>
              <p:spPr>
                <a:xfrm>
                  <a:off x="385762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5" name="Прямоугольник 34"/>
                <p:cNvSpPr/>
                <p:nvPr/>
              </p:nvSpPr>
              <p:spPr>
                <a:xfrm>
                  <a:off x="52863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6" name="Прямоугольник 35"/>
                <p:cNvSpPr/>
                <p:nvPr/>
              </p:nvSpPr>
              <p:spPr>
                <a:xfrm>
                  <a:off x="67151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7" name="Прямоугольник 36"/>
                <p:cNvSpPr/>
                <p:nvPr/>
              </p:nvSpPr>
              <p:spPr>
                <a:xfrm>
                  <a:off x="60007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8" name="Прямоугольник 37"/>
                <p:cNvSpPr/>
                <p:nvPr/>
              </p:nvSpPr>
              <p:spPr>
                <a:xfrm>
                  <a:off x="60007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9" name="Прямоугольник 38"/>
                <p:cNvSpPr/>
                <p:nvPr/>
              </p:nvSpPr>
              <p:spPr>
                <a:xfrm>
                  <a:off x="52863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0" name="Прямоугольник 39"/>
                <p:cNvSpPr/>
                <p:nvPr/>
              </p:nvSpPr>
              <p:spPr>
                <a:xfrm>
                  <a:off x="457200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1" name="Прямоугольник 40"/>
                <p:cNvSpPr/>
                <p:nvPr/>
              </p:nvSpPr>
              <p:spPr>
                <a:xfrm>
                  <a:off x="457200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2" name="Прямоугольник 41"/>
                <p:cNvSpPr/>
                <p:nvPr/>
              </p:nvSpPr>
              <p:spPr>
                <a:xfrm>
                  <a:off x="385762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3" name="Прямоугольник 42"/>
                <p:cNvSpPr/>
                <p:nvPr/>
              </p:nvSpPr>
              <p:spPr>
                <a:xfrm>
                  <a:off x="31432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4" name="Прямоугольник 43"/>
                <p:cNvSpPr/>
                <p:nvPr/>
              </p:nvSpPr>
              <p:spPr>
                <a:xfrm>
                  <a:off x="31432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5" name="Прямоугольник 44"/>
                <p:cNvSpPr/>
                <p:nvPr/>
              </p:nvSpPr>
              <p:spPr>
                <a:xfrm>
                  <a:off x="24288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6" name="Прямоугольник 45"/>
                <p:cNvSpPr/>
                <p:nvPr/>
              </p:nvSpPr>
              <p:spPr>
                <a:xfrm>
                  <a:off x="17144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7" name="Прямоугольник 46"/>
                <p:cNvSpPr/>
                <p:nvPr/>
              </p:nvSpPr>
              <p:spPr>
                <a:xfrm>
                  <a:off x="17144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8" name="Прямоугольник 47"/>
                <p:cNvSpPr/>
                <p:nvPr/>
              </p:nvSpPr>
              <p:spPr>
                <a:xfrm>
                  <a:off x="67151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9" name="Прямоугольник 48"/>
                <p:cNvSpPr/>
                <p:nvPr/>
              </p:nvSpPr>
              <p:spPr>
                <a:xfrm>
                  <a:off x="31432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0" name="Прямоугольник 49"/>
                <p:cNvSpPr/>
                <p:nvPr/>
              </p:nvSpPr>
              <p:spPr>
                <a:xfrm>
                  <a:off x="24288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1" name="Прямоугольник 50"/>
                <p:cNvSpPr/>
                <p:nvPr/>
              </p:nvSpPr>
              <p:spPr>
                <a:xfrm>
                  <a:off x="385762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2" name="Прямоугольник 51"/>
                <p:cNvSpPr/>
                <p:nvPr/>
              </p:nvSpPr>
              <p:spPr>
                <a:xfrm>
                  <a:off x="52863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3" name="Прямоугольник 52"/>
                <p:cNvSpPr/>
                <p:nvPr/>
              </p:nvSpPr>
              <p:spPr>
                <a:xfrm>
                  <a:off x="67151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4" name="Прямоугольник 53"/>
                <p:cNvSpPr/>
                <p:nvPr/>
              </p:nvSpPr>
              <p:spPr>
                <a:xfrm>
                  <a:off x="67151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5" name="Прямоугольник 54"/>
                <p:cNvSpPr/>
                <p:nvPr/>
              </p:nvSpPr>
              <p:spPr>
                <a:xfrm>
                  <a:off x="67151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6" name="Прямоугольник 55"/>
                <p:cNvSpPr/>
                <p:nvPr/>
              </p:nvSpPr>
              <p:spPr>
                <a:xfrm>
                  <a:off x="60007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7" name="Прямоугольник 56"/>
                <p:cNvSpPr/>
                <p:nvPr/>
              </p:nvSpPr>
              <p:spPr>
                <a:xfrm>
                  <a:off x="60007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8" name="Прямоугольник 57"/>
                <p:cNvSpPr/>
                <p:nvPr/>
              </p:nvSpPr>
              <p:spPr>
                <a:xfrm>
                  <a:off x="67151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9" name="Прямоугольник 58"/>
                <p:cNvSpPr/>
                <p:nvPr/>
              </p:nvSpPr>
              <p:spPr>
                <a:xfrm>
                  <a:off x="60007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0" name="Прямоугольник 59"/>
                <p:cNvSpPr/>
                <p:nvPr/>
              </p:nvSpPr>
              <p:spPr>
                <a:xfrm>
                  <a:off x="60007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1" name="Прямоугольник 60"/>
                <p:cNvSpPr/>
                <p:nvPr/>
              </p:nvSpPr>
              <p:spPr>
                <a:xfrm>
                  <a:off x="52863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2" name="Прямоугольник 61"/>
                <p:cNvSpPr/>
                <p:nvPr/>
              </p:nvSpPr>
              <p:spPr>
                <a:xfrm>
                  <a:off x="17144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3" name="Прямоугольник 62"/>
                <p:cNvSpPr/>
                <p:nvPr/>
              </p:nvSpPr>
              <p:spPr>
                <a:xfrm>
                  <a:off x="24288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4" name="Прямоугольник 63"/>
                <p:cNvSpPr/>
                <p:nvPr/>
              </p:nvSpPr>
              <p:spPr>
                <a:xfrm>
                  <a:off x="385762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5" name="Прямоугольник 64"/>
                <p:cNvSpPr/>
                <p:nvPr/>
              </p:nvSpPr>
              <p:spPr>
                <a:xfrm>
                  <a:off x="457200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6" name="Прямоугольник 65"/>
                <p:cNvSpPr/>
                <p:nvPr/>
              </p:nvSpPr>
              <p:spPr>
                <a:xfrm>
                  <a:off x="52863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7" name="Прямоугольник 66"/>
                <p:cNvSpPr/>
                <p:nvPr/>
              </p:nvSpPr>
              <p:spPr>
                <a:xfrm>
                  <a:off x="457200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8" name="Прямоугольник 67"/>
                <p:cNvSpPr/>
                <p:nvPr/>
              </p:nvSpPr>
              <p:spPr>
                <a:xfrm>
                  <a:off x="457200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9" name="Прямоугольник 68"/>
                <p:cNvSpPr/>
                <p:nvPr/>
              </p:nvSpPr>
              <p:spPr>
                <a:xfrm>
                  <a:off x="385762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0" name="Прямоугольник 69"/>
                <p:cNvSpPr/>
                <p:nvPr/>
              </p:nvSpPr>
              <p:spPr>
                <a:xfrm>
                  <a:off x="31432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1" name="Прямоугольник 70"/>
                <p:cNvSpPr/>
                <p:nvPr/>
              </p:nvSpPr>
              <p:spPr>
                <a:xfrm>
                  <a:off x="17144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2" name="Прямоугольник 71"/>
                <p:cNvSpPr/>
                <p:nvPr/>
              </p:nvSpPr>
              <p:spPr>
                <a:xfrm>
                  <a:off x="24288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3" name="Прямоугольник 72"/>
                <p:cNvSpPr/>
                <p:nvPr/>
              </p:nvSpPr>
              <p:spPr>
                <a:xfrm>
                  <a:off x="31432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4" name="Прямоугольник 73"/>
                <p:cNvSpPr/>
                <p:nvPr/>
              </p:nvSpPr>
              <p:spPr>
                <a:xfrm>
                  <a:off x="17144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5" name="Прямоугольник 74"/>
                <p:cNvSpPr/>
                <p:nvPr/>
              </p:nvSpPr>
              <p:spPr>
                <a:xfrm>
                  <a:off x="24288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6" name="Прямоугольник 75"/>
                <p:cNvSpPr/>
                <p:nvPr/>
              </p:nvSpPr>
              <p:spPr>
                <a:xfrm>
                  <a:off x="385762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7" name="Прямоугольник 76"/>
                <p:cNvSpPr/>
                <p:nvPr/>
              </p:nvSpPr>
              <p:spPr>
                <a:xfrm>
                  <a:off x="457200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8" name="Прямоугольник 77"/>
                <p:cNvSpPr/>
                <p:nvPr/>
              </p:nvSpPr>
              <p:spPr>
                <a:xfrm>
                  <a:off x="31432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9" name="Прямоугольник 78"/>
                <p:cNvSpPr/>
                <p:nvPr/>
              </p:nvSpPr>
              <p:spPr>
                <a:xfrm>
                  <a:off x="17144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pic>
          <p:nvPicPr>
            <p:cNvPr id="8" name="Рисунок 7" descr="WhiteQuee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1175" y="3183935"/>
              <a:ext cx="215345" cy="215345"/>
            </a:xfrm>
            <a:prstGeom prst="rect">
              <a:avLst/>
            </a:prstGeom>
          </p:spPr>
        </p:pic>
        <p:pic>
          <p:nvPicPr>
            <p:cNvPr id="9" name="Рисунок 8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6666" y="3406153"/>
              <a:ext cx="215345" cy="215345"/>
            </a:xfrm>
            <a:prstGeom prst="rect">
              <a:avLst/>
            </a:prstGeom>
          </p:spPr>
        </p:pic>
        <p:pic>
          <p:nvPicPr>
            <p:cNvPr id="10" name="Рисунок 9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0232" y="3406153"/>
              <a:ext cx="215345" cy="215345"/>
            </a:xfrm>
            <a:prstGeom prst="rect">
              <a:avLst/>
            </a:prstGeom>
          </p:spPr>
        </p:pic>
        <p:pic>
          <p:nvPicPr>
            <p:cNvPr id="11" name="Рисунок 10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4837" y="3406153"/>
              <a:ext cx="215345" cy="215345"/>
            </a:xfrm>
            <a:prstGeom prst="rect">
              <a:avLst/>
            </a:prstGeom>
          </p:spPr>
        </p:pic>
        <p:pic>
          <p:nvPicPr>
            <p:cNvPr id="12" name="Рисунок 11" descr="WhiteChecker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0281" y="3629294"/>
              <a:ext cx="215345" cy="215345"/>
            </a:xfrm>
            <a:prstGeom prst="rect">
              <a:avLst/>
            </a:prstGeom>
          </p:spPr>
        </p:pic>
        <p:pic>
          <p:nvPicPr>
            <p:cNvPr id="13" name="Рисунок 12" descr="WhiteChecker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8324" y="4071942"/>
              <a:ext cx="215345" cy="215345"/>
            </a:xfrm>
            <a:prstGeom prst="rect">
              <a:avLst/>
            </a:prstGeom>
          </p:spPr>
        </p:pic>
        <p:pic>
          <p:nvPicPr>
            <p:cNvPr id="81" name="Рисунок 80" descr="WhiteQuee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8400" y="4518000"/>
              <a:ext cx="215345" cy="215345"/>
            </a:xfrm>
            <a:prstGeom prst="rect">
              <a:avLst/>
            </a:prstGeom>
          </p:spPr>
        </p:pic>
      </p:grpSp>
      <p:sp>
        <p:nvSpPr>
          <p:cNvPr id="85" name="Заголовок 1"/>
          <p:cNvSpPr txBox="1">
            <a:spLocks/>
          </p:cNvSpPr>
          <p:nvPr/>
        </p:nvSpPr>
        <p:spPr>
          <a:xfrm>
            <a:off x="551385" y="116632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accent1"/>
                </a:solidFill>
              </a:rPr>
              <a:t>Форсированные варианты</a:t>
            </a:r>
            <a:endParaRPr lang="ru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57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Рисунок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47" y="2852936"/>
            <a:ext cx="3532097" cy="2840203"/>
          </a:xfrm>
          <a:prstGeom prst="rect">
            <a:avLst/>
          </a:prstGeom>
        </p:spPr>
      </p:pic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ECCE-6BDB-42B9-9554-40A06086BBBA}" type="datetime1">
              <a:rPr lang="ru-RU" sz="1400" smtClean="0"/>
              <a:t>19.05.2017</a:t>
            </a:fld>
            <a:endParaRPr lang="ru-RU" sz="1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551385" y="116632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accent1"/>
                </a:solidFill>
              </a:rPr>
              <a:t>Реализация</a:t>
            </a:r>
            <a:endParaRPr lang="ru-RU" b="1" dirty="0">
              <a:solidFill>
                <a:schemeClr val="accent1"/>
              </a:solidFill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623390" y="1124738"/>
            <a:ext cx="11233254" cy="1368158"/>
            <a:chOff x="2392474" y="3382129"/>
            <a:chExt cx="7300296" cy="1856626"/>
          </a:xfrm>
        </p:grpSpPr>
        <p:grpSp>
          <p:nvGrpSpPr>
            <p:cNvPr id="1026" name="Группа 17"/>
            <p:cNvGrpSpPr>
              <a:grpSpLocks/>
            </p:cNvGrpSpPr>
            <p:nvPr/>
          </p:nvGrpSpPr>
          <p:grpSpPr bwMode="auto">
            <a:xfrm>
              <a:off x="5238724" y="3382129"/>
              <a:ext cx="4454046" cy="1856626"/>
              <a:chOff x="19341" y="-1166"/>
              <a:chExt cx="34454" cy="11409"/>
            </a:xfrm>
          </p:grpSpPr>
          <p:sp>
            <p:nvSpPr>
              <p:cNvPr id="15" name="Блок-схема: процесс 15"/>
              <p:cNvSpPr>
                <a:spLocks noChangeArrowheads="1"/>
              </p:cNvSpPr>
              <p:nvPr/>
            </p:nvSpPr>
            <p:spPr bwMode="auto">
              <a:xfrm>
                <a:off x="31565" y="162"/>
                <a:ext cx="22230" cy="10081"/>
              </a:xfrm>
              <a:prstGeom prst="flowChartProcess">
                <a:avLst/>
              </a:prstGeom>
              <a:solidFill>
                <a:srgbClr val="4F81BD"/>
              </a:solidFill>
              <a:ln w="25400">
                <a:solidFill>
                  <a:srgbClr val="243F6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ru-RU" sz="2800" dirty="0" smtClean="0">
                    <a:solidFill>
                      <a:srgbClr val="FFFFFF"/>
                    </a:solidFill>
                    <a:latin typeface="Calibri" pitchFamily="34" charset="0"/>
                    <a:cs typeface="Arial" pitchFamily="34" charset="0"/>
                  </a:rPr>
                  <a:t>Вычислительное ядро</a:t>
                </a:r>
                <a:r>
                  <a:rPr lang="en-US" sz="2800" dirty="0">
                    <a:solidFill>
                      <a:srgbClr val="FFFFFF"/>
                    </a:solidFill>
                    <a:latin typeface="Calibri" pitchFamily="34" charset="0"/>
                    <a:cs typeface="Arial" pitchFamily="34" charset="0"/>
                  </a:rPr>
                  <a:t> </a:t>
                </a:r>
                <a:r>
                  <a:rPr lang="en-US" sz="2800" dirty="0" smtClean="0">
                    <a:solidFill>
                      <a:srgbClr val="FFFFFF"/>
                    </a:solidFill>
                    <a:latin typeface="Calibri" pitchFamily="34" charset="0"/>
                    <a:cs typeface="Arial" pitchFamily="34" charset="0"/>
                  </a:rPr>
                  <a:t>(C++)</a:t>
                </a:r>
                <a:endParaRPr lang="ru-RU" sz="28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7" name="Прямая со стрелкой 17"/>
              <p:cNvCxnSpPr>
                <a:cxnSpLocks noChangeShapeType="1"/>
              </p:cNvCxnSpPr>
              <p:nvPr/>
            </p:nvCxnSpPr>
            <p:spPr bwMode="auto">
              <a:xfrm>
                <a:off x="19341" y="2437"/>
                <a:ext cx="12224" cy="0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 type="none" w="lg" len="lg"/>
                <a:tailEnd type="triangle" w="lg" len="lg"/>
              </a:ln>
            </p:spPr>
          </p:cxnSp>
          <p:sp>
            <p:nvSpPr>
              <p:cNvPr id="18" name="TextBox 34"/>
              <p:cNvSpPr txBox="1">
                <a:spLocks noChangeArrowheads="1"/>
              </p:cNvSpPr>
              <p:nvPr/>
            </p:nvSpPr>
            <p:spPr bwMode="auto">
              <a:xfrm>
                <a:off x="21676" y="-1166"/>
                <a:ext cx="6448" cy="28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 fontAlgn="base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ru-RU" sz="24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позиция</a:t>
                </a:r>
                <a:endParaRPr lang="ru-RU" sz="24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9" name="Прямая со стрелкой 19"/>
              <p:cNvCxnSpPr>
                <a:cxnSpLocks noChangeShapeType="1"/>
              </p:cNvCxnSpPr>
              <p:nvPr/>
            </p:nvCxnSpPr>
            <p:spPr bwMode="auto">
              <a:xfrm flipH="1">
                <a:off x="19341" y="7841"/>
                <a:ext cx="12224" cy="0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 type="none" w="lg" len="lg"/>
                <a:tailEnd type="triangle" w="lg" len="lg"/>
              </a:ln>
            </p:spPr>
          </p:cxn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9341" y="4238"/>
                <a:ext cx="12410" cy="28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 fontAlgn="base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ru-RU" sz="24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лучший ход</a:t>
                </a:r>
                <a:endParaRPr lang="ru-RU" sz="24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9" name="Блок-схема: процесс 15"/>
            <p:cNvSpPr>
              <a:spLocks noChangeArrowheads="1"/>
            </p:cNvSpPr>
            <p:nvPr/>
          </p:nvSpPr>
          <p:spPr bwMode="auto">
            <a:xfrm>
              <a:off x="2392474" y="3598239"/>
              <a:ext cx="2846250" cy="1640516"/>
            </a:xfrm>
            <a:prstGeom prst="flowChartProcess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ts val="500"/>
                </a:spcBef>
                <a:spcAft>
                  <a:spcPts val="500"/>
                </a:spcAft>
              </a:pPr>
              <a:r>
                <a:rPr lang="ru-RU" sz="2800" dirty="0" smtClean="0">
                  <a:solidFill>
                    <a:srgbClr val="FFFFFF"/>
                  </a:solidFill>
                  <a:latin typeface="Calibri" pitchFamily="34" charset="0"/>
                  <a:cs typeface="Arial" pitchFamily="34" charset="0"/>
                </a:rPr>
                <a:t>Графическая оболочка</a:t>
              </a:r>
              <a:r>
                <a:rPr lang="en-US" sz="2800" dirty="0" smtClean="0">
                  <a:solidFill>
                    <a:srgbClr val="FFFFFF"/>
                  </a:solidFill>
                  <a:latin typeface="Calibri" pitchFamily="34" charset="0"/>
                  <a:cs typeface="Arial" pitchFamily="34" charset="0"/>
                </a:rPr>
                <a:t> (C#)</a:t>
              </a:r>
              <a:endParaRPr lang="ru-RU" sz="28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768" y="2826269"/>
            <a:ext cx="3914562" cy="22541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224" y="4726837"/>
            <a:ext cx="3672409" cy="18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5031" y="3759383"/>
            <a:ext cx="3532097" cy="283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5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6227-B18F-46FB-9E98-DC6F79D027C6}" type="datetime1">
              <a:rPr lang="ru-RU" sz="1400" smtClean="0"/>
              <a:t>19.05.2017</a:t>
            </a:fld>
            <a:endParaRPr lang="ru-RU" sz="140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 smtClean="0"/>
              <a:pPr/>
              <a:t>9</a:t>
            </a:fld>
            <a:endParaRPr lang="ru-RU" sz="1400"/>
          </a:p>
        </p:txBody>
      </p:sp>
      <p:sp>
        <p:nvSpPr>
          <p:cNvPr id="3" name="Прямоугольник 2"/>
          <p:cNvSpPr/>
          <p:nvPr/>
        </p:nvSpPr>
        <p:spPr>
          <a:xfrm>
            <a:off x="551385" y="1572496"/>
            <a:ext cx="9206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Графическая часть выполнена по схеме </a:t>
            </a:r>
            <a:r>
              <a:rPr lang="en-US" sz="2400" dirty="0"/>
              <a:t>MVC</a:t>
            </a:r>
            <a:r>
              <a:rPr lang="ru-RU" sz="2400" dirty="0"/>
              <a:t> (</a:t>
            </a:r>
            <a:r>
              <a:rPr lang="en-US" sz="2400" dirty="0"/>
              <a:t>Model</a:t>
            </a:r>
            <a:r>
              <a:rPr lang="ru-RU" sz="2400" dirty="0"/>
              <a:t>, </a:t>
            </a:r>
            <a:r>
              <a:rPr lang="en-US" sz="2400" dirty="0"/>
              <a:t>View</a:t>
            </a:r>
            <a:r>
              <a:rPr lang="ru-RU" sz="2400" dirty="0"/>
              <a:t>, </a:t>
            </a:r>
            <a:r>
              <a:rPr lang="en-US" sz="2400" dirty="0"/>
              <a:t>Controller</a:t>
            </a:r>
            <a:r>
              <a:rPr lang="ru-RU" sz="2400" dirty="0"/>
              <a:t>)</a:t>
            </a: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049" name="Группа 63"/>
          <p:cNvGrpSpPr>
            <a:grpSpLocks/>
          </p:cNvGrpSpPr>
          <p:nvPr/>
        </p:nvGrpSpPr>
        <p:grpSpPr bwMode="auto">
          <a:xfrm>
            <a:off x="2279576" y="2636912"/>
            <a:ext cx="7560840" cy="2808312"/>
            <a:chOff x="0" y="0"/>
            <a:chExt cx="41639" cy="14552"/>
          </a:xfrm>
        </p:grpSpPr>
        <p:sp>
          <p:nvSpPr>
            <p:cNvPr id="4" name="Блок-схема: процесс 2"/>
            <p:cNvSpPr>
              <a:spLocks noChangeArrowheads="1"/>
            </p:cNvSpPr>
            <p:nvPr/>
          </p:nvSpPr>
          <p:spPr bwMode="auto">
            <a:xfrm>
              <a:off x="30117" y="9401"/>
              <a:ext cx="11522" cy="5151"/>
            </a:xfrm>
            <a:prstGeom prst="flowChartProcess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View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Блок-схема: процесс 3"/>
            <p:cNvSpPr>
              <a:spLocks noChangeArrowheads="1"/>
            </p:cNvSpPr>
            <p:nvPr/>
          </p:nvSpPr>
          <p:spPr bwMode="auto">
            <a:xfrm>
              <a:off x="15244" y="0"/>
              <a:ext cx="11521" cy="5150"/>
            </a:xfrm>
            <a:prstGeom prst="flowChartProcess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Controller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Блок-схема: процесс 4"/>
            <p:cNvSpPr>
              <a:spLocks noChangeArrowheads="1"/>
            </p:cNvSpPr>
            <p:nvPr/>
          </p:nvSpPr>
          <p:spPr bwMode="auto">
            <a:xfrm>
              <a:off x="0" y="9401"/>
              <a:ext cx="11521" cy="5151"/>
            </a:xfrm>
            <a:prstGeom prst="flowChartProcess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Model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" name="Группа 5"/>
            <p:cNvGrpSpPr>
              <a:grpSpLocks/>
            </p:cNvGrpSpPr>
            <p:nvPr/>
          </p:nvGrpSpPr>
          <p:grpSpPr bwMode="auto">
            <a:xfrm>
              <a:off x="11521" y="9736"/>
              <a:ext cx="18596" cy="2392"/>
              <a:chOff x="11521" y="9736"/>
              <a:chExt cx="18596" cy="2392"/>
            </a:xfrm>
          </p:grpSpPr>
          <p:sp>
            <p:nvSpPr>
              <p:cNvPr id="14" name="Прямая со стрелкой 12"/>
              <p:cNvSpPr>
                <a:spLocks noChangeShapeType="1"/>
              </p:cNvSpPr>
              <p:nvPr/>
            </p:nvSpPr>
            <p:spPr bwMode="auto">
              <a:xfrm>
                <a:off x="11521" y="11976"/>
                <a:ext cx="18596" cy="0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 type="none" w="lg" len="lg"/>
                <a:tailEnd type="triangle" w="lg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" name="TextBox 41"/>
              <p:cNvSpPr txBox="1">
                <a:spLocks noChangeArrowheads="1"/>
              </p:cNvSpPr>
              <p:nvPr/>
            </p:nvSpPr>
            <p:spPr bwMode="auto">
              <a:xfrm>
                <a:off x="17785" y="9736"/>
                <a:ext cx="8979" cy="2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I’m update!</a:t>
                </a:r>
                <a:endParaRPr lang="en-US" sz="24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" name="Группа 6"/>
            <p:cNvGrpSpPr>
              <a:grpSpLocks/>
            </p:cNvGrpSpPr>
            <p:nvPr/>
          </p:nvGrpSpPr>
          <p:grpSpPr bwMode="auto">
            <a:xfrm>
              <a:off x="26677" y="2540"/>
              <a:ext cx="13092" cy="6861"/>
              <a:chOff x="26677" y="2540"/>
              <a:chExt cx="13091" cy="6861"/>
            </a:xfrm>
          </p:grpSpPr>
          <p:sp>
            <p:nvSpPr>
              <p:cNvPr id="12" name="Прямая со стрелкой 10"/>
              <p:cNvSpPr>
                <a:spLocks noChangeShapeType="1"/>
              </p:cNvSpPr>
              <p:nvPr/>
            </p:nvSpPr>
            <p:spPr bwMode="auto">
              <a:xfrm flipH="1" flipV="1">
                <a:off x="26677" y="2540"/>
                <a:ext cx="9201" cy="6861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 type="none" w="lg" len="lg"/>
                <a:tailEnd type="triangle" w="lg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" name="TextBox 42"/>
              <p:cNvSpPr txBox="1">
                <a:spLocks noChangeArrowheads="1"/>
              </p:cNvSpPr>
              <p:nvPr/>
            </p:nvSpPr>
            <p:spPr bwMode="auto">
              <a:xfrm rot="2269527">
                <a:off x="26777" y="4990"/>
                <a:ext cx="12991" cy="2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user’s change</a:t>
                </a:r>
                <a:endParaRPr lang="en-US" sz="24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" name="Группа 7"/>
            <p:cNvGrpSpPr>
              <a:grpSpLocks/>
            </p:cNvGrpSpPr>
            <p:nvPr/>
          </p:nvGrpSpPr>
          <p:grpSpPr bwMode="auto">
            <a:xfrm>
              <a:off x="5928" y="2540"/>
              <a:ext cx="9435" cy="6826"/>
              <a:chOff x="5928" y="2540"/>
              <a:chExt cx="9434" cy="6826"/>
            </a:xfrm>
          </p:grpSpPr>
          <p:sp>
            <p:nvSpPr>
              <p:cNvPr id="10" name="Прямая со стрелкой 8"/>
              <p:cNvSpPr>
                <a:spLocks noChangeShapeType="1"/>
              </p:cNvSpPr>
              <p:nvPr/>
            </p:nvSpPr>
            <p:spPr bwMode="auto">
              <a:xfrm flipH="1">
                <a:off x="5928" y="2540"/>
                <a:ext cx="9315" cy="6826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 type="none" w="lg" len="lg"/>
                <a:tailEnd type="triangle" w="lg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" name="TextBox 51"/>
              <p:cNvSpPr txBox="1">
                <a:spLocks noChangeArrowheads="1"/>
              </p:cNvSpPr>
              <p:nvPr/>
            </p:nvSpPr>
            <p:spPr bwMode="auto">
              <a:xfrm rot="19266895">
                <a:off x="5946" y="3622"/>
                <a:ext cx="9416" cy="2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change date</a:t>
                </a:r>
                <a:endParaRPr lang="en-US" sz="24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0" name="Заголовок 1"/>
          <p:cNvSpPr txBox="1">
            <a:spLocks/>
          </p:cNvSpPr>
          <p:nvPr/>
        </p:nvSpPr>
        <p:spPr>
          <a:xfrm>
            <a:off x="551385" y="116632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accent1"/>
                </a:solidFill>
              </a:rPr>
              <a:t>Графическая оболочка</a:t>
            </a:r>
            <a:endParaRPr lang="ru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49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1962</TotalTime>
  <Words>784</Words>
  <Application>Microsoft Office PowerPoint</Application>
  <PresentationFormat>Широкоэкранный</PresentationFormat>
  <Paragraphs>166</Paragraphs>
  <Slides>16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 2</vt:lpstr>
      <vt:lpstr>HDOfficeLightV0</vt:lpstr>
      <vt:lpstr>Различные алгоритмы поиска лучшего хода на примере игры “русские шашки”</vt:lpstr>
      <vt:lpstr>Содержание</vt:lpstr>
      <vt:lpstr>Постановка задачи</vt:lpstr>
      <vt:lpstr>Дерево игры</vt:lpstr>
      <vt:lpstr>Оценочная функция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полного перебора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Alyona</dc:creator>
  <cp:lastModifiedBy>Александр</cp:lastModifiedBy>
  <cp:revision>189</cp:revision>
  <dcterms:created xsi:type="dcterms:W3CDTF">2017-05-06T17:19:05Z</dcterms:created>
  <dcterms:modified xsi:type="dcterms:W3CDTF">2017-05-18T22:25:55Z</dcterms:modified>
</cp:coreProperties>
</file>