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B800"/>
    <a:srgbClr val="009900"/>
    <a:srgbClr val="800080"/>
    <a:srgbClr val="66FF33"/>
    <a:srgbClr val="FFA861"/>
    <a:srgbClr val="FFF8CD"/>
    <a:srgbClr val="FFB061"/>
    <a:srgbClr val="FFC78F"/>
    <a:srgbClr val="FFFCE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323" autoAdjust="0"/>
  </p:normalViewPr>
  <p:slideViewPr>
    <p:cSldViewPr>
      <p:cViewPr>
        <p:scale>
          <a:sx n="75" d="100"/>
          <a:sy n="75" d="100"/>
        </p:scale>
        <p:origin x="-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A861"/>
            </a:gs>
            <a:gs pos="88000">
              <a:srgbClr val="FFF8CD"/>
            </a:gs>
            <a:gs pos="0">
              <a:srgbClr val="FFFCE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24288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Различные алгоритмы поиска лучшего хода на примере игры “русские шашки”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Группа 192"/>
          <p:cNvGrpSpPr/>
          <p:nvPr/>
        </p:nvGrpSpPr>
        <p:grpSpPr>
          <a:xfrm>
            <a:off x="642910" y="1643050"/>
            <a:ext cx="2857520" cy="2870811"/>
            <a:chOff x="428596" y="428604"/>
            <a:chExt cx="3143272" cy="3157892"/>
          </a:xfrm>
        </p:grpSpPr>
        <p:grpSp>
          <p:nvGrpSpPr>
            <p:cNvPr id="97" name="Группа 9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6" name="Рисунок 95" descr="Border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31" name="Группа 30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32" name="Прямоугольник 31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0" name="Прямоугольник 79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1" name="Прямоугольник 80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2" name="Прямоугольник 81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3" name="Прямоугольник 82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4" name="Прямоугольник 83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5" name="Прямоугольник 84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6" name="Прямоугольник 85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7" name="Прямоугольник 86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8" name="Прямоугольник 87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9" name="Прямоугольник 88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0" name="Прямоугольник 89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1" name="Прямоугольник 90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2" name="Прямоугольник 91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3" name="Прямоугольник 92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114" name="Рисунок 113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116" name="Рисунок 115" descr="WhiteQuee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118" name="Рисунок 117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119" name="Рисунок 118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120" name="Рисунок 119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129" name="Рисунок 128" descr="WhiteCheck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142" name="Рисунок 141" descr="WhiteCheck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sp>
        <p:nvSpPr>
          <p:cNvPr id="19" name="Овал 18"/>
          <p:cNvSpPr/>
          <p:nvPr/>
        </p:nvSpPr>
        <p:spPr>
          <a:xfrm>
            <a:off x="5143504" y="2357430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d8-h8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rot="16200000" flipH="1">
            <a:off x="6322231" y="1607331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5400000">
            <a:off x="5607851" y="1607331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Группа 166"/>
          <p:cNvGrpSpPr/>
          <p:nvPr/>
        </p:nvGrpSpPr>
        <p:grpSpPr>
          <a:xfrm>
            <a:off x="7215206" y="2928934"/>
            <a:ext cx="1500198" cy="1065076"/>
            <a:chOff x="6715140" y="2071678"/>
            <a:chExt cx="1500198" cy="1065076"/>
          </a:xfrm>
        </p:grpSpPr>
        <p:cxnSp>
          <p:nvCxnSpPr>
            <p:cNvPr id="130" name="Прямая со стрелкой 129"/>
            <p:cNvCxnSpPr/>
            <p:nvPr/>
          </p:nvCxnSpPr>
          <p:spPr>
            <a:xfrm>
              <a:off x="6715140" y="2071678"/>
              <a:ext cx="857256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/>
            <p:cNvCxnSpPr/>
            <p:nvPr/>
          </p:nvCxnSpPr>
          <p:spPr>
            <a:xfrm>
              <a:off x="6715140" y="2071678"/>
              <a:ext cx="150019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7643834" y="2428868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41" name="Прямоугольник 140"/>
          <p:cNvSpPr/>
          <p:nvPr/>
        </p:nvSpPr>
        <p:spPr>
          <a:xfrm>
            <a:off x="4214810" y="3643314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c5-a3</a:t>
            </a:r>
            <a:endParaRPr lang="ru-RU" dirty="0"/>
          </a:p>
        </p:txBody>
      </p:sp>
      <p:cxnSp>
        <p:nvCxnSpPr>
          <p:cNvPr id="143" name="Прямая со стрелкой 142"/>
          <p:cNvCxnSpPr>
            <a:stCxn id="19" idx="4"/>
          </p:cNvCxnSpPr>
          <p:nvPr/>
        </p:nvCxnSpPr>
        <p:spPr>
          <a:xfrm rot="16200000" flipH="1">
            <a:off x="6072198" y="2536025"/>
            <a:ext cx="714380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9" idx="4"/>
            <a:endCxn id="141" idx="0"/>
          </p:cNvCxnSpPr>
          <p:nvPr/>
        </p:nvCxnSpPr>
        <p:spPr>
          <a:xfrm rot="5400000">
            <a:off x="4857752" y="2821777"/>
            <a:ext cx="71438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Группа 191"/>
          <p:cNvGrpSpPr/>
          <p:nvPr/>
        </p:nvGrpSpPr>
        <p:grpSpPr>
          <a:xfrm>
            <a:off x="6357950" y="1571612"/>
            <a:ext cx="2428892" cy="1065076"/>
            <a:chOff x="6143636" y="857232"/>
            <a:chExt cx="2428892" cy="1065076"/>
          </a:xfrm>
        </p:grpSpPr>
        <p:cxnSp>
          <p:nvCxnSpPr>
            <p:cNvPr id="147" name="Прямая со стрелкой 146"/>
            <p:cNvCxnSpPr/>
            <p:nvPr/>
          </p:nvCxnSpPr>
          <p:spPr>
            <a:xfrm>
              <a:off x="6143636" y="857232"/>
              <a:ext cx="1643074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/>
            <p:cNvCxnSpPr/>
            <p:nvPr/>
          </p:nvCxnSpPr>
          <p:spPr>
            <a:xfrm>
              <a:off x="6143636" y="857232"/>
              <a:ext cx="2428892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7858148" y="1214422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60" name="Прямая со стрелкой 159"/>
          <p:cNvCxnSpPr>
            <a:stCxn id="19" idx="4"/>
          </p:cNvCxnSpPr>
          <p:nvPr/>
        </p:nvCxnSpPr>
        <p:spPr>
          <a:xfrm rot="16200000" flipH="1">
            <a:off x="5464974" y="3143248"/>
            <a:ext cx="714380" cy="285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Группа 171"/>
          <p:cNvGrpSpPr/>
          <p:nvPr/>
        </p:nvGrpSpPr>
        <p:grpSpPr>
          <a:xfrm>
            <a:off x="3786182" y="4214818"/>
            <a:ext cx="928694" cy="1065076"/>
            <a:chOff x="5786446" y="2071678"/>
            <a:chExt cx="928694" cy="1065076"/>
          </a:xfrm>
        </p:grpSpPr>
        <p:cxnSp>
          <p:nvCxnSpPr>
            <p:cNvPr id="173" name="Прямая со стрелкой 172"/>
            <p:cNvCxnSpPr/>
            <p:nvPr/>
          </p:nvCxnSpPr>
          <p:spPr>
            <a:xfrm rot="10800000" flipV="1">
              <a:off x="5786446" y="2071678"/>
              <a:ext cx="928694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 rot="5400000">
              <a:off x="6215074" y="2357430"/>
              <a:ext cx="785818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5929322" y="2428868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7215206" y="4214818"/>
            <a:ext cx="928694" cy="1071570"/>
            <a:chOff x="6715140" y="2071678"/>
            <a:chExt cx="928694" cy="1071570"/>
          </a:xfrm>
        </p:grpSpPr>
        <p:cxnSp>
          <p:nvCxnSpPr>
            <p:cNvPr id="182" name="Прямая со стрелкой 181"/>
            <p:cNvCxnSpPr/>
            <p:nvPr/>
          </p:nvCxnSpPr>
          <p:spPr>
            <a:xfrm rot="16200000" flipH="1">
              <a:off x="6465107" y="2321711"/>
              <a:ext cx="78581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 стрелкой 182"/>
            <p:cNvCxnSpPr/>
            <p:nvPr/>
          </p:nvCxnSpPr>
          <p:spPr>
            <a:xfrm>
              <a:off x="6715140" y="2071678"/>
              <a:ext cx="92869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072330" y="2435362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95" name="Заголовок 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дерева игры</a:t>
            </a:r>
            <a:endParaRPr lang="ru-RU" dirty="0"/>
          </a:p>
        </p:txBody>
      </p:sp>
      <p:sp>
        <p:nvSpPr>
          <p:cNvPr id="196" name="TextBox 195"/>
          <p:cNvSpPr txBox="1"/>
          <p:nvPr/>
        </p:nvSpPr>
        <p:spPr>
          <a:xfrm>
            <a:off x="428596" y="4929198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Просчет хода заканчивается при достижении заданной глубины.</a:t>
            </a:r>
          </a:p>
          <a:p>
            <a:r>
              <a:rPr lang="ru-RU" dirty="0" smtClean="0"/>
              <a:t>На последнем шаге рекурсии вызывается оценочная функция.</a:t>
            </a:r>
          </a:p>
        </p:txBody>
      </p:sp>
      <p:grpSp>
        <p:nvGrpSpPr>
          <p:cNvPr id="133" name="Группа 132"/>
          <p:cNvGrpSpPr/>
          <p:nvPr/>
        </p:nvGrpSpPr>
        <p:grpSpPr>
          <a:xfrm>
            <a:off x="6000760" y="4214818"/>
            <a:ext cx="928694" cy="1071570"/>
            <a:chOff x="6715140" y="2071678"/>
            <a:chExt cx="928694" cy="1071570"/>
          </a:xfrm>
        </p:grpSpPr>
        <p:cxnSp>
          <p:nvCxnSpPr>
            <p:cNvPr id="134" name="Прямая со стрелкой 133"/>
            <p:cNvCxnSpPr/>
            <p:nvPr/>
          </p:nvCxnSpPr>
          <p:spPr>
            <a:xfrm rot="16200000" flipH="1">
              <a:off x="6465107" y="2321711"/>
              <a:ext cx="78581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 стрелкой 134"/>
            <p:cNvCxnSpPr/>
            <p:nvPr/>
          </p:nvCxnSpPr>
          <p:spPr>
            <a:xfrm>
              <a:off x="6715140" y="2071678"/>
              <a:ext cx="92869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7072330" y="2435362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38" name="Прямая со стрелкой 137"/>
          <p:cNvCxnSpPr/>
          <p:nvPr/>
        </p:nvCxnSpPr>
        <p:spPr>
          <a:xfrm rot="5400000">
            <a:off x="5357818" y="4286256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Группа 144"/>
          <p:cNvGrpSpPr/>
          <p:nvPr/>
        </p:nvGrpSpPr>
        <p:grpSpPr>
          <a:xfrm>
            <a:off x="5143504" y="5500702"/>
            <a:ext cx="642942" cy="928694"/>
            <a:chOff x="6429388" y="2071678"/>
            <a:chExt cx="642942" cy="928694"/>
          </a:xfrm>
        </p:grpSpPr>
        <p:cxnSp>
          <p:nvCxnSpPr>
            <p:cNvPr id="148" name="Прямая со стрелкой 147"/>
            <p:cNvCxnSpPr/>
            <p:nvPr/>
          </p:nvCxnSpPr>
          <p:spPr>
            <a:xfrm rot="5400000">
              <a:off x="6250793" y="2250273"/>
              <a:ext cx="64294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/>
            <p:nvPr/>
          </p:nvCxnSpPr>
          <p:spPr>
            <a:xfrm rot="16200000" flipH="1">
              <a:off x="6572264" y="2214554"/>
              <a:ext cx="64294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6500826" y="2292486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55" name="Овал 154"/>
          <p:cNvSpPr/>
          <p:nvPr/>
        </p:nvSpPr>
        <p:spPr>
          <a:xfrm>
            <a:off x="6572264" y="2357430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b4-b8</a:t>
            </a:r>
            <a:endParaRPr lang="ru-RU" dirty="0"/>
          </a:p>
        </p:txBody>
      </p:sp>
      <p:sp>
        <p:nvSpPr>
          <p:cNvPr id="157" name="Овал 156"/>
          <p:cNvSpPr/>
          <p:nvPr/>
        </p:nvSpPr>
        <p:spPr>
          <a:xfrm>
            <a:off x="4929190" y="4929198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h8-b2</a:t>
            </a:r>
            <a:endParaRPr lang="ru-RU" dirty="0"/>
          </a:p>
        </p:txBody>
      </p:sp>
      <p:sp>
        <p:nvSpPr>
          <p:cNvPr id="158" name="Прямоугольник 157"/>
          <p:cNvSpPr/>
          <p:nvPr/>
        </p:nvSpPr>
        <p:spPr>
          <a:xfrm>
            <a:off x="5429256" y="3643314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c7-c3</a:t>
            </a:r>
            <a:endParaRPr lang="ru-RU" dirty="0"/>
          </a:p>
        </p:txBody>
      </p:sp>
      <p:sp>
        <p:nvSpPr>
          <p:cNvPr id="159" name="Прямоугольник 158"/>
          <p:cNvSpPr/>
          <p:nvPr/>
        </p:nvSpPr>
        <p:spPr>
          <a:xfrm>
            <a:off x="6643702" y="3643314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c5-a7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полного перебора</a:t>
            </a:r>
            <a:endParaRPr lang="ru-RU" dirty="0"/>
          </a:p>
        </p:txBody>
      </p:sp>
      <p:grpSp>
        <p:nvGrpSpPr>
          <p:cNvPr id="255" name="Группа 254"/>
          <p:cNvGrpSpPr/>
          <p:nvPr/>
        </p:nvGrpSpPr>
        <p:grpSpPr>
          <a:xfrm>
            <a:off x="428596" y="1428736"/>
            <a:ext cx="8286808" cy="5072098"/>
            <a:chOff x="428596" y="1428736"/>
            <a:chExt cx="8286808" cy="5072098"/>
          </a:xfrm>
        </p:grpSpPr>
        <p:grpSp>
          <p:nvGrpSpPr>
            <p:cNvPr id="238" name="Группа 237"/>
            <p:cNvGrpSpPr/>
            <p:nvPr/>
          </p:nvGrpSpPr>
          <p:grpSpPr>
            <a:xfrm>
              <a:off x="428596" y="1484184"/>
              <a:ext cx="8286808" cy="5016650"/>
              <a:chOff x="285720" y="1357298"/>
              <a:chExt cx="8286808" cy="5016650"/>
            </a:xfrm>
          </p:grpSpPr>
          <p:grpSp>
            <p:nvGrpSpPr>
              <p:cNvPr id="224" name="Группа 223"/>
              <p:cNvGrpSpPr/>
              <p:nvPr/>
            </p:nvGrpSpPr>
            <p:grpSpPr>
              <a:xfrm>
                <a:off x="285720" y="1357298"/>
                <a:ext cx="8286808" cy="5016650"/>
                <a:chOff x="-3263558" y="1285860"/>
                <a:chExt cx="9192880" cy="5016650"/>
              </a:xfrm>
            </p:grpSpPr>
            <p:cxnSp>
              <p:nvCxnSpPr>
                <p:cNvPr id="9" name="Прямая со стрелкой 8"/>
                <p:cNvCxnSpPr/>
                <p:nvPr/>
              </p:nvCxnSpPr>
              <p:spPr>
                <a:xfrm rot="5400000">
                  <a:off x="2861727" y="1719116"/>
                  <a:ext cx="142437" cy="154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Блок-схема: решение 11"/>
                <p:cNvSpPr/>
                <p:nvPr/>
              </p:nvSpPr>
              <p:spPr>
                <a:xfrm>
                  <a:off x="1819091" y="1790670"/>
                  <a:ext cx="2227708" cy="433371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depth=0?</a:t>
                  </a:r>
                  <a:endParaRPr lang="ru-RU" sz="1400" dirty="0"/>
                </a:p>
              </p:txBody>
            </p:sp>
            <p:cxnSp>
              <p:nvCxnSpPr>
                <p:cNvPr id="17" name="Shape 16"/>
                <p:cNvCxnSpPr>
                  <a:stCxn id="12" idx="1"/>
                </p:cNvCxnSpPr>
                <p:nvPr/>
              </p:nvCxnSpPr>
              <p:spPr>
                <a:xfrm rot="10800000" flipV="1">
                  <a:off x="1262165" y="2007356"/>
                  <a:ext cx="556928" cy="334878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4143371" y="1714488"/>
                  <a:ext cx="4395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да</a:t>
                  </a:r>
                  <a:endParaRPr lang="ru-RU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21" name="Shape 20"/>
                <p:cNvCxnSpPr>
                  <a:stCxn id="12" idx="3"/>
                </p:cNvCxnSpPr>
                <p:nvPr/>
              </p:nvCxnSpPr>
              <p:spPr>
                <a:xfrm>
                  <a:off x="4046800" y="2007357"/>
                  <a:ext cx="556927" cy="334878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1285852" y="1714488"/>
                  <a:ext cx="5275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  <a:endParaRPr lang="ru-RU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7" name="Блок-схема: процесс 116"/>
                <p:cNvSpPr/>
                <p:nvPr/>
              </p:nvSpPr>
              <p:spPr>
                <a:xfrm>
                  <a:off x="3286116" y="2357430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Вызови оценочную функцию</a:t>
                  </a:r>
                  <a:endParaRPr lang="ru-RU" sz="1400" dirty="0"/>
                </a:p>
              </p:txBody>
            </p:sp>
            <p:sp>
              <p:nvSpPr>
                <p:cNvPr id="143" name="Блок-схема: процесс 142"/>
                <p:cNvSpPr/>
                <p:nvPr/>
              </p:nvSpPr>
              <p:spPr>
                <a:xfrm>
                  <a:off x="-3119058" y="5444460"/>
                  <a:ext cx="1500198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score:=</a:t>
                  </a:r>
                  <a:r>
                    <a:rPr lang="en-US" sz="1400" dirty="0" err="1" smtClean="0"/>
                    <a:t>tmp</a:t>
                  </a:r>
                  <a:endParaRPr lang="ru-RU" sz="1400" dirty="0"/>
                </a:p>
              </p:txBody>
            </p:sp>
            <p:sp>
              <p:nvSpPr>
                <p:cNvPr id="10" name="Блок-схема: процесс 9"/>
                <p:cNvSpPr/>
                <p:nvPr/>
              </p:nvSpPr>
              <p:spPr>
                <a:xfrm>
                  <a:off x="-46429" y="2357430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score:=-INFINITY</a:t>
                  </a:r>
                  <a:endParaRPr lang="ru-RU" sz="1400" dirty="0"/>
                </a:p>
              </p:txBody>
            </p:sp>
            <p:cxnSp>
              <p:nvCxnSpPr>
                <p:cNvPr id="33" name="Прямая со стрелкой 32"/>
                <p:cNvCxnSpPr/>
                <p:nvPr/>
              </p:nvCxnSpPr>
              <p:spPr>
                <a:xfrm rot="5400000">
                  <a:off x="1200732" y="3086013"/>
                  <a:ext cx="142437" cy="154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Блок-схема: решение 36"/>
                <p:cNvSpPr/>
                <p:nvPr/>
              </p:nvSpPr>
              <p:spPr>
                <a:xfrm>
                  <a:off x="-46433" y="3173157"/>
                  <a:ext cx="2643205" cy="433372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Есть еще ходы?</a:t>
                  </a:r>
                  <a:endParaRPr lang="ru-RU" sz="14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643175" y="3106436"/>
                  <a:ext cx="4755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  <a:endParaRPr lang="ru-RU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43" name="Группа 42"/>
                <p:cNvGrpSpPr/>
                <p:nvPr/>
              </p:nvGrpSpPr>
              <p:grpSpPr>
                <a:xfrm>
                  <a:off x="-546496" y="3106436"/>
                  <a:ext cx="556929" cy="618285"/>
                  <a:chOff x="1135111" y="2022132"/>
                  <a:chExt cx="571504" cy="1121115"/>
                </a:xfrm>
              </p:grpSpPr>
              <p:cxnSp>
                <p:nvCxnSpPr>
                  <p:cNvPr id="44" name="Shape 43"/>
                  <p:cNvCxnSpPr/>
                  <p:nvPr/>
                </p:nvCxnSpPr>
                <p:spPr>
                  <a:xfrm rot="10800000" flipV="1">
                    <a:off x="1135111" y="2536024"/>
                    <a:ext cx="571504" cy="607223"/>
                  </a:xfrm>
                  <a:prstGeom prst="bentConnector2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208414" y="2022132"/>
                    <a:ext cx="451093" cy="6138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да</a:t>
                    </a:r>
                    <a:endParaRPr lang="ru-RU" sz="16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16" name="Блок-схема: процесс 115"/>
                <p:cNvSpPr/>
                <p:nvPr/>
              </p:nvSpPr>
              <p:spPr>
                <a:xfrm>
                  <a:off x="-46430" y="2729816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Сгенерируй все ходы</a:t>
                  </a:r>
                  <a:endParaRPr lang="ru-RU" sz="1400" dirty="0"/>
                </a:p>
              </p:txBody>
            </p:sp>
            <p:sp>
              <p:nvSpPr>
                <p:cNvPr id="118" name="Блок-схема: процесс 117"/>
                <p:cNvSpPr/>
                <p:nvPr/>
              </p:nvSpPr>
              <p:spPr>
                <a:xfrm>
                  <a:off x="-1867346" y="3729948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Сделай ход</a:t>
                  </a:r>
                  <a:endParaRPr lang="ru-RU" sz="1400" dirty="0"/>
                </a:p>
              </p:txBody>
            </p:sp>
            <p:sp>
              <p:nvSpPr>
                <p:cNvPr id="126" name="Блок-схема: процесс 125"/>
                <p:cNvSpPr/>
                <p:nvPr/>
              </p:nvSpPr>
              <p:spPr>
                <a:xfrm>
                  <a:off x="-1867346" y="4097108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/>
                    <a:t>tmp</a:t>
                  </a:r>
                  <a:r>
                    <a:rPr lang="en-US" sz="1400" dirty="0" smtClean="0"/>
                    <a:t>:=Search(depth-1)</a:t>
                  </a:r>
                  <a:endParaRPr lang="ru-RU" sz="1400" dirty="0"/>
                </a:p>
              </p:txBody>
            </p:sp>
            <p:sp>
              <p:nvSpPr>
                <p:cNvPr id="129" name="Блок-схема: процесс 128"/>
                <p:cNvSpPr/>
                <p:nvPr/>
              </p:nvSpPr>
              <p:spPr>
                <a:xfrm>
                  <a:off x="-1867346" y="4469495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Отмени ход</a:t>
                  </a:r>
                  <a:endParaRPr lang="ru-RU" sz="1400" dirty="0"/>
                </a:p>
              </p:txBody>
            </p:sp>
            <p:cxnSp>
              <p:nvCxnSpPr>
                <p:cNvPr id="131" name="Прямая со стрелкой 130"/>
                <p:cNvCxnSpPr/>
                <p:nvPr/>
              </p:nvCxnSpPr>
              <p:spPr>
                <a:xfrm rot="5400000">
                  <a:off x="-620518" y="4800525"/>
                  <a:ext cx="142437" cy="154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Блок-схема: решение 132"/>
                <p:cNvSpPr/>
                <p:nvPr/>
              </p:nvSpPr>
              <p:spPr>
                <a:xfrm>
                  <a:off x="-1867683" y="4887670"/>
                  <a:ext cx="2643205" cy="433372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score&lt;</a:t>
                  </a:r>
                  <a:r>
                    <a:rPr lang="en-US" sz="1400" dirty="0" err="1" smtClean="0"/>
                    <a:t>tmp</a:t>
                  </a:r>
                  <a:r>
                    <a:rPr lang="en-US" sz="1400" dirty="0" smtClean="0"/>
                    <a:t>?</a:t>
                  </a:r>
                  <a:endParaRPr lang="ru-RU" sz="1400" dirty="0"/>
                </a:p>
              </p:txBody>
            </p:sp>
            <p:cxnSp>
              <p:nvCxnSpPr>
                <p:cNvPr id="138" name="Shape 137"/>
                <p:cNvCxnSpPr/>
                <p:nvPr/>
              </p:nvCxnSpPr>
              <p:spPr>
                <a:xfrm rot="16200000" flipH="1">
                  <a:off x="630410" y="5264044"/>
                  <a:ext cx="911610" cy="592230"/>
                </a:xfrm>
                <a:prstGeom prst="bentConnector3">
                  <a:avLst>
                    <a:gd name="adj1" fmla="val -1198"/>
                  </a:avLst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/>
                <p:cNvSpPr txBox="1"/>
                <p:nvPr/>
              </p:nvSpPr>
              <p:spPr>
                <a:xfrm>
                  <a:off x="775517" y="4820948"/>
                  <a:ext cx="4755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  <a:endParaRPr lang="ru-RU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135" name="Группа 42"/>
                <p:cNvGrpSpPr/>
                <p:nvPr/>
              </p:nvGrpSpPr>
              <p:grpSpPr>
                <a:xfrm>
                  <a:off x="-2367746" y="4820948"/>
                  <a:ext cx="556929" cy="618283"/>
                  <a:chOff x="1135111" y="2022134"/>
                  <a:chExt cx="571504" cy="1121113"/>
                </a:xfrm>
              </p:grpSpPr>
              <p:cxnSp>
                <p:nvCxnSpPr>
                  <p:cNvPr id="136" name="Shape 135"/>
                  <p:cNvCxnSpPr/>
                  <p:nvPr/>
                </p:nvCxnSpPr>
                <p:spPr>
                  <a:xfrm rot="10800000" flipV="1">
                    <a:off x="1135111" y="2536024"/>
                    <a:ext cx="571504" cy="607223"/>
                  </a:xfrm>
                  <a:prstGeom prst="bentConnector2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208414" y="2022134"/>
                    <a:ext cx="451093" cy="6138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да</a:t>
                    </a:r>
                    <a:endParaRPr lang="ru-RU" sz="16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161" name="Shape 160"/>
                <p:cNvCxnSpPr>
                  <a:stCxn id="143" idx="2"/>
                </p:cNvCxnSpPr>
                <p:nvPr/>
              </p:nvCxnSpPr>
              <p:spPr>
                <a:xfrm rot="16200000" flipH="1">
                  <a:off x="-1605590" y="4956873"/>
                  <a:ext cx="295724" cy="182246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Прямая соединительная линия 184"/>
                <p:cNvCxnSpPr/>
                <p:nvPr/>
              </p:nvCxnSpPr>
              <p:spPr>
                <a:xfrm rot="10800000">
                  <a:off x="-546496" y="6015964"/>
                  <a:ext cx="1928826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Прямая соединительная линия 188"/>
                <p:cNvCxnSpPr/>
                <p:nvPr/>
              </p:nvCxnSpPr>
              <p:spPr>
                <a:xfrm rot="5400000">
                  <a:off x="-689372" y="6158840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>
                <a:xfrm rot="10800000" flipV="1">
                  <a:off x="-3261934" y="6286520"/>
                  <a:ext cx="2714644" cy="151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>
                <a:xfrm rot="5400000" flipH="1" flipV="1">
                  <a:off x="-4870498" y="4693946"/>
                  <a:ext cx="3215504" cy="1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Прямая со стрелкой 196"/>
                <p:cNvCxnSpPr/>
                <p:nvPr/>
              </p:nvCxnSpPr>
              <p:spPr>
                <a:xfrm flipV="1">
                  <a:off x="-3261934" y="3071810"/>
                  <a:ext cx="4500594" cy="151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Прямая соединительная линия 214"/>
                <p:cNvCxnSpPr/>
                <p:nvPr/>
              </p:nvCxnSpPr>
              <p:spPr>
                <a:xfrm>
                  <a:off x="2617200" y="3394800"/>
                  <a:ext cx="19872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Прямая со стрелкой 219"/>
                <p:cNvCxnSpPr/>
                <p:nvPr/>
              </p:nvCxnSpPr>
              <p:spPr>
                <a:xfrm rot="5400000">
                  <a:off x="4068000" y="3178173"/>
                  <a:ext cx="107157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Блок-схема: знак завершения 220"/>
                <p:cNvSpPr/>
                <p:nvPr/>
              </p:nvSpPr>
              <p:spPr>
                <a:xfrm>
                  <a:off x="2357422" y="1285860"/>
                  <a:ext cx="1143008" cy="357190"/>
                </a:xfrm>
                <a:prstGeom prst="flowChartTermina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Начало</a:t>
                  </a:r>
                  <a:endParaRPr lang="ru-RU" sz="1400" dirty="0"/>
                </a:p>
              </p:txBody>
            </p:sp>
            <p:sp>
              <p:nvSpPr>
                <p:cNvPr id="222" name="Блок-схема: знак завершения 221"/>
                <p:cNvSpPr/>
                <p:nvPr/>
              </p:nvSpPr>
              <p:spPr>
                <a:xfrm>
                  <a:off x="4028400" y="3714752"/>
                  <a:ext cx="1143008" cy="357190"/>
                </a:xfrm>
                <a:prstGeom prst="flowChartTermina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Конец</a:t>
                  </a:r>
                  <a:endParaRPr lang="ru-RU" sz="1400" dirty="0"/>
                </a:p>
              </p:txBody>
            </p:sp>
          </p:grpSp>
          <p:cxnSp>
            <p:nvCxnSpPr>
              <p:cNvPr id="233" name="Прямая соединительная линия 232"/>
              <p:cNvCxnSpPr>
                <a:stCxn id="126" idx="0"/>
                <a:endCxn id="118" idx="2"/>
              </p:cNvCxnSpPr>
              <p:nvPr/>
            </p:nvCxnSpPr>
            <p:spPr>
              <a:xfrm rot="5400000" flipH="1" flipV="1">
                <a:off x="2689972" y="4122857"/>
                <a:ext cx="9137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единительная линия 234"/>
              <p:cNvCxnSpPr>
                <a:stCxn id="129" idx="0"/>
                <a:endCxn id="126" idx="2"/>
              </p:cNvCxnSpPr>
              <p:nvPr/>
            </p:nvCxnSpPr>
            <p:spPr>
              <a:xfrm rot="5400000" flipH="1" flipV="1">
                <a:off x="2687359" y="4492631"/>
                <a:ext cx="96605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Прямая соединительная линия 236"/>
              <p:cNvCxnSpPr>
                <a:stCxn id="116" idx="0"/>
                <a:endCxn id="10" idx="2"/>
              </p:cNvCxnSpPr>
              <p:nvPr/>
            </p:nvCxnSpPr>
            <p:spPr>
              <a:xfrm rot="5400000" flipH="1" flipV="1">
                <a:off x="4328801" y="2752952"/>
                <a:ext cx="96604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Группа 252"/>
            <p:cNvGrpSpPr/>
            <p:nvPr/>
          </p:nvGrpSpPr>
          <p:grpSpPr>
            <a:xfrm>
              <a:off x="571472" y="1428736"/>
              <a:ext cx="4857784" cy="430216"/>
              <a:chOff x="571472" y="1428736"/>
              <a:chExt cx="4857784" cy="430216"/>
            </a:xfrm>
          </p:grpSpPr>
          <p:cxnSp>
            <p:nvCxnSpPr>
              <p:cNvPr id="244" name="Прямая соединительная линия 243"/>
              <p:cNvCxnSpPr/>
              <p:nvPr/>
            </p:nvCxnSpPr>
            <p:spPr>
              <a:xfrm rot="10800000">
                <a:off x="4000496" y="1643050"/>
                <a:ext cx="142876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Прямая соединительная линия 245"/>
              <p:cNvCxnSpPr/>
              <p:nvPr/>
            </p:nvCxnSpPr>
            <p:spPr>
              <a:xfrm>
                <a:off x="3571868" y="1428736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Прямая соединительная линия 247"/>
              <p:cNvCxnSpPr/>
              <p:nvPr/>
            </p:nvCxnSpPr>
            <p:spPr>
              <a:xfrm rot="5400000">
                <a:off x="3786976" y="1642256"/>
                <a:ext cx="427834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Прямая соединительная линия 250"/>
              <p:cNvCxnSpPr/>
              <p:nvPr/>
            </p:nvCxnSpPr>
            <p:spPr>
              <a:xfrm rot="10800000">
                <a:off x="3571868" y="1857364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TextBox 251"/>
              <p:cNvSpPr txBox="1"/>
              <p:nvPr/>
            </p:nvSpPr>
            <p:spPr>
              <a:xfrm>
                <a:off x="571472" y="1500174"/>
                <a:ext cx="3286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FUNCTION Search(depth :integer) :integer;</a:t>
                </a:r>
                <a:endParaRPr lang="ru-RU" sz="1400" dirty="0"/>
              </a:p>
            </p:txBody>
          </p:sp>
        </p:grpSp>
        <p:sp>
          <p:nvSpPr>
            <p:cNvPr id="254" name="TextBox 253"/>
            <p:cNvSpPr txBox="1"/>
            <p:nvPr/>
          </p:nvSpPr>
          <p:spPr>
            <a:xfrm>
              <a:off x="571472" y="1857364"/>
              <a:ext cx="2571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Параметр </a:t>
              </a:r>
              <a:r>
                <a:rPr lang="en-US" sz="1400" dirty="0" smtClean="0"/>
                <a:t>depth – </a:t>
              </a:r>
              <a:r>
                <a:rPr lang="ru-RU" sz="1400" dirty="0" smtClean="0"/>
                <a:t>текущая глубина рекурсии.</a:t>
              </a:r>
              <a:endParaRPr lang="ru-RU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214414" y="1500174"/>
            <a:ext cx="65722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b="1" dirty="0" smtClean="0"/>
              <a:t>FUNCTION </a:t>
            </a:r>
            <a:r>
              <a:rPr lang="en-US" sz="1600" dirty="0" smtClean="0"/>
              <a:t>Search(depth, color  :</a:t>
            </a:r>
            <a:r>
              <a:rPr lang="en-US" sz="1600" b="1" dirty="0" smtClean="0"/>
              <a:t>integer</a:t>
            </a:r>
            <a:r>
              <a:rPr lang="en-US" sz="1600" dirty="0" smtClean="0"/>
              <a:t>)  :</a:t>
            </a:r>
            <a:r>
              <a:rPr lang="en-US" sz="1600" b="1" dirty="0" smtClean="0"/>
              <a:t>integer</a:t>
            </a:r>
            <a:r>
              <a:rPr lang="en-US" sz="1600" dirty="0" smtClean="0"/>
              <a:t>;        /*color = 0 or 1*/</a:t>
            </a:r>
          </a:p>
          <a:p>
            <a:pPr marL="342900" indent="-342900"/>
            <a:r>
              <a:rPr lang="en-US" sz="1600" dirty="0" smtClean="0"/>
              <a:t>	</a:t>
            </a:r>
            <a:r>
              <a:rPr lang="en-US" sz="1600" b="1" dirty="0" err="1" smtClean="0"/>
              <a:t>var</a:t>
            </a:r>
            <a:r>
              <a:rPr lang="en-US" sz="1600" dirty="0" smtClean="0"/>
              <a:t>  score, </a:t>
            </a:r>
            <a:r>
              <a:rPr lang="en-US" sz="1600" dirty="0" err="1" smtClean="0"/>
              <a:t>tmp</a:t>
            </a:r>
            <a:r>
              <a:rPr lang="en-US" sz="1600" dirty="0" smtClean="0"/>
              <a:t>  :</a:t>
            </a:r>
            <a:r>
              <a:rPr lang="en-US" sz="1600" b="1" dirty="0" smtClean="0"/>
              <a:t>integer</a:t>
            </a:r>
            <a:r>
              <a:rPr lang="en-US" sz="1600" dirty="0" smtClean="0"/>
              <a:t>;</a:t>
            </a:r>
          </a:p>
          <a:p>
            <a:pPr marL="342900" indent="-342900"/>
            <a:r>
              <a:rPr lang="en-US" sz="1600" b="1" dirty="0" smtClean="0"/>
              <a:t>BEGIN</a:t>
            </a:r>
          </a:p>
          <a:p>
            <a:pPr marL="342900" indent="-342900"/>
            <a:r>
              <a:rPr lang="en-US" sz="1600" dirty="0" smtClean="0"/>
              <a:t>	</a:t>
            </a:r>
            <a:r>
              <a:rPr lang="en-US" sz="1600" b="1" dirty="0" smtClean="0"/>
              <a:t>if </a:t>
            </a:r>
            <a:r>
              <a:rPr lang="en-US" sz="1600" dirty="0" smtClean="0"/>
              <a:t>depth=0 </a:t>
            </a:r>
            <a:r>
              <a:rPr lang="en-US" sz="1600" b="1" dirty="0" smtClean="0"/>
              <a:t>then</a:t>
            </a:r>
            <a:r>
              <a:rPr lang="en-US" sz="1600" dirty="0" smtClean="0"/>
              <a:t> Search:=Evaluate()</a:t>
            </a:r>
          </a:p>
          <a:p>
            <a:pPr marL="342900" indent="-342900"/>
            <a:r>
              <a:rPr lang="en-US" sz="1600" dirty="0" smtClean="0"/>
              <a:t>	</a:t>
            </a:r>
            <a:r>
              <a:rPr lang="en-US" sz="1600" b="1" dirty="0" smtClean="0"/>
              <a:t>else BEGIN</a:t>
            </a:r>
          </a:p>
          <a:p>
            <a:pPr marL="342900" indent="-342900"/>
            <a:r>
              <a:rPr lang="en-US" sz="1600" dirty="0" smtClean="0"/>
              <a:t>		score:=-INFINITY;</a:t>
            </a:r>
          </a:p>
          <a:p>
            <a:pPr marL="342900" indent="-342900"/>
            <a:r>
              <a:rPr lang="en-US" sz="1600" dirty="0" smtClean="0"/>
              <a:t>		</a:t>
            </a:r>
            <a:r>
              <a:rPr lang="en-US" sz="1600" dirty="0" err="1" smtClean="0"/>
              <a:t>GenerateAllMoves</a:t>
            </a:r>
            <a:r>
              <a:rPr lang="en-US" sz="1600" dirty="0" smtClean="0"/>
              <a:t>();</a:t>
            </a:r>
          </a:p>
          <a:p>
            <a:pPr marL="342900" indent="-342900"/>
            <a:r>
              <a:rPr lang="en-US" sz="1600" dirty="0" smtClean="0"/>
              <a:t>		while </a:t>
            </a:r>
            <a:r>
              <a:rPr lang="en-US" sz="1600" dirty="0" err="1" smtClean="0"/>
              <a:t>ThereIsAnyMove</a:t>
            </a:r>
            <a:r>
              <a:rPr lang="en-US" sz="1600" dirty="0" smtClean="0"/>
              <a:t>() </a:t>
            </a:r>
          </a:p>
          <a:p>
            <a:pPr marL="342900" indent="-342900"/>
            <a:r>
              <a:rPr lang="en-US" sz="1600" dirty="0" smtClean="0"/>
              <a:t>		           </a:t>
            </a:r>
            <a:r>
              <a:rPr lang="en-US" sz="1600" b="1" dirty="0" smtClean="0"/>
              <a:t>BEGIN</a:t>
            </a:r>
          </a:p>
          <a:p>
            <a:pPr marL="342900" indent="-342900"/>
            <a:r>
              <a:rPr lang="en-US" sz="1600" dirty="0" smtClean="0"/>
              <a:t>			</a:t>
            </a:r>
            <a:r>
              <a:rPr lang="en-US" sz="1600" dirty="0" err="1" smtClean="0"/>
              <a:t>MakeMove</a:t>
            </a:r>
            <a:r>
              <a:rPr lang="en-US" sz="1600" dirty="0" smtClean="0"/>
              <a:t>();</a:t>
            </a:r>
          </a:p>
          <a:p>
            <a:pPr marL="342900" indent="-342900"/>
            <a:r>
              <a:rPr lang="en-US" sz="1600" dirty="0" smtClean="0"/>
              <a:t>			</a:t>
            </a:r>
            <a:r>
              <a:rPr lang="en-US" sz="1600" dirty="0" err="1" smtClean="0"/>
              <a:t>tmp</a:t>
            </a:r>
            <a:r>
              <a:rPr lang="en-US" sz="1600" dirty="0" smtClean="0"/>
              <a:t>:=-Search(depth-1, </a:t>
            </a:r>
            <a:r>
              <a:rPr lang="en-US" sz="1600" dirty="0" err="1" smtClean="0"/>
              <a:t>GetEnemyColor</a:t>
            </a:r>
            <a:r>
              <a:rPr lang="en-US" sz="1600" dirty="0" smtClean="0"/>
              <a:t>());</a:t>
            </a:r>
          </a:p>
          <a:p>
            <a:pPr marL="342900" indent="-342900"/>
            <a:r>
              <a:rPr lang="en-US" sz="1600" dirty="0" smtClean="0"/>
              <a:t>			</a:t>
            </a:r>
            <a:r>
              <a:rPr lang="en-US" sz="1600" dirty="0" err="1" smtClean="0"/>
              <a:t>UnMakeMove</a:t>
            </a:r>
            <a:r>
              <a:rPr lang="en-US" sz="1600" dirty="0" smtClean="0"/>
              <a:t>();</a:t>
            </a:r>
          </a:p>
          <a:p>
            <a:pPr marL="342900" indent="-342900"/>
            <a:r>
              <a:rPr lang="en-US" sz="1600" dirty="0" smtClean="0"/>
              <a:t>			</a:t>
            </a:r>
            <a:r>
              <a:rPr lang="en-US" sz="1600" b="1" dirty="0" smtClean="0"/>
              <a:t>if</a:t>
            </a:r>
            <a:r>
              <a:rPr lang="en-US" sz="1600" dirty="0" smtClean="0"/>
              <a:t>  score&lt;</a:t>
            </a:r>
            <a:r>
              <a:rPr lang="en-US" sz="1600" dirty="0" err="1" smtClean="0"/>
              <a:t>tmp</a:t>
            </a:r>
            <a:r>
              <a:rPr lang="en-US" sz="1600" dirty="0" smtClean="0"/>
              <a:t>  </a:t>
            </a:r>
            <a:r>
              <a:rPr lang="en-US" sz="1600" b="1" dirty="0" smtClean="0"/>
              <a:t>then</a:t>
            </a:r>
            <a:r>
              <a:rPr lang="en-US" sz="1600" dirty="0" smtClean="0"/>
              <a:t>  score:=</a:t>
            </a:r>
            <a:r>
              <a:rPr lang="en-US" sz="1600" dirty="0" err="1" smtClean="0"/>
              <a:t>tmp</a:t>
            </a:r>
            <a:r>
              <a:rPr lang="en-US" sz="1600" dirty="0" smtClean="0"/>
              <a:t>;</a:t>
            </a:r>
          </a:p>
          <a:p>
            <a:pPr marL="342900" indent="-342900"/>
            <a:r>
              <a:rPr lang="en-US" sz="1600" dirty="0" smtClean="0"/>
              <a:t>		</a:t>
            </a:r>
            <a:r>
              <a:rPr lang="en-US" sz="1600" b="1" dirty="0" smtClean="0"/>
              <a:t>           END;</a:t>
            </a:r>
          </a:p>
          <a:p>
            <a:pPr marL="342900" indent="-342900"/>
            <a:r>
              <a:rPr lang="en-US" sz="1600" b="1" dirty="0" smtClean="0"/>
              <a:t>		</a:t>
            </a:r>
            <a:r>
              <a:rPr lang="en-US" sz="1600" dirty="0" smtClean="0"/>
              <a:t>Search:=score;</a:t>
            </a:r>
          </a:p>
          <a:p>
            <a:pPr marL="342900" indent="-342900"/>
            <a:r>
              <a:rPr lang="en-US" sz="1600" b="1" dirty="0" smtClean="0"/>
              <a:t>	      END;</a:t>
            </a:r>
          </a:p>
          <a:p>
            <a:pPr marL="342900" indent="-342900"/>
            <a:r>
              <a:rPr lang="en-US" sz="1600" b="1" dirty="0" smtClean="0"/>
              <a:t>END;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перебора с отсечениями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571868" y="1785926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</a:t>
            </a:r>
            <a:r>
              <a:rPr lang="en-US" dirty="0" smtClean="0"/>
              <a:t>=4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6929454" y="4071942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4214810" y="4071942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5572132" y="4071942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786058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β</a:t>
            </a:r>
            <a:r>
              <a:rPr lang="en-US" dirty="0" smtClean="0"/>
              <a:t>=-1&gt;-</a:t>
            </a:r>
            <a:r>
              <a:rPr lang="el-GR" dirty="0" smtClean="0"/>
              <a:t>α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071670" y="2786058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-4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endCxn id="12" idx="0"/>
          </p:cNvCxnSpPr>
          <p:nvPr/>
        </p:nvCxnSpPr>
        <p:spPr>
          <a:xfrm>
            <a:off x="4143372" y="2357431"/>
            <a:ext cx="1535917" cy="428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13" idx="0"/>
          </p:cNvCxnSpPr>
          <p:nvPr/>
        </p:nvCxnSpPr>
        <p:spPr>
          <a:xfrm rot="10800000" flipV="1">
            <a:off x="2607456" y="2357430"/>
            <a:ext cx="1535917" cy="428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9" idx="0"/>
          </p:cNvCxnSpPr>
          <p:nvPr/>
        </p:nvCxnSpPr>
        <p:spPr>
          <a:xfrm>
            <a:off x="5715008" y="3357563"/>
            <a:ext cx="1750231" cy="714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11" idx="0"/>
          </p:cNvCxnSpPr>
          <p:nvPr/>
        </p:nvCxnSpPr>
        <p:spPr>
          <a:xfrm rot="16200000" flipH="1">
            <a:off x="5554273" y="3518297"/>
            <a:ext cx="714379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0"/>
          </p:cNvCxnSpPr>
          <p:nvPr/>
        </p:nvCxnSpPr>
        <p:spPr>
          <a:xfrm rot="10800000" flipV="1">
            <a:off x="4750596" y="3357562"/>
            <a:ext cx="964413" cy="714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/>
          <p:cNvGrpSpPr/>
          <p:nvPr/>
        </p:nvGrpSpPr>
        <p:grpSpPr>
          <a:xfrm>
            <a:off x="5857884" y="3714752"/>
            <a:ext cx="214314" cy="73026"/>
            <a:chOff x="5857884" y="3714752"/>
            <a:chExt cx="214314" cy="73026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>
              <a:off x="5857884" y="3714752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5857884" y="3786190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6572264" y="3714752"/>
            <a:ext cx="214314" cy="73026"/>
            <a:chOff x="5857884" y="3714752"/>
            <a:chExt cx="214314" cy="73026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>
              <a:off x="5857884" y="3714752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5857884" y="3786190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Прямая со стрелкой 43"/>
          <p:cNvCxnSpPr/>
          <p:nvPr/>
        </p:nvCxnSpPr>
        <p:spPr>
          <a:xfrm rot="5400000" flipH="1" flipV="1">
            <a:off x="5179223" y="4822041"/>
            <a:ext cx="642942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5214942" y="4786322"/>
            <a:ext cx="2143140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14810" y="5429264"/>
            <a:ext cx="4429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 smtClean="0"/>
              <a:t>Далее просчитывать нет смысла, т.к. результаты все равно не будут записаны</a:t>
            </a:r>
            <a:endParaRPr lang="ru-RU" i="1" dirty="0"/>
          </a:p>
        </p:txBody>
      </p:sp>
      <p:cxnSp>
        <p:nvCxnSpPr>
          <p:cNvPr id="51" name="Прямая со стрелкой 50"/>
          <p:cNvCxnSpPr>
            <a:stCxn id="54" idx="3"/>
          </p:cNvCxnSpPr>
          <p:nvPr/>
        </p:nvCxnSpPr>
        <p:spPr>
          <a:xfrm>
            <a:off x="2786050" y="1966216"/>
            <a:ext cx="785818" cy="176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2910" y="1643050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ru-RU" i="1" dirty="0" smtClean="0"/>
              <a:t> – максимум для 1 игрока </a:t>
            </a:r>
            <a:endParaRPr lang="ru-RU" i="1" dirty="0"/>
          </a:p>
        </p:txBody>
      </p:sp>
      <p:cxnSp>
        <p:nvCxnSpPr>
          <p:cNvPr id="56" name="Прямая со стрелкой 55"/>
          <p:cNvCxnSpPr>
            <a:stCxn id="58" idx="1"/>
          </p:cNvCxnSpPr>
          <p:nvPr/>
        </p:nvCxnSpPr>
        <p:spPr>
          <a:xfrm rot="10800000" flipV="1">
            <a:off x="5929322" y="2394844"/>
            <a:ext cx="642942" cy="3912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72264" y="2071678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ru-RU" i="1" dirty="0" smtClean="0"/>
              <a:t> – максимум для 2 игрока </a:t>
            </a:r>
            <a:endParaRPr lang="ru-RU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642910" y="5072074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Исследование показало, что перебор с отсечениями работает в среднем в … раз быстрее. 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42910" y="3857628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 остается таким же, как и в алгоритме полного перебора.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183</Words>
  <PresentationFormat>Экран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Различные алгоритмы поиска лучшего хода на примере игры “русские шашки”</vt:lpstr>
      <vt:lpstr>Содержание</vt:lpstr>
      <vt:lpstr>Постановка задачи</vt:lpstr>
      <vt:lpstr>Пример дерева игры</vt:lpstr>
      <vt:lpstr>Алгоритм полного перебора</vt:lpstr>
      <vt:lpstr>Слайд 6</vt:lpstr>
      <vt:lpstr>Алгоритм перебора с отсечениями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Alyona</dc:creator>
  <cp:lastModifiedBy>Alyona</cp:lastModifiedBy>
  <cp:revision>77</cp:revision>
  <dcterms:created xsi:type="dcterms:W3CDTF">2017-05-06T17:19:05Z</dcterms:created>
  <dcterms:modified xsi:type="dcterms:W3CDTF">2017-05-08T08:56:13Z</dcterms:modified>
</cp:coreProperties>
</file>