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0"/>
  </p:notesMasterIdLst>
  <p:sldIdLst>
    <p:sldId id="263" r:id="rId2"/>
    <p:sldId id="280" r:id="rId3"/>
    <p:sldId id="264" r:id="rId4"/>
    <p:sldId id="281" r:id="rId5"/>
    <p:sldId id="282" r:id="rId6"/>
    <p:sldId id="284" r:id="rId7"/>
    <p:sldId id="279" r:id="rId8"/>
    <p:sldId id="266" r:id="rId9"/>
    <p:sldId id="270" r:id="rId10"/>
    <p:sldId id="271" r:id="rId11"/>
    <p:sldId id="267" r:id="rId12"/>
    <p:sldId id="269" r:id="rId13"/>
    <p:sldId id="276" r:id="rId14"/>
    <p:sldId id="272" r:id="rId15"/>
    <p:sldId id="273" r:id="rId16"/>
    <p:sldId id="274" r:id="rId17"/>
    <p:sldId id="275" r:id="rId18"/>
    <p:sldId id="278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8F"/>
    <a:srgbClr val="FFD9B3"/>
    <a:srgbClr val="006600"/>
    <a:srgbClr val="00B800"/>
    <a:srgbClr val="009900"/>
    <a:srgbClr val="800080"/>
    <a:srgbClr val="66FF33"/>
    <a:srgbClr val="FFA861"/>
    <a:srgbClr val="FFF8CD"/>
    <a:srgbClr val="FFB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33" autoAdjust="0"/>
  </p:normalViewPr>
  <p:slideViewPr>
    <p:cSldViewPr>
      <p:cViewPr varScale="1">
        <p:scale>
          <a:sx n="116" d="100"/>
          <a:sy n="116" d="100"/>
        </p:scale>
        <p:origin x="354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4F06F-E755-40EC-BC47-D780A329DFEC}" type="datetimeFigureOut">
              <a:rPr lang="ru-RU" smtClean="0"/>
              <a:t>18.05.2017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81060-8C41-4E01-9F71-78E8A2AC4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83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81060-8C41-4E01-9F71-78E8A2AC418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652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81060-8C41-4E01-9F71-78E8A2AC418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345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81060-8C41-4E01-9F71-78E8A2AC418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625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81060-8C41-4E01-9F71-78E8A2AC418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207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81060-8C41-4E01-9F71-78E8A2AC418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215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81060-8C41-4E01-9F71-78E8A2AC418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40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1DF4-76BC-4F89-A906-F46AC0F01938}" type="datetime1">
              <a:rPr lang="ru-RU" smtClean="0"/>
              <a:t>18.05.2017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88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ECCD-195C-479F-9737-6AF65B948B26}" type="datetime1">
              <a:rPr lang="ru-RU" smtClean="0"/>
              <a:t>18.05.2017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41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0366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3F47-F5F7-4106-AAEF-954733A9EEDF}" type="datetime1">
              <a:rPr lang="ru-RU" smtClean="0"/>
              <a:t>18.05.2017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91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8F42-CF70-46A4-95D9-00436828EA1F}" type="datetime1">
              <a:rPr lang="ru-RU" smtClean="0"/>
              <a:t>18.05.2017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06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7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0BAF-9CA2-4F3A-B0DA-3EF34775A1AA}" type="datetime1">
              <a:rPr lang="ru-RU" smtClean="0"/>
              <a:t>18.05.2017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3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3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C0C9-4AD1-407B-AD4A-F2B99089FB46}" type="datetime1">
              <a:rPr lang="ru-RU" smtClean="0"/>
              <a:t>18.05.2017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90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4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7554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0C9C-6BE0-4301-87D6-9E753EB73FB8}" type="datetime1">
              <a:rPr lang="ru-RU" smtClean="0"/>
              <a:t>18.05.2017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1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22FA-3154-47FD-B63A-A9C57C600D81}" type="datetime1">
              <a:rPr lang="ru-RU" smtClean="0"/>
              <a:t>18.05.2017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4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EE13-D700-448A-BA2F-6AE2B5866385}" type="datetime1">
              <a:rPr lang="ru-RU" smtClean="0"/>
              <a:t>18.05.2017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52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4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E77E-178F-46AD-8D31-E17465AC294C}" type="datetime1">
              <a:rPr lang="ru-RU" smtClean="0"/>
              <a:t>18.05.2017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55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96B01-0A98-4E76-9E8F-DF7C1DDF8CA0}" type="datetime1">
              <a:rPr lang="ru-RU" smtClean="0"/>
              <a:t>18.05.2017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41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5C9963-FB6E-4BF7-9753-B74DA4709ABD}" type="datetime1">
              <a:rPr lang="ru-RU" smtClean="0"/>
              <a:t>18.05.2017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Lobachevsky State University of Nizhny Novgorod 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2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2264060" y="1772816"/>
            <a:ext cx="7772400" cy="1944216"/>
          </a:xfrm>
        </p:spPr>
        <p:txBody>
          <a:bodyPr>
            <a:normAutofit/>
          </a:bodyPr>
          <a:lstStyle/>
          <a:p>
            <a:r>
              <a:rPr lang="ru-RU" dirty="0" smtClean="0"/>
              <a:t>Различные алгоритмы поиска лучшего хода на примере игры “русские шашки”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476675"/>
            <a:ext cx="9252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Нижегородский государственный университет им. Н. И. Лобачевского</a:t>
            </a:r>
          </a:p>
          <a:p>
            <a:pPr algn="ctr"/>
            <a:r>
              <a:rPr lang="ru-RU" sz="2400" dirty="0"/>
              <a:t>Институт информационных технологий, математики и </a:t>
            </a:r>
            <a:r>
              <a:rPr lang="ru-RU" sz="2400" dirty="0"/>
              <a:t>механики</a:t>
            </a:r>
            <a:endParaRPr lang="ru-RU" sz="2400" dirty="0"/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1578260" y="4182176"/>
            <a:ext cx="9198260" cy="1407064"/>
          </a:xfrm>
        </p:spPr>
        <p:txBody>
          <a:bodyPr/>
          <a:lstStyle/>
          <a:p>
            <a:pPr algn="r"/>
            <a:r>
              <a:rPr lang="ru-RU" sz="2400" dirty="0" smtClean="0"/>
              <a:t>Грачева Е</a:t>
            </a:r>
            <a:r>
              <a:rPr lang="en-US" sz="2400" dirty="0" smtClean="0"/>
              <a:t>. </a:t>
            </a:r>
            <a:r>
              <a:rPr lang="ru-RU" sz="2400" dirty="0" smtClean="0"/>
              <a:t>А., 2 курс ПМИ, Панов  А. А., 2 курс ФИИТ</a:t>
            </a:r>
          </a:p>
          <a:p>
            <a:pPr algn="r"/>
            <a:r>
              <a:rPr lang="ru-RU" sz="2400" dirty="0" smtClean="0"/>
              <a:t>Руководитель</a:t>
            </a:r>
            <a:r>
              <a:rPr lang="en-US" sz="2400" dirty="0" smtClean="0"/>
              <a:t>:</a:t>
            </a:r>
            <a:r>
              <a:rPr lang="ru-RU" sz="2400" dirty="0" smtClean="0"/>
              <a:t> Мееров </a:t>
            </a:r>
            <a:r>
              <a:rPr lang="ru-RU" sz="2400" dirty="0"/>
              <a:t>И.Б.</a:t>
            </a:r>
          </a:p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472108" y="6054384"/>
            <a:ext cx="3356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dirty="0"/>
              <a:t>Нижний Новгород, 2017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52596" y="428604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более сложной оценочной функции может учитываться ценность полей доски, которые определяются следующими основными принципами игры: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024034" y="1285860"/>
            <a:ext cx="864396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1600" dirty="0"/>
              <a:t>Надо по возможности подвигаться вперед;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/>
              <a:t>Ценность полей a1 и h2 является наименьшей;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/>
              <a:t>Следует бороться за овладением центральными полями c5 и f4;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/>
              <a:t>Надо придерживаться принципа равномерного распределения шашек по обоим флангам;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/>
              <a:t>Шашки с полей c1, e1, g1 без особой надобности не сдвигать;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/>
              <a:t>Дамка, контролируя главную диагональ, препятствует продвижению шашек противника.</a:t>
            </a:r>
          </a:p>
          <a:p>
            <a:endParaRPr lang="ru-RU" sz="1400" dirty="0"/>
          </a:p>
        </p:txBody>
      </p:sp>
      <p:pic>
        <p:nvPicPr>
          <p:cNvPr id="224" name="Рисунок 223" descr="Bor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76" y="3071813"/>
            <a:ext cx="2786082" cy="2799041"/>
          </a:xfrm>
          <a:prstGeom prst="rect">
            <a:avLst/>
          </a:prstGeom>
        </p:spPr>
      </p:pic>
      <p:grpSp>
        <p:nvGrpSpPr>
          <p:cNvPr id="225" name="Группа 30"/>
          <p:cNvGrpSpPr/>
          <p:nvPr/>
        </p:nvGrpSpPr>
        <p:grpSpPr>
          <a:xfrm>
            <a:off x="2821764" y="3226596"/>
            <a:ext cx="2476517" cy="2476519"/>
            <a:chOff x="1714480" y="642918"/>
            <a:chExt cx="5690842" cy="5690842"/>
          </a:xfrm>
        </p:grpSpPr>
        <p:sp>
          <p:nvSpPr>
            <p:cNvPr id="226" name="Прямоугольник 225"/>
            <p:cNvSpPr/>
            <p:nvPr/>
          </p:nvSpPr>
          <p:spPr>
            <a:xfrm>
              <a:off x="5286380" y="350043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21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27" name="Прямоугольник 226"/>
            <p:cNvSpPr/>
            <p:nvPr/>
          </p:nvSpPr>
          <p:spPr>
            <a:xfrm>
              <a:off x="2428860" y="564357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28" name="Прямоугольник 227"/>
            <p:cNvSpPr/>
            <p:nvPr/>
          </p:nvSpPr>
          <p:spPr>
            <a:xfrm>
              <a:off x="3857620" y="564357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29" name="Прямоугольник 228"/>
            <p:cNvSpPr/>
            <p:nvPr/>
          </p:nvSpPr>
          <p:spPr>
            <a:xfrm>
              <a:off x="5286380" y="564357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30" name="Прямоугольник 229"/>
            <p:cNvSpPr/>
            <p:nvPr/>
          </p:nvSpPr>
          <p:spPr>
            <a:xfrm>
              <a:off x="6715140" y="564357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31" name="Прямоугольник 230"/>
            <p:cNvSpPr/>
            <p:nvPr/>
          </p:nvSpPr>
          <p:spPr>
            <a:xfrm>
              <a:off x="6000760" y="492919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32" name="Прямоугольник 231"/>
            <p:cNvSpPr/>
            <p:nvPr/>
          </p:nvSpPr>
          <p:spPr>
            <a:xfrm>
              <a:off x="4572000" y="492919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33" name="Прямоугольник 232"/>
            <p:cNvSpPr/>
            <p:nvPr/>
          </p:nvSpPr>
          <p:spPr>
            <a:xfrm>
              <a:off x="3143240" y="492919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34" name="Прямоугольник 233"/>
            <p:cNvSpPr/>
            <p:nvPr/>
          </p:nvSpPr>
          <p:spPr>
            <a:xfrm>
              <a:off x="1714480" y="492919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35" name="Прямоугольник 234"/>
            <p:cNvSpPr/>
            <p:nvPr/>
          </p:nvSpPr>
          <p:spPr>
            <a:xfrm>
              <a:off x="2428860" y="421481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36" name="Прямоугольник 235"/>
            <p:cNvSpPr/>
            <p:nvPr/>
          </p:nvSpPr>
          <p:spPr>
            <a:xfrm>
              <a:off x="3857620" y="421481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37" name="Прямоугольник 236"/>
            <p:cNvSpPr/>
            <p:nvPr/>
          </p:nvSpPr>
          <p:spPr>
            <a:xfrm>
              <a:off x="5286380" y="421481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38" name="Прямоугольник 237"/>
            <p:cNvSpPr/>
            <p:nvPr/>
          </p:nvSpPr>
          <p:spPr>
            <a:xfrm>
              <a:off x="6715140" y="421481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39" name="Прямоугольник 238"/>
            <p:cNvSpPr/>
            <p:nvPr/>
          </p:nvSpPr>
          <p:spPr>
            <a:xfrm>
              <a:off x="6000760" y="350043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40" name="Прямоугольник 239"/>
            <p:cNvSpPr/>
            <p:nvPr/>
          </p:nvSpPr>
          <p:spPr>
            <a:xfrm>
              <a:off x="4572000" y="350043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41" name="Прямоугольник 240"/>
            <p:cNvSpPr/>
            <p:nvPr/>
          </p:nvSpPr>
          <p:spPr>
            <a:xfrm>
              <a:off x="1714480" y="350043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42" name="Прямоугольник 241"/>
            <p:cNvSpPr/>
            <p:nvPr/>
          </p:nvSpPr>
          <p:spPr>
            <a:xfrm>
              <a:off x="2428860" y="278605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43" name="Прямоугольник 242"/>
            <p:cNvSpPr/>
            <p:nvPr/>
          </p:nvSpPr>
          <p:spPr>
            <a:xfrm>
              <a:off x="3143240" y="350043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44" name="Прямоугольник 243"/>
            <p:cNvSpPr/>
            <p:nvPr/>
          </p:nvSpPr>
          <p:spPr>
            <a:xfrm>
              <a:off x="3857620" y="278605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45" name="Прямоугольник 244"/>
            <p:cNvSpPr/>
            <p:nvPr/>
          </p:nvSpPr>
          <p:spPr>
            <a:xfrm>
              <a:off x="5286380" y="278605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46" name="Прямоугольник 245"/>
            <p:cNvSpPr/>
            <p:nvPr/>
          </p:nvSpPr>
          <p:spPr>
            <a:xfrm>
              <a:off x="6715140" y="278605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47" name="Прямоугольник 246"/>
            <p:cNvSpPr/>
            <p:nvPr/>
          </p:nvSpPr>
          <p:spPr>
            <a:xfrm>
              <a:off x="6000760" y="207167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48" name="Прямоугольник 247"/>
            <p:cNvSpPr/>
            <p:nvPr/>
          </p:nvSpPr>
          <p:spPr>
            <a:xfrm>
              <a:off x="6000760" y="64291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49" name="Прямоугольник 248"/>
            <p:cNvSpPr/>
            <p:nvPr/>
          </p:nvSpPr>
          <p:spPr>
            <a:xfrm>
              <a:off x="5286380" y="135729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50" name="Прямоугольник 249"/>
            <p:cNvSpPr/>
            <p:nvPr/>
          </p:nvSpPr>
          <p:spPr>
            <a:xfrm>
              <a:off x="4572000" y="207167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51" name="Прямоугольник 250"/>
            <p:cNvSpPr/>
            <p:nvPr/>
          </p:nvSpPr>
          <p:spPr>
            <a:xfrm>
              <a:off x="4572000" y="64291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52" name="Прямоугольник 251"/>
            <p:cNvSpPr/>
            <p:nvPr/>
          </p:nvSpPr>
          <p:spPr>
            <a:xfrm>
              <a:off x="3857620" y="135729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53" name="Прямоугольник 252"/>
            <p:cNvSpPr/>
            <p:nvPr/>
          </p:nvSpPr>
          <p:spPr>
            <a:xfrm>
              <a:off x="3143240" y="207167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54" name="Прямоугольник 253"/>
            <p:cNvSpPr/>
            <p:nvPr/>
          </p:nvSpPr>
          <p:spPr>
            <a:xfrm>
              <a:off x="3143240" y="64291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55" name="Прямоугольник 254"/>
            <p:cNvSpPr/>
            <p:nvPr/>
          </p:nvSpPr>
          <p:spPr>
            <a:xfrm>
              <a:off x="2428860" y="135729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56" name="Прямоугольник 255"/>
            <p:cNvSpPr/>
            <p:nvPr/>
          </p:nvSpPr>
          <p:spPr>
            <a:xfrm>
              <a:off x="1714480" y="64291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57" name="Прямоугольник 256"/>
            <p:cNvSpPr/>
            <p:nvPr/>
          </p:nvSpPr>
          <p:spPr>
            <a:xfrm>
              <a:off x="1714480" y="207167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58" name="Прямоугольник 257"/>
            <p:cNvSpPr/>
            <p:nvPr/>
          </p:nvSpPr>
          <p:spPr>
            <a:xfrm>
              <a:off x="6715140" y="1357298"/>
              <a:ext cx="690182" cy="690182"/>
            </a:xfrm>
            <a:prstGeom prst="rect">
              <a:avLst/>
            </a:prstGeom>
            <a:gradFill>
              <a:gsLst>
                <a:gs pos="11000">
                  <a:srgbClr val="FFFF99"/>
                </a:gs>
                <a:gs pos="51000">
                  <a:srgbClr val="FFD279"/>
                </a:gs>
                <a:gs pos="100000">
                  <a:srgbClr val="FFFF9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>
                <a:solidFill>
                  <a:srgbClr val="FFC78F"/>
                </a:solidFill>
              </a:endParaRPr>
            </a:p>
          </p:txBody>
        </p:sp>
        <p:sp>
          <p:nvSpPr>
            <p:cNvPr id="259" name="Прямоугольник 258"/>
            <p:cNvSpPr/>
            <p:nvPr/>
          </p:nvSpPr>
          <p:spPr>
            <a:xfrm>
              <a:off x="3143240" y="135729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43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60" name="Прямоугольник 259"/>
            <p:cNvSpPr/>
            <p:nvPr/>
          </p:nvSpPr>
          <p:spPr>
            <a:xfrm>
              <a:off x="2428860" y="64291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0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61" name="Прямоугольник 260"/>
            <p:cNvSpPr/>
            <p:nvPr/>
          </p:nvSpPr>
          <p:spPr>
            <a:xfrm>
              <a:off x="3857620" y="64291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0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62" name="Прямоугольник 261"/>
            <p:cNvSpPr/>
            <p:nvPr/>
          </p:nvSpPr>
          <p:spPr>
            <a:xfrm>
              <a:off x="5286380" y="64291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0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63" name="Прямоугольник 262"/>
            <p:cNvSpPr/>
            <p:nvPr/>
          </p:nvSpPr>
          <p:spPr>
            <a:xfrm>
              <a:off x="6715140" y="64291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0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64" name="Прямоугольник 263"/>
            <p:cNvSpPr/>
            <p:nvPr/>
          </p:nvSpPr>
          <p:spPr>
            <a:xfrm>
              <a:off x="6715140" y="207167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31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65" name="Прямоугольник 264"/>
            <p:cNvSpPr/>
            <p:nvPr/>
          </p:nvSpPr>
          <p:spPr>
            <a:xfrm>
              <a:off x="6715140" y="350043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17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66" name="Прямоугольник 265"/>
            <p:cNvSpPr/>
            <p:nvPr/>
          </p:nvSpPr>
          <p:spPr>
            <a:xfrm>
              <a:off x="6000760" y="564357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20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67" name="Прямоугольник 266"/>
            <p:cNvSpPr/>
            <p:nvPr/>
          </p:nvSpPr>
          <p:spPr>
            <a:xfrm>
              <a:off x="6000760" y="421481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8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68" name="Прямоугольник 267"/>
            <p:cNvSpPr/>
            <p:nvPr/>
          </p:nvSpPr>
          <p:spPr>
            <a:xfrm>
              <a:off x="6715140" y="492919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-9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69" name="Прямоугольник 268"/>
            <p:cNvSpPr/>
            <p:nvPr/>
          </p:nvSpPr>
          <p:spPr>
            <a:xfrm>
              <a:off x="6000760" y="278605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23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70" name="Прямоугольник 269"/>
            <p:cNvSpPr/>
            <p:nvPr/>
          </p:nvSpPr>
          <p:spPr>
            <a:xfrm>
              <a:off x="6000760" y="135729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43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71" name="Прямоугольник 270"/>
            <p:cNvSpPr/>
            <p:nvPr/>
          </p:nvSpPr>
          <p:spPr>
            <a:xfrm>
              <a:off x="5286380" y="207167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32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72" name="Прямоугольник 271"/>
            <p:cNvSpPr/>
            <p:nvPr/>
          </p:nvSpPr>
          <p:spPr>
            <a:xfrm>
              <a:off x="1714480" y="1357297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42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73" name="Прямоугольник 272"/>
            <p:cNvSpPr/>
            <p:nvPr/>
          </p:nvSpPr>
          <p:spPr>
            <a:xfrm>
              <a:off x="2428860" y="207167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32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74" name="Прямоугольник 273"/>
            <p:cNvSpPr/>
            <p:nvPr/>
          </p:nvSpPr>
          <p:spPr>
            <a:xfrm>
              <a:off x="3857620" y="207167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32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75" name="Прямоугольник 274"/>
            <p:cNvSpPr/>
            <p:nvPr/>
          </p:nvSpPr>
          <p:spPr>
            <a:xfrm>
              <a:off x="4572000" y="135729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43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76" name="Прямоугольник 275"/>
            <p:cNvSpPr/>
            <p:nvPr/>
          </p:nvSpPr>
          <p:spPr>
            <a:xfrm>
              <a:off x="5286380" y="492919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0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77" name="Прямоугольник 276"/>
            <p:cNvSpPr/>
            <p:nvPr/>
          </p:nvSpPr>
          <p:spPr>
            <a:xfrm>
              <a:off x="4572000" y="421481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7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78" name="Прямоугольник 277"/>
            <p:cNvSpPr/>
            <p:nvPr/>
          </p:nvSpPr>
          <p:spPr>
            <a:xfrm>
              <a:off x="4572000" y="278605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23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79" name="Прямоугольник 278"/>
            <p:cNvSpPr/>
            <p:nvPr/>
          </p:nvSpPr>
          <p:spPr>
            <a:xfrm>
              <a:off x="3857620" y="350043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13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80" name="Прямоугольник 279"/>
            <p:cNvSpPr/>
            <p:nvPr/>
          </p:nvSpPr>
          <p:spPr>
            <a:xfrm>
              <a:off x="3143240" y="278605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25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81" name="Прямоугольник 280"/>
            <p:cNvSpPr/>
            <p:nvPr/>
          </p:nvSpPr>
          <p:spPr>
            <a:xfrm>
              <a:off x="1714480" y="278605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17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82" name="Прямоугольник 281"/>
            <p:cNvSpPr/>
            <p:nvPr/>
          </p:nvSpPr>
          <p:spPr>
            <a:xfrm>
              <a:off x="2428860" y="350043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13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83" name="Прямоугольник 282"/>
            <p:cNvSpPr/>
            <p:nvPr/>
          </p:nvSpPr>
          <p:spPr>
            <a:xfrm>
              <a:off x="3143240" y="421481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7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84" name="Прямоугольник 283"/>
            <p:cNvSpPr/>
            <p:nvPr/>
          </p:nvSpPr>
          <p:spPr>
            <a:xfrm>
              <a:off x="1714480" y="421481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0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85" name="Прямоугольник 284"/>
            <p:cNvSpPr/>
            <p:nvPr/>
          </p:nvSpPr>
          <p:spPr>
            <a:xfrm>
              <a:off x="2428860" y="492919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0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86" name="Прямоугольник 285"/>
            <p:cNvSpPr/>
            <p:nvPr/>
          </p:nvSpPr>
          <p:spPr>
            <a:xfrm>
              <a:off x="3857620" y="492919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0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87" name="Прямоугольник 286"/>
            <p:cNvSpPr/>
            <p:nvPr/>
          </p:nvSpPr>
          <p:spPr>
            <a:xfrm>
              <a:off x="4572000" y="564357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20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88" name="Прямоугольник 287"/>
            <p:cNvSpPr/>
            <p:nvPr/>
          </p:nvSpPr>
          <p:spPr>
            <a:xfrm>
              <a:off x="3143240" y="564357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20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  <p:sp>
          <p:nvSpPr>
            <p:cNvPr id="289" name="Прямоугольник 288"/>
            <p:cNvSpPr/>
            <p:nvPr/>
          </p:nvSpPr>
          <p:spPr>
            <a:xfrm>
              <a:off x="1714480" y="5643578"/>
              <a:ext cx="690182" cy="690182"/>
            </a:xfrm>
            <a:prstGeom prst="rect">
              <a:avLst/>
            </a:prstGeom>
            <a:gradFill>
              <a:gsLst>
                <a:gs pos="0">
                  <a:srgbClr val="A23200"/>
                </a:gs>
                <a:gs pos="48000">
                  <a:srgbClr val="AF3701">
                    <a:alpha val="94000"/>
                  </a:srgbClr>
                </a:gs>
                <a:gs pos="100000">
                  <a:srgbClr val="AF3701"/>
                </a:gs>
              </a:gsLst>
              <a:lin ang="2700000" scaled="1"/>
            </a:gradFill>
            <a:ln>
              <a:solidFill>
                <a:srgbClr val="CB6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rgbClr val="FFC78F"/>
                  </a:solidFill>
                </a:rPr>
                <a:t>-9</a:t>
              </a:r>
              <a:endParaRPr lang="ru-RU" sz="900" dirty="0">
                <a:solidFill>
                  <a:srgbClr val="FFC78F"/>
                </a:solidFill>
              </a:endParaRPr>
            </a:p>
          </p:txBody>
        </p:sp>
      </p:grpSp>
      <p:sp>
        <p:nvSpPr>
          <p:cNvPr id="424" name="TextBox 423"/>
          <p:cNvSpPr txBox="1"/>
          <p:nvPr/>
        </p:nvSpPr>
        <p:spPr>
          <a:xfrm>
            <a:off x="2738414" y="5929333"/>
            <a:ext cx="2643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Ценность полей для белой шашки</a:t>
            </a:r>
            <a:endParaRPr lang="ru-RU" sz="1200" dirty="0"/>
          </a:p>
        </p:txBody>
      </p:sp>
      <p:sp>
        <p:nvSpPr>
          <p:cNvPr id="428" name="TextBox 427"/>
          <p:cNvSpPr txBox="1"/>
          <p:nvPr/>
        </p:nvSpPr>
        <p:spPr>
          <a:xfrm>
            <a:off x="6524628" y="5929330"/>
            <a:ext cx="2071702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Ценность полей для дамки</a:t>
            </a:r>
            <a:endParaRPr lang="ru-RU" sz="1200" dirty="0"/>
          </a:p>
        </p:txBody>
      </p:sp>
      <p:grpSp>
        <p:nvGrpSpPr>
          <p:cNvPr id="502" name="Группа 96"/>
          <p:cNvGrpSpPr/>
          <p:nvPr/>
        </p:nvGrpSpPr>
        <p:grpSpPr>
          <a:xfrm>
            <a:off x="6024562" y="3071813"/>
            <a:ext cx="2786082" cy="2799041"/>
            <a:chOff x="428596" y="428603"/>
            <a:chExt cx="3857652" cy="3875595"/>
          </a:xfrm>
        </p:grpSpPr>
        <p:pic>
          <p:nvPicPr>
            <p:cNvPr id="504" name="Рисунок 503" descr="Border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8596" y="428603"/>
              <a:ext cx="3857652" cy="3875595"/>
            </a:xfrm>
            <a:prstGeom prst="rect">
              <a:avLst/>
            </a:prstGeom>
          </p:spPr>
        </p:pic>
        <p:grpSp>
          <p:nvGrpSpPr>
            <p:cNvPr id="505" name="Группа 30"/>
            <p:cNvGrpSpPr/>
            <p:nvPr/>
          </p:nvGrpSpPr>
          <p:grpSpPr>
            <a:xfrm>
              <a:off x="642916" y="642918"/>
              <a:ext cx="3429024" cy="3429026"/>
              <a:chOff x="1714480" y="642918"/>
              <a:chExt cx="5690842" cy="5690842"/>
            </a:xfrm>
          </p:grpSpPr>
          <p:sp>
            <p:nvSpPr>
              <p:cNvPr id="506" name="Прямоугольник 505"/>
              <p:cNvSpPr/>
              <p:nvPr/>
            </p:nvSpPr>
            <p:spPr>
              <a:xfrm>
                <a:off x="5286380" y="350043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07" name="Прямоугольник 506"/>
              <p:cNvSpPr/>
              <p:nvPr/>
            </p:nvSpPr>
            <p:spPr>
              <a:xfrm>
                <a:off x="2428860" y="56435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08" name="Прямоугольник 507"/>
              <p:cNvSpPr/>
              <p:nvPr/>
            </p:nvSpPr>
            <p:spPr>
              <a:xfrm>
                <a:off x="3857620" y="56435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09" name="Прямоугольник 508"/>
              <p:cNvSpPr/>
              <p:nvPr/>
            </p:nvSpPr>
            <p:spPr>
              <a:xfrm>
                <a:off x="5286380" y="56435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10" name="Прямоугольник 509"/>
              <p:cNvSpPr/>
              <p:nvPr/>
            </p:nvSpPr>
            <p:spPr>
              <a:xfrm>
                <a:off x="6715140" y="56435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11" name="Прямоугольник 510"/>
              <p:cNvSpPr/>
              <p:nvPr/>
            </p:nvSpPr>
            <p:spPr>
              <a:xfrm>
                <a:off x="6000760" y="49291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12" name="Прямоугольник 511"/>
              <p:cNvSpPr/>
              <p:nvPr/>
            </p:nvSpPr>
            <p:spPr>
              <a:xfrm>
                <a:off x="4572000" y="49291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13" name="Прямоугольник 512"/>
              <p:cNvSpPr/>
              <p:nvPr/>
            </p:nvSpPr>
            <p:spPr>
              <a:xfrm>
                <a:off x="3143240" y="49291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14" name="Прямоугольник 513"/>
              <p:cNvSpPr/>
              <p:nvPr/>
            </p:nvSpPr>
            <p:spPr>
              <a:xfrm>
                <a:off x="1714480" y="49291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15" name="Прямоугольник 514"/>
              <p:cNvSpPr/>
              <p:nvPr/>
            </p:nvSpPr>
            <p:spPr>
              <a:xfrm>
                <a:off x="2428860" y="42148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16" name="Прямоугольник 515"/>
              <p:cNvSpPr/>
              <p:nvPr/>
            </p:nvSpPr>
            <p:spPr>
              <a:xfrm>
                <a:off x="3857620" y="42148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17" name="Прямоугольник 516"/>
              <p:cNvSpPr/>
              <p:nvPr/>
            </p:nvSpPr>
            <p:spPr>
              <a:xfrm>
                <a:off x="5286380" y="42148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18" name="Прямоугольник 517"/>
              <p:cNvSpPr/>
              <p:nvPr/>
            </p:nvSpPr>
            <p:spPr>
              <a:xfrm>
                <a:off x="6715140" y="42148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19" name="Прямоугольник 518"/>
              <p:cNvSpPr/>
              <p:nvPr/>
            </p:nvSpPr>
            <p:spPr>
              <a:xfrm>
                <a:off x="6000760" y="350043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20" name="Прямоугольник 519"/>
              <p:cNvSpPr/>
              <p:nvPr/>
            </p:nvSpPr>
            <p:spPr>
              <a:xfrm>
                <a:off x="4572000" y="350043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21" name="Прямоугольник 520"/>
              <p:cNvSpPr/>
              <p:nvPr/>
            </p:nvSpPr>
            <p:spPr>
              <a:xfrm>
                <a:off x="1714480" y="350043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22" name="Прямоугольник 521"/>
              <p:cNvSpPr/>
              <p:nvPr/>
            </p:nvSpPr>
            <p:spPr>
              <a:xfrm>
                <a:off x="2428860" y="278605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23" name="Прямоугольник 522"/>
              <p:cNvSpPr/>
              <p:nvPr/>
            </p:nvSpPr>
            <p:spPr>
              <a:xfrm>
                <a:off x="3143240" y="350043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24" name="Прямоугольник 523"/>
              <p:cNvSpPr/>
              <p:nvPr/>
            </p:nvSpPr>
            <p:spPr>
              <a:xfrm>
                <a:off x="3857620" y="278605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25" name="Прямоугольник 524"/>
              <p:cNvSpPr/>
              <p:nvPr/>
            </p:nvSpPr>
            <p:spPr>
              <a:xfrm>
                <a:off x="5286380" y="278605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26" name="Прямоугольник 525"/>
              <p:cNvSpPr/>
              <p:nvPr/>
            </p:nvSpPr>
            <p:spPr>
              <a:xfrm>
                <a:off x="6715140" y="278605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27" name="Прямоугольник 526"/>
              <p:cNvSpPr/>
              <p:nvPr/>
            </p:nvSpPr>
            <p:spPr>
              <a:xfrm>
                <a:off x="6000760" y="20716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28" name="Прямоугольник 527"/>
              <p:cNvSpPr/>
              <p:nvPr/>
            </p:nvSpPr>
            <p:spPr>
              <a:xfrm>
                <a:off x="6000760" y="6429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29" name="Прямоугольник 528"/>
              <p:cNvSpPr/>
              <p:nvPr/>
            </p:nvSpPr>
            <p:spPr>
              <a:xfrm>
                <a:off x="5286380" y="13572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30" name="Прямоугольник 529"/>
              <p:cNvSpPr/>
              <p:nvPr/>
            </p:nvSpPr>
            <p:spPr>
              <a:xfrm>
                <a:off x="4572000" y="20716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31" name="Прямоугольник 530"/>
              <p:cNvSpPr/>
              <p:nvPr/>
            </p:nvSpPr>
            <p:spPr>
              <a:xfrm>
                <a:off x="4572000" y="6429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32" name="Прямоугольник 531"/>
              <p:cNvSpPr/>
              <p:nvPr/>
            </p:nvSpPr>
            <p:spPr>
              <a:xfrm>
                <a:off x="3857620" y="13572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33" name="Прямоугольник 532"/>
              <p:cNvSpPr/>
              <p:nvPr/>
            </p:nvSpPr>
            <p:spPr>
              <a:xfrm>
                <a:off x="3143240" y="20716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34" name="Прямоугольник 533"/>
              <p:cNvSpPr/>
              <p:nvPr/>
            </p:nvSpPr>
            <p:spPr>
              <a:xfrm>
                <a:off x="3143240" y="6429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35" name="Прямоугольник 534"/>
              <p:cNvSpPr/>
              <p:nvPr/>
            </p:nvSpPr>
            <p:spPr>
              <a:xfrm>
                <a:off x="2428860" y="13572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36" name="Прямоугольник 535"/>
              <p:cNvSpPr/>
              <p:nvPr/>
            </p:nvSpPr>
            <p:spPr>
              <a:xfrm>
                <a:off x="1714480" y="6429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37" name="Прямоугольник 536"/>
              <p:cNvSpPr/>
              <p:nvPr/>
            </p:nvSpPr>
            <p:spPr>
              <a:xfrm>
                <a:off x="1714480" y="20716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38" name="Прямоугольник 537"/>
              <p:cNvSpPr/>
              <p:nvPr/>
            </p:nvSpPr>
            <p:spPr>
              <a:xfrm>
                <a:off x="6715140" y="13572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D9B3"/>
                  </a:solidFill>
                </a:endParaRPr>
              </a:p>
            </p:txBody>
          </p:sp>
          <p:sp>
            <p:nvSpPr>
              <p:cNvPr id="539" name="Прямоугольник 538"/>
              <p:cNvSpPr/>
              <p:nvPr/>
            </p:nvSpPr>
            <p:spPr>
              <a:xfrm>
                <a:off x="3143240" y="135729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40" name="Прямоугольник 539"/>
              <p:cNvSpPr/>
              <p:nvPr/>
            </p:nvSpPr>
            <p:spPr>
              <a:xfrm>
                <a:off x="2428860" y="6429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41" name="Прямоугольник 540"/>
              <p:cNvSpPr/>
              <p:nvPr/>
            </p:nvSpPr>
            <p:spPr>
              <a:xfrm>
                <a:off x="3857620" y="6429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42" name="Прямоугольник 541"/>
              <p:cNvSpPr/>
              <p:nvPr/>
            </p:nvSpPr>
            <p:spPr>
              <a:xfrm>
                <a:off x="5286380" y="6429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43" name="Прямоугольник 542"/>
              <p:cNvSpPr/>
              <p:nvPr/>
            </p:nvSpPr>
            <p:spPr>
              <a:xfrm>
                <a:off x="6715140" y="6429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1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44" name="Прямоугольник 543"/>
              <p:cNvSpPr/>
              <p:nvPr/>
            </p:nvSpPr>
            <p:spPr>
              <a:xfrm>
                <a:off x="6715140" y="20716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45" name="Прямоугольник 544"/>
              <p:cNvSpPr/>
              <p:nvPr/>
            </p:nvSpPr>
            <p:spPr>
              <a:xfrm>
                <a:off x="6715140" y="350043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46" name="Прямоугольник 545"/>
              <p:cNvSpPr/>
              <p:nvPr/>
            </p:nvSpPr>
            <p:spPr>
              <a:xfrm>
                <a:off x="6000760" y="56435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47" name="Прямоугольник 546"/>
              <p:cNvSpPr/>
              <p:nvPr/>
            </p:nvSpPr>
            <p:spPr>
              <a:xfrm>
                <a:off x="6000760" y="42148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48" name="Прямоугольник 547"/>
              <p:cNvSpPr/>
              <p:nvPr/>
            </p:nvSpPr>
            <p:spPr>
              <a:xfrm>
                <a:off x="6715140" y="492919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49" name="Прямоугольник 548"/>
              <p:cNvSpPr/>
              <p:nvPr/>
            </p:nvSpPr>
            <p:spPr>
              <a:xfrm>
                <a:off x="6000760" y="278605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50" name="Прямоугольник 549"/>
              <p:cNvSpPr/>
              <p:nvPr/>
            </p:nvSpPr>
            <p:spPr>
              <a:xfrm>
                <a:off x="6000760" y="135729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1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51" name="Прямоугольник 550"/>
              <p:cNvSpPr/>
              <p:nvPr/>
            </p:nvSpPr>
            <p:spPr>
              <a:xfrm>
                <a:off x="5286380" y="20716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1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52" name="Прямоугольник 551"/>
              <p:cNvSpPr/>
              <p:nvPr/>
            </p:nvSpPr>
            <p:spPr>
              <a:xfrm>
                <a:off x="1714480" y="1357297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53" name="Прямоугольник 552"/>
              <p:cNvSpPr/>
              <p:nvPr/>
            </p:nvSpPr>
            <p:spPr>
              <a:xfrm>
                <a:off x="2428860" y="20716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54" name="Прямоугольник 553"/>
              <p:cNvSpPr/>
              <p:nvPr/>
            </p:nvSpPr>
            <p:spPr>
              <a:xfrm>
                <a:off x="3857620" y="20716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55" name="Прямоугольник 554"/>
              <p:cNvSpPr/>
              <p:nvPr/>
            </p:nvSpPr>
            <p:spPr>
              <a:xfrm>
                <a:off x="4572000" y="135729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56" name="Прямоугольник 555"/>
              <p:cNvSpPr/>
              <p:nvPr/>
            </p:nvSpPr>
            <p:spPr>
              <a:xfrm>
                <a:off x="5286380" y="492919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57" name="Прямоугольник 556"/>
              <p:cNvSpPr/>
              <p:nvPr/>
            </p:nvSpPr>
            <p:spPr>
              <a:xfrm>
                <a:off x="4572000" y="42148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58" name="Прямоугольник 557"/>
              <p:cNvSpPr/>
              <p:nvPr/>
            </p:nvSpPr>
            <p:spPr>
              <a:xfrm>
                <a:off x="4572000" y="278605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1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59" name="Прямоугольник 558"/>
              <p:cNvSpPr/>
              <p:nvPr/>
            </p:nvSpPr>
            <p:spPr>
              <a:xfrm>
                <a:off x="3857620" y="350043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1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60" name="Прямоугольник 559"/>
              <p:cNvSpPr/>
              <p:nvPr/>
            </p:nvSpPr>
            <p:spPr>
              <a:xfrm>
                <a:off x="3143240" y="278605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61" name="Прямоугольник 560"/>
              <p:cNvSpPr/>
              <p:nvPr/>
            </p:nvSpPr>
            <p:spPr>
              <a:xfrm>
                <a:off x="1714480" y="278605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62" name="Прямоугольник 561"/>
              <p:cNvSpPr/>
              <p:nvPr/>
            </p:nvSpPr>
            <p:spPr>
              <a:xfrm>
                <a:off x="2428860" y="350043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63" name="Прямоугольник 562"/>
              <p:cNvSpPr/>
              <p:nvPr/>
            </p:nvSpPr>
            <p:spPr>
              <a:xfrm>
                <a:off x="3143240" y="42148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1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64" name="Прямоугольник 563"/>
              <p:cNvSpPr/>
              <p:nvPr/>
            </p:nvSpPr>
            <p:spPr>
              <a:xfrm>
                <a:off x="1714480" y="42148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65" name="Прямоугольник 564"/>
              <p:cNvSpPr/>
              <p:nvPr/>
            </p:nvSpPr>
            <p:spPr>
              <a:xfrm>
                <a:off x="2428860" y="492919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1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66" name="Прямоугольник 565"/>
              <p:cNvSpPr/>
              <p:nvPr/>
            </p:nvSpPr>
            <p:spPr>
              <a:xfrm>
                <a:off x="3857620" y="492919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67" name="Прямоугольник 566"/>
              <p:cNvSpPr/>
              <p:nvPr/>
            </p:nvSpPr>
            <p:spPr>
              <a:xfrm>
                <a:off x="4572000" y="56435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68" name="Прямоугольник 567"/>
              <p:cNvSpPr/>
              <p:nvPr/>
            </p:nvSpPr>
            <p:spPr>
              <a:xfrm>
                <a:off x="3143240" y="56435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0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  <p:sp>
            <p:nvSpPr>
              <p:cNvPr id="569" name="Прямоугольник 568"/>
              <p:cNvSpPr/>
              <p:nvPr/>
            </p:nvSpPr>
            <p:spPr>
              <a:xfrm>
                <a:off x="1714480" y="56435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>
                    <a:solidFill>
                      <a:srgbClr val="FFD9B3"/>
                    </a:solidFill>
                  </a:rPr>
                  <a:t>1</a:t>
                </a:r>
                <a:endParaRPr lang="ru-RU" sz="900" dirty="0">
                  <a:solidFill>
                    <a:srgbClr val="FFD9B3"/>
                  </a:solidFill>
                </a:endParaRPr>
              </a:p>
            </p:txBody>
          </p:sp>
        </p:grpSp>
      </p:grp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5E4E-320E-4868-99E8-5F2B2413BE0F}" type="datetime1">
              <a:rPr lang="ru-RU" smtClean="0"/>
              <a:t>18.05.2017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49DC-779C-4955-A49E-123E8C7C1A6D}" type="datetime1">
              <a:rPr lang="ru-RU" smtClean="0"/>
              <a:t>18.05.2017</a:t>
            </a:fld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полного перебора</a:t>
            </a:r>
            <a:endParaRPr lang="ru-RU" dirty="0"/>
          </a:p>
        </p:txBody>
      </p:sp>
      <p:sp>
        <p:nvSpPr>
          <p:cNvPr id="252" name="TextBox 251"/>
          <p:cNvSpPr txBox="1"/>
          <p:nvPr/>
        </p:nvSpPr>
        <p:spPr>
          <a:xfrm>
            <a:off x="2095472" y="1417641"/>
            <a:ext cx="3424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FUNCTION Search(depth :integer) :integer;</a:t>
            </a:r>
            <a:endParaRPr lang="ru-RU" sz="1400" b="1" dirty="0"/>
          </a:p>
        </p:txBody>
      </p:sp>
      <p:sp>
        <p:nvSpPr>
          <p:cNvPr id="254" name="TextBox 253"/>
          <p:cNvSpPr txBox="1"/>
          <p:nvPr/>
        </p:nvSpPr>
        <p:spPr>
          <a:xfrm>
            <a:off x="2102148" y="1701043"/>
            <a:ext cx="2571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Параметр </a:t>
            </a:r>
            <a:r>
              <a:rPr lang="en-US" sz="1400" i="1" dirty="0"/>
              <a:t>depth</a:t>
            </a:r>
            <a:r>
              <a:rPr lang="en-US" sz="1400" dirty="0"/>
              <a:t> – </a:t>
            </a:r>
            <a:r>
              <a:rPr lang="ru-RU" sz="1400" dirty="0"/>
              <a:t>текущая глубина рекурсии.</a:t>
            </a:r>
            <a:endParaRPr lang="ru-RU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2102148" y="2197864"/>
            <a:ext cx="264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score</a:t>
            </a:r>
            <a:r>
              <a:rPr lang="en-US" sz="1400" dirty="0"/>
              <a:t> –</a:t>
            </a:r>
            <a:r>
              <a:rPr lang="ru-RU" sz="1400" dirty="0"/>
              <a:t> оценка лучшего хода.</a:t>
            </a:r>
            <a:endParaRPr lang="ru-RU" sz="1400" dirty="0"/>
          </a:p>
        </p:txBody>
      </p:sp>
      <p:grpSp>
        <p:nvGrpSpPr>
          <p:cNvPr id="226" name="Группа 225"/>
          <p:cNvGrpSpPr/>
          <p:nvPr/>
        </p:nvGrpSpPr>
        <p:grpSpPr>
          <a:xfrm>
            <a:off x="3631102" y="1403086"/>
            <a:ext cx="6641365" cy="5050253"/>
            <a:chOff x="2051720" y="1330465"/>
            <a:chExt cx="6641365" cy="5050253"/>
          </a:xfrm>
        </p:grpSpPr>
        <p:sp>
          <p:nvSpPr>
            <p:cNvPr id="12" name="Блок-схема: решение 11"/>
            <p:cNvSpPr/>
            <p:nvPr/>
          </p:nvSpPr>
          <p:spPr>
            <a:xfrm>
              <a:off x="5005184" y="1330465"/>
              <a:ext cx="2008140" cy="43337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depth=0?</a:t>
              </a:r>
              <a:endParaRPr lang="ru-RU" sz="1400" dirty="0"/>
            </a:p>
          </p:txBody>
        </p:sp>
        <p:cxnSp>
          <p:nvCxnSpPr>
            <p:cNvPr id="17" name="Shape 16"/>
            <p:cNvCxnSpPr>
              <a:stCxn id="12" idx="1"/>
            </p:cNvCxnSpPr>
            <p:nvPr/>
          </p:nvCxnSpPr>
          <p:spPr>
            <a:xfrm rot="10800000" flipV="1">
              <a:off x="4503150" y="1547151"/>
              <a:ext cx="502036" cy="33487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105481" y="1830276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chemeClr val="accent1">
                      <a:lumMod val="75000"/>
                    </a:schemeClr>
                  </a:solidFill>
                </a:rPr>
                <a:t>да</a:t>
              </a:r>
              <a:endParaRPr lang="ru-RU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1" name="Shape 20"/>
            <p:cNvCxnSpPr>
              <a:stCxn id="12" idx="3"/>
            </p:cNvCxnSpPr>
            <p:nvPr/>
          </p:nvCxnSpPr>
          <p:spPr>
            <a:xfrm>
              <a:off x="7013325" y="1547152"/>
              <a:ext cx="502035" cy="33487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529605" y="1830276"/>
              <a:ext cx="4755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  <a:endParaRPr lang="ru-RU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7" name="Блок-схема: процесс 116"/>
            <p:cNvSpPr/>
            <p:nvPr/>
          </p:nvSpPr>
          <p:spPr>
            <a:xfrm>
              <a:off x="6310400" y="1882029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Вызови оценочную функцию</a:t>
              </a:r>
              <a:endParaRPr lang="ru-RU" sz="1400" dirty="0"/>
            </a:p>
          </p:txBody>
        </p:sp>
        <p:sp>
          <p:nvSpPr>
            <p:cNvPr id="143" name="Блок-схема: процесс 142"/>
            <p:cNvSpPr/>
            <p:nvPr/>
          </p:nvSpPr>
          <p:spPr>
            <a:xfrm>
              <a:off x="2136728" y="5232853"/>
              <a:ext cx="135233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score:=</a:t>
              </a:r>
              <a:r>
                <a:rPr lang="en-US" sz="1400" dirty="0" err="1"/>
                <a:t>tmp</a:t>
              </a:r>
              <a:endParaRPr lang="ru-RU" sz="1400" dirty="0"/>
            </a:p>
          </p:txBody>
        </p:sp>
        <p:sp>
          <p:nvSpPr>
            <p:cNvPr id="10" name="Блок-схема: процесс 9"/>
            <p:cNvSpPr/>
            <p:nvPr/>
          </p:nvSpPr>
          <p:spPr>
            <a:xfrm>
              <a:off x="3328634" y="1888863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score:=-INFINITY</a:t>
              </a:r>
              <a:endParaRPr lang="ru-RU" sz="1400" dirty="0"/>
            </a:p>
          </p:txBody>
        </p:sp>
        <p:cxnSp>
          <p:nvCxnSpPr>
            <p:cNvPr id="33" name="Прямая со стрелкой 32"/>
            <p:cNvCxnSpPr/>
            <p:nvPr/>
          </p:nvCxnSpPr>
          <p:spPr>
            <a:xfrm rot="5400000">
              <a:off x="4427753" y="2616460"/>
              <a:ext cx="142437" cy="13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Блок-схема: решение 36"/>
            <p:cNvSpPr/>
            <p:nvPr/>
          </p:nvSpPr>
          <p:spPr>
            <a:xfrm>
              <a:off x="3306932" y="2703062"/>
              <a:ext cx="2382684" cy="43337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Есть еще ходы?</a:t>
              </a:r>
              <a:endParaRPr lang="ru-RU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075741" y="2565304"/>
              <a:ext cx="4755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  <a:endParaRPr lang="ru-RU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24127" y="3103072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chemeClr val="accent1">
                      <a:lumMod val="75000"/>
                    </a:schemeClr>
                  </a:solidFill>
                </a:rPr>
                <a:t>да</a:t>
              </a:r>
              <a:endParaRPr lang="ru-RU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6" name="Блок-схема: процесс 115"/>
            <p:cNvSpPr/>
            <p:nvPr/>
          </p:nvSpPr>
          <p:spPr>
            <a:xfrm>
              <a:off x="3328634" y="2260606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Сгенерируй все ходы</a:t>
              </a:r>
              <a:endParaRPr lang="ru-RU" sz="1400" dirty="0"/>
            </a:p>
          </p:txBody>
        </p:sp>
        <p:sp>
          <p:nvSpPr>
            <p:cNvPr id="118" name="Блок-схема: процесс 117"/>
            <p:cNvSpPr/>
            <p:nvPr/>
          </p:nvSpPr>
          <p:spPr>
            <a:xfrm>
              <a:off x="3328633" y="3508883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Сделай ход</a:t>
              </a:r>
              <a:endParaRPr lang="ru-RU" sz="1400" dirty="0"/>
            </a:p>
          </p:txBody>
        </p:sp>
        <p:sp>
          <p:nvSpPr>
            <p:cNvPr id="126" name="Блок-схема: процесс 125"/>
            <p:cNvSpPr/>
            <p:nvPr/>
          </p:nvSpPr>
          <p:spPr>
            <a:xfrm>
              <a:off x="3328632" y="3872395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tmp</a:t>
              </a:r>
              <a:r>
                <a:rPr lang="en-US" sz="1400" dirty="0"/>
                <a:t>:=-Search(depth-1)</a:t>
              </a:r>
              <a:endParaRPr lang="ru-RU" sz="1400" dirty="0"/>
            </a:p>
          </p:txBody>
        </p:sp>
        <p:sp>
          <p:nvSpPr>
            <p:cNvPr id="129" name="Блок-схема: процесс 128"/>
            <p:cNvSpPr/>
            <p:nvPr/>
          </p:nvSpPr>
          <p:spPr>
            <a:xfrm>
              <a:off x="3328632" y="4226236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Отмени ход</a:t>
              </a:r>
              <a:endParaRPr lang="ru-RU" sz="1400" dirty="0"/>
            </a:p>
          </p:txBody>
        </p:sp>
        <p:cxnSp>
          <p:nvCxnSpPr>
            <p:cNvPr id="131" name="Прямая со стрелкой 130"/>
            <p:cNvCxnSpPr/>
            <p:nvPr/>
          </p:nvCxnSpPr>
          <p:spPr>
            <a:xfrm rot="5400000">
              <a:off x="4429471" y="4579641"/>
              <a:ext cx="142437" cy="13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Блок-схема: решение 132"/>
            <p:cNvSpPr/>
            <p:nvPr/>
          </p:nvSpPr>
          <p:spPr>
            <a:xfrm>
              <a:off x="3306932" y="4667769"/>
              <a:ext cx="2382684" cy="43337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score&lt;</a:t>
              </a:r>
              <a:r>
                <a:rPr lang="en-US" sz="1400" dirty="0" err="1"/>
                <a:t>tmp</a:t>
              </a:r>
              <a:r>
                <a:rPr lang="en-US" sz="1400" dirty="0"/>
                <a:t>?</a:t>
              </a:r>
              <a:endParaRPr lang="ru-RU" sz="1400" dirty="0"/>
            </a:p>
          </p:txBody>
        </p:sp>
        <p:cxnSp>
          <p:nvCxnSpPr>
            <p:cNvPr id="138" name="Shape 137"/>
            <p:cNvCxnSpPr/>
            <p:nvPr/>
          </p:nvCxnSpPr>
          <p:spPr>
            <a:xfrm rot="16200000" flipH="1">
              <a:off x="5488172" y="5078720"/>
              <a:ext cx="911610" cy="533858"/>
            </a:xfrm>
            <a:prstGeom prst="bentConnector3">
              <a:avLst>
                <a:gd name="adj1" fmla="val -1198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5729625" y="4582394"/>
              <a:ext cx="4755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  <a:endParaRPr lang="ru-RU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135" name="Группа 42"/>
            <p:cNvGrpSpPr/>
            <p:nvPr/>
          </p:nvGrpSpPr>
          <p:grpSpPr>
            <a:xfrm>
              <a:off x="2845827" y="4610917"/>
              <a:ext cx="502037" cy="618283"/>
              <a:chOff x="1135111" y="2022134"/>
              <a:chExt cx="571504" cy="1121113"/>
            </a:xfrm>
          </p:grpSpPr>
          <p:cxnSp>
            <p:nvCxnSpPr>
              <p:cNvPr id="136" name="Shape 135"/>
              <p:cNvCxnSpPr/>
              <p:nvPr/>
            </p:nvCxnSpPr>
            <p:spPr>
              <a:xfrm rot="10800000" flipV="1">
                <a:off x="1135111" y="2536024"/>
                <a:ext cx="571504" cy="607223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1208414" y="2022134"/>
                <a:ext cx="451093" cy="6138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chemeClr val="accent1">
                        <a:lumMod val="75000"/>
                      </a:schemeClr>
                    </a:solidFill>
                  </a:rPr>
                  <a:t>да</a:t>
                </a:r>
                <a:endParaRPr lang="ru-RU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61" name="Shape 160"/>
            <p:cNvCxnSpPr>
              <a:stCxn id="143" idx="2"/>
            </p:cNvCxnSpPr>
            <p:nvPr/>
          </p:nvCxnSpPr>
          <p:spPr>
            <a:xfrm rot="16200000" flipH="1">
              <a:off x="4365492" y="3956039"/>
              <a:ext cx="292819" cy="339801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Прямая соединительная линия 188"/>
            <p:cNvCxnSpPr/>
            <p:nvPr/>
          </p:nvCxnSpPr>
          <p:spPr>
            <a:xfrm rot="5400000">
              <a:off x="4354682" y="5925921"/>
              <a:ext cx="285752" cy="1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Прямая соединительная линия 192"/>
            <p:cNvCxnSpPr/>
            <p:nvPr/>
          </p:nvCxnSpPr>
          <p:spPr>
            <a:xfrm rot="10800000" flipV="1">
              <a:off x="2052910" y="6071386"/>
              <a:ext cx="2447082" cy="151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единительная линия 194"/>
            <p:cNvCxnSpPr/>
            <p:nvPr/>
          </p:nvCxnSpPr>
          <p:spPr>
            <a:xfrm flipV="1">
              <a:off x="2051720" y="2617157"/>
              <a:ext cx="0" cy="3476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Прямая соединительная линия 214"/>
            <p:cNvCxnSpPr/>
            <p:nvPr/>
          </p:nvCxnSpPr>
          <p:spPr>
            <a:xfrm>
              <a:off x="5704536" y="2917480"/>
              <a:ext cx="1791337" cy="1588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Блок-схема: знак завершения 221"/>
            <p:cNvSpPr/>
            <p:nvPr/>
          </p:nvSpPr>
          <p:spPr>
            <a:xfrm>
              <a:off x="6986567" y="6023528"/>
              <a:ext cx="1030350" cy="35719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Конец</a:t>
              </a:r>
              <a:endParaRPr lang="ru-RU" sz="1400" dirty="0"/>
            </a:p>
          </p:txBody>
        </p:sp>
        <p:cxnSp>
          <p:nvCxnSpPr>
            <p:cNvPr id="233" name="Прямая соединительная линия 232"/>
            <p:cNvCxnSpPr/>
            <p:nvPr/>
          </p:nvCxnSpPr>
          <p:spPr>
            <a:xfrm flipV="1">
              <a:off x="4499992" y="3784665"/>
              <a:ext cx="1" cy="87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Прямая соединительная линия 234"/>
            <p:cNvCxnSpPr/>
            <p:nvPr/>
          </p:nvCxnSpPr>
          <p:spPr>
            <a:xfrm flipV="1">
              <a:off x="4499992" y="4148177"/>
              <a:ext cx="0" cy="78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Прямая соединительная линия 236"/>
            <p:cNvCxnSpPr/>
            <p:nvPr/>
          </p:nvCxnSpPr>
          <p:spPr>
            <a:xfrm flipV="1">
              <a:off x="4499992" y="2164645"/>
              <a:ext cx="0" cy="95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Прямая со стрелкой 4"/>
            <p:cNvCxnSpPr>
              <a:stCxn id="37" idx="2"/>
            </p:cNvCxnSpPr>
            <p:nvPr/>
          </p:nvCxnSpPr>
          <p:spPr>
            <a:xfrm>
              <a:off x="4498274" y="3136434"/>
              <a:ext cx="0" cy="3741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/>
            <p:nvPr/>
          </p:nvCxnSpPr>
          <p:spPr>
            <a:xfrm>
              <a:off x="2051720" y="2611109"/>
              <a:ext cx="2376264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Прямая со стрелкой 223"/>
            <p:cNvCxnSpPr>
              <a:stCxn id="117" idx="2"/>
            </p:cNvCxnSpPr>
            <p:nvPr/>
          </p:nvCxnSpPr>
          <p:spPr>
            <a:xfrm>
              <a:off x="7501743" y="2157811"/>
              <a:ext cx="13617" cy="386571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2FBF2-5C5E-47EF-9BE1-B461B3FE9D7A}" type="datetime1">
              <a:rPr lang="ru-RU" smtClean="0"/>
              <a:t>18.05.2017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перебора с отсечениями</a:t>
            </a:r>
            <a:endParaRPr lang="ru-RU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3595670" y="1785926"/>
            <a:ext cx="5929354" cy="2857520"/>
            <a:chOff x="2071670" y="1785926"/>
            <a:chExt cx="5929354" cy="2857520"/>
          </a:xfrm>
        </p:grpSpPr>
        <p:sp>
          <p:nvSpPr>
            <p:cNvPr id="8" name="Овал 7"/>
            <p:cNvSpPr/>
            <p:nvPr/>
          </p:nvSpPr>
          <p:spPr>
            <a:xfrm>
              <a:off x="3571868" y="1785926"/>
              <a:ext cx="1071570" cy="57150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100" dirty="0"/>
                <a:t>α</a:t>
              </a:r>
              <a:r>
                <a:rPr lang="en-US" sz="1100" dirty="0"/>
                <a:t>=4</a:t>
              </a:r>
              <a:endParaRPr lang="ru-RU" sz="1100" dirty="0"/>
            </a:p>
          </p:txBody>
        </p:sp>
        <p:sp>
          <p:nvSpPr>
            <p:cNvPr id="9" name="Овал 8"/>
            <p:cNvSpPr/>
            <p:nvPr/>
          </p:nvSpPr>
          <p:spPr>
            <a:xfrm>
              <a:off x="6929454" y="4071942"/>
              <a:ext cx="1071570" cy="57150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00" dirty="0"/>
            </a:p>
          </p:txBody>
        </p:sp>
        <p:sp>
          <p:nvSpPr>
            <p:cNvPr id="10" name="Овал 9"/>
            <p:cNvSpPr/>
            <p:nvPr/>
          </p:nvSpPr>
          <p:spPr>
            <a:xfrm>
              <a:off x="4214810" y="4071942"/>
              <a:ext cx="1071570" cy="57150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</a:t>
              </a:r>
              <a:endParaRPr lang="ru-RU" sz="1100" dirty="0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5572132" y="4071942"/>
              <a:ext cx="1071570" cy="57150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00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5143504" y="2786058"/>
              <a:ext cx="1071570" cy="5715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100" dirty="0"/>
                <a:t>β</a:t>
              </a:r>
              <a:r>
                <a:rPr lang="en-US" sz="1100" dirty="0"/>
                <a:t>=1&lt;</a:t>
              </a:r>
              <a:r>
                <a:rPr lang="el-GR" sz="1100" dirty="0"/>
                <a:t>α</a:t>
              </a:r>
              <a:endParaRPr lang="ru-RU" sz="1100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071670" y="2786058"/>
              <a:ext cx="1071570" cy="5715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4</a:t>
              </a:r>
              <a:endParaRPr lang="ru-RU" sz="1100" dirty="0"/>
            </a:p>
          </p:txBody>
        </p:sp>
        <p:cxnSp>
          <p:nvCxnSpPr>
            <p:cNvPr id="14" name="Прямая со стрелкой 13"/>
            <p:cNvCxnSpPr>
              <a:endCxn id="12" idx="0"/>
            </p:cNvCxnSpPr>
            <p:nvPr/>
          </p:nvCxnSpPr>
          <p:spPr>
            <a:xfrm>
              <a:off x="4143372" y="2357431"/>
              <a:ext cx="1535917" cy="4286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endCxn id="13" idx="0"/>
            </p:cNvCxnSpPr>
            <p:nvPr/>
          </p:nvCxnSpPr>
          <p:spPr>
            <a:xfrm rot="10800000" flipV="1">
              <a:off x="2607456" y="2357430"/>
              <a:ext cx="1535919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>
              <a:endCxn id="9" idx="0"/>
            </p:cNvCxnSpPr>
            <p:nvPr/>
          </p:nvCxnSpPr>
          <p:spPr>
            <a:xfrm>
              <a:off x="5715008" y="3357563"/>
              <a:ext cx="1750231" cy="7143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>
              <a:endCxn id="11" idx="0"/>
            </p:cNvCxnSpPr>
            <p:nvPr/>
          </p:nvCxnSpPr>
          <p:spPr>
            <a:xfrm rot="16200000" flipH="1">
              <a:off x="5554273" y="3518297"/>
              <a:ext cx="714379" cy="3929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>
              <a:endCxn id="10" idx="0"/>
            </p:cNvCxnSpPr>
            <p:nvPr/>
          </p:nvCxnSpPr>
          <p:spPr>
            <a:xfrm rot="10800000" flipV="1">
              <a:off x="4750596" y="3357562"/>
              <a:ext cx="964413" cy="7143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Группа 28"/>
            <p:cNvGrpSpPr/>
            <p:nvPr/>
          </p:nvGrpSpPr>
          <p:grpSpPr>
            <a:xfrm>
              <a:off x="5857884" y="3714752"/>
              <a:ext cx="214314" cy="73026"/>
              <a:chOff x="5857884" y="3714752"/>
              <a:chExt cx="214314" cy="73026"/>
            </a:xfrm>
          </p:grpSpPr>
          <p:cxnSp>
            <p:nvCxnSpPr>
              <p:cNvPr id="27" name="Прямая соединительная линия 26"/>
              <p:cNvCxnSpPr/>
              <p:nvPr/>
            </p:nvCxnSpPr>
            <p:spPr>
              <a:xfrm>
                <a:off x="5857884" y="3714752"/>
                <a:ext cx="21431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>
              <a:xfrm>
                <a:off x="5857884" y="3786190"/>
                <a:ext cx="21431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Группа 39"/>
            <p:cNvGrpSpPr/>
            <p:nvPr/>
          </p:nvGrpSpPr>
          <p:grpSpPr>
            <a:xfrm>
              <a:off x="6572264" y="3714752"/>
              <a:ext cx="214314" cy="73026"/>
              <a:chOff x="5857884" y="3714752"/>
              <a:chExt cx="214314" cy="73026"/>
            </a:xfrm>
          </p:grpSpPr>
          <p:cxnSp>
            <p:nvCxnSpPr>
              <p:cNvPr id="41" name="Прямая соединительная линия 40"/>
              <p:cNvCxnSpPr/>
              <p:nvPr/>
            </p:nvCxnSpPr>
            <p:spPr>
              <a:xfrm>
                <a:off x="5857884" y="3714752"/>
                <a:ext cx="21431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>
              <a:xfrm>
                <a:off x="5857884" y="3786190"/>
                <a:ext cx="21431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4" name="Прямая со стрелкой 43"/>
          <p:cNvCxnSpPr/>
          <p:nvPr/>
        </p:nvCxnSpPr>
        <p:spPr>
          <a:xfrm rot="5400000" flipH="1" flipV="1">
            <a:off x="6703223" y="4822041"/>
            <a:ext cx="642942" cy="5715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V="1">
            <a:off x="6738942" y="4786322"/>
            <a:ext cx="2143140" cy="6429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38810" y="5429267"/>
            <a:ext cx="44291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i="1" dirty="0"/>
              <a:t>Далее просчитывать нет смысла, т.к. результаты все равно не будут записаны</a:t>
            </a:r>
            <a:endParaRPr lang="ru-RU" i="1" dirty="0"/>
          </a:p>
        </p:txBody>
      </p:sp>
      <p:cxnSp>
        <p:nvCxnSpPr>
          <p:cNvPr id="51" name="Прямая со стрелкой 50"/>
          <p:cNvCxnSpPr>
            <a:stCxn id="54" idx="3"/>
          </p:cNvCxnSpPr>
          <p:nvPr/>
        </p:nvCxnSpPr>
        <p:spPr>
          <a:xfrm>
            <a:off x="4310050" y="1966216"/>
            <a:ext cx="785818" cy="176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166910" y="1643053"/>
            <a:ext cx="21431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r>
              <a:rPr lang="ru-RU" i="1" dirty="0"/>
              <a:t> – максимум для 1 игрока </a:t>
            </a:r>
            <a:endParaRPr lang="ru-RU" i="1" dirty="0"/>
          </a:p>
        </p:txBody>
      </p:sp>
      <p:cxnSp>
        <p:nvCxnSpPr>
          <p:cNvPr id="56" name="Прямая со стрелкой 55"/>
          <p:cNvCxnSpPr>
            <a:stCxn id="58" idx="1"/>
          </p:cNvCxnSpPr>
          <p:nvPr/>
        </p:nvCxnSpPr>
        <p:spPr>
          <a:xfrm rot="10800000" flipV="1">
            <a:off x="7453322" y="2394844"/>
            <a:ext cx="642942" cy="3912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096264" y="2071681"/>
            <a:ext cx="21431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r>
              <a:rPr lang="ru-RU" i="1" dirty="0"/>
              <a:t> – максимум для 2 игрока </a:t>
            </a:r>
            <a:endParaRPr lang="ru-RU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2166910" y="5072077"/>
            <a:ext cx="3071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Исследование показало, что перебор с отсечениями работает в среднем в … раз быстрее. 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2166910" y="3857628"/>
            <a:ext cx="2786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 остается таким же, как и в алгоритме полного перебора.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D5DF-4958-4963-8892-AF7D6F7ACF43}" type="datetime1">
              <a:rPr lang="ru-RU" smtClean="0"/>
              <a:t>18.05.2017</a:t>
            </a:fld>
            <a:endParaRPr lang="ru-RU"/>
          </a:p>
        </p:txBody>
      </p:sp>
      <p:sp>
        <p:nvSpPr>
          <p:cNvPr id="82" name="Номер слайда 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Форсированные варианты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309786" y="1500174"/>
            <a:ext cx="7715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В некоторых ситуациях, например, в случае размена, прекращение вычислений по достижении максимальной глубины рекурсии может привести к крайне неверной оценке позиции.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452662" y="250030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/>
              <a:t>Пример:</a:t>
            </a:r>
            <a:endParaRPr lang="ru-RU" i="1" u="sng" dirty="0"/>
          </a:p>
        </p:txBody>
      </p:sp>
      <p:sp>
        <p:nvSpPr>
          <p:cNvPr id="80" name="TextBox 79"/>
          <p:cNvSpPr txBox="1"/>
          <p:nvPr/>
        </p:nvSpPr>
        <p:spPr>
          <a:xfrm>
            <a:off x="5238744" y="2928934"/>
            <a:ext cx="4572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Пусть максимальная глубина рекурсии равна 2. Ход белых. Даже не очень опытному игроку в шашки очевидно, что лучший ход – </a:t>
            </a:r>
            <a:r>
              <a:rPr lang="en-US" sz="1600" i="1" dirty="0"/>
              <a:t>d8-h8</a:t>
            </a:r>
            <a:r>
              <a:rPr lang="ru-RU" sz="1600" dirty="0"/>
              <a:t>, поскольку он приводит к полному уничтожению противника. Однако бот не увидит преимуществ такого хода. </a:t>
            </a:r>
            <a:endParaRPr lang="ru-RU" sz="1600" dirty="0"/>
          </a:p>
        </p:txBody>
      </p:sp>
      <p:grpSp>
        <p:nvGrpSpPr>
          <p:cNvPr id="83" name="Группа 82"/>
          <p:cNvGrpSpPr/>
          <p:nvPr/>
        </p:nvGrpSpPr>
        <p:grpSpPr>
          <a:xfrm>
            <a:off x="2524100" y="3000372"/>
            <a:ext cx="2000264" cy="2009568"/>
            <a:chOff x="1000100" y="3071810"/>
            <a:chExt cx="2000264" cy="2009568"/>
          </a:xfrm>
        </p:grpSpPr>
        <p:grpSp>
          <p:nvGrpSpPr>
            <p:cNvPr id="6" name="Группа 96"/>
            <p:cNvGrpSpPr/>
            <p:nvPr/>
          </p:nvGrpSpPr>
          <p:grpSpPr>
            <a:xfrm>
              <a:off x="1000100" y="3071810"/>
              <a:ext cx="2000264" cy="2009568"/>
              <a:chOff x="428596" y="428603"/>
              <a:chExt cx="3857652" cy="3875595"/>
            </a:xfrm>
          </p:grpSpPr>
          <p:pic>
            <p:nvPicPr>
              <p:cNvPr id="14" name="Рисунок 13" descr="Border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28596" y="428603"/>
                <a:ext cx="3857652" cy="3875595"/>
              </a:xfrm>
              <a:prstGeom prst="rect">
                <a:avLst/>
              </a:prstGeom>
            </p:spPr>
          </p:pic>
          <p:grpSp>
            <p:nvGrpSpPr>
              <p:cNvPr id="15" name="Группа 30"/>
              <p:cNvGrpSpPr/>
              <p:nvPr/>
            </p:nvGrpSpPr>
            <p:grpSpPr>
              <a:xfrm>
                <a:off x="642914" y="642918"/>
                <a:ext cx="3429024" cy="3429026"/>
                <a:chOff x="1714480" y="642918"/>
                <a:chExt cx="5690842" cy="5690842"/>
              </a:xfrm>
            </p:grpSpPr>
            <p:sp>
              <p:nvSpPr>
                <p:cNvPr id="16" name="Прямоугольник 15"/>
                <p:cNvSpPr/>
                <p:nvPr/>
              </p:nvSpPr>
              <p:spPr>
                <a:xfrm>
                  <a:off x="52863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" name="Прямоугольник 16"/>
                <p:cNvSpPr/>
                <p:nvPr/>
              </p:nvSpPr>
              <p:spPr>
                <a:xfrm>
                  <a:off x="24288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" name="Прямоугольник 17"/>
                <p:cNvSpPr/>
                <p:nvPr/>
              </p:nvSpPr>
              <p:spPr>
                <a:xfrm>
                  <a:off x="385762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" name="Прямоугольник 18"/>
                <p:cNvSpPr/>
                <p:nvPr/>
              </p:nvSpPr>
              <p:spPr>
                <a:xfrm>
                  <a:off x="52863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0" name="Прямоугольник 19"/>
                <p:cNvSpPr/>
                <p:nvPr/>
              </p:nvSpPr>
              <p:spPr>
                <a:xfrm>
                  <a:off x="67151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1" name="Прямоугольник 20"/>
                <p:cNvSpPr/>
                <p:nvPr/>
              </p:nvSpPr>
              <p:spPr>
                <a:xfrm>
                  <a:off x="60007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2" name="Прямоугольник 21"/>
                <p:cNvSpPr/>
                <p:nvPr/>
              </p:nvSpPr>
              <p:spPr>
                <a:xfrm>
                  <a:off x="457200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3" name="Прямоугольник 22"/>
                <p:cNvSpPr/>
                <p:nvPr/>
              </p:nvSpPr>
              <p:spPr>
                <a:xfrm>
                  <a:off x="31432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4" name="Прямоугольник 23"/>
                <p:cNvSpPr/>
                <p:nvPr/>
              </p:nvSpPr>
              <p:spPr>
                <a:xfrm>
                  <a:off x="17144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5" name="Прямоугольник 24"/>
                <p:cNvSpPr/>
                <p:nvPr/>
              </p:nvSpPr>
              <p:spPr>
                <a:xfrm>
                  <a:off x="24288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6" name="Прямоугольник 25"/>
                <p:cNvSpPr/>
                <p:nvPr/>
              </p:nvSpPr>
              <p:spPr>
                <a:xfrm>
                  <a:off x="385762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7" name="Прямоугольник 26"/>
                <p:cNvSpPr/>
                <p:nvPr/>
              </p:nvSpPr>
              <p:spPr>
                <a:xfrm>
                  <a:off x="52863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" name="Прямоугольник 27"/>
                <p:cNvSpPr/>
                <p:nvPr/>
              </p:nvSpPr>
              <p:spPr>
                <a:xfrm>
                  <a:off x="67151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9" name="Прямоугольник 28"/>
                <p:cNvSpPr/>
                <p:nvPr/>
              </p:nvSpPr>
              <p:spPr>
                <a:xfrm>
                  <a:off x="60007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0" name="Прямоугольник 29"/>
                <p:cNvSpPr/>
                <p:nvPr/>
              </p:nvSpPr>
              <p:spPr>
                <a:xfrm>
                  <a:off x="457200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1" name="Прямоугольник 30"/>
                <p:cNvSpPr/>
                <p:nvPr/>
              </p:nvSpPr>
              <p:spPr>
                <a:xfrm>
                  <a:off x="17144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2" name="Прямоугольник 31"/>
                <p:cNvSpPr/>
                <p:nvPr/>
              </p:nvSpPr>
              <p:spPr>
                <a:xfrm>
                  <a:off x="24288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3" name="Прямоугольник 32"/>
                <p:cNvSpPr/>
                <p:nvPr/>
              </p:nvSpPr>
              <p:spPr>
                <a:xfrm>
                  <a:off x="31432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Прямоугольник 33"/>
                <p:cNvSpPr/>
                <p:nvPr/>
              </p:nvSpPr>
              <p:spPr>
                <a:xfrm>
                  <a:off x="385762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5" name="Прямоугольник 34"/>
                <p:cNvSpPr/>
                <p:nvPr/>
              </p:nvSpPr>
              <p:spPr>
                <a:xfrm>
                  <a:off x="52863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6" name="Прямоугольник 35"/>
                <p:cNvSpPr/>
                <p:nvPr/>
              </p:nvSpPr>
              <p:spPr>
                <a:xfrm>
                  <a:off x="67151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7" name="Прямоугольник 36"/>
                <p:cNvSpPr/>
                <p:nvPr/>
              </p:nvSpPr>
              <p:spPr>
                <a:xfrm>
                  <a:off x="60007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8" name="Прямоугольник 37"/>
                <p:cNvSpPr/>
                <p:nvPr/>
              </p:nvSpPr>
              <p:spPr>
                <a:xfrm>
                  <a:off x="60007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9" name="Прямоугольник 38"/>
                <p:cNvSpPr/>
                <p:nvPr/>
              </p:nvSpPr>
              <p:spPr>
                <a:xfrm>
                  <a:off x="52863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0" name="Прямоугольник 39"/>
                <p:cNvSpPr/>
                <p:nvPr/>
              </p:nvSpPr>
              <p:spPr>
                <a:xfrm>
                  <a:off x="457200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1" name="Прямоугольник 40"/>
                <p:cNvSpPr/>
                <p:nvPr/>
              </p:nvSpPr>
              <p:spPr>
                <a:xfrm>
                  <a:off x="457200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2" name="Прямоугольник 41"/>
                <p:cNvSpPr/>
                <p:nvPr/>
              </p:nvSpPr>
              <p:spPr>
                <a:xfrm>
                  <a:off x="385762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3" name="Прямоугольник 42"/>
                <p:cNvSpPr/>
                <p:nvPr/>
              </p:nvSpPr>
              <p:spPr>
                <a:xfrm>
                  <a:off x="31432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4" name="Прямоугольник 43"/>
                <p:cNvSpPr/>
                <p:nvPr/>
              </p:nvSpPr>
              <p:spPr>
                <a:xfrm>
                  <a:off x="31432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5" name="Прямоугольник 44"/>
                <p:cNvSpPr/>
                <p:nvPr/>
              </p:nvSpPr>
              <p:spPr>
                <a:xfrm>
                  <a:off x="24288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6" name="Прямоугольник 45"/>
                <p:cNvSpPr/>
                <p:nvPr/>
              </p:nvSpPr>
              <p:spPr>
                <a:xfrm>
                  <a:off x="17144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7" name="Прямоугольник 46"/>
                <p:cNvSpPr/>
                <p:nvPr/>
              </p:nvSpPr>
              <p:spPr>
                <a:xfrm>
                  <a:off x="17144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8" name="Прямоугольник 47"/>
                <p:cNvSpPr/>
                <p:nvPr/>
              </p:nvSpPr>
              <p:spPr>
                <a:xfrm>
                  <a:off x="67151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9" name="Прямоугольник 48"/>
                <p:cNvSpPr/>
                <p:nvPr/>
              </p:nvSpPr>
              <p:spPr>
                <a:xfrm>
                  <a:off x="31432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0" name="Прямоугольник 49"/>
                <p:cNvSpPr/>
                <p:nvPr/>
              </p:nvSpPr>
              <p:spPr>
                <a:xfrm>
                  <a:off x="24288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1" name="Прямоугольник 50"/>
                <p:cNvSpPr/>
                <p:nvPr/>
              </p:nvSpPr>
              <p:spPr>
                <a:xfrm>
                  <a:off x="385762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2" name="Прямоугольник 51"/>
                <p:cNvSpPr/>
                <p:nvPr/>
              </p:nvSpPr>
              <p:spPr>
                <a:xfrm>
                  <a:off x="52863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3" name="Прямоугольник 52"/>
                <p:cNvSpPr/>
                <p:nvPr/>
              </p:nvSpPr>
              <p:spPr>
                <a:xfrm>
                  <a:off x="67151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4" name="Прямоугольник 53"/>
                <p:cNvSpPr/>
                <p:nvPr/>
              </p:nvSpPr>
              <p:spPr>
                <a:xfrm>
                  <a:off x="67151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5" name="Прямоугольник 54"/>
                <p:cNvSpPr/>
                <p:nvPr/>
              </p:nvSpPr>
              <p:spPr>
                <a:xfrm>
                  <a:off x="67151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6" name="Прямоугольник 55"/>
                <p:cNvSpPr/>
                <p:nvPr/>
              </p:nvSpPr>
              <p:spPr>
                <a:xfrm>
                  <a:off x="60007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7" name="Прямоугольник 56"/>
                <p:cNvSpPr/>
                <p:nvPr/>
              </p:nvSpPr>
              <p:spPr>
                <a:xfrm>
                  <a:off x="60007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8" name="Прямоугольник 57"/>
                <p:cNvSpPr/>
                <p:nvPr/>
              </p:nvSpPr>
              <p:spPr>
                <a:xfrm>
                  <a:off x="67151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9" name="Прямоугольник 58"/>
                <p:cNvSpPr/>
                <p:nvPr/>
              </p:nvSpPr>
              <p:spPr>
                <a:xfrm>
                  <a:off x="60007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0" name="Прямоугольник 59"/>
                <p:cNvSpPr/>
                <p:nvPr/>
              </p:nvSpPr>
              <p:spPr>
                <a:xfrm>
                  <a:off x="60007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1" name="Прямоугольник 60"/>
                <p:cNvSpPr/>
                <p:nvPr/>
              </p:nvSpPr>
              <p:spPr>
                <a:xfrm>
                  <a:off x="52863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2" name="Прямоугольник 61"/>
                <p:cNvSpPr/>
                <p:nvPr/>
              </p:nvSpPr>
              <p:spPr>
                <a:xfrm>
                  <a:off x="17144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3" name="Прямоугольник 62"/>
                <p:cNvSpPr/>
                <p:nvPr/>
              </p:nvSpPr>
              <p:spPr>
                <a:xfrm>
                  <a:off x="24288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4" name="Прямоугольник 63"/>
                <p:cNvSpPr/>
                <p:nvPr/>
              </p:nvSpPr>
              <p:spPr>
                <a:xfrm>
                  <a:off x="385762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5" name="Прямоугольник 64"/>
                <p:cNvSpPr/>
                <p:nvPr/>
              </p:nvSpPr>
              <p:spPr>
                <a:xfrm>
                  <a:off x="457200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6" name="Прямоугольник 65"/>
                <p:cNvSpPr/>
                <p:nvPr/>
              </p:nvSpPr>
              <p:spPr>
                <a:xfrm>
                  <a:off x="52863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7" name="Прямоугольник 66"/>
                <p:cNvSpPr/>
                <p:nvPr/>
              </p:nvSpPr>
              <p:spPr>
                <a:xfrm>
                  <a:off x="457200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8" name="Прямоугольник 67"/>
                <p:cNvSpPr/>
                <p:nvPr/>
              </p:nvSpPr>
              <p:spPr>
                <a:xfrm>
                  <a:off x="457200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9" name="Прямоугольник 68"/>
                <p:cNvSpPr/>
                <p:nvPr/>
              </p:nvSpPr>
              <p:spPr>
                <a:xfrm>
                  <a:off x="385762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0" name="Прямоугольник 69"/>
                <p:cNvSpPr/>
                <p:nvPr/>
              </p:nvSpPr>
              <p:spPr>
                <a:xfrm>
                  <a:off x="31432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1" name="Прямоугольник 70"/>
                <p:cNvSpPr/>
                <p:nvPr/>
              </p:nvSpPr>
              <p:spPr>
                <a:xfrm>
                  <a:off x="17144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2" name="Прямоугольник 71"/>
                <p:cNvSpPr/>
                <p:nvPr/>
              </p:nvSpPr>
              <p:spPr>
                <a:xfrm>
                  <a:off x="24288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3" name="Прямоугольник 72"/>
                <p:cNvSpPr/>
                <p:nvPr/>
              </p:nvSpPr>
              <p:spPr>
                <a:xfrm>
                  <a:off x="31432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4" name="Прямоугольник 73"/>
                <p:cNvSpPr/>
                <p:nvPr/>
              </p:nvSpPr>
              <p:spPr>
                <a:xfrm>
                  <a:off x="17144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5" name="Прямоугольник 74"/>
                <p:cNvSpPr/>
                <p:nvPr/>
              </p:nvSpPr>
              <p:spPr>
                <a:xfrm>
                  <a:off x="24288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6" name="Прямоугольник 75"/>
                <p:cNvSpPr/>
                <p:nvPr/>
              </p:nvSpPr>
              <p:spPr>
                <a:xfrm>
                  <a:off x="385762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7" name="Прямоугольник 76"/>
                <p:cNvSpPr/>
                <p:nvPr/>
              </p:nvSpPr>
              <p:spPr>
                <a:xfrm>
                  <a:off x="457200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8" name="Прямоугольник 77"/>
                <p:cNvSpPr/>
                <p:nvPr/>
              </p:nvSpPr>
              <p:spPr>
                <a:xfrm>
                  <a:off x="31432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9" name="Прямоугольник 78"/>
                <p:cNvSpPr/>
                <p:nvPr/>
              </p:nvSpPr>
              <p:spPr>
                <a:xfrm>
                  <a:off x="17144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pic>
          <p:nvPicPr>
            <p:cNvPr id="8" name="Рисунок 7" descr="WhiteQuee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1175" y="3183935"/>
              <a:ext cx="215345" cy="215345"/>
            </a:xfrm>
            <a:prstGeom prst="rect">
              <a:avLst/>
            </a:prstGeom>
          </p:spPr>
        </p:pic>
        <p:pic>
          <p:nvPicPr>
            <p:cNvPr id="9" name="Рисунок 8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6666" y="3406153"/>
              <a:ext cx="215345" cy="215345"/>
            </a:xfrm>
            <a:prstGeom prst="rect">
              <a:avLst/>
            </a:prstGeom>
          </p:spPr>
        </p:pic>
        <p:pic>
          <p:nvPicPr>
            <p:cNvPr id="10" name="Рисунок 9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0232" y="3406153"/>
              <a:ext cx="215345" cy="215345"/>
            </a:xfrm>
            <a:prstGeom prst="rect">
              <a:avLst/>
            </a:prstGeom>
          </p:spPr>
        </p:pic>
        <p:pic>
          <p:nvPicPr>
            <p:cNvPr id="11" name="Рисунок 10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4837" y="3406153"/>
              <a:ext cx="215345" cy="215345"/>
            </a:xfrm>
            <a:prstGeom prst="rect">
              <a:avLst/>
            </a:prstGeom>
          </p:spPr>
        </p:pic>
        <p:pic>
          <p:nvPicPr>
            <p:cNvPr id="12" name="Рисунок 11" descr="WhiteChecker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0281" y="3629294"/>
              <a:ext cx="215345" cy="215345"/>
            </a:xfrm>
            <a:prstGeom prst="rect">
              <a:avLst/>
            </a:prstGeom>
          </p:spPr>
        </p:pic>
        <p:pic>
          <p:nvPicPr>
            <p:cNvPr id="13" name="Рисунок 12" descr="WhiteChecker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8324" y="4071942"/>
              <a:ext cx="215345" cy="215345"/>
            </a:xfrm>
            <a:prstGeom prst="rect">
              <a:avLst/>
            </a:prstGeom>
          </p:spPr>
        </p:pic>
        <p:pic>
          <p:nvPicPr>
            <p:cNvPr id="81" name="Рисунок 80" descr="WhiteQuee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8400" y="4518000"/>
              <a:ext cx="215345" cy="215345"/>
            </a:xfrm>
            <a:prstGeom prst="rect">
              <a:avLst/>
            </a:prstGeom>
          </p:spPr>
        </p:pic>
      </p:grpSp>
      <p:sp>
        <p:nvSpPr>
          <p:cNvPr id="84" name="Прямоугольник 83"/>
          <p:cNvSpPr/>
          <p:nvPr/>
        </p:nvSpPr>
        <p:spPr>
          <a:xfrm>
            <a:off x="2381224" y="5429264"/>
            <a:ext cx="76438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Чтобы избежать подобных ситуаций, отдельные ветки стоит просчитывать на большую глубину. В шашках форсированными вариантами являются взятия.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ECCE-6BDB-42B9-9554-40A06086BBBA}" type="datetime1">
              <a:rPr lang="ru-RU" smtClean="0"/>
              <a:t>18.05.2017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grpSp>
        <p:nvGrpSpPr>
          <p:cNvPr id="1026" name="Группа 17"/>
          <p:cNvGrpSpPr>
            <a:grpSpLocks/>
          </p:cNvGrpSpPr>
          <p:nvPr/>
        </p:nvGrpSpPr>
        <p:grpSpPr bwMode="auto">
          <a:xfrm>
            <a:off x="2738414" y="3598239"/>
            <a:ext cx="6500858" cy="1640516"/>
            <a:chOff x="0" y="162"/>
            <a:chExt cx="50287" cy="10081"/>
          </a:xfrm>
        </p:grpSpPr>
        <p:sp>
          <p:nvSpPr>
            <p:cNvPr id="15" name="Блок-схема: процесс 15"/>
            <p:cNvSpPr>
              <a:spLocks noChangeArrowheads="1"/>
            </p:cNvSpPr>
            <p:nvPr/>
          </p:nvSpPr>
          <p:spPr bwMode="auto">
            <a:xfrm>
              <a:off x="31565" y="162"/>
              <a:ext cx="18722" cy="10081"/>
            </a:xfrm>
            <a:prstGeom prst="flowChartProcess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ts val="500"/>
                </a:spcBef>
                <a:spcAft>
                  <a:spcPts val="500"/>
                </a:spcAft>
              </a:pPr>
              <a:r>
                <a:rPr lang="ru-RU" sz="2000" dirty="0">
                  <a:solidFill>
                    <a:srgbClr val="FFFFFF"/>
                  </a:solidFill>
                  <a:latin typeface="Calibri" pitchFamily="34" charset="0"/>
                  <a:cs typeface="Arial" pitchFamily="34" charset="0"/>
                </a:rPr>
                <a:t>Вычислительное ядро</a:t>
              </a:r>
              <a:endParaRPr lang="ru-RU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Блок-схема: процесс 16"/>
            <p:cNvSpPr>
              <a:spLocks noChangeArrowheads="1"/>
            </p:cNvSpPr>
            <p:nvPr/>
          </p:nvSpPr>
          <p:spPr bwMode="auto">
            <a:xfrm>
              <a:off x="0" y="162"/>
              <a:ext cx="18722" cy="10081"/>
            </a:xfrm>
            <a:prstGeom prst="flowChartProcess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ts val="500"/>
                </a:spcBef>
                <a:spcAft>
                  <a:spcPts val="500"/>
                </a:spcAft>
              </a:pPr>
              <a:r>
                <a:rPr lang="ru-RU" sz="2000" dirty="0">
                  <a:solidFill>
                    <a:srgbClr val="FFFFFF"/>
                  </a:solidFill>
                  <a:latin typeface="Calibri" pitchFamily="34" charset="0"/>
                  <a:cs typeface="Arial" pitchFamily="34" charset="0"/>
                </a:rPr>
                <a:t>Графическая оболочка</a:t>
              </a:r>
              <a:endParaRPr lang="ru-RU" sz="20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" name="Прямая со стрелкой 17"/>
            <p:cNvCxnSpPr>
              <a:cxnSpLocks noChangeShapeType="1"/>
            </p:cNvCxnSpPr>
            <p:nvPr/>
          </p:nvCxnSpPr>
          <p:spPr bwMode="auto">
            <a:xfrm flipV="1">
              <a:off x="18830" y="3077"/>
              <a:ext cx="12735" cy="0"/>
            </a:xfrm>
            <a:prstGeom prst="straightConnector1">
              <a:avLst/>
            </a:prstGeom>
            <a:noFill/>
            <a:ln w="25400">
              <a:solidFill>
                <a:srgbClr val="8DB3E2"/>
              </a:solidFill>
              <a:round/>
              <a:headEnd type="none" w="lg" len="lg"/>
              <a:tailEnd type="triangle" w="lg" len="lg"/>
            </a:ln>
          </p:spPr>
        </p:cxnSp>
        <p:sp>
          <p:nvSpPr>
            <p:cNvPr id="18" name="TextBox 34"/>
            <p:cNvSpPr txBox="1">
              <a:spLocks noChangeArrowheads="1"/>
            </p:cNvSpPr>
            <p:nvPr/>
          </p:nvSpPr>
          <p:spPr bwMode="auto">
            <a:xfrm>
              <a:off x="20999" y="878"/>
              <a:ext cx="7802" cy="2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ts val="500"/>
                </a:spcBef>
                <a:spcAft>
                  <a:spcPts val="500"/>
                </a:spcAft>
              </a:pPr>
              <a:r>
                <a:rPr lang="ru-RU" dirty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rPr>
                <a:t>позиция</a:t>
              </a:r>
              <a:endParaRPr lang="ru-RU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9" name="Прямая со стрелкой 19"/>
            <p:cNvCxnSpPr>
              <a:cxnSpLocks noChangeShapeType="1"/>
            </p:cNvCxnSpPr>
            <p:nvPr/>
          </p:nvCxnSpPr>
          <p:spPr bwMode="auto">
            <a:xfrm flipH="1">
              <a:off x="18830" y="6900"/>
              <a:ext cx="12735" cy="0"/>
            </a:xfrm>
            <a:prstGeom prst="straightConnector1">
              <a:avLst/>
            </a:prstGeom>
            <a:noFill/>
            <a:ln w="25400">
              <a:solidFill>
                <a:srgbClr val="8DB3E2"/>
              </a:solidFill>
              <a:round/>
              <a:headEnd type="none" w="lg" len="lg"/>
              <a:tailEnd type="triangle" w="lg" len="lg"/>
            </a:ln>
          </p:spPr>
        </p:cxnSp>
        <p:sp>
          <p:nvSpPr>
            <p:cNvPr id="20" name="TextBox 39"/>
            <p:cNvSpPr txBox="1">
              <a:spLocks noChangeArrowheads="1"/>
            </p:cNvSpPr>
            <p:nvPr/>
          </p:nvSpPr>
          <p:spPr bwMode="auto">
            <a:xfrm>
              <a:off x="19341" y="4824"/>
              <a:ext cx="12410" cy="2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ts val="500"/>
                </a:spcBef>
                <a:spcAft>
                  <a:spcPts val="500"/>
                </a:spcAft>
              </a:pPr>
              <a:r>
                <a:rPr lang="ru-RU" dirty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rPr>
                <a:t>лучший ход</a:t>
              </a:r>
              <a:endParaRPr lang="ru-RU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452662" y="1460360"/>
            <a:ext cx="7572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Проект состоит из двух частей — вычислительного ядра и графического интерфейса. В вычислительной части (С++) представлен искусственный интеллект для бота. Графическая оболочка (С</a:t>
            </a:r>
            <a:r>
              <a:rPr lang="en-US" dirty="0"/>
              <a:t>#)</a:t>
            </a:r>
            <a:r>
              <a:rPr lang="ru-RU" dirty="0"/>
              <a:t> предоставляет визуализацию игры, предоставляет настройки бота и дает возможность ходить реальному игроку.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4005-E508-43E6-AF38-95EF22B60425}" type="datetime1">
              <a:rPr lang="ru-RU" smtClean="0"/>
              <a:t>18.05.2017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Вычислительное ядро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6227-B18F-46FB-9E98-DC6F79D027C6}" type="datetime1">
              <a:rPr lang="ru-RU" smtClean="0"/>
              <a:t>18.05.2017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Графическая оболочка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24103" y="1571612"/>
            <a:ext cx="696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Графическая часть выполнена по схеме </a:t>
            </a:r>
            <a:r>
              <a:rPr lang="en-US" dirty="0"/>
              <a:t>MVC</a:t>
            </a:r>
            <a:r>
              <a:rPr lang="ru-RU" dirty="0"/>
              <a:t> (</a:t>
            </a:r>
            <a:r>
              <a:rPr lang="en-US" dirty="0"/>
              <a:t>Model</a:t>
            </a:r>
            <a:r>
              <a:rPr lang="ru-RU" dirty="0"/>
              <a:t>, </a:t>
            </a:r>
            <a:r>
              <a:rPr lang="en-US" dirty="0"/>
              <a:t>View</a:t>
            </a:r>
            <a:r>
              <a:rPr lang="ru-RU" dirty="0"/>
              <a:t>, </a:t>
            </a:r>
            <a:r>
              <a:rPr lang="en-US" dirty="0"/>
              <a:t>Controller</a:t>
            </a:r>
            <a:r>
              <a:rPr lang="ru-RU" dirty="0"/>
              <a:t>)</a:t>
            </a:r>
            <a:endParaRPr lang="ru-RU" dirty="0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2049" name="Группа 63"/>
          <p:cNvGrpSpPr>
            <a:grpSpLocks/>
          </p:cNvGrpSpPr>
          <p:nvPr/>
        </p:nvGrpSpPr>
        <p:grpSpPr bwMode="auto">
          <a:xfrm>
            <a:off x="2309786" y="3071810"/>
            <a:ext cx="7024804" cy="2455870"/>
            <a:chOff x="0" y="0"/>
            <a:chExt cx="41639" cy="14552"/>
          </a:xfrm>
        </p:grpSpPr>
        <p:sp>
          <p:nvSpPr>
            <p:cNvPr id="4" name="Блок-схема: процесс 2"/>
            <p:cNvSpPr>
              <a:spLocks noChangeArrowheads="1"/>
            </p:cNvSpPr>
            <p:nvPr/>
          </p:nvSpPr>
          <p:spPr bwMode="auto">
            <a:xfrm>
              <a:off x="30117" y="9401"/>
              <a:ext cx="11522" cy="5151"/>
            </a:xfrm>
            <a:prstGeom prst="flowChartProcess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View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Блок-схема: процесс 3"/>
            <p:cNvSpPr>
              <a:spLocks noChangeArrowheads="1"/>
            </p:cNvSpPr>
            <p:nvPr/>
          </p:nvSpPr>
          <p:spPr bwMode="auto">
            <a:xfrm>
              <a:off x="15244" y="0"/>
              <a:ext cx="11521" cy="5150"/>
            </a:xfrm>
            <a:prstGeom prst="flowChartProcess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Controller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Блок-схема: процесс 4"/>
            <p:cNvSpPr>
              <a:spLocks noChangeArrowheads="1"/>
            </p:cNvSpPr>
            <p:nvPr/>
          </p:nvSpPr>
          <p:spPr bwMode="auto">
            <a:xfrm>
              <a:off x="0" y="9401"/>
              <a:ext cx="11521" cy="5151"/>
            </a:xfrm>
            <a:prstGeom prst="flowChartProcess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Model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" name="Группа 5"/>
            <p:cNvGrpSpPr>
              <a:grpSpLocks/>
            </p:cNvGrpSpPr>
            <p:nvPr/>
          </p:nvGrpSpPr>
          <p:grpSpPr bwMode="auto">
            <a:xfrm>
              <a:off x="11521" y="9736"/>
              <a:ext cx="18596" cy="2240"/>
              <a:chOff x="11521" y="9736"/>
              <a:chExt cx="18596" cy="2240"/>
            </a:xfrm>
          </p:grpSpPr>
          <p:sp>
            <p:nvSpPr>
              <p:cNvPr id="14" name="Прямая со стрелкой 12"/>
              <p:cNvSpPr>
                <a:spLocks noChangeShapeType="1"/>
              </p:cNvSpPr>
              <p:nvPr/>
            </p:nvSpPr>
            <p:spPr bwMode="auto">
              <a:xfrm>
                <a:off x="11521" y="11976"/>
                <a:ext cx="18596" cy="0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 type="none" w="lg" len="lg"/>
                <a:tailEnd type="triangle" w="lg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" name="TextBox 41"/>
              <p:cNvSpPr txBox="1">
                <a:spLocks noChangeArrowheads="1"/>
              </p:cNvSpPr>
              <p:nvPr/>
            </p:nvSpPr>
            <p:spPr bwMode="auto">
              <a:xfrm>
                <a:off x="17785" y="9736"/>
                <a:ext cx="7536" cy="2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I’m update!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" name="Группа 6"/>
            <p:cNvGrpSpPr>
              <a:grpSpLocks/>
            </p:cNvGrpSpPr>
            <p:nvPr/>
          </p:nvGrpSpPr>
          <p:grpSpPr bwMode="auto">
            <a:xfrm>
              <a:off x="26677" y="2540"/>
              <a:ext cx="13841" cy="6861"/>
              <a:chOff x="26677" y="2540"/>
              <a:chExt cx="13840" cy="6861"/>
            </a:xfrm>
          </p:grpSpPr>
          <p:sp>
            <p:nvSpPr>
              <p:cNvPr id="12" name="Прямая со стрелкой 10"/>
              <p:cNvSpPr>
                <a:spLocks noChangeShapeType="1"/>
              </p:cNvSpPr>
              <p:nvPr/>
            </p:nvSpPr>
            <p:spPr bwMode="auto">
              <a:xfrm flipH="1" flipV="1">
                <a:off x="26677" y="2540"/>
                <a:ext cx="9201" cy="6861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 type="none" w="lg" len="lg"/>
                <a:tailEnd type="triangle" w="lg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" name="TextBox 42"/>
              <p:cNvSpPr txBox="1">
                <a:spLocks noChangeArrowheads="1"/>
              </p:cNvSpPr>
              <p:nvPr/>
            </p:nvSpPr>
            <p:spPr bwMode="auto">
              <a:xfrm rot="2269527">
                <a:off x="27526" y="5797"/>
                <a:ext cx="12991" cy="2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user’s change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" name="Группа 7"/>
            <p:cNvGrpSpPr>
              <a:grpSpLocks/>
            </p:cNvGrpSpPr>
            <p:nvPr/>
          </p:nvGrpSpPr>
          <p:grpSpPr bwMode="auto">
            <a:xfrm>
              <a:off x="5928" y="2540"/>
              <a:ext cx="9316" cy="6826"/>
              <a:chOff x="5928" y="2540"/>
              <a:chExt cx="9315" cy="6826"/>
            </a:xfrm>
          </p:grpSpPr>
          <p:sp>
            <p:nvSpPr>
              <p:cNvPr id="10" name="Прямая со стрелкой 8"/>
              <p:cNvSpPr>
                <a:spLocks noChangeShapeType="1"/>
              </p:cNvSpPr>
              <p:nvPr/>
            </p:nvSpPr>
            <p:spPr bwMode="auto">
              <a:xfrm flipH="1">
                <a:off x="5928" y="2540"/>
                <a:ext cx="9315" cy="6826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 type="none" w="lg" len="lg"/>
                <a:tailEnd type="triangle" w="lg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" name="TextBox 51"/>
              <p:cNvSpPr txBox="1">
                <a:spLocks noChangeArrowheads="1"/>
              </p:cNvSpPr>
              <p:nvPr/>
            </p:nvSpPr>
            <p:spPr bwMode="auto">
              <a:xfrm rot="19545239">
                <a:off x="6706" y="3725"/>
                <a:ext cx="7896" cy="2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change date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2337-99BE-4281-B388-6F1154F9F1CE}" type="datetime1">
              <a:rPr lang="ru-RU" smtClean="0"/>
              <a:t>18.05.2017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1862097" y="4540727"/>
            <a:ext cx="12144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отсечение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52" idx="3"/>
          </p:cNvCxnSpPr>
          <p:nvPr/>
        </p:nvCxnSpPr>
        <p:spPr>
          <a:xfrm>
            <a:off x="3076546" y="4725396"/>
            <a:ext cx="744909" cy="6522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Группа 114"/>
          <p:cNvGrpSpPr/>
          <p:nvPr/>
        </p:nvGrpSpPr>
        <p:grpSpPr>
          <a:xfrm>
            <a:off x="3303412" y="601542"/>
            <a:ext cx="6969055" cy="5779789"/>
            <a:chOff x="1779409" y="601539"/>
            <a:chExt cx="6969055" cy="5779789"/>
          </a:xfrm>
        </p:grpSpPr>
        <p:sp>
          <p:nvSpPr>
            <p:cNvPr id="4" name="Блок-схема: решение 3"/>
            <p:cNvSpPr/>
            <p:nvPr/>
          </p:nvSpPr>
          <p:spPr>
            <a:xfrm>
              <a:off x="5020905" y="684625"/>
              <a:ext cx="2008140" cy="43337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depth=0?</a:t>
              </a:r>
              <a:endParaRPr lang="ru-RU" sz="1400" dirty="0"/>
            </a:p>
          </p:txBody>
        </p:sp>
        <p:cxnSp>
          <p:nvCxnSpPr>
            <p:cNvPr id="5" name="Shape 16"/>
            <p:cNvCxnSpPr>
              <a:stCxn id="4" idx="1"/>
              <a:endCxn id="16" idx="0"/>
            </p:cNvCxnSpPr>
            <p:nvPr/>
          </p:nvCxnSpPr>
          <p:spPr>
            <a:xfrm rot="10800000" flipV="1">
              <a:off x="4512337" y="901311"/>
              <a:ext cx="508569" cy="43618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570520" y="601539"/>
              <a:ext cx="372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</a:rPr>
                <a:t>да</a:t>
              </a:r>
              <a:endParaRPr lang="ru-RU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7" name="Shape 20"/>
            <p:cNvCxnSpPr>
              <a:stCxn id="4" idx="3"/>
              <a:endCxn id="9" idx="0"/>
            </p:cNvCxnSpPr>
            <p:nvPr/>
          </p:nvCxnSpPr>
          <p:spPr>
            <a:xfrm>
              <a:off x="7029045" y="901311"/>
              <a:ext cx="528077" cy="43618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121202" y="602489"/>
              <a:ext cx="438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  <a:endParaRPr lang="ru-RU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Блок-схема: процесс 8"/>
            <p:cNvSpPr/>
            <p:nvPr/>
          </p:nvSpPr>
          <p:spPr>
            <a:xfrm>
              <a:off x="6365779" y="1337495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Вызови оценочную функцию</a:t>
              </a:r>
              <a:endParaRPr lang="ru-RU" sz="1400" dirty="0"/>
            </a:p>
          </p:txBody>
        </p:sp>
        <p:sp>
          <p:nvSpPr>
            <p:cNvPr id="10" name="Блок-схема: процесс 9"/>
            <p:cNvSpPr/>
            <p:nvPr/>
          </p:nvSpPr>
          <p:spPr>
            <a:xfrm>
              <a:off x="2144928" y="4449613"/>
              <a:ext cx="135233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alpha:=</a:t>
              </a:r>
              <a:r>
                <a:rPr lang="en-US" sz="1400" dirty="0" err="1"/>
                <a:t>tmp</a:t>
              </a:r>
              <a:endParaRPr lang="ru-RU" sz="1400" dirty="0"/>
            </a:p>
          </p:txBody>
        </p:sp>
        <p:cxnSp>
          <p:nvCxnSpPr>
            <p:cNvPr id="12" name="Прямая со стрелкой 11"/>
            <p:cNvCxnSpPr>
              <a:stCxn id="16" idx="2"/>
              <a:endCxn id="13" idx="0"/>
            </p:cNvCxnSpPr>
            <p:nvPr/>
          </p:nvCxnSpPr>
          <p:spPr>
            <a:xfrm>
              <a:off x="4512336" y="1613277"/>
              <a:ext cx="1659" cy="4439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Блок-схема: решение 12"/>
            <p:cNvSpPr/>
            <p:nvPr/>
          </p:nvSpPr>
          <p:spPr>
            <a:xfrm>
              <a:off x="3322653" y="2057222"/>
              <a:ext cx="2382684" cy="43337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Есть еще ходы?</a:t>
              </a:r>
              <a:endParaRPr lang="ru-RU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10112" y="1973804"/>
              <a:ext cx="438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  <a:endParaRPr lang="ru-RU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21675" y="2431180"/>
              <a:ext cx="372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</a:rPr>
                <a:t>да</a:t>
              </a:r>
              <a:endParaRPr lang="ru-RU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" name="Блок-схема: процесс 15"/>
            <p:cNvSpPr/>
            <p:nvPr/>
          </p:nvSpPr>
          <p:spPr>
            <a:xfrm>
              <a:off x="3320993" y="1337495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Сгенерируй все ходы</a:t>
              </a:r>
              <a:endParaRPr lang="ru-RU" sz="1400" dirty="0"/>
            </a:p>
          </p:txBody>
        </p:sp>
        <p:sp>
          <p:nvSpPr>
            <p:cNvPr id="17" name="Блок-схема: процесс 16"/>
            <p:cNvSpPr/>
            <p:nvPr/>
          </p:nvSpPr>
          <p:spPr>
            <a:xfrm>
              <a:off x="3327528" y="2772798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Сделай ход</a:t>
              </a:r>
              <a:endParaRPr lang="ru-RU" sz="1400" dirty="0"/>
            </a:p>
          </p:txBody>
        </p:sp>
        <p:sp>
          <p:nvSpPr>
            <p:cNvPr id="18" name="Блок-схема: процесс 17"/>
            <p:cNvSpPr/>
            <p:nvPr/>
          </p:nvSpPr>
          <p:spPr>
            <a:xfrm>
              <a:off x="2911152" y="3132897"/>
              <a:ext cx="3205446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tmp</a:t>
              </a:r>
              <a:r>
                <a:rPr lang="en-US" sz="1400" dirty="0"/>
                <a:t>:=-</a:t>
              </a:r>
              <a:r>
                <a:rPr lang="en-US" sz="1400" dirty="0" err="1"/>
                <a:t>AlphaBeta</a:t>
              </a:r>
              <a:r>
                <a:rPr lang="en-US" sz="1400" dirty="0"/>
                <a:t>(depth-1, -beta, -alpha)</a:t>
              </a:r>
              <a:endParaRPr lang="ru-RU" sz="1400" dirty="0"/>
            </a:p>
          </p:txBody>
        </p:sp>
        <p:sp>
          <p:nvSpPr>
            <p:cNvPr id="19" name="Блок-схема: процесс 18"/>
            <p:cNvSpPr/>
            <p:nvPr/>
          </p:nvSpPr>
          <p:spPr>
            <a:xfrm>
              <a:off x="3320994" y="3514587"/>
              <a:ext cx="238268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Отмени ход</a:t>
              </a:r>
              <a:endParaRPr lang="ru-RU" sz="1400" dirty="0"/>
            </a:p>
          </p:txBody>
        </p:sp>
        <p:cxnSp>
          <p:nvCxnSpPr>
            <p:cNvPr id="20" name="Прямая со стрелкой 19"/>
            <p:cNvCxnSpPr>
              <a:stCxn id="19" idx="2"/>
              <a:endCxn id="21" idx="0"/>
            </p:cNvCxnSpPr>
            <p:nvPr/>
          </p:nvCxnSpPr>
          <p:spPr>
            <a:xfrm>
              <a:off x="4512337" y="3790369"/>
              <a:ext cx="1658" cy="2315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Блок-схема: решение 20"/>
            <p:cNvSpPr/>
            <p:nvPr/>
          </p:nvSpPr>
          <p:spPr>
            <a:xfrm>
              <a:off x="3322653" y="4021929"/>
              <a:ext cx="2382684" cy="43337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alpha&lt;</a:t>
              </a:r>
              <a:r>
                <a:rPr lang="en-US" sz="1400" dirty="0" err="1"/>
                <a:t>tmp</a:t>
              </a:r>
              <a:r>
                <a:rPr lang="en-US" sz="1400" dirty="0"/>
                <a:t>?</a:t>
              </a:r>
              <a:endParaRPr lang="ru-RU" sz="1400" dirty="0"/>
            </a:p>
          </p:txBody>
        </p:sp>
        <p:cxnSp>
          <p:nvCxnSpPr>
            <p:cNvPr id="22" name="Shape 137"/>
            <p:cNvCxnSpPr/>
            <p:nvPr/>
          </p:nvCxnSpPr>
          <p:spPr>
            <a:xfrm rot="16200000" flipH="1">
              <a:off x="5589966" y="4346807"/>
              <a:ext cx="739916" cy="534310"/>
            </a:xfrm>
            <a:prstGeom prst="bentConnector3">
              <a:avLst>
                <a:gd name="adj1" fmla="val -668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745346" y="3936554"/>
              <a:ext cx="438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  <a:endParaRPr lang="ru-RU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37" name="Shape 135"/>
            <p:cNvCxnSpPr>
              <a:endCxn id="10" idx="0"/>
            </p:cNvCxnSpPr>
            <p:nvPr/>
          </p:nvCxnSpPr>
          <p:spPr>
            <a:xfrm rot="10800000" flipV="1">
              <a:off x="2821096" y="4248481"/>
              <a:ext cx="542490" cy="20113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925941" y="3946471"/>
              <a:ext cx="372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</a:rPr>
                <a:t>да</a:t>
              </a:r>
              <a:endParaRPr lang="ru-RU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5" name="Shape 160"/>
            <p:cNvCxnSpPr>
              <a:stCxn id="10" idx="2"/>
            </p:cNvCxnSpPr>
            <p:nvPr/>
          </p:nvCxnSpPr>
          <p:spPr>
            <a:xfrm rot="16200000" flipH="1">
              <a:off x="4394600" y="3151890"/>
              <a:ext cx="258525" cy="3405533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 flipV="1">
              <a:off x="1779409" y="1965269"/>
              <a:ext cx="0" cy="43210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>
              <a:off x="5720257" y="2271640"/>
              <a:ext cx="1819791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Блок-схема: знак завершения 29"/>
            <p:cNvSpPr/>
            <p:nvPr/>
          </p:nvSpPr>
          <p:spPr>
            <a:xfrm>
              <a:off x="7041947" y="6024138"/>
              <a:ext cx="1030350" cy="35719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Конец</a:t>
              </a:r>
              <a:endParaRPr lang="ru-RU" sz="1400" dirty="0"/>
            </a:p>
          </p:txBody>
        </p:sp>
        <p:cxnSp>
          <p:nvCxnSpPr>
            <p:cNvPr id="31" name="Прямая соединительная линия 30"/>
            <p:cNvCxnSpPr/>
            <p:nvPr/>
          </p:nvCxnSpPr>
          <p:spPr>
            <a:xfrm flipV="1">
              <a:off x="4515713" y="3045167"/>
              <a:ext cx="1" cy="87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 flipV="1">
              <a:off x="4518870" y="3420929"/>
              <a:ext cx="0" cy="78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>
              <a:stCxn id="13" idx="2"/>
              <a:endCxn id="17" idx="0"/>
            </p:cNvCxnSpPr>
            <p:nvPr/>
          </p:nvCxnSpPr>
          <p:spPr>
            <a:xfrm>
              <a:off x="4513995" y="2490594"/>
              <a:ext cx="4876" cy="2822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/>
            <p:nvPr/>
          </p:nvCxnSpPr>
          <p:spPr>
            <a:xfrm>
              <a:off x="1779409" y="1965269"/>
              <a:ext cx="2664296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>
              <a:stCxn id="9" idx="2"/>
              <a:endCxn id="30" idx="0"/>
            </p:cNvCxnSpPr>
            <p:nvPr/>
          </p:nvCxnSpPr>
          <p:spPr>
            <a:xfrm>
              <a:off x="7557122" y="1613277"/>
              <a:ext cx="0" cy="441086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Блок-схема: решение 42"/>
            <p:cNvSpPr/>
            <p:nvPr/>
          </p:nvSpPr>
          <p:spPr>
            <a:xfrm>
              <a:off x="3296943" y="5143835"/>
              <a:ext cx="2382684" cy="43337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alpha&gt;=beta?</a:t>
              </a:r>
              <a:endParaRPr lang="ru-RU" sz="1400" dirty="0"/>
            </a:p>
          </p:txBody>
        </p:sp>
        <p:cxnSp>
          <p:nvCxnSpPr>
            <p:cNvPr id="44" name="Shape 137"/>
            <p:cNvCxnSpPr/>
            <p:nvPr/>
          </p:nvCxnSpPr>
          <p:spPr>
            <a:xfrm rot="16200000" flipH="1">
              <a:off x="5554324" y="5478663"/>
              <a:ext cx="753996" cy="526962"/>
            </a:xfrm>
            <a:prstGeom prst="bentConnector3">
              <a:avLst>
                <a:gd name="adj1" fmla="val 278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679623" y="5077113"/>
              <a:ext cx="438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  <a:endParaRPr lang="ru-RU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51" name="Прямая соединительная линия 50"/>
            <p:cNvCxnSpPr/>
            <p:nvPr/>
          </p:nvCxnSpPr>
          <p:spPr>
            <a:xfrm flipV="1">
              <a:off x="4543038" y="6119142"/>
              <a:ext cx="0" cy="167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160"/>
            <p:cNvCxnSpPr>
              <a:stCxn id="67" idx="2"/>
            </p:cNvCxnSpPr>
            <p:nvPr/>
          </p:nvCxnSpPr>
          <p:spPr>
            <a:xfrm rot="16200000" flipH="1">
              <a:off x="4349479" y="4264583"/>
              <a:ext cx="277091" cy="343202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Блок-схема: процесс 66"/>
            <p:cNvSpPr/>
            <p:nvPr/>
          </p:nvSpPr>
          <p:spPr>
            <a:xfrm>
              <a:off x="2095843" y="5566269"/>
              <a:ext cx="1352335" cy="27578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верни </a:t>
              </a:r>
              <a:r>
                <a:rPr lang="en-US" sz="1400" dirty="0"/>
                <a:t>a</a:t>
              </a:r>
              <a:r>
                <a:rPr lang="en-US" sz="1400" dirty="0"/>
                <a:t>lpha</a:t>
              </a:r>
              <a:endParaRPr lang="ru-RU" sz="1400" dirty="0"/>
            </a:p>
          </p:txBody>
        </p:sp>
        <p:cxnSp>
          <p:nvCxnSpPr>
            <p:cNvPr id="68" name="Shape 135"/>
            <p:cNvCxnSpPr>
              <a:endCxn id="67" idx="0"/>
            </p:cNvCxnSpPr>
            <p:nvPr/>
          </p:nvCxnSpPr>
          <p:spPr>
            <a:xfrm rot="10800000" flipV="1">
              <a:off x="2772011" y="5365137"/>
              <a:ext cx="542490" cy="20113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2876856" y="5077113"/>
              <a:ext cx="372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</a:rPr>
                <a:t>да</a:t>
              </a:r>
              <a:endParaRPr lang="ru-RU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74" name="Прямая соединительная линия 73"/>
            <p:cNvCxnSpPr/>
            <p:nvPr/>
          </p:nvCxnSpPr>
          <p:spPr>
            <a:xfrm>
              <a:off x="1779409" y="6286324"/>
              <a:ext cx="27628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 стрелкой 83"/>
            <p:cNvCxnSpPr>
              <a:endCxn id="43" idx="0"/>
            </p:cNvCxnSpPr>
            <p:nvPr/>
          </p:nvCxnSpPr>
          <p:spPr>
            <a:xfrm>
              <a:off x="4488024" y="4983919"/>
              <a:ext cx="261" cy="159916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2034319" y="359009"/>
            <a:ext cx="4577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FUNCTION </a:t>
            </a:r>
            <a:r>
              <a:rPr lang="en-US" sz="1400" b="1" dirty="0" err="1"/>
              <a:t>AlphaBeta</a:t>
            </a:r>
            <a:r>
              <a:rPr lang="en-US" sz="1400" b="1" dirty="0"/>
              <a:t>(depth, alpha, beta :integer) :integer;</a:t>
            </a:r>
            <a:endParaRPr lang="ru-RU" sz="1400" b="1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17F8-8708-4F95-9F68-E02110F75394}" type="datetime1">
              <a:rPr lang="ru-RU" smtClean="0"/>
              <a:t>18.05.2017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19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384" y="116632"/>
            <a:ext cx="9493161" cy="1080120"/>
          </a:xfrm>
        </p:spPr>
        <p:txBody>
          <a:bodyPr/>
          <a:lstStyle/>
          <a:p>
            <a:r>
              <a:rPr lang="ru-RU" b="1" dirty="0" smtClean="0">
                <a:solidFill>
                  <a:schemeClr val="accent1"/>
                </a:solidFill>
              </a:rPr>
              <a:t>Содержание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551384" y="1340768"/>
            <a:ext cx="9493161" cy="4839370"/>
          </a:xfrm>
        </p:spPr>
        <p:txBody>
          <a:bodyPr>
            <a:normAutofit/>
          </a:bodyPr>
          <a:lstStyle/>
          <a:p>
            <a:r>
              <a:rPr lang="ru-RU" sz="2800" dirty="0"/>
              <a:t>Постановка </a:t>
            </a:r>
            <a:r>
              <a:rPr lang="ru-RU" sz="2800" dirty="0" smtClean="0"/>
              <a:t>задачи</a:t>
            </a:r>
          </a:p>
          <a:p>
            <a:r>
              <a:rPr lang="ru-RU" sz="2800" dirty="0" smtClean="0"/>
              <a:t>Дерево игры</a:t>
            </a:r>
            <a:endParaRPr lang="ru-RU" sz="2800" dirty="0"/>
          </a:p>
          <a:p>
            <a:r>
              <a:rPr lang="ru-RU" sz="2800" dirty="0"/>
              <a:t>Оценочная функция</a:t>
            </a:r>
          </a:p>
          <a:p>
            <a:r>
              <a:rPr lang="ru-RU" sz="2800" dirty="0"/>
              <a:t>Алгоритмы</a:t>
            </a:r>
          </a:p>
          <a:p>
            <a:r>
              <a:rPr lang="ru-RU" sz="2800" dirty="0"/>
              <a:t>Реализация</a:t>
            </a:r>
          </a:p>
          <a:p>
            <a:r>
              <a:rPr lang="ru-RU" sz="2800" dirty="0"/>
              <a:t>Демонстрация</a:t>
            </a:r>
          </a:p>
          <a:p>
            <a:r>
              <a:rPr lang="ru-RU" sz="2800" dirty="0"/>
              <a:t>Заключение</a:t>
            </a:r>
          </a:p>
          <a:p>
            <a:r>
              <a:rPr lang="ru-RU" sz="2800" dirty="0"/>
              <a:t>Литература</a:t>
            </a:r>
          </a:p>
          <a:p>
            <a:endParaRPr lang="ru-RU" sz="2800" dirty="0"/>
          </a:p>
          <a:p>
            <a:endParaRPr lang="ru-RU" sz="2800" dirty="0"/>
          </a:p>
          <a:p>
            <a:endParaRPr lang="ru-RU" sz="28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F102-42F8-44AC-95EB-A2F15B851FDA}" type="datetime1">
              <a:rPr lang="ru-RU" sz="1400" smtClean="0"/>
              <a:t>18.05.2017</a:t>
            </a:fld>
            <a:endParaRPr lang="ru-RU" sz="1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/>
              <a:pPr/>
              <a:t>2</a:t>
            </a:fld>
            <a:endParaRPr lang="ru-RU" sz="14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340658"/>
            <a:ext cx="2254374" cy="632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587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385" y="116632"/>
            <a:ext cx="8568952" cy="108012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1"/>
                </a:solidFill>
              </a:rPr>
              <a:t>Постановка </a:t>
            </a:r>
            <a:r>
              <a:rPr lang="ru-RU" b="1" dirty="0">
                <a:solidFill>
                  <a:schemeClr val="accent1"/>
                </a:solidFill>
              </a:rPr>
              <a:t>задачи</a:t>
            </a: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551384" y="1340768"/>
            <a:ext cx="10585176" cy="4839370"/>
          </a:xfrm>
        </p:spPr>
        <p:txBody>
          <a:bodyPr>
            <a:normAutofit/>
          </a:bodyPr>
          <a:lstStyle/>
          <a:p>
            <a:pPr algn="just"/>
            <a:r>
              <a:rPr lang="ru-RU" sz="2800" dirty="0"/>
              <a:t>реализовать логику игры </a:t>
            </a:r>
            <a:r>
              <a:rPr lang="ru-RU" sz="2800" b="1" i="1" dirty="0"/>
              <a:t>"Русские шашки«</a:t>
            </a:r>
          </a:p>
          <a:p>
            <a:pPr lvl="0" algn="just"/>
            <a:r>
              <a:rPr lang="ru-RU" sz="2800" dirty="0"/>
              <a:t>реализовать </a:t>
            </a:r>
            <a:r>
              <a:rPr lang="ru-RU" sz="2800" i="1" u="sng" dirty="0"/>
              <a:t>пользовательский интерфейс</a:t>
            </a:r>
            <a:r>
              <a:rPr lang="ru-RU" sz="2800" dirty="0"/>
              <a:t> </a:t>
            </a:r>
            <a:r>
              <a:rPr lang="ru-RU" sz="2800" dirty="0" smtClean="0"/>
              <a:t>игры</a:t>
            </a:r>
            <a:endParaRPr lang="ru-RU" sz="2800" dirty="0"/>
          </a:p>
          <a:p>
            <a:pPr lvl="0" algn="just"/>
            <a:r>
              <a:rPr lang="ru-RU" sz="2800" dirty="0"/>
              <a:t>исследовать </a:t>
            </a:r>
            <a:r>
              <a:rPr lang="ru-RU" sz="2800" i="1" u="sng" dirty="0"/>
              <a:t>алгоритмы</a:t>
            </a:r>
            <a:r>
              <a:rPr lang="ru-RU" sz="2800" dirty="0"/>
              <a:t> поиска лучшего хода</a:t>
            </a:r>
          </a:p>
          <a:p>
            <a:pPr lvl="0" algn="just"/>
            <a:r>
              <a:rPr lang="ru-RU" sz="2800" dirty="0"/>
              <a:t>создать </a:t>
            </a:r>
            <a:r>
              <a:rPr lang="ru-RU" sz="2800" i="1" u="sng" dirty="0"/>
              <a:t>виртуального игрока</a:t>
            </a:r>
            <a:r>
              <a:rPr lang="ru-RU" sz="2800" dirty="0"/>
              <a:t>, способного играть в шашки</a:t>
            </a:r>
          </a:p>
          <a:p>
            <a:pPr algn="just"/>
            <a:r>
              <a:rPr lang="ru-RU" sz="2800" dirty="0"/>
              <a:t>оценить качество его игры в сравнении с другими известными игровыми программами, такими как </a:t>
            </a:r>
            <a:r>
              <a:rPr lang="ru-RU" sz="2800" b="1" i="1" dirty="0"/>
              <a:t>"Тундра</a:t>
            </a:r>
            <a:r>
              <a:rPr lang="ru-RU" sz="2800" b="1" dirty="0"/>
              <a:t>" </a:t>
            </a:r>
            <a:r>
              <a:rPr lang="ru-RU" sz="2800" dirty="0"/>
              <a:t>или </a:t>
            </a:r>
            <a:r>
              <a:rPr lang="ru-RU" sz="2800" b="1" i="1" dirty="0"/>
              <a:t>"</a:t>
            </a:r>
            <a:r>
              <a:rPr lang="en-US" sz="2800" b="1" i="1" dirty="0"/>
              <a:t>Aurora Borealis</a:t>
            </a:r>
            <a:r>
              <a:rPr lang="ru-RU" sz="2800" b="1" i="1" dirty="0"/>
              <a:t>"</a:t>
            </a:r>
            <a:endParaRPr lang="ru-RU" sz="28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F102-42F8-44AC-95EB-A2F15B851FDA}" type="datetime1">
              <a:rPr lang="ru-RU" sz="1400" smtClean="0"/>
              <a:t>18.05.2017</a:t>
            </a:fld>
            <a:endParaRPr lang="ru-RU" sz="1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/>
              <a:pPr/>
              <a:t>3</a:t>
            </a:fld>
            <a:endParaRPr lang="ru-RU" sz="1400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340658"/>
            <a:ext cx="2254374" cy="632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385" y="116632"/>
            <a:ext cx="8568952" cy="108012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1"/>
                </a:solidFill>
              </a:rPr>
              <a:t>Дерево игры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F102-42F8-44AC-95EB-A2F15B851FDA}" type="datetime1">
              <a:rPr lang="ru-RU" sz="1400" smtClean="0"/>
              <a:t>18.05.2017</a:t>
            </a:fld>
            <a:endParaRPr lang="ru-RU" sz="1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/>
              <a:pPr/>
              <a:t>4</a:t>
            </a:fld>
            <a:endParaRPr lang="ru-RU" sz="1400" dirty="0"/>
          </a:p>
        </p:txBody>
      </p:sp>
      <p:grpSp>
        <p:nvGrpSpPr>
          <p:cNvPr id="122" name="Группа 121"/>
          <p:cNvGrpSpPr/>
          <p:nvPr/>
        </p:nvGrpSpPr>
        <p:grpSpPr>
          <a:xfrm>
            <a:off x="625674" y="1384971"/>
            <a:ext cx="3527821" cy="3544230"/>
            <a:chOff x="428596" y="428604"/>
            <a:chExt cx="3143272" cy="3157892"/>
          </a:xfrm>
        </p:grpSpPr>
        <p:grpSp>
          <p:nvGrpSpPr>
            <p:cNvPr id="123" name="Группа 122"/>
            <p:cNvGrpSpPr/>
            <p:nvPr/>
          </p:nvGrpSpPr>
          <p:grpSpPr>
            <a:xfrm>
              <a:off x="428596" y="428604"/>
              <a:ext cx="3143272" cy="3157892"/>
              <a:chOff x="428596" y="428603"/>
              <a:chExt cx="3857652" cy="3875595"/>
            </a:xfrm>
          </p:grpSpPr>
          <p:pic>
            <p:nvPicPr>
              <p:cNvPr id="131" name="Рисунок 130" descr="Border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96" y="428603"/>
                <a:ext cx="3857652" cy="3875595"/>
              </a:xfrm>
              <a:prstGeom prst="rect">
                <a:avLst/>
              </a:prstGeom>
            </p:spPr>
          </p:pic>
          <p:grpSp>
            <p:nvGrpSpPr>
              <p:cNvPr id="132" name="Группа 131"/>
              <p:cNvGrpSpPr/>
              <p:nvPr/>
            </p:nvGrpSpPr>
            <p:grpSpPr>
              <a:xfrm>
                <a:off x="642910" y="642918"/>
                <a:ext cx="3429024" cy="3429024"/>
                <a:chOff x="1714480" y="642918"/>
                <a:chExt cx="5690842" cy="5690842"/>
              </a:xfrm>
            </p:grpSpPr>
            <p:sp>
              <p:nvSpPr>
                <p:cNvPr id="133" name="Прямоугольник 132"/>
                <p:cNvSpPr/>
                <p:nvPr/>
              </p:nvSpPr>
              <p:spPr>
                <a:xfrm>
                  <a:off x="52863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4" name="Прямоугольник 133"/>
                <p:cNvSpPr/>
                <p:nvPr/>
              </p:nvSpPr>
              <p:spPr>
                <a:xfrm>
                  <a:off x="24288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5" name="Прямоугольник 134"/>
                <p:cNvSpPr/>
                <p:nvPr/>
              </p:nvSpPr>
              <p:spPr>
                <a:xfrm>
                  <a:off x="385762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6" name="Прямоугольник 135"/>
                <p:cNvSpPr/>
                <p:nvPr/>
              </p:nvSpPr>
              <p:spPr>
                <a:xfrm>
                  <a:off x="52863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7" name="Прямоугольник 136"/>
                <p:cNvSpPr/>
                <p:nvPr/>
              </p:nvSpPr>
              <p:spPr>
                <a:xfrm>
                  <a:off x="67151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8" name="Прямоугольник 137"/>
                <p:cNvSpPr/>
                <p:nvPr/>
              </p:nvSpPr>
              <p:spPr>
                <a:xfrm>
                  <a:off x="60007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9" name="Прямоугольник 138"/>
                <p:cNvSpPr/>
                <p:nvPr/>
              </p:nvSpPr>
              <p:spPr>
                <a:xfrm>
                  <a:off x="457200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0" name="Прямоугольник 139"/>
                <p:cNvSpPr/>
                <p:nvPr/>
              </p:nvSpPr>
              <p:spPr>
                <a:xfrm>
                  <a:off x="31432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1" name="Прямоугольник 140"/>
                <p:cNvSpPr/>
                <p:nvPr/>
              </p:nvSpPr>
              <p:spPr>
                <a:xfrm>
                  <a:off x="17144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2" name="Прямоугольник 141"/>
                <p:cNvSpPr/>
                <p:nvPr/>
              </p:nvSpPr>
              <p:spPr>
                <a:xfrm>
                  <a:off x="24288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3" name="Прямоугольник 142"/>
                <p:cNvSpPr/>
                <p:nvPr/>
              </p:nvSpPr>
              <p:spPr>
                <a:xfrm>
                  <a:off x="385762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4" name="Прямоугольник 143"/>
                <p:cNvSpPr/>
                <p:nvPr/>
              </p:nvSpPr>
              <p:spPr>
                <a:xfrm>
                  <a:off x="52863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5" name="Прямоугольник 144"/>
                <p:cNvSpPr/>
                <p:nvPr/>
              </p:nvSpPr>
              <p:spPr>
                <a:xfrm>
                  <a:off x="67151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6" name="Прямоугольник 145"/>
                <p:cNvSpPr/>
                <p:nvPr/>
              </p:nvSpPr>
              <p:spPr>
                <a:xfrm>
                  <a:off x="60007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7" name="Прямоугольник 146"/>
                <p:cNvSpPr/>
                <p:nvPr/>
              </p:nvSpPr>
              <p:spPr>
                <a:xfrm>
                  <a:off x="457200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8" name="Прямоугольник 147"/>
                <p:cNvSpPr/>
                <p:nvPr/>
              </p:nvSpPr>
              <p:spPr>
                <a:xfrm>
                  <a:off x="17144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9" name="Прямоугольник 148"/>
                <p:cNvSpPr/>
                <p:nvPr/>
              </p:nvSpPr>
              <p:spPr>
                <a:xfrm>
                  <a:off x="24288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0" name="Прямоугольник 149"/>
                <p:cNvSpPr/>
                <p:nvPr/>
              </p:nvSpPr>
              <p:spPr>
                <a:xfrm>
                  <a:off x="31432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1" name="Прямоугольник 150"/>
                <p:cNvSpPr/>
                <p:nvPr/>
              </p:nvSpPr>
              <p:spPr>
                <a:xfrm>
                  <a:off x="385762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2" name="Прямоугольник 151"/>
                <p:cNvSpPr/>
                <p:nvPr/>
              </p:nvSpPr>
              <p:spPr>
                <a:xfrm>
                  <a:off x="52863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3" name="Прямоугольник 152"/>
                <p:cNvSpPr/>
                <p:nvPr/>
              </p:nvSpPr>
              <p:spPr>
                <a:xfrm>
                  <a:off x="67151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4" name="Прямоугольник 153"/>
                <p:cNvSpPr/>
                <p:nvPr/>
              </p:nvSpPr>
              <p:spPr>
                <a:xfrm>
                  <a:off x="60007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5" name="Прямоугольник 154"/>
                <p:cNvSpPr/>
                <p:nvPr/>
              </p:nvSpPr>
              <p:spPr>
                <a:xfrm>
                  <a:off x="60007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6" name="Прямоугольник 155"/>
                <p:cNvSpPr/>
                <p:nvPr/>
              </p:nvSpPr>
              <p:spPr>
                <a:xfrm>
                  <a:off x="52863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7" name="Прямоугольник 156"/>
                <p:cNvSpPr/>
                <p:nvPr/>
              </p:nvSpPr>
              <p:spPr>
                <a:xfrm>
                  <a:off x="457200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8" name="Прямоугольник 157"/>
                <p:cNvSpPr/>
                <p:nvPr/>
              </p:nvSpPr>
              <p:spPr>
                <a:xfrm>
                  <a:off x="457200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9" name="Прямоугольник 158"/>
                <p:cNvSpPr/>
                <p:nvPr/>
              </p:nvSpPr>
              <p:spPr>
                <a:xfrm>
                  <a:off x="385762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0" name="Прямоугольник 159"/>
                <p:cNvSpPr/>
                <p:nvPr/>
              </p:nvSpPr>
              <p:spPr>
                <a:xfrm>
                  <a:off x="31432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1" name="Прямоугольник 160"/>
                <p:cNvSpPr/>
                <p:nvPr/>
              </p:nvSpPr>
              <p:spPr>
                <a:xfrm>
                  <a:off x="31432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2" name="Прямоугольник 161"/>
                <p:cNvSpPr/>
                <p:nvPr/>
              </p:nvSpPr>
              <p:spPr>
                <a:xfrm>
                  <a:off x="24288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3" name="Прямоугольник 162"/>
                <p:cNvSpPr/>
                <p:nvPr/>
              </p:nvSpPr>
              <p:spPr>
                <a:xfrm>
                  <a:off x="17144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4" name="Прямоугольник 163"/>
                <p:cNvSpPr/>
                <p:nvPr/>
              </p:nvSpPr>
              <p:spPr>
                <a:xfrm>
                  <a:off x="17144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5" name="Прямоугольник 164"/>
                <p:cNvSpPr/>
                <p:nvPr/>
              </p:nvSpPr>
              <p:spPr>
                <a:xfrm>
                  <a:off x="67151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6" name="Прямоугольник 165"/>
                <p:cNvSpPr/>
                <p:nvPr/>
              </p:nvSpPr>
              <p:spPr>
                <a:xfrm>
                  <a:off x="31432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7" name="Прямоугольник 166"/>
                <p:cNvSpPr/>
                <p:nvPr/>
              </p:nvSpPr>
              <p:spPr>
                <a:xfrm>
                  <a:off x="24288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8" name="Прямоугольник 167"/>
                <p:cNvSpPr/>
                <p:nvPr/>
              </p:nvSpPr>
              <p:spPr>
                <a:xfrm>
                  <a:off x="385762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9" name="Прямоугольник 168"/>
                <p:cNvSpPr/>
                <p:nvPr/>
              </p:nvSpPr>
              <p:spPr>
                <a:xfrm>
                  <a:off x="52863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0" name="Прямоугольник 169"/>
                <p:cNvSpPr/>
                <p:nvPr/>
              </p:nvSpPr>
              <p:spPr>
                <a:xfrm>
                  <a:off x="67151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1" name="Прямоугольник 170"/>
                <p:cNvSpPr/>
                <p:nvPr/>
              </p:nvSpPr>
              <p:spPr>
                <a:xfrm>
                  <a:off x="67151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2" name="Прямоугольник 171"/>
                <p:cNvSpPr/>
                <p:nvPr/>
              </p:nvSpPr>
              <p:spPr>
                <a:xfrm>
                  <a:off x="67151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3" name="Прямоугольник 172"/>
                <p:cNvSpPr/>
                <p:nvPr/>
              </p:nvSpPr>
              <p:spPr>
                <a:xfrm>
                  <a:off x="60007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4" name="Прямоугольник 173"/>
                <p:cNvSpPr/>
                <p:nvPr/>
              </p:nvSpPr>
              <p:spPr>
                <a:xfrm>
                  <a:off x="60007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5" name="Прямоугольник 174"/>
                <p:cNvSpPr/>
                <p:nvPr/>
              </p:nvSpPr>
              <p:spPr>
                <a:xfrm>
                  <a:off x="67151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6" name="Прямоугольник 175"/>
                <p:cNvSpPr/>
                <p:nvPr/>
              </p:nvSpPr>
              <p:spPr>
                <a:xfrm>
                  <a:off x="60007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7" name="Прямоугольник 176"/>
                <p:cNvSpPr/>
                <p:nvPr/>
              </p:nvSpPr>
              <p:spPr>
                <a:xfrm>
                  <a:off x="60007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8" name="Прямоугольник 177"/>
                <p:cNvSpPr/>
                <p:nvPr/>
              </p:nvSpPr>
              <p:spPr>
                <a:xfrm>
                  <a:off x="52863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9" name="Прямоугольник 178"/>
                <p:cNvSpPr/>
                <p:nvPr/>
              </p:nvSpPr>
              <p:spPr>
                <a:xfrm>
                  <a:off x="17144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0" name="Прямоугольник 179"/>
                <p:cNvSpPr/>
                <p:nvPr/>
              </p:nvSpPr>
              <p:spPr>
                <a:xfrm>
                  <a:off x="24288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1" name="Прямоугольник 180"/>
                <p:cNvSpPr/>
                <p:nvPr/>
              </p:nvSpPr>
              <p:spPr>
                <a:xfrm>
                  <a:off x="385762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2" name="Прямоугольник 181"/>
                <p:cNvSpPr/>
                <p:nvPr/>
              </p:nvSpPr>
              <p:spPr>
                <a:xfrm>
                  <a:off x="457200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3" name="Прямоугольник 182"/>
                <p:cNvSpPr/>
                <p:nvPr/>
              </p:nvSpPr>
              <p:spPr>
                <a:xfrm>
                  <a:off x="52863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4" name="Прямоугольник 183"/>
                <p:cNvSpPr/>
                <p:nvPr/>
              </p:nvSpPr>
              <p:spPr>
                <a:xfrm>
                  <a:off x="457200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5" name="Прямоугольник 184"/>
                <p:cNvSpPr/>
                <p:nvPr/>
              </p:nvSpPr>
              <p:spPr>
                <a:xfrm>
                  <a:off x="457200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6" name="Прямоугольник 185"/>
                <p:cNvSpPr/>
                <p:nvPr/>
              </p:nvSpPr>
              <p:spPr>
                <a:xfrm>
                  <a:off x="385762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7" name="Прямоугольник 186"/>
                <p:cNvSpPr/>
                <p:nvPr/>
              </p:nvSpPr>
              <p:spPr>
                <a:xfrm>
                  <a:off x="31432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8" name="Прямоугольник 187"/>
                <p:cNvSpPr/>
                <p:nvPr/>
              </p:nvSpPr>
              <p:spPr>
                <a:xfrm>
                  <a:off x="17144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9" name="Прямоугольник 188"/>
                <p:cNvSpPr/>
                <p:nvPr/>
              </p:nvSpPr>
              <p:spPr>
                <a:xfrm>
                  <a:off x="24288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0" name="Прямоугольник 189"/>
                <p:cNvSpPr/>
                <p:nvPr/>
              </p:nvSpPr>
              <p:spPr>
                <a:xfrm>
                  <a:off x="31432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1" name="Прямоугольник 190"/>
                <p:cNvSpPr/>
                <p:nvPr/>
              </p:nvSpPr>
              <p:spPr>
                <a:xfrm>
                  <a:off x="17144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2" name="Прямоугольник 191"/>
                <p:cNvSpPr/>
                <p:nvPr/>
              </p:nvSpPr>
              <p:spPr>
                <a:xfrm>
                  <a:off x="24288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3" name="Прямоугольник 192"/>
                <p:cNvSpPr/>
                <p:nvPr/>
              </p:nvSpPr>
              <p:spPr>
                <a:xfrm>
                  <a:off x="385762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4" name="Прямоугольник 193"/>
                <p:cNvSpPr/>
                <p:nvPr/>
              </p:nvSpPr>
              <p:spPr>
                <a:xfrm>
                  <a:off x="457200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5" name="Прямоугольник 194"/>
                <p:cNvSpPr/>
                <p:nvPr/>
              </p:nvSpPr>
              <p:spPr>
                <a:xfrm>
                  <a:off x="31432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6" name="Прямоугольник 195"/>
                <p:cNvSpPr/>
                <p:nvPr/>
              </p:nvSpPr>
              <p:spPr>
                <a:xfrm>
                  <a:off x="17144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pic>
          <p:nvPicPr>
            <p:cNvPr id="124" name="Рисунок 123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3200" y="1643050"/>
              <a:ext cx="338400" cy="338400"/>
            </a:xfrm>
            <a:prstGeom prst="rect">
              <a:avLst/>
            </a:prstGeom>
          </p:spPr>
        </p:pic>
        <p:pic>
          <p:nvPicPr>
            <p:cNvPr id="125" name="Рисунок 124" descr="WhiteQueen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6000" y="604800"/>
              <a:ext cx="338400" cy="338400"/>
            </a:xfrm>
            <a:prstGeom prst="rect">
              <a:avLst/>
            </a:prstGeom>
          </p:spPr>
        </p:pic>
        <p:pic>
          <p:nvPicPr>
            <p:cNvPr id="126" name="Рисунок 125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3200" y="954000"/>
              <a:ext cx="338400" cy="338400"/>
            </a:xfrm>
            <a:prstGeom prst="rect">
              <a:avLst/>
            </a:prstGeom>
          </p:spPr>
        </p:pic>
        <p:pic>
          <p:nvPicPr>
            <p:cNvPr id="127" name="Рисунок 126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0232" y="954000"/>
              <a:ext cx="338400" cy="338400"/>
            </a:xfrm>
            <a:prstGeom prst="rect">
              <a:avLst/>
            </a:prstGeom>
          </p:spPr>
        </p:pic>
        <p:pic>
          <p:nvPicPr>
            <p:cNvPr id="128" name="Рисунок 127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14612" y="954000"/>
              <a:ext cx="338400" cy="338400"/>
            </a:xfrm>
            <a:prstGeom prst="rect">
              <a:avLst/>
            </a:prstGeom>
          </p:spPr>
        </p:pic>
        <p:pic>
          <p:nvPicPr>
            <p:cNvPr id="129" name="Рисунок 128" descr="WhiteChecker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7452" y="1304650"/>
              <a:ext cx="338400" cy="338400"/>
            </a:xfrm>
            <a:prstGeom prst="rect">
              <a:avLst/>
            </a:prstGeom>
          </p:spPr>
        </p:pic>
        <p:pic>
          <p:nvPicPr>
            <p:cNvPr id="130" name="Рисунок 129" descr="WhiteChecker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8662" y="2000240"/>
              <a:ext cx="338400" cy="338400"/>
            </a:xfrm>
            <a:prstGeom prst="rect">
              <a:avLst/>
            </a:prstGeom>
          </p:spPr>
        </p:pic>
      </p:grpSp>
      <p:grpSp>
        <p:nvGrpSpPr>
          <p:cNvPr id="197" name="Группа 196"/>
          <p:cNvGrpSpPr/>
          <p:nvPr/>
        </p:nvGrpSpPr>
        <p:grpSpPr>
          <a:xfrm>
            <a:off x="5135098" y="1384971"/>
            <a:ext cx="5000660" cy="5065603"/>
            <a:chOff x="3786182" y="1428736"/>
            <a:chExt cx="5000660" cy="5065603"/>
          </a:xfrm>
        </p:grpSpPr>
        <p:sp>
          <p:nvSpPr>
            <p:cNvPr id="198" name="Овал 197"/>
            <p:cNvSpPr/>
            <p:nvPr/>
          </p:nvSpPr>
          <p:spPr>
            <a:xfrm>
              <a:off x="5143504" y="2214554"/>
              <a:ext cx="1071570" cy="57150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d8-h8</a:t>
              </a:r>
              <a:endParaRPr lang="ru-RU" dirty="0"/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 rot="16200000" flipH="1">
              <a:off x="6322231" y="1464455"/>
              <a:ext cx="785818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Прямая со стрелкой 199"/>
            <p:cNvCxnSpPr/>
            <p:nvPr/>
          </p:nvCxnSpPr>
          <p:spPr>
            <a:xfrm rot="5400000">
              <a:off x="5607851" y="1464455"/>
              <a:ext cx="785818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1" name="Группа 200"/>
            <p:cNvGrpSpPr/>
            <p:nvPr/>
          </p:nvGrpSpPr>
          <p:grpSpPr>
            <a:xfrm>
              <a:off x="7215206" y="2786058"/>
              <a:ext cx="1500198" cy="1065076"/>
              <a:chOff x="6715140" y="2071678"/>
              <a:chExt cx="1500198" cy="1065076"/>
            </a:xfrm>
          </p:grpSpPr>
          <p:cxnSp>
            <p:nvCxnSpPr>
              <p:cNvPr id="231" name="Прямая со стрелкой 230"/>
              <p:cNvCxnSpPr/>
              <p:nvPr/>
            </p:nvCxnSpPr>
            <p:spPr>
              <a:xfrm>
                <a:off x="6715140" y="2071678"/>
                <a:ext cx="857256" cy="714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Прямая со стрелкой 231"/>
              <p:cNvCxnSpPr/>
              <p:nvPr/>
            </p:nvCxnSpPr>
            <p:spPr>
              <a:xfrm>
                <a:off x="6715140" y="2071678"/>
                <a:ext cx="1500198" cy="714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TextBox 232"/>
              <p:cNvSpPr txBox="1"/>
              <p:nvPr/>
            </p:nvSpPr>
            <p:spPr>
              <a:xfrm>
                <a:off x="7643834" y="2428868"/>
                <a:ext cx="5000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4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202" name="Прямоугольник 201"/>
            <p:cNvSpPr/>
            <p:nvPr/>
          </p:nvSpPr>
          <p:spPr>
            <a:xfrm>
              <a:off x="4214810" y="3500438"/>
              <a:ext cx="1071570" cy="5715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c5-a3</a:t>
              </a:r>
              <a:endParaRPr lang="ru-RU" dirty="0"/>
            </a:p>
          </p:txBody>
        </p:sp>
        <p:cxnSp>
          <p:nvCxnSpPr>
            <p:cNvPr id="203" name="Прямая со стрелкой 202"/>
            <p:cNvCxnSpPr>
              <a:stCxn id="198" idx="4"/>
            </p:cNvCxnSpPr>
            <p:nvPr/>
          </p:nvCxnSpPr>
          <p:spPr>
            <a:xfrm rot="16200000" flipH="1">
              <a:off x="6072198" y="2393149"/>
              <a:ext cx="714380" cy="150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Прямая со стрелкой 203"/>
            <p:cNvCxnSpPr>
              <a:stCxn id="198" idx="4"/>
              <a:endCxn id="202" idx="0"/>
            </p:cNvCxnSpPr>
            <p:nvPr/>
          </p:nvCxnSpPr>
          <p:spPr>
            <a:xfrm rot="5400000">
              <a:off x="4857752" y="2678901"/>
              <a:ext cx="714380" cy="9286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" name="Группа 204"/>
            <p:cNvGrpSpPr/>
            <p:nvPr/>
          </p:nvGrpSpPr>
          <p:grpSpPr>
            <a:xfrm>
              <a:off x="6357950" y="1428736"/>
              <a:ext cx="2428892" cy="1065076"/>
              <a:chOff x="6143636" y="857232"/>
              <a:chExt cx="2428892" cy="1065076"/>
            </a:xfrm>
          </p:grpSpPr>
          <p:cxnSp>
            <p:nvCxnSpPr>
              <p:cNvPr id="228" name="Прямая со стрелкой 227"/>
              <p:cNvCxnSpPr/>
              <p:nvPr/>
            </p:nvCxnSpPr>
            <p:spPr>
              <a:xfrm>
                <a:off x="6143636" y="857232"/>
                <a:ext cx="1643074" cy="7858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Прямая со стрелкой 228"/>
              <p:cNvCxnSpPr/>
              <p:nvPr/>
            </p:nvCxnSpPr>
            <p:spPr>
              <a:xfrm>
                <a:off x="6143636" y="857232"/>
                <a:ext cx="2428892" cy="7858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TextBox 229"/>
              <p:cNvSpPr txBox="1"/>
              <p:nvPr/>
            </p:nvSpPr>
            <p:spPr>
              <a:xfrm>
                <a:off x="7858148" y="1214422"/>
                <a:ext cx="5000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4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cxnSp>
          <p:nvCxnSpPr>
            <p:cNvPr id="206" name="Прямая со стрелкой 205"/>
            <p:cNvCxnSpPr>
              <a:stCxn id="198" idx="4"/>
            </p:cNvCxnSpPr>
            <p:nvPr/>
          </p:nvCxnSpPr>
          <p:spPr>
            <a:xfrm rot="16200000" flipH="1">
              <a:off x="5464974" y="3000372"/>
              <a:ext cx="714380" cy="2857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7" name="Группа 206"/>
            <p:cNvGrpSpPr/>
            <p:nvPr/>
          </p:nvGrpSpPr>
          <p:grpSpPr>
            <a:xfrm>
              <a:off x="3786182" y="4071942"/>
              <a:ext cx="928694" cy="1065076"/>
              <a:chOff x="5786446" y="2071678"/>
              <a:chExt cx="928694" cy="1065076"/>
            </a:xfrm>
          </p:grpSpPr>
          <p:cxnSp>
            <p:nvCxnSpPr>
              <p:cNvPr id="225" name="Прямая со стрелкой 224"/>
              <p:cNvCxnSpPr/>
              <p:nvPr/>
            </p:nvCxnSpPr>
            <p:spPr>
              <a:xfrm rot="10800000" flipV="1">
                <a:off x="5786446" y="2071678"/>
                <a:ext cx="928694" cy="7858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Прямая со стрелкой 225"/>
              <p:cNvCxnSpPr/>
              <p:nvPr/>
            </p:nvCxnSpPr>
            <p:spPr>
              <a:xfrm rot="5400000">
                <a:off x="6215074" y="2357430"/>
                <a:ext cx="785818" cy="2143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TextBox 226"/>
              <p:cNvSpPr txBox="1"/>
              <p:nvPr/>
            </p:nvSpPr>
            <p:spPr>
              <a:xfrm>
                <a:off x="5929322" y="2428868"/>
                <a:ext cx="5000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4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208" name="Группа 207"/>
            <p:cNvGrpSpPr/>
            <p:nvPr/>
          </p:nvGrpSpPr>
          <p:grpSpPr>
            <a:xfrm>
              <a:off x="7215206" y="4071942"/>
              <a:ext cx="928694" cy="1071570"/>
              <a:chOff x="6715140" y="2071678"/>
              <a:chExt cx="928694" cy="1071570"/>
            </a:xfrm>
          </p:grpSpPr>
          <p:cxnSp>
            <p:nvCxnSpPr>
              <p:cNvPr id="222" name="Прямая со стрелкой 221"/>
              <p:cNvCxnSpPr/>
              <p:nvPr/>
            </p:nvCxnSpPr>
            <p:spPr>
              <a:xfrm rot="16200000" flipH="1">
                <a:off x="6465107" y="2321711"/>
                <a:ext cx="785818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Прямая со стрелкой 222"/>
              <p:cNvCxnSpPr/>
              <p:nvPr/>
            </p:nvCxnSpPr>
            <p:spPr>
              <a:xfrm>
                <a:off x="6715140" y="2071678"/>
                <a:ext cx="928694" cy="714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TextBox 223"/>
              <p:cNvSpPr txBox="1"/>
              <p:nvPr/>
            </p:nvSpPr>
            <p:spPr>
              <a:xfrm>
                <a:off x="7072330" y="2435362"/>
                <a:ext cx="5000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4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209" name="Группа 208"/>
            <p:cNvGrpSpPr/>
            <p:nvPr/>
          </p:nvGrpSpPr>
          <p:grpSpPr>
            <a:xfrm>
              <a:off x="6000760" y="4071942"/>
              <a:ext cx="928694" cy="1071570"/>
              <a:chOff x="6715140" y="2071678"/>
              <a:chExt cx="928694" cy="1071570"/>
            </a:xfrm>
          </p:grpSpPr>
          <p:cxnSp>
            <p:nvCxnSpPr>
              <p:cNvPr id="219" name="Прямая со стрелкой 218"/>
              <p:cNvCxnSpPr/>
              <p:nvPr/>
            </p:nvCxnSpPr>
            <p:spPr>
              <a:xfrm rot="16200000" flipH="1">
                <a:off x="6465107" y="2321711"/>
                <a:ext cx="785818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Прямая со стрелкой 219"/>
              <p:cNvCxnSpPr/>
              <p:nvPr/>
            </p:nvCxnSpPr>
            <p:spPr>
              <a:xfrm>
                <a:off x="6715140" y="2071678"/>
                <a:ext cx="928694" cy="714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TextBox 220"/>
              <p:cNvSpPr txBox="1"/>
              <p:nvPr/>
            </p:nvSpPr>
            <p:spPr>
              <a:xfrm>
                <a:off x="7072330" y="2435362"/>
                <a:ext cx="5000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4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cxnSp>
          <p:nvCxnSpPr>
            <p:cNvPr id="210" name="Прямая со стрелкой 209"/>
            <p:cNvCxnSpPr/>
            <p:nvPr/>
          </p:nvCxnSpPr>
          <p:spPr>
            <a:xfrm rot="5400000">
              <a:off x="5357818" y="4143380"/>
              <a:ext cx="71438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1" name="Группа 210"/>
            <p:cNvGrpSpPr/>
            <p:nvPr/>
          </p:nvGrpSpPr>
          <p:grpSpPr>
            <a:xfrm>
              <a:off x="5143504" y="5357828"/>
              <a:ext cx="642942" cy="1136511"/>
              <a:chOff x="6429388" y="2071678"/>
              <a:chExt cx="642942" cy="870396"/>
            </a:xfrm>
          </p:grpSpPr>
          <p:cxnSp>
            <p:nvCxnSpPr>
              <p:cNvPr id="216" name="Прямая со стрелкой 215"/>
              <p:cNvCxnSpPr/>
              <p:nvPr/>
            </p:nvCxnSpPr>
            <p:spPr>
              <a:xfrm rot="5400000">
                <a:off x="6250793" y="2250273"/>
                <a:ext cx="642942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Прямая со стрелкой 216"/>
              <p:cNvCxnSpPr/>
              <p:nvPr/>
            </p:nvCxnSpPr>
            <p:spPr>
              <a:xfrm rot="16200000" flipH="1">
                <a:off x="6572264" y="2214554"/>
                <a:ext cx="642942" cy="3571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TextBox 217"/>
              <p:cNvSpPr txBox="1"/>
              <p:nvPr/>
            </p:nvSpPr>
            <p:spPr>
              <a:xfrm>
                <a:off x="6500826" y="2399940"/>
                <a:ext cx="500066" cy="542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4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212" name="Овал 211"/>
            <p:cNvSpPr/>
            <p:nvPr/>
          </p:nvSpPr>
          <p:spPr>
            <a:xfrm>
              <a:off x="6572264" y="2214554"/>
              <a:ext cx="1071570" cy="57150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b4-b8</a:t>
              </a:r>
              <a:endParaRPr lang="ru-RU" dirty="0"/>
            </a:p>
          </p:txBody>
        </p:sp>
        <p:sp>
          <p:nvSpPr>
            <p:cNvPr id="213" name="Овал 212"/>
            <p:cNvSpPr/>
            <p:nvPr/>
          </p:nvSpPr>
          <p:spPr>
            <a:xfrm>
              <a:off x="4929190" y="4786322"/>
              <a:ext cx="1071570" cy="57150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h8-b2</a:t>
              </a:r>
              <a:endParaRPr lang="ru-RU" dirty="0"/>
            </a:p>
          </p:txBody>
        </p:sp>
        <p:sp>
          <p:nvSpPr>
            <p:cNvPr id="214" name="Прямоугольник 213"/>
            <p:cNvSpPr/>
            <p:nvPr/>
          </p:nvSpPr>
          <p:spPr>
            <a:xfrm>
              <a:off x="5429256" y="3500438"/>
              <a:ext cx="1071570" cy="5715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c7-c3</a:t>
              </a:r>
              <a:endParaRPr lang="ru-RU" dirty="0"/>
            </a:p>
          </p:txBody>
        </p:sp>
        <p:sp>
          <p:nvSpPr>
            <p:cNvPr id="215" name="Прямоугольник 214"/>
            <p:cNvSpPr/>
            <p:nvPr/>
          </p:nvSpPr>
          <p:spPr>
            <a:xfrm>
              <a:off x="6643702" y="3500438"/>
              <a:ext cx="1071570" cy="5715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c5-a7</a:t>
              </a:r>
              <a:endParaRPr lang="ru-RU" dirty="0"/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596968" y="4984936"/>
            <a:ext cx="35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Просчет хода заканчивается при достижении заданной глубины.</a:t>
            </a:r>
          </a:p>
          <a:p>
            <a:r>
              <a:rPr lang="ru-RU" dirty="0"/>
              <a:t>На последнем шаге рекурсии вызывается оценочная функция.</a:t>
            </a:r>
          </a:p>
        </p:txBody>
      </p:sp>
      <p:pic>
        <p:nvPicPr>
          <p:cNvPr id="23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340658"/>
            <a:ext cx="2254374" cy="632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52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385" y="116632"/>
            <a:ext cx="8568952" cy="108012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1"/>
                </a:solidFill>
              </a:rPr>
              <a:t>Оценочная функция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4166706" y="1340768"/>
            <a:ext cx="7689933" cy="2889824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ru-RU" sz="2800" dirty="0"/>
              <a:t>Пусть </a:t>
            </a:r>
            <a:r>
              <a:rPr lang="en-US" sz="2800" b="1" dirty="0"/>
              <a:t>P</a:t>
            </a:r>
            <a:r>
              <a:rPr lang="en-US" sz="2800" dirty="0"/>
              <a:t> </a:t>
            </a:r>
            <a:r>
              <a:rPr lang="en-US" sz="2800" i="1" dirty="0"/>
              <a:t>- </a:t>
            </a:r>
            <a:r>
              <a:rPr lang="ru-RU" sz="2800" i="1" u="sng" dirty="0"/>
              <a:t>множество всевозможных позиций </a:t>
            </a:r>
            <a:r>
              <a:rPr lang="ru-RU" sz="2800" dirty="0"/>
              <a:t>на доске. 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/>
              <a:t>Функция </a:t>
            </a:r>
            <a:r>
              <a:rPr lang="en-US" sz="2800" b="1" dirty="0"/>
              <a:t>F: P→Z, </a:t>
            </a:r>
            <a:r>
              <a:rPr lang="ru-RU" sz="2800" dirty="0"/>
              <a:t>ставящая в соответствие некоторой </a:t>
            </a:r>
            <a:r>
              <a:rPr lang="ru-RU" sz="2800" i="1" dirty="0"/>
              <a:t>позиции</a:t>
            </a:r>
            <a:r>
              <a:rPr lang="ru-RU" sz="2800" dirty="0"/>
              <a:t> из множества </a:t>
            </a:r>
            <a:r>
              <a:rPr lang="en-US" sz="2800" b="1" dirty="0"/>
              <a:t>P</a:t>
            </a:r>
            <a:r>
              <a:rPr lang="ru-RU" sz="2800" dirty="0"/>
              <a:t> </a:t>
            </a:r>
            <a:r>
              <a:rPr lang="ru-RU" sz="2800" i="1" dirty="0"/>
              <a:t>целое число</a:t>
            </a:r>
            <a:r>
              <a:rPr lang="ru-RU" sz="2800" dirty="0"/>
              <a:t>, отражающее «</a:t>
            </a:r>
            <a:r>
              <a:rPr lang="ru-RU" sz="2800" i="1" dirty="0"/>
              <a:t>выгодность»</a:t>
            </a:r>
            <a:r>
              <a:rPr lang="ru-RU" sz="2800" dirty="0"/>
              <a:t> этой позиции для текущего игрока, называется </a:t>
            </a:r>
            <a:r>
              <a:rPr lang="ru-RU" sz="2800" b="1" i="1" u="sng" dirty="0"/>
              <a:t>оценочной функцией</a:t>
            </a:r>
            <a:r>
              <a:rPr lang="ru-RU" sz="2800" dirty="0"/>
              <a:t>.  </a:t>
            </a:r>
            <a:endParaRPr lang="ru-RU" sz="2800" b="1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F102-42F8-44AC-95EB-A2F15B851FDA}" type="datetime1">
              <a:rPr lang="ru-RU" sz="1400" smtClean="0"/>
              <a:t>18.05.2017</a:t>
            </a:fld>
            <a:endParaRPr lang="ru-RU" sz="1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/>
              <a:pPr/>
              <a:t>5</a:t>
            </a:fld>
            <a:endParaRPr lang="ru-RU" sz="1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349485" y="4132999"/>
            <a:ext cx="75071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Простейшая оценочная функция просто суммирует вес всех белых шашек и вычитает из полученного результата сумму всех черных шашек.</a:t>
            </a:r>
            <a:endParaRPr lang="ru-RU" sz="2400" dirty="0"/>
          </a:p>
        </p:txBody>
      </p:sp>
      <p:pic>
        <p:nvPicPr>
          <p:cNvPr id="8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340658"/>
            <a:ext cx="2254374" cy="632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86" name="Группа 85"/>
          <p:cNvGrpSpPr/>
          <p:nvPr/>
        </p:nvGrpSpPr>
        <p:grpSpPr>
          <a:xfrm>
            <a:off x="625674" y="1384971"/>
            <a:ext cx="3527821" cy="3544230"/>
            <a:chOff x="428596" y="428604"/>
            <a:chExt cx="3143272" cy="3157892"/>
          </a:xfrm>
        </p:grpSpPr>
        <p:grpSp>
          <p:nvGrpSpPr>
            <p:cNvPr id="87" name="Группа 86"/>
            <p:cNvGrpSpPr/>
            <p:nvPr/>
          </p:nvGrpSpPr>
          <p:grpSpPr>
            <a:xfrm>
              <a:off x="428596" y="428604"/>
              <a:ext cx="3143272" cy="3157892"/>
              <a:chOff x="428596" y="428603"/>
              <a:chExt cx="3857652" cy="3875595"/>
            </a:xfrm>
          </p:grpSpPr>
          <p:pic>
            <p:nvPicPr>
              <p:cNvPr id="95" name="Рисунок 94" descr="Border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596" y="428603"/>
                <a:ext cx="3857652" cy="3875595"/>
              </a:xfrm>
              <a:prstGeom prst="rect">
                <a:avLst/>
              </a:prstGeom>
            </p:spPr>
          </p:pic>
          <p:grpSp>
            <p:nvGrpSpPr>
              <p:cNvPr id="96" name="Группа 95"/>
              <p:cNvGrpSpPr/>
              <p:nvPr/>
            </p:nvGrpSpPr>
            <p:grpSpPr>
              <a:xfrm>
                <a:off x="642910" y="642918"/>
                <a:ext cx="3429024" cy="3429024"/>
                <a:chOff x="1714480" y="642918"/>
                <a:chExt cx="5690842" cy="5690842"/>
              </a:xfrm>
            </p:grpSpPr>
            <p:sp>
              <p:nvSpPr>
                <p:cNvPr id="97" name="Прямоугольник 96"/>
                <p:cNvSpPr/>
                <p:nvPr/>
              </p:nvSpPr>
              <p:spPr>
                <a:xfrm>
                  <a:off x="52863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8" name="Прямоугольник 97"/>
                <p:cNvSpPr/>
                <p:nvPr/>
              </p:nvSpPr>
              <p:spPr>
                <a:xfrm>
                  <a:off x="24288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9" name="Прямоугольник 98"/>
                <p:cNvSpPr/>
                <p:nvPr/>
              </p:nvSpPr>
              <p:spPr>
                <a:xfrm>
                  <a:off x="385762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0" name="Прямоугольник 99"/>
                <p:cNvSpPr/>
                <p:nvPr/>
              </p:nvSpPr>
              <p:spPr>
                <a:xfrm>
                  <a:off x="52863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1" name="Прямоугольник 100"/>
                <p:cNvSpPr/>
                <p:nvPr/>
              </p:nvSpPr>
              <p:spPr>
                <a:xfrm>
                  <a:off x="67151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2" name="Прямоугольник 101"/>
                <p:cNvSpPr/>
                <p:nvPr/>
              </p:nvSpPr>
              <p:spPr>
                <a:xfrm>
                  <a:off x="60007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3" name="Прямоугольник 102"/>
                <p:cNvSpPr/>
                <p:nvPr/>
              </p:nvSpPr>
              <p:spPr>
                <a:xfrm>
                  <a:off x="457200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4" name="Прямоугольник 103"/>
                <p:cNvSpPr/>
                <p:nvPr/>
              </p:nvSpPr>
              <p:spPr>
                <a:xfrm>
                  <a:off x="31432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5" name="Прямоугольник 104"/>
                <p:cNvSpPr/>
                <p:nvPr/>
              </p:nvSpPr>
              <p:spPr>
                <a:xfrm>
                  <a:off x="17144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6" name="Прямоугольник 105"/>
                <p:cNvSpPr/>
                <p:nvPr/>
              </p:nvSpPr>
              <p:spPr>
                <a:xfrm>
                  <a:off x="24288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7" name="Прямоугольник 106"/>
                <p:cNvSpPr/>
                <p:nvPr/>
              </p:nvSpPr>
              <p:spPr>
                <a:xfrm>
                  <a:off x="385762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8" name="Прямоугольник 107"/>
                <p:cNvSpPr/>
                <p:nvPr/>
              </p:nvSpPr>
              <p:spPr>
                <a:xfrm>
                  <a:off x="52863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9" name="Прямоугольник 108"/>
                <p:cNvSpPr/>
                <p:nvPr/>
              </p:nvSpPr>
              <p:spPr>
                <a:xfrm>
                  <a:off x="67151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0" name="Прямоугольник 109"/>
                <p:cNvSpPr/>
                <p:nvPr/>
              </p:nvSpPr>
              <p:spPr>
                <a:xfrm>
                  <a:off x="60007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1" name="Прямоугольник 110"/>
                <p:cNvSpPr/>
                <p:nvPr/>
              </p:nvSpPr>
              <p:spPr>
                <a:xfrm>
                  <a:off x="457200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2" name="Прямоугольник 111"/>
                <p:cNvSpPr/>
                <p:nvPr/>
              </p:nvSpPr>
              <p:spPr>
                <a:xfrm>
                  <a:off x="17144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3" name="Прямоугольник 112"/>
                <p:cNvSpPr/>
                <p:nvPr/>
              </p:nvSpPr>
              <p:spPr>
                <a:xfrm>
                  <a:off x="24288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4" name="Прямоугольник 113"/>
                <p:cNvSpPr/>
                <p:nvPr/>
              </p:nvSpPr>
              <p:spPr>
                <a:xfrm>
                  <a:off x="31432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5" name="Прямоугольник 114"/>
                <p:cNvSpPr/>
                <p:nvPr/>
              </p:nvSpPr>
              <p:spPr>
                <a:xfrm>
                  <a:off x="385762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6" name="Прямоугольник 115"/>
                <p:cNvSpPr/>
                <p:nvPr/>
              </p:nvSpPr>
              <p:spPr>
                <a:xfrm>
                  <a:off x="52863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7" name="Прямоугольник 116"/>
                <p:cNvSpPr/>
                <p:nvPr/>
              </p:nvSpPr>
              <p:spPr>
                <a:xfrm>
                  <a:off x="67151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8" name="Прямоугольник 117"/>
                <p:cNvSpPr/>
                <p:nvPr/>
              </p:nvSpPr>
              <p:spPr>
                <a:xfrm>
                  <a:off x="60007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9" name="Прямоугольник 118"/>
                <p:cNvSpPr/>
                <p:nvPr/>
              </p:nvSpPr>
              <p:spPr>
                <a:xfrm>
                  <a:off x="60007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0" name="Прямоугольник 119"/>
                <p:cNvSpPr/>
                <p:nvPr/>
              </p:nvSpPr>
              <p:spPr>
                <a:xfrm>
                  <a:off x="52863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1" name="Прямоугольник 120"/>
                <p:cNvSpPr/>
                <p:nvPr/>
              </p:nvSpPr>
              <p:spPr>
                <a:xfrm>
                  <a:off x="457200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2" name="Прямоугольник 121"/>
                <p:cNvSpPr/>
                <p:nvPr/>
              </p:nvSpPr>
              <p:spPr>
                <a:xfrm>
                  <a:off x="457200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3" name="Прямоугольник 122"/>
                <p:cNvSpPr/>
                <p:nvPr/>
              </p:nvSpPr>
              <p:spPr>
                <a:xfrm>
                  <a:off x="385762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4" name="Прямоугольник 123"/>
                <p:cNvSpPr/>
                <p:nvPr/>
              </p:nvSpPr>
              <p:spPr>
                <a:xfrm>
                  <a:off x="31432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5" name="Прямоугольник 124"/>
                <p:cNvSpPr/>
                <p:nvPr/>
              </p:nvSpPr>
              <p:spPr>
                <a:xfrm>
                  <a:off x="31432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6" name="Прямоугольник 125"/>
                <p:cNvSpPr/>
                <p:nvPr/>
              </p:nvSpPr>
              <p:spPr>
                <a:xfrm>
                  <a:off x="24288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7" name="Прямоугольник 126"/>
                <p:cNvSpPr/>
                <p:nvPr/>
              </p:nvSpPr>
              <p:spPr>
                <a:xfrm>
                  <a:off x="17144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8" name="Прямоугольник 127"/>
                <p:cNvSpPr/>
                <p:nvPr/>
              </p:nvSpPr>
              <p:spPr>
                <a:xfrm>
                  <a:off x="17144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9" name="Прямоугольник 128"/>
                <p:cNvSpPr/>
                <p:nvPr/>
              </p:nvSpPr>
              <p:spPr>
                <a:xfrm>
                  <a:off x="67151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0" name="Прямоугольник 129"/>
                <p:cNvSpPr/>
                <p:nvPr/>
              </p:nvSpPr>
              <p:spPr>
                <a:xfrm>
                  <a:off x="31432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1" name="Прямоугольник 130"/>
                <p:cNvSpPr/>
                <p:nvPr/>
              </p:nvSpPr>
              <p:spPr>
                <a:xfrm>
                  <a:off x="24288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2" name="Прямоугольник 131"/>
                <p:cNvSpPr/>
                <p:nvPr/>
              </p:nvSpPr>
              <p:spPr>
                <a:xfrm>
                  <a:off x="385762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3" name="Прямоугольник 132"/>
                <p:cNvSpPr/>
                <p:nvPr/>
              </p:nvSpPr>
              <p:spPr>
                <a:xfrm>
                  <a:off x="52863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4" name="Прямоугольник 133"/>
                <p:cNvSpPr/>
                <p:nvPr/>
              </p:nvSpPr>
              <p:spPr>
                <a:xfrm>
                  <a:off x="67151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5" name="Прямоугольник 134"/>
                <p:cNvSpPr/>
                <p:nvPr/>
              </p:nvSpPr>
              <p:spPr>
                <a:xfrm>
                  <a:off x="67151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6" name="Прямоугольник 135"/>
                <p:cNvSpPr/>
                <p:nvPr/>
              </p:nvSpPr>
              <p:spPr>
                <a:xfrm>
                  <a:off x="67151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7" name="Прямоугольник 136"/>
                <p:cNvSpPr/>
                <p:nvPr/>
              </p:nvSpPr>
              <p:spPr>
                <a:xfrm>
                  <a:off x="60007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8" name="Прямоугольник 137"/>
                <p:cNvSpPr/>
                <p:nvPr/>
              </p:nvSpPr>
              <p:spPr>
                <a:xfrm>
                  <a:off x="60007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9" name="Прямоугольник 138"/>
                <p:cNvSpPr/>
                <p:nvPr/>
              </p:nvSpPr>
              <p:spPr>
                <a:xfrm>
                  <a:off x="67151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0" name="Прямоугольник 139"/>
                <p:cNvSpPr/>
                <p:nvPr/>
              </p:nvSpPr>
              <p:spPr>
                <a:xfrm>
                  <a:off x="60007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1" name="Прямоугольник 140"/>
                <p:cNvSpPr/>
                <p:nvPr/>
              </p:nvSpPr>
              <p:spPr>
                <a:xfrm>
                  <a:off x="60007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2" name="Прямоугольник 141"/>
                <p:cNvSpPr/>
                <p:nvPr/>
              </p:nvSpPr>
              <p:spPr>
                <a:xfrm>
                  <a:off x="52863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3" name="Прямоугольник 142"/>
                <p:cNvSpPr/>
                <p:nvPr/>
              </p:nvSpPr>
              <p:spPr>
                <a:xfrm>
                  <a:off x="17144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4" name="Прямоугольник 143"/>
                <p:cNvSpPr/>
                <p:nvPr/>
              </p:nvSpPr>
              <p:spPr>
                <a:xfrm>
                  <a:off x="24288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5" name="Прямоугольник 144"/>
                <p:cNvSpPr/>
                <p:nvPr/>
              </p:nvSpPr>
              <p:spPr>
                <a:xfrm>
                  <a:off x="385762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6" name="Прямоугольник 145"/>
                <p:cNvSpPr/>
                <p:nvPr/>
              </p:nvSpPr>
              <p:spPr>
                <a:xfrm>
                  <a:off x="457200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7" name="Прямоугольник 146"/>
                <p:cNvSpPr/>
                <p:nvPr/>
              </p:nvSpPr>
              <p:spPr>
                <a:xfrm>
                  <a:off x="52863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8" name="Прямоугольник 147"/>
                <p:cNvSpPr/>
                <p:nvPr/>
              </p:nvSpPr>
              <p:spPr>
                <a:xfrm>
                  <a:off x="457200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9" name="Прямоугольник 148"/>
                <p:cNvSpPr/>
                <p:nvPr/>
              </p:nvSpPr>
              <p:spPr>
                <a:xfrm>
                  <a:off x="457200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0" name="Прямоугольник 149"/>
                <p:cNvSpPr/>
                <p:nvPr/>
              </p:nvSpPr>
              <p:spPr>
                <a:xfrm>
                  <a:off x="385762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1" name="Прямоугольник 150"/>
                <p:cNvSpPr/>
                <p:nvPr/>
              </p:nvSpPr>
              <p:spPr>
                <a:xfrm>
                  <a:off x="31432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2" name="Прямоугольник 151"/>
                <p:cNvSpPr/>
                <p:nvPr/>
              </p:nvSpPr>
              <p:spPr>
                <a:xfrm>
                  <a:off x="17144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3" name="Прямоугольник 152"/>
                <p:cNvSpPr/>
                <p:nvPr/>
              </p:nvSpPr>
              <p:spPr>
                <a:xfrm>
                  <a:off x="24288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4" name="Прямоугольник 153"/>
                <p:cNvSpPr/>
                <p:nvPr/>
              </p:nvSpPr>
              <p:spPr>
                <a:xfrm>
                  <a:off x="31432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5" name="Прямоугольник 154"/>
                <p:cNvSpPr/>
                <p:nvPr/>
              </p:nvSpPr>
              <p:spPr>
                <a:xfrm>
                  <a:off x="17144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6" name="Прямоугольник 155"/>
                <p:cNvSpPr/>
                <p:nvPr/>
              </p:nvSpPr>
              <p:spPr>
                <a:xfrm>
                  <a:off x="24288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7" name="Прямоугольник 156"/>
                <p:cNvSpPr/>
                <p:nvPr/>
              </p:nvSpPr>
              <p:spPr>
                <a:xfrm>
                  <a:off x="385762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8" name="Прямоугольник 157"/>
                <p:cNvSpPr/>
                <p:nvPr/>
              </p:nvSpPr>
              <p:spPr>
                <a:xfrm>
                  <a:off x="457200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9" name="Прямоугольник 158"/>
                <p:cNvSpPr/>
                <p:nvPr/>
              </p:nvSpPr>
              <p:spPr>
                <a:xfrm>
                  <a:off x="31432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0" name="Прямоугольник 159"/>
                <p:cNvSpPr/>
                <p:nvPr/>
              </p:nvSpPr>
              <p:spPr>
                <a:xfrm>
                  <a:off x="17144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pic>
          <p:nvPicPr>
            <p:cNvPr id="89" name="Рисунок 88" descr="WhiteQueen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6000" y="604800"/>
              <a:ext cx="338400" cy="338400"/>
            </a:xfrm>
            <a:prstGeom prst="rect">
              <a:avLst/>
            </a:prstGeom>
          </p:spPr>
        </p:pic>
        <p:pic>
          <p:nvPicPr>
            <p:cNvPr id="90" name="Рисунок 89" descr="BlackChecker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3200" y="954000"/>
              <a:ext cx="338400" cy="338400"/>
            </a:xfrm>
            <a:prstGeom prst="rect">
              <a:avLst/>
            </a:prstGeom>
          </p:spPr>
        </p:pic>
        <p:pic>
          <p:nvPicPr>
            <p:cNvPr id="91" name="Рисунок 90" descr="BlackChecker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00232" y="954000"/>
              <a:ext cx="338400" cy="338400"/>
            </a:xfrm>
            <a:prstGeom prst="rect">
              <a:avLst/>
            </a:prstGeom>
          </p:spPr>
        </p:pic>
        <p:pic>
          <p:nvPicPr>
            <p:cNvPr id="92" name="Рисунок 91" descr="BlackChecker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14612" y="954000"/>
              <a:ext cx="338400" cy="338400"/>
            </a:xfrm>
            <a:prstGeom prst="rect">
              <a:avLst/>
            </a:prstGeom>
          </p:spPr>
        </p:pic>
        <p:pic>
          <p:nvPicPr>
            <p:cNvPr id="93" name="Рисунок 92" descr="WhiteChecker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7452" y="1304650"/>
              <a:ext cx="338400" cy="338400"/>
            </a:xfrm>
            <a:prstGeom prst="rect">
              <a:avLst/>
            </a:prstGeom>
          </p:spPr>
        </p:pic>
      </p:grpSp>
      <p:sp>
        <p:nvSpPr>
          <p:cNvPr id="161" name="Прямоугольник 160"/>
          <p:cNvSpPr/>
          <p:nvPr/>
        </p:nvSpPr>
        <p:spPr>
          <a:xfrm>
            <a:off x="551876" y="4933123"/>
            <a:ext cx="1130476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Пусть</a:t>
            </a:r>
            <a:r>
              <a:rPr lang="en-US" sz="2200" dirty="0" smtClean="0"/>
              <a:t>:</a:t>
            </a:r>
            <a:endParaRPr lang="ru-RU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/>
              <a:t>вес шашки 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/>
              <a:t>вес дамки 350</a:t>
            </a:r>
          </a:p>
          <a:p>
            <a:r>
              <a:rPr lang="ru-RU" sz="2200" dirty="0" smtClean="0"/>
              <a:t>Оценочная функция для данного примера вернет значение 250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66514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385" y="116632"/>
            <a:ext cx="8568952" cy="108012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1"/>
                </a:solidFill>
              </a:rPr>
              <a:t>Алгоритм полного </a:t>
            </a:r>
            <a:r>
              <a:rPr lang="ru-RU" b="1" dirty="0">
                <a:solidFill>
                  <a:schemeClr val="accent1"/>
                </a:solidFill>
              </a:rPr>
              <a:t>перебора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F102-42F8-44AC-95EB-A2F15B851FDA}" type="datetime1">
              <a:rPr lang="ru-RU" sz="1400" smtClean="0"/>
              <a:t>18.05.2017</a:t>
            </a:fld>
            <a:endParaRPr lang="ru-RU" sz="1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/>
              <a:pPr/>
              <a:t>6</a:t>
            </a:fld>
            <a:endParaRPr lang="ru-RU" sz="1400" dirty="0"/>
          </a:p>
        </p:txBody>
      </p:sp>
      <p:pic>
        <p:nvPicPr>
          <p:cNvPr id="8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340658"/>
            <a:ext cx="2254374" cy="632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3" name="TextBox 192"/>
          <p:cNvSpPr txBox="1"/>
          <p:nvPr/>
        </p:nvSpPr>
        <p:spPr>
          <a:xfrm>
            <a:off x="6216910" y="3378735"/>
            <a:ext cx="450764" cy="408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да</a:t>
            </a:r>
            <a:endParaRPr lang="ru-RU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501685" y="1206755"/>
            <a:ext cx="34244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FUNCTION Search(depth :integer) :integer</a:t>
            </a:r>
            <a:r>
              <a:rPr lang="en-US" sz="1400" b="1" dirty="0" smtClean="0"/>
              <a:t>;</a:t>
            </a:r>
            <a:endParaRPr lang="ru-RU" sz="1400" b="1" dirty="0" smtClean="0"/>
          </a:p>
          <a:p>
            <a:r>
              <a:rPr lang="ru-RU" sz="1400" dirty="0"/>
              <a:t>Параметр </a:t>
            </a:r>
            <a:r>
              <a:rPr lang="en-US" sz="1400" i="1" dirty="0"/>
              <a:t>depth</a:t>
            </a:r>
            <a:r>
              <a:rPr lang="en-US" sz="1400" dirty="0"/>
              <a:t> – </a:t>
            </a:r>
            <a:r>
              <a:rPr lang="ru-RU" sz="1400" dirty="0"/>
              <a:t>текущая глубина </a:t>
            </a:r>
            <a:r>
              <a:rPr lang="ru-RU" sz="1400" dirty="0" smtClean="0"/>
              <a:t>рекурсии</a:t>
            </a:r>
          </a:p>
          <a:p>
            <a:r>
              <a:rPr lang="en-US" sz="1400" i="1" dirty="0"/>
              <a:t>score</a:t>
            </a:r>
            <a:r>
              <a:rPr lang="en-US" sz="1400" dirty="0"/>
              <a:t> –</a:t>
            </a:r>
            <a:r>
              <a:rPr lang="ru-RU" sz="1400" dirty="0"/>
              <a:t> оценка лучшего </a:t>
            </a:r>
            <a:r>
              <a:rPr lang="ru-RU" sz="1400" dirty="0" smtClean="0"/>
              <a:t>хода</a:t>
            </a:r>
            <a:endParaRPr lang="ru-RU" sz="1400" dirty="0"/>
          </a:p>
          <a:p>
            <a:endParaRPr lang="ru-RU" sz="1400" b="1" dirty="0"/>
          </a:p>
        </p:txBody>
      </p:sp>
      <p:cxnSp>
        <p:nvCxnSpPr>
          <p:cNvPr id="31" name="Прямая со стрелкой 30"/>
          <p:cNvCxnSpPr>
            <a:stCxn id="168" idx="2"/>
            <a:endCxn id="203" idx="0"/>
          </p:cNvCxnSpPr>
          <p:nvPr/>
        </p:nvCxnSpPr>
        <p:spPr>
          <a:xfrm>
            <a:off x="5909936" y="3692759"/>
            <a:ext cx="0" cy="159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06" idx="2"/>
            <a:endCxn id="176" idx="0"/>
          </p:cNvCxnSpPr>
          <p:nvPr/>
        </p:nvCxnSpPr>
        <p:spPr>
          <a:xfrm>
            <a:off x="5909936" y="5064001"/>
            <a:ext cx="0" cy="11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/>
          <p:cNvCxnSpPr>
            <a:stCxn id="199" idx="2"/>
            <a:endCxn id="168" idx="0"/>
          </p:cNvCxnSpPr>
          <p:nvPr/>
        </p:nvCxnSpPr>
        <p:spPr>
          <a:xfrm>
            <a:off x="5909936" y="2869288"/>
            <a:ext cx="0" cy="171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2" name="Группа 291"/>
          <p:cNvGrpSpPr/>
          <p:nvPr/>
        </p:nvGrpSpPr>
        <p:grpSpPr>
          <a:xfrm>
            <a:off x="3111492" y="1196752"/>
            <a:ext cx="7620836" cy="5422009"/>
            <a:chOff x="3111492" y="1058501"/>
            <a:chExt cx="7620836" cy="5480249"/>
          </a:xfrm>
        </p:grpSpPr>
        <p:sp>
          <p:nvSpPr>
            <p:cNvPr id="163" name="TextBox 162"/>
            <p:cNvSpPr txBox="1"/>
            <p:nvPr/>
          </p:nvSpPr>
          <p:spPr>
            <a:xfrm>
              <a:off x="5935502" y="1064224"/>
              <a:ext cx="529953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900" dirty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  <a:endParaRPr lang="ru-RU" sz="1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291" name="Группа 290"/>
            <p:cNvGrpSpPr/>
            <p:nvPr/>
          </p:nvGrpSpPr>
          <p:grpSpPr>
            <a:xfrm>
              <a:off x="3111492" y="1058501"/>
              <a:ext cx="7620836" cy="5480249"/>
              <a:chOff x="3111492" y="1058501"/>
              <a:chExt cx="7620836" cy="5480249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9063321" y="1062546"/>
                <a:ext cx="437940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900" dirty="0">
                    <a:solidFill>
                      <a:schemeClr val="accent1">
                        <a:lumMod val="75000"/>
                      </a:schemeClr>
                    </a:solidFill>
                  </a:rPr>
                  <a:t>да</a:t>
                </a:r>
                <a:endParaRPr lang="ru-RU" sz="19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4" name="Соединительная линия уступом 23"/>
              <p:cNvCxnSpPr>
                <a:stCxn id="84" idx="3"/>
                <a:endCxn id="164" idx="0"/>
              </p:cNvCxnSpPr>
              <p:nvPr/>
            </p:nvCxnSpPr>
            <p:spPr>
              <a:xfrm>
                <a:off x="8885322" y="1441956"/>
                <a:ext cx="699982" cy="38527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0" name="Группа 289"/>
              <p:cNvGrpSpPr/>
              <p:nvPr/>
            </p:nvGrpSpPr>
            <p:grpSpPr>
              <a:xfrm>
                <a:off x="3111492" y="1058501"/>
                <a:ext cx="7620836" cy="5480249"/>
                <a:chOff x="3111492" y="1058501"/>
                <a:chExt cx="7620836" cy="5480249"/>
              </a:xfrm>
            </p:grpSpPr>
            <p:sp>
              <p:nvSpPr>
                <p:cNvPr id="169" name="TextBox 168"/>
                <p:cNvSpPr txBox="1"/>
                <p:nvPr/>
              </p:nvSpPr>
              <p:spPr>
                <a:xfrm>
                  <a:off x="7636329" y="2852065"/>
                  <a:ext cx="529953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9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нет</a:t>
                  </a:r>
                  <a:endParaRPr lang="ru-RU" sz="19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4134784" y="5094091"/>
                  <a:ext cx="437940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9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да</a:t>
                  </a:r>
                  <a:endParaRPr lang="ru-RU" sz="19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7228615" y="5085184"/>
                  <a:ext cx="529953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9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нет</a:t>
                  </a:r>
                  <a:endParaRPr lang="ru-RU" sz="19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grpSp>
              <p:nvGrpSpPr>
                <p:cNvPr id="289" name="Группа 288"/>
                <p:cNvGrpSpPr/>
                <p:nvPr/>
              </p:nvGrpSpPr>
              <p:grpSpPr>
                <a:xfrm>
                  <a:off x="3111492" y="1058501"/>
                  <a:ext cx="7620836" cy="5480249"/>
                  <a:chOff x="3111492" y="1058501"/>
                  <a:chExt cx="7620836" cy="5480249"/>
                </a:xfrm>
              </p:grpSpPr>
              <p:sp>
                <p:nvSpPr>
                  <p:cNvPr id="84" name="Блок-схема: решение 83"/>
                  <p:cNvSpPr/>
                  <p:nvPr/>
                </p:nvSpPr>
                <p:spPr>
                  <a:xfrm>
                    <a:off x="6510193" y="1058501"/>
                    <a:ext cx="2375129" cy="766910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00" dirty="0"/>
                      <a:t>depth=0?</a:t>
                    </a:r>
                    <a:endParaRPr lang="ru-RU" sz="1900" dirty="0"/>
                  </a:p>
                </p:txBody>
              </p:sp>
              <p:sp>
                <p:nvSpPr>
                  <p:cNvPr id="164" name="Блок-схема: процесс 163"/>
                  <p:cNvSpPr/>
                  <p:nvPr/>
                </p:nvSpPr>
                <p:spPr>
                  <a:xfrm>
                    <a:off x="8438280" y="1827230"/>
                    <a:ext cx="2294048" cy="594781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900" dirty="0"/>
                      <a:t>Вызови оценочную функцию</a:t>
                    </a:r>
                    <a:endParaRPr lang="ru-RU" sz="1900" dirty="0"/>
                  </a:p>
                </p:txBody>
              </p:sp>
              <p:sp>
                <p:nvSpPr>
                  <p:cNvPr id="168" name="Блок-схема: решение 167"/>
                  <p:cNvSpPr/>
                  <p:nvPr/>
                </p:nvSpPr>
                <p:spPr>
                  <a:xfrm>
                    <a:off x="4485314" y="2922135"/>
                    <a:ext cx="2849244" cy="659183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900" dirty="0"/>
                      <a:t>Есть еще </a:t>
                    </a:r>
                    <a:r>
                      <a:rPr lang="ru-RU" sz="1900" dirty="0" smtClean="0"/>
                      <a:t>ходы?</a:t>
                    </a:r>
                    <a:endParaRPr lang="ru-RU" sz="1900" dirty="0"/>
                  </a:p>
                </p:txBody>
              </p:sp>
              <p:sp>
                <p:nvSpPr>
                  <p:cNvPr id="176" name="Блок-схема: решение 175"/>
                  <p:cNvSpPr/>
                  <p:nvPr/>
                </p:nvSpPr>
                <p:spPr>
                  <a:xfrm>
                    <a:off x="4485314" y="5085184"/>
                    <a:ext cx="2849244" cy="740897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00" dirty="0"/>
                      <a:t>score&lt;</a:t>
                    </a:r>
                    <a:r>
                      <a:rPr lang="en-US" sz="1900" dirty="0" err="1"/>
                      <a:t>tmp</a:t>
                    </a:r>
                    <a:r>
                      <a:rPr lang="en-US" sz="1900" dirty="0"/>
                      <a:t>?</a:t>
                    </a:r>
                    <a:endParaRPr lang="ru-RU" sz="1900" dirty="0"/>
                  </a:p>
                </p:txBody>
              </p:sp>
              <p:sp>
                <p:nvSpPr>
                  <p:cNvPr id="185" name="Блок-схема: знак завершения 184"/>
                  <p:cNvSpPr/>
                  <p:nvPr/>
                </p:nvSpPr>
                <p:spPr>
                  <a:xfrm>
                    <a:off x="9082102" y="6173957"/>
                    <a:ext cx="1030350" cy="364793"/>
                  </a:xfrm>
                  <a:prstGeom prst="flowChartTermina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900" dirty="0"/>
                      <a:t>Конец</a:t>
                    </a:r>
                    <a:endParaRPr lang="ru-RU" sz="1900" dirty="0"/>
                  </a:p>
                </p:txBody>
              </p:sp>
              <p:grpSp>
                <p:nvGrpSpPr>
                  <p:cNvPr id="19" name="Группа 18"/>
                  <p:cNvGrpSpPr/>
                  <p:nvPr/>
                </p:nvGrpSpPr>
                <p:grpSpPr>
                  <a:xfrm>
                    <a:off x="4762912" y="1841101"/>
                    <a:ext cx="2294048" cy="907902"/>
                    <a:chOff x="4835860" y="1860778"/>
                    <a:chExt cx="2294048" cy="907902"/>
                  </a:xfrm>
                </p:grpSpPr>
                <p:sp>
                  <p:nvSpPr>
                    <p:cNvPr id="197" name="Блок-схема: процесс 196"/>
                    <p:cNvSpPr/>
                    <p:nvPr/>
                  </p:nvSpPr>
                  <p:spPr>
                    <a:xfrm>
                      <a:off x="4835860" y="1860778"/>
                      <a:ext cx="2294048" cy="283520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00" dirty="0"/>
                        <a:t>score:=-INFINITY</a:t>
                      </a:r>
                      <a:endParaRPr lang="ru-RU" sz="1900" dirty="0"/>
                    </a:p>
                  </p:txBody>
                </p:sp>
                <p:sp>
                  <p:nvSpPr>
                    <p:cNvPr id="199" name="Блок-схема: процесс 198"/>
                    <p:cNvSpPr/>
                    <p:nvPr/>
                  </p:nvSpPr>
                  <p:spPr>
                    <a:xfrm>
                      <a:off x="4835860" y="2173899"/>
                      <a:ext cx="2294048" cy="594781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900" dirty="0"/>
                        <a:t>Сгенерируй все ходы</a:t>
                      </a:r>
                      <a:endParaRPr lang="ru-RU" sz="1900" dirty="0"/>
                    </a:p>
                  </p:txBody>
                </p:sp>
              </p:grpSp>
              <p:sp>
                <p:nvSpPr>
                  <p:cNvPr id="205" name="Блок-схема: процесс 204"/>
                  <p:cNvSpPr/>
                  <p:nvPr/>
                </p:nvSpPr>
                <p:spPr>
                  <a:xfrm>
                    <a:off x="3111492" y="5953774"/>
                    <a:ext cx="2294048" cy="283520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00" dirty="0"/>
                      <a:t>score:=tmp</a:t>
                    </a:r>
                    <a:endParaRPr lang="ru-RU" sz="1900" dirty="0"/>
                  </a:p>
                </p:txBody>
              </p:sp>
              <p:grpSp>
                <p:nvGrpSpPr>
                  <p:cNvPr id="20" name="Группа 19"/>
                  <p:cNvGrpSpPr/>
                  <p:nvPr/>
                </p:nvGrpSpPr>
                <p:grpSpPr>
                  <a:xfrm>
                    <a:off x="4606192" y="3742709"/>
                    <a:ext cx="2607488" cy="1224581"/>
                    <a:chOff x="4601628" y="3790276"/>
                    <a:chExt cx="2607488" cy="1224581"/>
                  </a:xfrm>
                </p:grpSpPr>
                <p:sp>
                  <p:nvSpPr>
                    <p:cNvPr id="203" name="Блок-схема: процесс 202"/>
                    <p:cNvSpPr/>
                    <p:nvPr/>
                  </p:nvSpPr>
                  <p:spPr>
                    <a:xfrm>
                      <a:off x="4601628" y="3790276"/>
                      <a:ext cx="2607488" cy="283520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900" dirty="0"/>
                        <a:t>Сделай ход</a:t>
                      </a:r>
                      <a:endParaRPr lang="ru-RU" sz="1900" dirty="0"/>
                    </a:p>
                  </p:txBody>
                </p:sp>
                <p:sp>
                  <p:nvSpPr>
                    <p:cNvPr id="206" name="Блок-схема: процесс 205"/>
                    <p:cNvSpPr/>
                    <p:nvPr/>
                  </p:nvSpPr>
                  <p:spPr>
                    <a:xfrm>
                      <a:off x="4601628" y="4731337"/>
                      <a:ext cx="2607488" cy="283520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900" dirty="0"/>
                        <a:t>Отмени ход</a:t>
                      </a:r>
                      <a:endParaRPr lang="ru-RU" sz="1900" dirty="0"/>
                    </a:p>
                  </p:txBody>
                </p:sp>
                <p:sp>
                  <p:nvSpPr>
                    <p:cNvPr id="207" name="Блок-схема: процесс 206"/>
                    <p:cNvSpPr/>
                    <p:nvPr/>
                  </p:nvSpPr>
                  <p:spPr>
                    <a:xfrm>
                      <a:off x="4601628" y="4105176"/>
                      <a:ext cx="2607488" cy="594781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00" dirty="0"/>
                        <a:t>tmp:=-</a:t>
                      </a:r>
                      <a:r>
                        <a:rPr lang="en-US" sz="1900" dirty="0" smtClean="0"/>
                        <a:t>Search(depth-1</a:t>
                      </a:r>
                      <a:r>
                        <a:rPr lang="ru-RU" sz="1900" dirty="0" smtClean="0"/>
                        <a:t>)</a:t>
                      </a:r>
                      <a:endParaRPr lang="ru-RU" sz="1900" dirty="0"/>
                    </a:p>
                  </p:txBody>
                </p:sp>
              </p:grpSp>
            </p:grpSp>
            <p:cxnSp>
              <p:nvCxnSpPr>
                <p:cNvPr id="22" name="Соединительная линия уступом 21"/>
                <p:cNvCxnSpPr>
                  <a:stCxn id="84" idx="1"/>
                  <a:endCxn id="197" idx="0"/>
                </p:cNvCxnSpPr>
                <p:nvPr/>
              </p:nvCxnSpPr>
              <p:spPr>
                <a:xfrm rot="10800000" flipV="1">
                  <a:off x="5909937" y="1441955"/>
                  <a:ext cx="600257" cy="399145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Прямая со стрелкой 25"/>
                <p:cNvCxnSpPr>
                  <a:stCxn id="164" idx="2"/>
                  <a:endCxn id="185" idx="0"/>
                </p:cNvCxnSpPr>
                <p:nvPr/>
              </p:nvCxnSpPr>
              <p:spPr>
                <a:xfrm>
                  <a:off x="9585304" y="2422011"/>
                  <a:ext cx="11973" cy="37519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Прямая со стрелкой 28"/>
                <p:cNvCxnSpPr>
                  <a:stCxn id="168" idx="3"/>
                </p:cNvCxnSpPr>
                <p:nvPr/>
              </p:nvCxnSpPr>
              <p:spPr>
                <a:xfrm>
                  <a:off x="7334558" y="3251727"/>
                  <a:ext cx="2262719" cy="1793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Соединительная линия уступом 76"/>
                <p:cNvCxnSpPr>
                  <a:stCxn id="176" idx="1"/>
                  <a:endCxn id="205" idx="0"/>
                </p:cNvCxnSpPr>
                <p:nvPr/>
              </p:nvCxnSpPr>
              <p:spPr>
                <a:xfrm rot="10800000" flipV="1">
                  <a:off x="4258516" y="5455632"/>
                  <a:ext cx="226798" cy="498141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Соединительная линия уступом 80"/>
                <p:cNvCxnSpPr>
                  <a:stCxn id="176" idx="3"/>
                  <a:endCxn id="205" idx="2"/>
                </p:cNvCxnSpPr>
                <p:nvPr/>
              </p:nvCxnSpPr>
              <p:spPr>
                <a:xfrm flipH="1">
                  <a:off x="4258516" y="5455633"/>
                  <a:ext cx="3076042" cy="781661"/>
                </a:xfrm>
                <a:prstGeom prst="bentConnector4">
                  <a:avLst>
                    <a:gd name="adj1" fmla="val -7432"/>
                    <a:gd name="adj2" fmla="val 11238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Соединительная линия уступом 261"/>
                <p:cNvCxnSpPr>
                  <a:endCxn id="168" idx="0"/>
                </p:cNvCxnSpPr>
                <p:nvPr/>
              </p:nvCxnSpPr>
              <p:spPr>
                <a:xfrm rot="5400000" flipH="1" flipV="1">
                  <a:off x="4180441" y="4626858"/>
                  <a:ext cx="3434218" cy="24772"/>
                </a:xfrm>
                <a:prstGeom prst="bentConnector5">
                  <a:avLst>
                    <a:gd name="adj1" fmla="val -2775"/>
                    <a:gd name="adj2" fmla="val -11761473"/>
                    <a:gd name="adj3" fmla="val 103058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06108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38348" y="1500174"/>
            <a:ext cx="8143932" cy="4643470"/>
          </a:xfrm>
        </p:spPr>
        <p:txBody>
          <a:bodyPr>
            <a:noAutofit/>
          </a:bodyPr>
          <a:lstStyle/>
          <a:p>
            <a:pPr lvl="0"/>
            <a:r>
              <a:rPr lang="ru-RU" sz="2800" dirty="0"/>
              <a:t>исследовать различные </a:t>
            </a:r>
            <a:r>
              <a:rPr lang="ru-RU" sz="2800" i="1" u="sng" dirty="0"/>
              <a:t>алгоритмы</a:t>
            </a:r>
            <a:r>
              <a:rPr lang="ru-RU" sz="2800" dirty="0"/>
              <a:t> поиска лучшего хода в игровой программе;</a:t>
            </a:r>
          </a:p>
          <a:p>
            <a:pPr lvl="0"/>
            <a:r>
              <a:rPr lang="ru-RU" sz="2800" dirty="0"/>
              <a:t>реализовать логику игры </a:t>
            </a:r>
            <a:r>
              <a:rPr lang="ru-RU" sz="2800" b="1" i="1" dirty="0"/>
              <a:t>"Русские шашки"</a:t>
            </a:r>
            <a:r>
              <a:rPr lang="ru-RU" sz="2800" dirty="0"/>
              <a:t>;</a:t>
            </a:r>
          </a:p>
          <a:p>
            <a:pPr lvl="0"/>
            <a:r>
              <a:rPr lang="ru-RU" sz="2800" dirty="0"/>
              <a:t>создать </a:t>
            </a:r>
            <a:r>
              <a:rPr lang="ru-RU" sz="2800" i="1" u="sng" dirty="0"/>
              <a:t>виртуального игрока</a:t>
            </a:r>
            <a:r>
              <a:rPr lang="ru-RU" sz="2800" dirty="0"/>
              <a:t>, способного оценивать ситуацию на доске и определять наилучший ход;</a:t>
            </a:r>
          </a:p>
          <a:p>
            <a:pPr lvl="0"/>
            <a:r>
              <a:rPr lang="ru-RU" sz="2800" dirty="0"/>
              <a:t>реализовать </a:t>
            </a:r>
            <a:r>
              <a:rPr lang="ru-RU" sz="2800" i="1" u="sng" dirty="0"/>
              <a:t>пользовательский интерфейс</a:t>
            </a:r>
            <a:r>
              <a:rPr lang="ru-RU" sz="2800" dirty="0"/>
              <a:t> игры;</a:t>
            </a:r>
          </a:p>
          <a:p>
            <a:pPr lvl="0"/>
            <a:r>
              <a:rPr lang="ru-RU" sz="2800" dirty="0"/>
              <a:t>оценить качество игры бота в сравнении с другими известными игровыми программами, такими как </a:t>
            </a:r>
            <a:r>
              <a:rPr lang="ru-RU" sz="2800" b="1" i="1" dirty="0"/>
              <a:t>"Тундра</a:t>
            </a:r>
            <a:r>
              <a:rPr lang="ru-RU" sz="2800" b="1" dirty="0"/>
              <a:t>" </a:t>
            </a:r>
            <a:r>
              <a:rPr lang="ru-RU" sz="2800" dirty="0"/>
              <a:t>или </a:t>
            </a:r>
            <a:r>
              <a:rPr lang="ru-RU" sz="2800" b="1" i="1" dirty="0"/>
              <a:t>"</a:t>
            </a:r>
            <a:r>
              <a:rPr lang="en-US" sz="2800" b="1" i="1" dirty="0"/>
              <a:t>Aurora Borealis</a:t>
            </a:r>
            <a:r>
              <a:rPr lang="ru-RU" sz="2800" b="1" i="1" dirty="0"/>
              <a:t>"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F8B6-377C-48A1-974C-AADCC1B0B11F}" type="datetime1">
              <a:rPr lang="ru-RU" smtClean="0"/>
              <a:t>18.05.2017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Группа 192"/>
          <p:cNvGrpSpPr/>
          <p:nvPr/>
        </p:nvGrpSpPr>
        <p:grpSpPr>
          <a:xfrm>
            <a:off x="2166910" y="1643053"/>
            <a:ext cx="2857520" cy="2870811"/>
            <a:chOff x="428596" y="428604"/>
            <a:chExt cx="3143272" cy="3157892"/>
          </a:xfrm>
        </p:grpSpPr>
        <p:grpSp>
          <p:nvGrpSpPr>
            <p:cNvPr id="97" name="Группа 96"/>
            <p:cNvGrpSpPr/>
            <p:nvPr/>
          </p:nvGrpSpPr>
          <p:grpSpPr>
            <a:xfrm>
              <a:off x="428596" y="428604"/>
              <a:ext cx="3143272" cy="3157892"/>
              <a:chOff x="428596" y="428603"/>
              <a:chExt cx="3857652" cy="3875595"/>
            </a:xfrm>
          </p:grpSpPr>
          <p:pic>
            <p:nvPicPr>
              <p:cNvPr id="96" name="Рисунок 95" descr="Border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8596" y="428603"/>
                <a:ext cx="3857652" cy="3875595"/>
              </a:xfrm>
              <a:prstGeom prst="rect">
                <a:avLst/>
              </a:prstGeom>
            </p:spPr>
          </p:pic>
          <p:grpSp>
            <p:nvGrpSpPr>
              <p:cNvPr id="31" name="Группа 30"/>
              <p:cNvGrpSpPr/>
              <p:nvPr/>
            </p:nvGrpSpPr>
            <p:grpSpPr>
              <a:xfrm>
                <a:off x="642910" y="642918"/>
                <a:ext cx="3429024" cy="3429024"/>
                <a:chOff x="1714480" y="642918"/>
                <a:chExt cx="5690842" cy="5690842"/>
              </a:xfrm>
            </p:grpSpPr>
            <p:sp>
              <p:nvSpPr>
                <p:cNvPr id="32" name="Прямоугольник 31"/>
                <p:cNvSpPr/>
                <p:nvPr/>
              </p:nvSpPr>
              <p:spPr>
                <a:xfrm>
                  <a:off x="52863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3" name="Прямоугольник 32"/>
                <p:cNvSpPr/>
                <p:nvPr/>
              </p:nvSpPr>
              <p:spPr>
                <a:xfrm>
                  <a:off x="24288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Прямоугольник 33"/>
                <p:cNvSpPr/>
                <p:nvPr/>
              </p:nvSpPr>
              <p:spPr>
                <a:xfrm>
                  <a:off x="385762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5" name="Прямоугольник 34"/>
                <p:cNvSpPr/>
                <p:nvPr/>
              </p:nvSpPr>
              <p:spPr>
                <a:xfrm>
                  <a:off x="52863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6" name="Прямоугольник 35"/>
                <p:cNvSpPr/>
                <p:nvPr/>
              </p:nvSpPr>
              <p:spPr>
                <a:xfrm>
                  <a:off x="67151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7" name="Прямоугольник 36"/>
                <p:cNvSpPr/>
                <p:nvPr/>
              </p:nvSpPr>
              <p:spPr>
                <a:xfrm>
                  <a:off x="60007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8" name="Прямоугольник 37"/>
                <p:cNvSpPr/>
                <p:nvPr/>
              </p:nvSpPr>
              <p:spPr>
                <a:xfrm>
                  <a:off x="457200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9" name="Прямоугольник 38"/>
                <p:cNvSpPr/>
                <p:nvPr/>
              </p:nvSpPr>
              <p:spPr>
                <a:xfrm>
                  <a:off x="31432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0" name="Прямоугольник 39"/>
                <p:cNvSpPr/>
                <p:nvPr/>
              </p:nvSpPr>
              <p:spPr>
                <a:xfrm>
                  <a:off x="17144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1" name="Прямоугольник 40"/>
                <p:cNvSpPr/>
                <p:nvPr/>
              </p:nvSpPr>
              <p:spPr>
                <a:xfrm>
                  <a:off x="24288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2" name="Прямоугольник 41"/>
                <p:cNvSpPr/>
                <p:nvPr/>
              </p:nvSpPr>
              <p:spPr>
                <a:xfrm>
                  <a:off x="385762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3" name="Прямоугольник 42"/>
                <p:cNvSpPr/>
                <p:nvPr/>
              </p:nvSpPr>
              <p:spPr>
                <a:xfrm>
                  <a:off x="52863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4" name="Прямоугольник 43"/>
                <p:cNvSpPr/>
                <p:nvPr/>
              </p:nvSpPr>
              <p:spPr>
                <a:xfrm>
                  <a:off x="67151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5" name="Прямоугольник 44"/>
                <p:cNvSpPr/>
                <p:nvPr/>
              </p:nvSpPr>
              <p:spPr>
                <a:xfrm>
                  <a:off x="60007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6" name="Прямоугольник 45"/>
                <p:cNvSpPr/>
                <p:nvPr/>
              </p:nvSpPr>
              <p:spPr>
                <a:xfrm>
                  <a:off x="457200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7" name="Прямоугольник 46"/>
                <p:cNvSpPr/>
                <p:nvPr/>
              </p:nvSpPr>
              <p:spPr>
                <a:xfrm>
                  <a:off x="17144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8" name="Прямоугольник 47"/>
                <p:cNvSpPr/>
                <p:nvPr/>
              </p:nvSpPr>
              <p:spPr>
                <a:xfrm>
                  <a:off x="24288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9" name="Прямоугольник 48"/>
                <p:cNvSpPr/>
                <p:nvPr/>
              </p:nvSpPr>
              <p:spPr>
                <a:xfrm>
                  <a:off x="31432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0" name="Прямоугольник 49"/>
                <p:cNvSpPr/>
                <p:nvPr/>
              </p:nvSpPr>
              <p:spPr>
                <a:xfrm>
                  <a:off x="385762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1" name="Прямоугольник 50"/>
                <p:cNvSpPr/>
                <p:nvPr/>
              </p:nvSpPr>
              <p:spPr>
                <a:xfrm>
                  <a:off x="52863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2" name="Прямоугольник 51"/>
                <p:cNvSpPr/>
                <p:nvPr/>
              </p:nvSpPr>
              <p:spPr>
                <a:xfrm>
                  <a:off x="67151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3" name="Прямоугольник 52"/>
                <p:cNvSpPr/>
                <p:nvPr/>
              </p:nvSpPr>
              <p:spPr>
                <a:xfrm>
                  <a:off x="60007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4" name="Прямоугольник 53"/>
                <p:cNvSpPr/>
                <p:nvPr/>
              </p:nvSpPr>
              <p:spPr>
                <a:xfrm>
                  <a:off x="60007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5" name="Прямоугольник 54"/>
                <p:cNvSpPr/>
                <p:nvPr/>
              </p:nvSpPr>
              <p:spPr>
                <a:xfrm>
                  <a:off x="52863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6" name="Прямоугольник 55"/>
                <p:cNvSpPr/>
                <p:nvPr/>
              </p:nvSpPr>
              <p:spPr>
                <a:xfrm>
                  <a:off x="457200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7" name="Прямоугольник 56"/>
                <p:cNvSpPr/>
                <p:nvPr/>
              </p:nvSpPr>
              <p:spPr>
                <a:xfrm>
                  <a:off x="457200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8" name="Прямоугольник 57"/>
                <p:cNvSpPr/>
                <p:nvPr/>
              </p:nvSpPr>
              <p:spPr>
                <a:xfrm>
                  <a:off x="385762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9" name="Прямоугольник 58"/>
                <p:cNvSpPr/>
                <p:nvPr/>
              </p:nvSpPr>
              <p:spPr>
                <a:xfrm>
                  <a:off x="31432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0" name="Прямоугольник 59"/>
                <p:cNvSpPr/>
                <p:nvPr/>
              </p:nvSpPr>
              <p:spPr>
                <a:xfrm>
                  <a:off x="31432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1" name="Прямоугольник 60"/>
                <p:cNvSpPr/>
                <p:nvPr/>
              </p:nvSpPr>
              <p:spPr>
                <a:xfrm>
                  <a:off x="24288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2" name="Прямоугольник 61"/>
                <p:cNvSpPr/>
                <p:nvPr/>
              </p:nvSpPr>
              <p:spPr>
                <a:xfrm>
                  <a:off x="17144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3" name="Прямоугольник 62"/>
                <p:cNvSpPr/>
                <p:nvPr/>
              </p:nvSpPr>
              <p:spPr>
                <a:xfrm>
                  <a:off x="17144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4" name="Прямоугольник 63"/>
                <p:cNvSpPr/>
                <p:nvPr/>
              </p:nvSpPr>
              <p:spPr>
                <a:xfrm>
                  <a:off x="67151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5" name="Прямоугольник 64"/>
                <p:cNvSpPr/>
                <p:nvPr/>
              </p:nvSpPr>
              <p:spPr>
                <a:xfrm>
                  <a:off x="31432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6" name="Прямоугольник 65"/>
                <p:cNvSpPr/>
                <p:nvPr/>
              </p:nvSpPr>
              <p:spPr>
                <a:xfrm>
                  <a:off x="24288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7" name="Прямоугольник 66"/>
                <p:cNvSpPr/>
                <p:nvPr/>
              </p:nvSpPr>
              <p:spPr>
                <a:xfrm>
                  <a:off x="385762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8" name="Прямоугольник 67"/>
                <p:cNvSpPr/>
                <p:nvPr/>
              </p:nvSpPr>
              <p:spPr>
                <a:xfrm>
                  <a:off x="52863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9" name="Прямоугольник 68"/>
                <p:cNvSpPr/>
                <p:nvPr/>
              </p:nvSpPr>
              <p:spPr>
                <a:xfrm>
                  <a:off x="67151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0" name="Прямоугольник 69"/>
                <p:cNvSpPr/>
                <p:nvPr/>
              </p:nvSpPr>
              <p:spPr>
                <a:xfrm>
                  <a:off x="67151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1" name="Прямоугольник 70"/>
                <p:cNvSpPr/>
                <p:nvPr/>
              </p:nvSpPr>
              <p:spPr>
                <a:xfrm>
                  <a:off x="67151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2" name="Прямоугольник 71"/>
                <p:cNvSpPr/>
                <p:nvPr/>
              </p:nvSpPr>
              <p:spPr>
                <a:xfrm>
                  <a:off x="60007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3" name="Прямоугольник 72"/>
                <p:cNvSpPr/>
                <p:nvPr/>
              </p:nvSpPr>
              <p:spPr>
                <a:xfrm>
                  <a:off x="60007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4" name="Прямоугольник 73"/>
                <p:cNvSpPr/>
                <p:nvPr/>
              </p:nvSpPr>
              <p:spPr>
                <a:xfrm>
                  <a:off x="67151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5" name="Прямоугольник 74"/>
                <p:cNvSpPr/>
                <p:nvPr/>
              </p:nvSpPr>
              <p:spPr>
                <a:xfrm>
                  <a:off x="60007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6" name="Прямоугольник 75"/>
                <p:cNvSpPr/>
                <p:nvPr/>
              </p:nvSpPr>
              <p:spPr>
                <a:xfrm>
                  <a:off x="60007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7" name="Прямоугольник 76"/>
                <p:cNvSpPr/>
                <p:nvPr/>
              </p:nvSpPr>
              <p:spPr>
                <a:xfrm>
                  <a:off x="52863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8" name="Прямоугольник 77"/>
                <p:cNvSpPr/>
                <p:nvPr/>
              </p:nvSpPr>
              <p:spPr>
                <a:xfrm>
                  <a:off x="17144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9" name="Прямоугольник 78"/>
                <p:cNvSpPr/>
                <p:nvPr/>
              </p:nvSpPr>
              <p:spPr>
                <a:xfrm>
                  <a:off x="24288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0" name="Прямоугольник 79"/>
                <p:cNvSpPr/>
                <p:nvPr/>
              </p:nvSpPr>
              <p:spPr>
                <a:xfrm>
                  <a:off x="385762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1" name="Прямоугольник 80"/>
                <p:cNvSpPr/>
                <p:nvPr/>
              </p:nvSpPr>
              <p:spPr>
                <a:xfrm>
                  <a:off x="457200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2" name="Прямоугольник 81"/>
                <p:cNvSpPr/>
                <p:nvPr/>
              </p:nvSpPr>
              <p:spPr>
                <a:xfrm>
                  <a:off x="52863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3" name="Прямоугольник 82"/>
                <p:cNvSpPr/>
                <p:nvPr/>
              </p:nvSpPr>
              <p:spPr>
                <a:xfrm>
                  <a:off x="457200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4" name="Прямоугольник 83"/>
                <p:cNvSpPr/>
                <p:nvPr/>
              </p:nvSpPr>
              <p:spPr>
                <a:xfrm>
                  <a:off x="457200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5" name="Прямоугольник 84"/>
                <p:cNvSpPr/>
                <p:nvPr/>
              </p:nvSpPr>
              <p:spPr>
                <a:xfrm>
                  <a:off x="385762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6" name="Прямоугольник 85"/>
                <p:cNvSpPr/>
                <p:nvPr/>
              </p:nvSpPr>
              <p:spPr>
                <a:xfrm>
                  <a:off x="31432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7" name="Прямоугольник 86"/>
                <p:cNvSpPr/>
                <p:nvPr/>
              </p:nvSpPr>
              <p:spPr>
                <a:xfrm>
                  <a:off x="17144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8" name="Прямоугольник 87"/>
                <p:cNvSpPr/>
                <p:nvPr/>
              </p:nvSpPr>
              <p:spPr>
                <a:xfrm>
                  <a:off x="24288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9" name="Прямоугольник 88"/>
                <p:cNvSpPr/>
                <p:nvPr/>
              </p:nvSpPr>
              <p:spPr>
                <a:xfrm>
                  <a:off x="31432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0" name="Прямоугольник 89"/>
                <p:cNvSpPr/>
                <p:nvPr/>
              </p:nvSpPr>
              <p:spPr>
                <a:xfrm>
                  <a:off x="17144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1" name="Прямоугольник 90"/>
                <p:cNvSpPr/>
                <p:nvPr/>
              </p:nvSpPr>
              <p:spPr>
                <a:xfrm>
                  <a:off x="24288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2" name="Прямоугольник 91"/>
                <p:cNvSpPr/>
                <p:nvPr/>
              </p:nvSpPr>
              <p:spPr>
                <a:xfrm>
                  <a:off x="385762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3" name="Прямоугольник 92"/>
                <p:cNvSpPr/>
                <p:nvPr/>
              </p:nvSpPr>
              <p:spPr>
                <a:xfrm>
                  <a:off x="457200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4" name="Прямоугольник 93"/>
                <p:cNvSpPr/>
                <p:nvPr/>
              </p:nvSpPr>
              <p:spPr>
                <a:xfrm>
                  <a:off x="31432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5" name="Прямоугольник 94"/>
                <p:cNvSpPr/>
                <p:nvPr/>
              </p:nvSpPr>
              <p:spPr>
                <a:xfrm>
                  <a:off x="17144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pic>
          <p:nvPicPr>
            <p:cNvPr id="114" name="Рисунок 113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3200" y="1643050"/>
              <a:ext cx="338400" cy="338400"/>
            </a:xfrm>
            <a:prstGeom prst="rect">
              <a:avLst/>
            </a:prstGeom>
          </p:spPr>
        </p:pic>
        <p:pic>
          <p:nvPicPr>
            <p:cNvPr id="116" name="Рисунок 115" descr="WhiteQueen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6000" y="604800"/>
              <a:ext cx="338400" cy="338400"/>
            </a:xfrm>
            <a:prstGeom prst="rect">
              <a:avLst/>
            </a:prstGeom>
          </p:spPr>
        </p:pic>
        <p:pic>
          <p:nvPicPr>
            <p:cNvPr id="118" name="Рисунок 117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3200" y="954000"/>
              <a:ext cx="338400" cy="338400"/>
            </a:xfrm>
            <a:prstGeom prst="rect">
              <a:avLst/>
            </a:prstGeom>
          </p:spPr>
        </p:pic>
        <p:pic>
          <p:nvPicPr>
            <p:cNvPr id="119" name="Рисунок 118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0232" y="954000"/>
              <a:ext cx="338400" cy="338400"/>
            </a:xfrm>
            <a:prstGeom prst="rect">
              <a:avLst/>
            </a:prstGeom>
          </p:spPr>
        </p:pic>
        <p:pic>
          <p:nvPicPr>
            <p:cNvPr id="120" name="Рисунок 119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4612" y="954000"/>
              <a:ext cx="338400" cy="338400"/>
            </a:xfrm>
            <a:prstGeom prst="rect">
              <a:avLst/>
            </a:prstGeom>
          </p:spPr>
        </p:pic>
        <p:pic>
          <p:nvPicPr>
            <p:cNvPr id="129" name="Рисунок 128" descr="WhiteChecker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7452" y="1304650"/>
              <a:ext cx="338400" cy="338400"/>
            </a:xfrm>
            <a:prstGeom prst="rect">
              <a:avLst/>
            </a:prstGeom>
          </p:spPr>
        </p:pic>
        <p:pic>
          <p:nvPicPr>
            <p:cNvPr id="142" name="Рисунок 141" descr="WhiteChecker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8662" y="2000240"/>
              <a:ext cx="338400" cy="338400"/>
            </a:xfrm>
            <a:prstGeom prst="rect">
              <a:avLst/>
            </a:prstGeom>
          </p:spPr>
        </p:pic>
      </p:grp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89B2-4D14-4004-B921-6E4658248649}" type="datetime1">
              <a:rPr lang="ru-RU" smtClean="0"/>
              <a:t>18.05.2017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195" name="Заголовок 19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дерева игры</a:t>
            </a:r>
            <a:endParaRPr lang="ru-RU" dirty="0"/>
          </a:p>
        </p:txBody>
      </p:sp>
      <p:sp>
        <p:nvSpPr>
          <p:cNvPr id="196" name="TextBox 195"/>
          <p:cNvSpPr txBox="1"/>
          <p:nvPr/>
        </p:nvSpPr>
        <p:spPr>
          <a:xfrm>
            <a:off x="1952596" y="4929201"/>
            <a:ext cx="35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Просчет хода заканчивается при достижении заданной глубины.</a:t>
            </a:r>
          </a:p>
          <a:p>
            <a:r>
              <a:rPr lang="ru-RU" dirty="0"/>
              <a:t>На последнем шаге рекурсии вызывается оценочная функция.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5310182" y="1428739"/>
            <a:ext cx="5000660" cy="5065603"/>
            <a:chOff x="3786182" y="1428736"/>
            <a:chExt cx="5000660" cy="5065603"/>
          </a:xfrm>
        </p:grpSpPr>
        <p:sp>
          <p:nvSpPr>
            <p:cNvPr id="19" name="Овал 18"/>
            <p:cNvSpPr/>
            <p:nvPr/>
          </p:nvSpPr>
          <p:spPr>
            <a:xfrm>
              <a:off x="5143504" y="2214554"/>
              <a:ext cx="1071570" cy="57150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d8-h8</a:t>
              </a:r>
              <a:endParaRPr lang="ru-RU" dirty="0"/>
            </a:p>
          </p:txBody>
        </p:sp>
        <p:cxnSp>
          <p:nvCxnSpPr>
            <p:cNvPr id="27" name="Прямая со стрелкой 26"/>
            <p:cNvCxnSpPr/>
            <p:nvPr/>
          </p:nvCxnSpPr>
          <p:spPr>
            <a:xfrm rot="16200000" flipH="1">
              <a:off x="6322231" y="1464455"/>
              <a:ext cx="785818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 rot="5400000">
              <a:off x="5607851" y="1464455"/>
              <a:ext cx="785818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Группа 166"/>
            <p:cNvGrpSpPr/>
            <p:nvPr/>
          </p:nvGrpSpPr>
          <p:grpSpPr>
            <a:xfrm>
              <a:off x="7215206" y="2786058"/>
              <a:ext cx="1500198" cy="1065076"/>
              <a:chOff x="6715140" y="2071678"/>
              <a:chExt cx="1500198" cy="1065076"/>
            </a:xfrm>
          </p:grpSpPr>
          <p:cxnSp>
            <p:nvCxnSpPr>
              <p:cNvPr id="130" name="Прямая со стрелкой 129"/>
              <p:cNvCxnSpPr/>
              <p:nvPr/>
            </p:nvCxnSpPr>
            <p:spPr>
              <a:xfrm>
                <a:off x="6715140" y="2071678"/>
                <a:ext cx="857256" cy="714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Прямая со стрелкой 130"/>
              <p:cNvCxnSpPr/>
              <p:nvPr/>
            </p:nvCxnSpPr>
            <p:spPr>
              <a:xfrm>
                <a:off x="6715140" y="2071678"/>
                <a:ext cx="1500198" cy="714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7643834" y="2428868"/>
                <a:ext cx="5000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4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141" name="Прямоугольник 140"/>
            <p:cNvSpPr/>
            <p:nvPr/>
          </p:nvSpPr>
          <p:spPr>
            <a:xfrm>
              <a:off x="4214810" y="3500438"/>
              <a:ext cx="1071570" cy="5715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c5-a3</a:t>
              </a:r>
              <a:endParaRPr lang="ru-RU" dirty="0"/>
            </a:p>
          </p:txBody>
        </p:sp>
        <p:cxnSp>
          <p:nvCxnSpPr>
            <p:cNvPr id="143" name="Прямая со стрелкой 142"/>
            <p:cNvCxnSpPr>
              <a:stCxn id="19" idx="4"/>
            </p:cNvCxnSpPr>
            <p:nvPr/>
          </p:nvCxnSpPr>
          <p:spPr>
            <a:xfrm rot="16200000" flipH="1">
              <a:off x="6072198" y="2393149"/>
              <a:ext cx="714380" cy="150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 стрелкой 143"/>
            <p:cNvCxnSpPr>
              <a:stCxn id="19" idx="4"/>
              <a:endCxn id="141" idx="0"/>
            </p:cNvCxnSpPr>
            <p:nvPr/>
          </p:nvCxnSpPr>
          <p:spPr>
            <a:xfrm rot="5400000">
              <a:off x="4857752" y="2678901"/>
              <a:ext cx="714380" cy="9286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Группа 191"/>
            <p:cNvGrpSpPr/>
            <p:nvPr/>
          </p:nvGrpSpPr>
          <p:grpSpPr>
            <a:xfrm>
              <a:off x="6357950" y="1428736"/>
              <a:ext cx="2428892" cy="1065076"/>
              <a:chOff x="6143636" y="857232"/>
              <a:chExt cx="2428892" cy="1065076"/>
            </a:xfrm>
          </p:grpSpPr>
          <p:cxnSp>
            <p:nvCxnSpPr>
              <p:cNvPr id="147" name="Прямая со стрелкой 146"/>
              <p:cNvCxnSpPr/>
              <p:nvPr/>
            </p:nvCxnSpPr>
            <p:spPr>
              <a:xfrm>
                <a:off x="6143636" y="857232"/>
                <a:ext cx="1643074" cy="7858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Прямая со стрелкой 149"/>
              <p:cNvCxnSpPr/>
              <p:nvPr/>
            </p:nvCxnSpPr>
            <p:spPr>
              <a:xfrm>
                <a:off x="6143636" y="857232"/>
                <a:ext cx="2428892" cy="7858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Box 155"/>
              <p:cNvSpPr txBox="1"/>
              <p:nvPr/>
            </p:nvSpPr>
            <p:spPr>
              <a:xfrm>
                <a:off x="7858148" y="1214422"/>
                <a:ext cx="5000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4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cxnSp>
          <p:nvCxnSpPr>
            <p:cNvPr id="160" name="Прямая со стрелкой 159"/>
            <p:cNvCxnSpPr>
              <a:stCxn id="19" idx="4"/>
            </p:cNvCxnSpPr>
            <p:nvPr/>
          </p:nvCxnSpPr>
          <p:spPr>
            <a:xfrm rot="16200000" flipH="1">
              <a:off x="5464974" y="3000372"/>
              <a:ext cx="714380" cy="2857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Группа 171"/>
            <p:cNvGrpSpPr/>
            <p:nvPr/>
          </p:nvGrpSpPr>
          <p:grpSpPr>
            <a:xfrm>
              <a:off x="3786182" y="4071942"/>
              <a:ext cx="928694" cy="1065076"/>
              <a:chOff x="5786446" y="2071678"/>
              <a:chExt cx="928694" cy="1065076"/>
            </a:xfrm>
          </p:grpSpPr>
          <p:cxnSp>
            <p:nvCxnSpPr>
              <p:cNvPr id="173" name="Прямая со стрелкой 172"/>
              <p:cNvCxnSpPr/>
              <p:nvPr/>
            </p:nvCxnSpPr>
            <p:spPr>
              <a:xfrm rot="10800000" flipV="1">
                <a:off x="5786446" y="2071678"/>
                <a:ext cx="928694" cy="7858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Прямая со стрелкой 173"/>
              <p:cNvCxnSpPr/>
              <p:nvPr/>
            </p:nvCxnSpPr>
            <p:spPr>
              <a:xfrm rot="5400000">
                <a:off x="6215074" y="2357430"/>
                <a:ext cx="785818" cy="2143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TextBox 174"/>
              <p:cNvSpPr txBox="1"/>
              <p:nvPr/>
            </p:nvSpPr>
            <p:spPr>
              <a:xfrm>
                <a:off x="5929322" y="2428868"/>
                <a:ext cx="5000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4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181" name="Группа 180"/>
            <p:cNvGrpSpPr/>
            <p:nvPr/>
          </p:nvGrpSpPr>
          <p:grpSpPr>
            <a:xfrm>
              <a:off x="7215206" y="4071942"/>
              <a:ext cx="928694" cy="1071570"/>
              <a:chOff x="6715140" y="2071678"/>
              <a:chExt cx="928694" cy="1071570"/>
            </a:xfrm>
          </p:grpSpPr>
          <p:cxnSp>
            <p:nvCxnSpPr>
              <p:cNvPr id="182" name="Прямая со стрелкой 181"/>
              <p:cNvCxnSpPr/>
              <p:nvPr/>
            </p:nvCxnSpPr>
            <p:spPr>
              <a:xfrm rot="16200000" flipH="1">
                <a:off x="6465107" y="2321711"/>
                <a:ext cx="785818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 стрелкой 182"/>
              <p:cNvCxnSpPr/>
              <p:nvPr/>
            </p:nvCxnSpPr>
            <p:spPr>
              <a:xfrm>
                <a:off x="6715140" y="2071678"/>
                <a:ext cx="928694" cy="714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TextBox 183"/>
              <p:cNvSpPr txBox="1"/>
              <p:nvPr/>
            </p:nvSpPr>
            <p:spPr>
              <a:xfrm>
                <a:off x="7072330" y="2435362"/>
                <a:ext cx="5000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4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133" name="Группа 132"/>
            <p:cNvGrpSpPr/>
            <p:nvPr/>
          </p:nvGrpSpPr>
          <p:grpSpPr>
            <a:xfrm>
              <a:off x="6000760" y="4071942"/>
              <a:ext cx="928694" cy="1071570"/>
              <a:chOff x="6715140" y="2071678"/>
              <a:chExt cx="928694" cy="1071570"/>
            </a:xfrm>
          </p:grpSpPr>
          <p:cxnSp>
            <p:nvCxnSpPr>
              <p:cNvPr id="134" name="Прямая со стрелкой 133"/>
              <p:cNvCxnSpPr/>
              <p:nvPr/>
            </p:nvCxnSpPr>
            <p:spPr>
              <a:xfrm rot="16200000" flipH="1">
                <a:off x="6465107" y="2321711"/>
                <a:ext cx="785818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 стрелкой 134"/>
              <p:cNvCxnSpPr/>
              <p:nvPr/>
            </p:nvCxnSpPr>
            <p:spPr>
              <a:xfrm>
                <a:off x="6715140" y="2071678"/>
                <a:ext cx="928694" cy="714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TextBox 135"/>
              <p:cNvSpPr txBox="1"/>
              <p:nvPr/>
            </p:nvSpPr>
            <p:spPr>
              <a:xfrm>
                <a:off x="7072330" y="2435362"/>
                <a:ext cx="5000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4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cxnSp>
          <p:nvCxnSpPr>
            <p:cNvPr id="138" name="Прямая со стрелкой 137"/>
            <p:cNvCxnSpPr/>
            <p:nvPr/>
          </p:nvCxnSpPr>
          <p:spPr>
            <a:xfrm rot="5400000">
              <a:off x="5357818" y="4143380"/>
              <a:ext cx="71438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Группа 144"/>
            <p:cNvGrpSpPr/>
            <p:nvPr/>
          </p:nvGrpSpPr>
          <p:grpSpPr>
            <a:xfrm>
              <a:off x="5143504" y="5357828"/>
              <a:ext cx="642942" cy="1136511"/>
              <a:chOff x="6429388" y="2071678"/>
              <a:chExt cx="642942" cy="870396"/>
            </a:xfrm>
          </p:grpSpPr>
          <p:cxnSp>
            <p:nvCxnSpPr>
              <p:cNvPr id="148" name="Прямая со стрелкой 147"/>
              <p:cNvCxnSpPr/>
              <p:nvPr/>
            </p:nvCxnSpPr>
            <p:spPr>
              <a:xfrm rot="5400000">
                <a:off x="6250793" y="2250273"/>
                <a:ext cx="642942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Прямая со стрелкой 148"/>
              <p:cNvCxnSpPr/>
              <p:nvPr/>
            </p:nvCxnSpPr>
            <p:spPr>
              <a:xfrm rot="16200000" flipH="1">
                <a:off x="6572264" y="2214554"/>
                <a:ext cx="642942" cy="3571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TextBox 150"/>
              <p:cNvSpPr txBox="1"/>
              <p:nvPr/>
            </p:nvSpPr>
            <p:spPr>
              <a:xfrm>
                <a:off x="6500826" y="2399940"/>
                <a:ext cx="500066" cy="542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4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155" name="Овал 154"/>
            <p:cNvSpPr/>
            <p:nvPr/>
          </p:nvSpPr>
          <p:spPr>
            <a:xfrm>
              <a:off x="6572264" y="2214554"/>
              <a:ext cx="1071570" cy="57150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b4-b8</a:t>
              </a:r>
              <a:endParaRPr lang="ru-RU" dirty="0"/>
            </a:p>
          </p:txBody>
        </p:sp>
        <p:sp>
          <p:nvSpPr>
            <p:cNvPr id="157" name="Овал 156"/>
            <p:cNvSpPr/>
            <p:nvPr/>
          </p:nvSpPr>
          <p:spPr>
            <a:xfrm>
              <a:off x="4929190" y="4786322"/>
              <a:ext cx="1071570" cy="57150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h8-b2</a:t>
              </a:r>
              <a:endParaRPr lang="ru-RU" dirty="0"/>
            </a:p>
          </p:txBody>
        </p:sp>
        <p:sp>
          <p:nvSpPr>
            <p:cNvPr id="158" name="Прямоугольник 157"/>
            <p:cNvSpPr/>
            <p:nvPr/>
          </p:nvSpPr>
          <p:spPr>
            <a:xfrm>
              <a:off x="5429256" y="3500438"/>
              <a:ext cx="1071570" cy="5715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c7-c3</a:t>
              </a:r>
              <a:endParaRPr lang="ru-RU" dirty="0"/>
            </a:p>
          </p:txBody>
        </p:sp>
        <p:sp>
          <p:nvSpPr>
            <p:cNvPr id="159" name="Прямоугольник 158"/>
            <p:cNvSpPr/>
            <p:nvPr/>
          </p:nvSpPr>
          <p:spPr>
            <a:xfrm>
              <a:off x="6643702" y="3500438"/>
              <a:ext cx="1071570" cy="5715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c5-a7</a:t>
              </a:r>
              <a:endParaRPr lang="ru-RU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636D-A38E-4C50-9D7A-6A122605808E}" type="datetime1">
              <a:rPr lang="ru-RU" smtClean="0"/>
              <a:t>18.05.2017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Оценочная функция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2095472" y="1357301"/>
            <a:ext cx="821537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600" dirty="0"/>
              <a:t>Пусть </a:t>
            </a:r>
            <a:r>
              <a:rPr lang="en-US" sz="2600" b="1" dirty="0"/>
              <a:t>P</a:t>
            </a:r>
            <a:r>
              <a:rPr lang="en-US" sz="2600" dirty="0"/>
              <a:t> </a:t>
            </a:r>
            <a:r>
              <a:rPr lang="en-US" sz="2600" i="1" dirty="0"/>
              <a:t>- </a:t>
            </a:r>
            <a:r>
              <a:rPr lang="ru-RU" sz="2600" i="1" u="sng" dirty="0"/>
              <a:t>множество всевозможных позиций </a:t>
            </a:r>
            <a:r>
              <a:rPr lang="ru-RU" sz="2600" dirty="0"/>
              <a:t>на доске. </a:t>
            </a:r>
          </a:p>
          <a:p>
            <a:pPr>
              <a:buFont typeface="Arial" pitchFamily="34" charset="0"/>
              <a:buChar char="•"/>
            </a:pPr>
            <a:r>
              <a:rPr lang="ru-RU" sz="2600" dirty="0"/>
              <a:t>Функция </a:t>
            </a:r>
            <a:r>
              <a:rPr lang="en-US" sz="2600" b="1" dirty="0"/>
              <a:t>F: P→Z, </a:t>
            </a:r>
            <a:r>
              <a:rPr lang="ru-RU" sz="2600" dirty="0"/>
              <a:t>ставящая в соответствие некоторой </a:t>
            </a:r>
            <a:r>
              <a:rPr lang="ru-RU" sz="2600" i="1" dirty="0"/>
              <a:t>позиции</a:t>
            </a:r>
            <a:r>
              <a:rPr lang="ru-RU" sz="2600" dirty="0"/>
              <a:t> из множества </a:t>
            </a:r>
            <a:r>
              <a:rPr lang="en-US" sz="2600" b="1" dirty="0"/>
              <a:t>P</a:t>
            </a:r>
            <a:r>
              <a:rPr lang="ru-RU" sz="2600" dirty="0"/>
              <a:t> </a:t>
            </a:r>
            <a:r>
              <a:rPr lang="ru-RU" sz="2600" i="1" dirty="0"/>
              <a:t>целое число</a:t>
            </a:r>
            <a:r>
              <a:rPr lang="ru-RU" sz="2600" dirty="0"/>
              <a:t>, отражающее «</a:t>
            </a:r>
            <a:r>
              <a:rPr lang="ru-RU" sz="2600" i="1" dirty="0"/>
              <a:t>выгодность»</a:t>
            </a:r>
            <a:r>
              <a:rPr lang="ru-RU" sz="2600" dirty="0"/>
              <a:t> этой позиции для текущего игрока, называется </a:t>
            </a:r>
            <a:r>
              <a:rPr lang="ru-RU" sz="2600" b="1" i="1" u="sng" dirty="0"/>
              <a:t>оценочной функцией</a:t>
            </a:r>
            <a:r>
              <a:rPr lang="ru-RU" sz="2600" dirty="0"/>
              <a:t>.  </a:t>
            </a:r>
            <a:endParaRPr lang="ru-RU" sz="26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2238348" y="357187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/>
              <a:t>Пример:</a:t>
            </a:r>
            <a:endParaRPr lang="ru-RU" i="1" u="sng" dirty="0"/>
          </a:p>
        </p:txBody>
      </p:sp>
      <p:grpSp>
        <p:nvGrpSpPr>
          <p:cNvPr id="82" name="Группа 81"/>
          <p:cNvGrpSpPr/>
          <p:nvPr/>
        </p:nvGrpSpPr>
        <p:grpSpPr>
          <a:xfrm>
            <a:off x="2309786" y="4143380"/>
            <a:ext cx="2000264" cy="2009568"/>
            <a:chOff x="428596" y="428604"/>
            <a:chExt cx="3143272" cy="3157892"/>
          </a:xfrm>
        </p:grpSpPr>
        <p:grpSp>
          <p:nvGrpSpPr>
            <p:cNvPr id="83" name="Группа 96"/>
            <p:cNvGrpSpPr/>
            <p:nvPr/>
          </p:nvGrpSpPr>
          <p:grpSpPr>
            <a:xfrm>
              <a:off x="428596" y="428604"/>
              <a:ext cx="3143272" cy="3157892"/>
              <a:chOff x="428596" y="428603"/>
              <a:chExt cx="3857652" cy="3875595"/>
            </a:xfrm>
          </p:grpSpPr>
          <p:pic>
            <p:nvPicPr>
              <p:cNvPr id="91" name="Рисунок 90" descr="Border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28596" y="428603"/>
                <a:ext cx="3857652" cy="3875595"/>
              </a:xfrm>
              <a:prstGeom prst="rect">
                <a:avLst/>
              </a:prstGeom>
            </p:spPr>
          </p:pic>
          <p:grpSp>
            <p:nvGrpSpPr>
              <p:cNvPr id="92" name="Группа 30"/>
              <p:cNvGrpSpPr/>
              <p:nvPr/>
            </p:nvGrpSpPr>
            <p:grpSpPr>
              <a:xfrm>
                <a:off x="642912" y="642918"/>
                <a:ext cx="3429024" cy="3429026"/>
                <a:chOff x="1714480" y="642918"/>
                <a:chExt cx="5690842" cy="5690842"/>
              </a:xfrm>
            </p:grpSpPr>
            <p:sp>
              <p:nvSpPr>
                <p:cNvPr id="93" name="Прямоугольник 92"/>
                <p:cNvSpPr/>
                <p:nvPr/>
              </p:nvSpPr>
              <p:spPr>
                <a:xfrm>
                  <a:off x="52863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4" name="Прямоугольник 93"/>
                <p:cNvSpPr/>
                <p:nvPr/>
              </p:nvSpPr>
              <p:spPr>
                <a:xfrm>
                  <a:off x="24288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5" name="Прямоугольник 94"/>
                <p:cNvSpPr/>
                <p:nvPr/>
              </p:nvSpPr>
              <p:spPr>
                <a:xfrm>
                  <a:off x="385762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6" name="Прямоугольник 95"/>
                <p:cNvSpPr/>
                <p:nvPr/>
              </p:nvSpPr>
              <p:spPr>
                <a:xfrm>
                  <a:off x="52863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7" name="Прямоугольник 96"/>
                <p:cNvSpPr/>
                <p:nvPr/>
              </p:nvSpPr>
              <p:spPr>
                <a:xfrm>
                  <a:off x="67151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8" name="Прямоугольник 97"/>
                <p:cNvSpPr/>
                <p:nvPr/>
              </p:nvSpPr>
              <p:spPr>
                <a:xfrm>
                  <a:off x="60007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9" name="Прямоугольник 98"/>
                <p:cNvSpPr/>
                <p:nvPr/>
              </p:nvSpPr>
              <p:spPr>
                <a:xfrm>
                  <a:off x="457200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0" name="Прямоугольник 99"/>
                <p:cNvSpPr/>
                <p:nvPr/>
              </p:nvSpPr>
              <p:spPr>
                <a:xfrm>
                  <a:off x="31432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1" name="Прямоугольник 100"/>
                <p:cNvSpPr/>
                <p:nvPr/>
              </p:nvSpPr>
              <p:spPr>
                <a:xfrm>
                  <a:off x="17144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2" name="Прямоугольник 101"/>
                <p:cNvSpPr/>
                <p:nvPr/>
              </p:nvSpPr>
              <p:spPr>
                <a:xfrm>
                  <a:off x="24288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3" name="Прямоугольник 102"/>
                <p:cNvSpPr/>
                <p:nvPr/>
              </p:nvSpPr>
              <p:spPr>
                <a:xfrm>
                  <a:off x="385762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4" name="Прямоугольник 103"/>
                <p:cNvSpPr/>
                <p:nvPr/>
              </p:nvSpPr>
              <p:spPr>
                <a:xfrm>
                  <a:off x="52863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5" name="Прямоугольник 104"/>
                <p:cNvSpPr/>
                <p:nvPr/>
              </p:nvSpPr>
              <p:spPr>
                <a:xfrm>
                  <a:off x="67151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6" name="Прямоугольник 105"/>
                <p:cNvSpPr/>
                <p:nvPr/>
              </p:nvSpPr>
              <p:spPr>
                <a:xfrm>
                  <a:off x="60007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7" name="Прямоугольник 106"/>
                <p:cNvSpPr/>
                <p:nvPr/>
              </p:nvSpPr>
              <p:spPr>
                <a:xfrm>
                  <a:off x="457200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8" name="Прямоугольник 107"/>
                <p:cNvSpPr/>
                <p:nvPr/>
              </p:nvSpPr>
              <p:spPr>
                <a:xfrm>
                  <a:off x="17144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9" name="Прямоугольник 108"/>
                <p:cNvSpPr/>
                <p:nvPr/>
              </p:nvSpPr>
              <p:spPr>
                <a:xfrm>
                  <a:off x="24288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0" name="Прямоугольник 109"/>
                <p:cNvSpPr/>
                <p:nvPr/>
              </p:nvSpPr>
              <p:spPr>
                <a:xfrm>
                  <a:off x="31432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1" name="Прямоугольник 110"/>
                <p:cNvSpPr/>
                <p:nvPr/>
              </p:nvSpPr>
              <p:spPr>
                <a:xfrm>
                  <a:off x="385762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2" name="Прямоугольник 111"/>
                <p:cNvSpPr/>
                <p:nvPr/>
              </p:nvSpPr>
              <p:spPr>
                <a:xfrm>
                  <a:off x="52863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3" name="Прямоугольник 112"/>
                <p:cNvSpPr/>
                <p:nvPr/>
              </p:nvSpPr>
              <p:spPr>
                <a:xfrm>
                  <a:off x="67151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4" name="Прямоугольник 113"/>
                <p:cNvSpPr/>
                <p:nvPr/>
              </p:nvSpPr>
              <p:spPr>
                <a:xfrm>
                  <a:off x="60007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5" name="Прямоугольник 114"/>
                <p:cNvSpPr/>
                <p:nvPr/>
              </p:nvSpPr>
              <p:spPr>
                <a:xfrm>
                  <a:off x="60007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6" name="Прямоугольник 115"/>
                <p:cNvSpPr/>
                <p:nvPr/>
              </p:nvSpPr>
              <p:spPr>
                <a:xfrm>
                  <a:off x="52863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7" name="Прямоугольник 116"/>
                <p:cNvSpPr/>
                <p:nvPr/>
              </p:nvSpPr>
              <p:spPr>
                <a:xfrm>
                  <a:off x="457200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8" name="Прямоугольник 117"/>
                <p:cNvSpPr/>
                <p:nvPr/>
              </p:nvSpPr>
              <p:spPr>
                <a:xfrm>
                  <a:off x="457200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9" name="Прямоугольник 118"/>
                <p:cNvSpPr/>
                <p:nvPr/>
              </p:nvSpPr>
              <p:spPr>
                <a:xfrm>
                  <a:off x="385762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0" name="Прямоугольник 119"/>
                <p:cNvSpPr/>
                <p:nvPr/>
              </p:nvSpPr>
              <p:spPr>
                <a:xfrm>
                  <a:off x="31432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1" name="Прямоугольник 120"/>
                <p:cNvSpPr/>
                <p:nvPr/>
              </p:nvSpPr>
              <p:spPr>
                <a:xfrm>
                  <a:off x="31432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2" name="Прямоугольник 121"/>
                <p:cNvSpPr/>
                <p:nvPr/>
              </p:nvSpPr>
              <p:spPr>
                <a:xfrm>
                  <a:off x="24288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3" name="Прямоугольник 122"/>
                <p:cNvSpPr/>
                <p:nvPr/>
              </p:nvSpPr>
              <p:spPr>
                <a:xfrm>
                  <a:off x="17144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4" name="Прямоугольник 123"/>
                <p:cNvSpPr/>
                <p:nvPr/>
              </p:nvSpPr>
              <p:spPr>
                <a:xfrm>
                  <a:off x="17144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5" name="Прямоугольник 124"/>
                <p:cNvSpPr/>
                <p:nvPr/>
              </p:nvSpPr>
              <p:spPr>
                <a:xfrm>
                  <a:off x="67151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6" name="Прямоугольник 125"/>
                <p:cNvSpPr/>
                <p:nvPr/>
              </p:nvSpPr>
              <p:spPr>
                <a:xfrm>
                  <a:off x="31432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7" name="Прямоугольник 126"/>
                <p:cNvSpPr/>
                <p:nvPr/>
              </p:nvSpPr>
              <p:spPr>
                <a:xfrm>
                  <a:off x="24288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8" name="Прямоугольник 127"/>
                <p:cNvSpPr/>
                <p:nvPr/>
              </p:nvSpPr>
              <p:spPr>
                <a:xfrm>
                  <a:off x="385762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9" name="Прямоугольник 128"/>
                <p:cNvSpPr/>
                <p:nvPr/>
              </p:nvSpPr>
              <p:spPr>
                <a:xfrm>
                  <a:off x="52863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0" name="Прямоугольник 129"/>
                <p:cNvSpPr/>
                <p:nvPr/>
              </p:nvSpPr>
              <p:spPr>
                <a:xfrm>
                  <a:off x="67151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1" name="Прямоугольник 130"/>
                <p:cNvSpPr/>
                <p:nvPr/>
              </p:nvSpPr>
              <p:spPr>
                <a:xfrm>
                  <a:off x="67151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2" name="Прямоугольник 131"/>
                <p:cNvSpPr/>
                <p:nvPr/>
              </p:nvSpPr>
              <p:spPr>
                <a:xfrm>
                  <a:off x="67151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3" name="Прямоугольник 132"/>
                <p:cNvSpPr/>
                <p:nvPr/>
              </p:nvSpPr>
              <p:spPr>
                <a:xfrm>
                  <a:off x="60007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4" name="Прямоугольник 133"/>
                <p:cNvSpPr/>
                <p:nvPr/>
              </p:nvSpPr>
              <p:spPr>
                <a:xfrm>
                  <a:off x="60007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5" name="Прямоугольник 134"/>
                <p:cNvSpPr/>
                <p:nvPr/>
              </p:nvSpPr>
              <p:spPr>
                <a:xfrm>
                  <a:off x="67151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6" name="Прямоугольник 135"/>
                <p:cNvSpPr/>
                <p:nvPr/>
              </p:nvSpPr>
              <p:spPr>
                <a:xfrm>
                  <a:off x="60007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7" name="Прямоугольник 136"/>
                <p:cNvSpPr/>
                <p:nvPr/>
              </p:nvSpPr>
              <p:spPr>
                <a:xfrm>
                  <a:off x="60007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8" name="Прямоугольник 137"/>
                <p:cNvSpPr/>
                <p:nvPr/>
              </p:nvSpPr>
              <p:spPr>
                <a:xfrm>
                  <a:off x="52863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9" name="Прямоугольник 138"/>
                <p:cNvSpPr/>
                <p:nvPr/>
              </p:nvSpPr>
              <p:spPr>
                <a:xfrm>
                  <a:off x="17144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0" name="Прямоугольник 139"/>
                <p:cNvSpPr/>
                <p:nvPr/>
              </p:nvSpPr>
              <p:spPr>
                <a:xfrm>
                  <a:off x="24288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1" name="Прямоугольник 140"/>
                <p:cNvSpPr/>
                <p:nvPr/>
              </p:nvSpPr>
              <p:spPr>
                <a:xfrm>
                  <a:off x="385762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2" name="Прямоугольник 141"/>
                <p:cNvSpPr/>
                <p:nvPr/>
              </p:nvSpPr>
              <p:spPr>
                <a:xfrm>
                  <a:off x="457200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3" name="Прямоугольник 142"/>
                <p:cNvSpPr/>
                <p:nvPr/>
              </p:nvSpPr>
              <p:spPr>
                <a:xfrm>
                  <a:off x="52863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4" name="Прямоугольник 143"/>
                <p:cNvSpPr/>
                <p:nvPr/>
              </p:nvSpPr>
              <p:spPr>
                <a:xfrm>
                  <a:off x="457200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5" name="Прямоугольник 144"/>
                <p:cNvSpPr/>
                <p:nvPr/>
              </p:nvSpPr>
              <p:spPr>
                <a:xfrm>
                  <a:off x="457200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6" name="Прямоугольник 145"/>
                <p:cNvSpPr/>
                <p:nvPr/>
              </p:nvSpPr>
              <p:spPr>
                <a:xfrm>
                  <a:off x="385762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7" name="Прямоугольник 146"/>
                <p:cNvSpPr/>
                <p:nvPr/>
              </p:nvSpPr>
              <p:spPr>
                <a:xfrm>
                  <a:off x="31432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8" name="Прямоугольник 147"/>
                <p:cNvSpPr/>
                <p:nvPr/>
              </p:nvSpPr>
              <p:spPr>
                <a:xfrm>
                  <a:off x="17144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9" name="Прямоугольник 148"/>
                <p:cNvSpPr/>
                <p:nvPr/>
              </p:nvSpPr>
              <p:spPr>
                <a:xfrm>
                  <a:off x="24288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0" name="Прямоугольник 149"/>
                <p:cNvSpPr/>
                <p:nvPr/>
              </p:nvSpPr>
              <p:spPr>
                <a:xfrm>
                  <a:off x="31432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1" name="Прямоугольник 150"/>
                <p:cNvSpPr/>
                <p:nvPr/>
              </p:nvSpPr>
              <p:spPr>
                <a:xfrm>
                  <a:off x="17144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2" name="Прямоугольник 151"/>
                <p:cNvSpPr/>
                <p:nvPr/>
              </p:nvSpPr>
              <p:spPr>
                <a:xfrm>
                  <a:off x="24288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3" name="Прямоугольник 152"/>
                <p:cNvSpPr/>
                <p:nvPr/>
              </p:nvSpPr>
              <p:spPr>
                <a:xfrm>
                  <a:off x="385762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4" name="Прямоугольник 153"/>
                <p:cNvSpPr/>
                <p:nvPr/>
              </p:nvSpPr>
              <p:spPr>
                <a:xfrm>
                  <a:off x="457200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5" name="Прямоугольник 154"/>
                <p:cNvSpPr/>
                <p:nvPr/>
              </p:nvSpPr>
              <p:spPr>
                <a:xfrm>
                  <a:off x="31432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6" name="Прямоугольник 155"/>
                <p:cNvSpPr/>
                <p:nvPr/>
              </p:nvSpPr>
              <p:spPr>
                <a:xfrm>
                  <a:off x="17144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pic>
          <p:nvPicPr>
            <p:cNvPr id="84" name="Рисунок 83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3200" y="1643050"/>
              <a:ext cx="338400" cy="338400"/>
            </a:xfrm>
            <a:prstGeom prst="rect">
              <a:avLst/>
            </a:prstGeom>
          </p:spPr>
        </p:pic>
        <p:pic>
          <p:nvPicPr>
            <p:cNvPr id="85" name="Рисунок 84" descr="WhiteQueen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6000" y="604800"/>
              <a:ext cx="338400" cy="338400"/>
            </a:xfrm>
            <a:prstGeom prst="rect">
              <a:avLst/>
            </a:prstGeom>
          </p:spPr>
        </p:pic>
        <p:pic>
          <p:nvPicPr>
            <p:cNvPr id="86" name="Рисунок 85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3200" y="954000"/>
              <a:ext cx="338400" cy="338400"/>
            </a:xfrm>
            <a:prstGeom prst="rect">
              <a:avLst/>
            </a:prstGeom>
          </p:spPr>
        </p:pic>
        <p:pic>
          <p:nvPicPr>
            <p:cNvPr id="87" name="Рисунок 86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0232" y="954000"/>
              <a:ext cx="338400" cy="338400"/>
            </a:xfrm>
            <a:prstGeom prst="rect">
              <a:avLst/>
            </a:prstGeom>
          </p:spPr>
        </p:pic>
        <p:pic>
          <p:nvPicPr>
            <p:cNvPr id="88" name="Рисунок 87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4612" y="954000"/>
              <a:ext cx="338400" cy="338400"/>
            </a:xfrm>
            <a:prstGeom prst="rect">
              <a:avLst/>
            </a:prstGeom>
          </p:spPr>
        </p:pic>
        <p:pic>
          <p:nvPicPr>
            <p:cNvPr id="89" name="Рисунок 88" descr="WhiteChecker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7452" y="1304650"/>
              <a:ext cx="338400" cy="338400"/>
            </a:xfrm>
            <a:prstGeom prst="rect">
              <a:avLst/>
            </a:prstGeom>
          </p:spPr>
        </p:pic>
        <p:pic>
          <p:nvPicPr>
            <p:cNvPr id="90" name="Рисунок 89" descr="WhiteChecker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8662" y="2000240"/>
              <a:ext cx="338400" cy="338400"/>
            </a:xfrm>
            <a:prstGeom prst="rect">
              <a:avLst/>
            </a:prstGeom>
          </p:spPr>
        </p:pic>
      </p:grpSp>
      <p:sp>
        <p:nvSpPr>
          <p:cNvPr id="157" name="TextBox 156"/>
          <p:cNvSpPr txBox="1"/>
          <p:nvPr/>
        </p:nvSpPr>
        <p:spPr>
          <a:xfrm>
            <a:off x="4881554" y="3857628"/>
            <a:ext cx="4786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Простейшая оценочная функция просто суммирует вес всех белых шашек и вычитает из полученного результата сумму всех черных шашек. Если установить вес шашки равный, например, 50, а вес дамки равный 350, то для белого игрока при расстановке шашек как на позиции слева такая оценочная функция вернет число 250.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1730</TotalTime>
  <Words>972</Words>
  <Application>Microsoft Office PowerPoint</Application>
  <PresentationFormat>Широкоэкранный</PresentationFormat>
  <Paragraphs>279</Paragraphs>
  <Slides>18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 2</vt:lpstr>
      <vt:lpstr>HDOfficeLightV0</vt:lpstr>
      <vt:lpstr>Различные алгоритмы поиска лучшего хода на примере игры “русские шашки”</vt:lpstr>
      <vt:lpstr>Содержание</vt:lpstr>
      <vt:lpstr>Постановка задачи</vt:lpstr>
      <vt:lpstr>Дерево игры</vt:lpstr>
      <vt:lpstr>Оценочная функция</vt:lpstr>
      <vt:lpstr>Алгоритм полного перебора</vt:lpstr>
      <vt:lpstr>Постановка задачи</vt:lpstr>
      <vt:lpstr>Пример дерева игры</vt:lpstr>
      <vt:lpstr>Оценочная функция</vt:lpstr>
      <vt:lpstr>Презентация PowerPoint</vt:lpstr>
      <vt:lpstr>Алгоритм полного перебора</vt:lpstr>
      <vt:lpstr>Алгоритм перебора с отсечениями</vt:lpstr>
      <vt:lpstr>Форсированные варианты</vt:lpstr>
      <vt:lpstr>Реализация</vt:lpstr>
      <vt:lpstr>Вычислительное ядро</vt:lpstr>
      <vt:lpstr>Графическая оболочка</vt:lpstr>
      <vt:lpstr>Демонстрация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Alyona</dc:creator>
  <cp:lastModifiedBy>Александр</cp:lastModifiedBy>
  <cp:revision>168</cp:revision>
  <dcterms:created xsi:type="dcterms:W3CDTF">2017-05-06T17:19:05Z</dcterms:created>
  <dcterms:modified xsi:type="dcterms:W3CDTF">2017-05-18T00:57:17Z</dcterms:modified>
</cp:coreProperties>
</file>