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70" r:id="rId6"/>
    <p:sldId id="271" r:id="rId7"/>
    <p:sldId id="267" r:id="rId8"/>
    <p:sldId id="269" r:id="rId9"/>
    <p:sldId id="278" r:id="rId10"/>
    <p:sldId id="276" r:id="rId11"/>
    <p:sldId id="272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8F"/>
    <a:srgbClr val="FFD9B3"/>
    <a:srgbClr val="006600"/>
    <a:srgbClr val="00B800"/>
    <a:srgbClr val="009900"/>
    <a:srgbClr val="800080"/>
    <a:srgbClr val="66FF33"/>
    <a:srgbClr val="FFA861"/>
    <a:srgbClr val="FFF8CD"/>
    <a:srgbClr val="FFB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23" autoAdjust="0"/>
  </p:normalViewPr>
  <p:slideViewPr>
    <p:cSldViewPr>
      <p:cViewPr varScale="1">
        <p:scale>
          <a:sx n="105" d="100"/>
          <a:sy n="105" d="100"/>
        </p:scale>
        <p:origin x="17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A861"/>
            </a:gs>
            <a:gs pos="88000">
              <a:srgbClr val="FFF8CD"/>
            </a:gs>
            <a:gs pos="0">
              <a:srgbClr val="FFFCE7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24288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Различные алгоритмы поиска лучшего хода на примере игры “русские шашки”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Форсированные варианты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85786" y="1500174"/>
            <a:ext cx="771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В некоторых ситуациях, например, в случае размена, прекращение вычислений по достижении максимальной глубины рекурсии может привести к крайне неверной оценке позиции.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250030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 smtClean="0"/>
              <a:t>Пример:</a:t>
            </a:r>
            <a:endParaRPr lang="ru-RU" i="1" u="sng" dirty="0"/>
          </a:p>
        </p:txBody>
      </p:sp>
      <p:sp>
        <p:nvSpPr>
          <p:cNvPr id="80" name="TextBox 79"/>
          <p:cNvSpPr txBox="1"/>
          <p:nvPr/>
        </p:nvSpPr>
        <p:spPr>
          <a:xfrm>
            <a:off x="3714744" y="2928934"/>
            <a:ext cx="4572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Пусть максимальная глубина рекурсии равна 2. Ход белых. Даже не очень опытному игроку в шашки очевидно, что лучший ход – </a:t>
            </a:r>
            <a:r>
              <a:rPr lang="en-US" sz="1600" i="1" dirty="0" smtClean="0"/>
              <a:t>d8-h8</a:t>
            </a:r>
            <a:r>
              <a:rPr lang="ru-RU" sz="1600" dirty="0" smtClean="0"/>
              <a:t>, поскольку он приводит к полному уничтожению противника. Однако бот не увидит преимуществ такого хода. </a:t>
            </a:r>
            <a:endParaRPr lang="ru-RU" sz="1600" dirty="0"/>
          </a:p>
        </p:txBody>
      </p:sp>
      <p:grpSp>
        <p:nvGrpSpPr>
          <p:cNvPr id="83" name="Группа 82"/>
          <p:cNvGrpSpPr/>
          <p:nvPr/>
        </p:nvGrpSpPr>
        <p:grpSpPr>
          <a:xfrm>
            <a:off x="1000100" y="3000372"/>
            <a:ext cx="2000264" cy="2009568"/>
            <a:chOff x="1000100" y="3071810"/>
            <a:chExt cx="2000264" cy="2009568"/>
          </a:xfrm>
        </p:grpSpPr>
        <p:grpSp>
          <p:nvGrpSpPr>
            <p:cNvPr id="6" name="Группа 96"/>
            <p:cNvGrpSpPr/>
            <p:nvPr/>
          </p:nvGrpSpPr>
          <p:grpSpPr>
            <a:xfrm>
              <a:off x="1000100" y="3071810"/>
              <a:ext cx="2000264" cy="2009568"/>
              <a:chOff x="428596" y="428603"/>
              <a:chExt cx="3857652" cy="3875595"/>
            </a:xfrm>
          </p:grpSpPr>
          <p:pic>
            <p:nvPicPr>
              <p:cNvPr id="14" name="Рисунок 13" descr="Border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15" name="Группа 30"/>
              <p:cNvGrpSpPr/>
              <p:nvPr/>
            </p:nvGrpSpPr>
            <p:grpSpPr>
              <a:xfrm>
                <a:off x="642914" y="642918"/>
                <a:ext cx="3429024" cy="3429026"/>
                <a:chOff x="1714480" y="642918"/>
                <a:chExt cx="5690842" cy="5690842"/>
              </a:xfrm>
            </p:grpSpPr>
            <p:sp>
              <p:nvSpPr>
                <p:cNvPr id="16" name="Прямоугольник 15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" name="Прямоугольник 16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" name="Прямоугольник 17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" name="Прямоугольник 18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" name="Прямоугольник 19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" name="Прямоугольник 20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" name="Прямоугольник 21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" name="Прямоугольник 22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" name="Прямоугольник 23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" name="Прямоугольник 24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" name="Прямоугольник 25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" name="Прямоугольник 26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Прямоугольник 27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9" name="Прямоугольник 28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" name="Прямоугольник 29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1" name="Прямоугольник 30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Прямоугольник 31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" name="Прямоугольник 32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Прямоугольник 33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Прямоугольник 34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6" name="Прямоугольник 35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7" name="Прямоугольник 36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8" name="Прямоугольник 37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9" name="Прямоугольник 38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0" name="Прямоугольник 39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" name="Прямоугольник 40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" name="Прямоугольник 41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3" name="Прямоугольник 42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" name="Прямоугольник 43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5" name="Прямоугольник 44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" name="Прямоугольник 45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" name="Прямоугольник 46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8" name="Прямоугольник 47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" name="Прямоугольник 48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0" name="Прямоугольник 49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1" name="Прямоугольник 50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2" name="Прямоугольник 51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" name="Прямоугольник 52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4" name="Прямоугольник 53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5" name="Прямоугольник 54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" name="Прямоугольник 55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7" name="Прямоугольник 56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8" name="Прямоугольник 57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9" name="Прямоугольник 58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0" name="Прямоугольник 59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1" name="Прямоугольник 60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2" name="Прямоугольник 61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3" name="Прямоугольник 62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" name="Прямоугольник 63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5" name="Прямоугольник 64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6" name="Прямоугольник 65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7" name="Прямоугольник 66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8" name="Прямоугольник 67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9" name="Прямоугольник 68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0" name="Прямоугольник 69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1" name="Прямоугольник 70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2" name="Прямоугольник 71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3" name="Прямоугольник 72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4" name="Прямоугольник 73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5" name="Прямоугольник 74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6" name="Прямоугольник 75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7" name="Прямоугольник 76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8" name="Прямоугольник 77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9" name="Прямоугольник 78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8" name="Рисунок 7" descr="WhiteQuee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3183935"/>
              <a:ext cx="215345" cy="215345"/>
            </a:xfrm>
            <a:prstGeom prst="rect">
              <a:avLst/>
            </a:prstGeom>
          </p:spPr>
        </p:pic>
        <p:pic>
          <p:nvPicPr>
            <p:cNvPr id="9" name="Рисунок 8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6666" y="3406153"/>
              <a:ext cx="215345" cy="215345"/>
            </a:xfrm>
            <a:prstGeom prst="rect">
              <a:avLst/>
            </a:prstGeom>
          </p:spPr>
        </p:pic>
        <p:pic>
          <p:nvPicPr>
            <p:cNvPr id="10" name="Рисунок 9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0232" y="3406153"/>
              <a:ext cx="215345" cy="215345"/>
            </a:xfrm>
            <a:prstGeom prst="rect">
              <a:avLst/>
            </a:prstGeom>
          </p:spPr>
        </p:pic>
        <p:pic>
          <p:nvPicPr>
            <p:cNvPr id="11" name="Рисунок 10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4837" y="3406153"/>
              <a:ext cx="215345" cy="215345"/>
            </a:xfrm>
            <a:prstGeom prst="rect">
              <a:avLst/>
            </a:prstGeom>
          </p:spPr>
        </p:pic>
        <p:pic>
          <p:nvPicPr>
            <p:cNvPr id="12" name="Рисунок 11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0281" y="3629294"/>
              <a:ext cx="215345" cy="215345"/>
            </a:xfrm>
            <a:prstGeom prst="rect">
              <a:avLst/>
            </a:prstGeom>
          </p:spPr>
        </p:pic>
        <p:pic>
          <p:nvPicPr>
            <p:cNvPr id="13" name="Рисунок 12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8324" y="4071942"/>
              <a:ext cx="215345" cy="215345"/>
            </a:xfrm>
            <a:prstGeom prst="rect">
              <a:avLst/>
            </a:prstGeom>
          </p:spPr>
        </p:pic>
        <p:pic>
          <p:nvPicPr>
            <p:cNvPr id="81" name="Рисунок 80" descr="WhiteQuee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8400" y="4518000"/>
              <a:ext cx="215345" cy="215345"/>
            </a:xfrm>
            <a:prstGeom prst="rect">
              <a:avLst/>
            </a:prstGeom>
          </p:spPr>
        </p:pic>
      </p:grpSp>
      <p:sp>
        <p:nvSpPr>
          <p:cNvPr id="84" name="Прямоугольник 83"/>
          <p:cNvSpPr/>
          <p:nvPr/>
        </p:nvSpPr>
        <p:spPr>
          <a:xfrm>
            <a:off x="857224" y="5429264"/>
            <a:ext cx="76438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Чтобы избежать подобных ситуаций, отдельные ветки стоит просчитывать на большую глубину. В шашках форсированными вариантами являются взятия.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grpSp>
        <p:nvGrpSpPr>
          <p:cNvPr id="1026" name="Группа 17"/>
          <p:cNvGrpSpPr>
            <a:grpSpLocks/>
          </p:cNvGrpSpPr>
          <p:nvPr/>
        </p:nvGrpSpPr>
        <p:grpSpPr bwMode="auto">
          <a:xfrm>
            <a:off x="1214414" y="3598239"/>
            <a:ext cx="6500858" cy="1640516"/>
            <a:chOff x="0" y="162"/>
            <a:chExt cx="50287" cy="10081"/>
          </a:xfrm>
        </p:grpSpPr>
        <p:sp>
          <p:nvSpPr>
            <p:cNvPr id="15" name="Блок-схема: процесс 15"/>
            <p:cNvSpPr>
              <a:spLocks noChangeArrowheads="1"/>
            </p:cNvSpPr>
            <p:nvPr/>
          </p:nvSpPr>
          <p:spPr bwMode="auto">
            <a:xfrm>
              <a:off x="31565" y="162"/>
              <a:ext cx="18722" cy="1008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Вычислительное ядро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Блок-схема: процесс 16"/>
            <p:cNvSpPr>
              <a:spLocks noChangeArrowheads="1"/>
            </p:cNvSpPr>
            <p:nvPr/>
          </p:nvSpPr>
          <p:spPr bwMode="auto">
            <a:xfrm>
              <a:off x="0" y="162"/>
              <a:ext cx="18722" cy="1008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Графическая оболочка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Прямая со стрелкой 17"/>
            <p:cNvCxnSpPr>
              <a:cxnSpLocks noChangeShapeType="1"/>
            </p:cNvCxnSpPr>
            <p:nvPr/>
          </p:nvCxnSpPr>
          <p:spPr bwMode="auto">
            <a:xfrm flipV="1">
              <a:off x="18830" y="3077"/>
              <a:ext cx="12735" cy="0"/>
            </a:xfrm>
            <a:prstGeom prst="straightConnector1">
              <a:avLst/>
            </a:prstGeom>
            <a:noFill/>
            <a:ln w="25400">
              <a:solidFill>
                <a:srgbClr val="8DB3E2"/>
              </a:solidFill>
              <a:round/>
              <a:headEnd type="none" w="lg" len="lg"/>
              <a:tailEnd type="triangle" w="lg" len="lg"/>
            </a:ln>
          </p:spPr>
        </p:cxnSp>
        <p:sp>
          <p:nvSpPr>
            <p:cNvPr id="18" name="TextBox 34"/>
            <p:cNvSpPr txBox="1">
              <a:spLocks noChangeArrowheads="1"/>
            </p:cNvSpPr>
            <p:nvPr/>
          </p:nvSpPr>
          <p:spPr bwMode="auto">
            <a:xfrm>
              <a:off x="20999" y="878"/>
              <a:ext cx="7802" cy="2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lang="ru-RU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позиция</a:t>
              </a:r>
              <a:endPara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" name="Прямая со стрелкой 19"/>
            <p:cNvCxnSpPr>
              <a:cxnSpLocks noChangeShapeType="1"/>
            </p:cNvCxnSpPr>
            <p:nvPr/>
          </p:nvCxnSpPr>
          <p:spPr bwMode="auto">
            <a:xfrm flipH="1">
              <a:off x="18830" y="6900"/>
              <a:ext cx="12735" cy="0"/>
            </a:xfrm>
            <a:prstGeom prst="straightConnector1">
              <a:avLst/>
            </a:prstGeom>
            <a:noFill/>
            <a:ln w="25400">
              <a:solidFill>
                <a:srgbClr val="8DB3E2"/>
              </a:solidFill>
              <a:round/>
              <a:headEnd type="none" w="lg" len="lg"/>
              <a:tailEnd type="triangle" w="lg" len="lg"/>
            </a:ln>
          </p:spPr>
        </p:cxn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19341" y="4824"/>
              <a:ext cx="12410" cy="2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лучший</a:t>
              </a:r>
              <a:r>
                <a:rPr kumimoji="0" lang="ru-RU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ход</a:t>
              </a:r>
              <a:endPara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28662" y="1460360"/>
            <a:ext cx="7572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Проект состоит из двух частей — вычислительного ядра и графического интерфейса. В вычислительной части (С++) представлен искусственный интеллект для бота. Графическая оболочка (С</a:t>
            </a:r>
            <a:r>
              <a:rPr lang="en-US" dirty="0" smtClean="0"/>
              <a:t>#)</a:t>
            </a:r>
            <a:r>
              <a:rPr lang="ru-RU" dirty="0" smtClean="0"/>
              <a:t> предоставляет визуализацию игры, предоставляет настройки бота и дает возможность ходить реальному игроку.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Вычислительное ядро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Графическая оболочка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00100" y="1571612"/>
            <a:ext cx="696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Графическая часть выполнена по схеме </a:t>
            </a:r>
            <a:r>
              <a:rPr lang="en-US" dirty="0" smtClean="0"/>
              <a:t>MVC</a:t>
            </a:r>
            <a:r>
              <a:rPr lang="ru-RU" dirty="0" smtClean="0"/>
              <a:t> (</a:t>
            </a:r>
            <a:r>
              <a:rPr lang="en-US" dirty="0" smtClean="0"/>
              <a:t>Model</a:t>
            </a:r>
            <a:r>
              <a:rPr lang="ru-RU" dirty="0" smtClean="0"/>
              <a:t>, </a:t>
            </a:r>
            <a:r>
              <a:rPr lang="en-US" dirty="0" smtClean="0"/>
              <a:t>View</a:t>
            </a:r>
            <a:r>
              <a:rPr lang="ru-RU" dirty="0" smtClean="0"/>
              <a:t>, </a:t>
            </a:r>
            <a:r>
              <a:rPr lang="en-US" dirty="0" smtClean="0"/>
              <a:t>Controller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049" name="Группа 63"/>
          <p:cNvGrpSpPr>
            <a:grpSpLocks/>
          </p:cNvGrpSpPr>
          <p:nvPr/>
        </p:nvGrpSpPr>
        <p:grpSpPr bwMode="auto">
          <a:xfrm>
            <a:off x="785786" y="3071810"/>
            <a:ext cx="7024804" cy="2455870"/>
            <a:chOff x="0" y="0"/>
            <a:chExt cx="41639" cy="14552"/>
          </a:xfrm>
        </p:grpSpPr>
        <p:sp>
          <p:nvSpPr>
            <p:cNvPr id="4" name="Блок-схема: процесс 2"/>
            <p:cNvSpPr>
              <a:spLocks noChangeArrowheads="1"/>
            </p:cNvSpPr>
            <p:nvPr/>
          </p:nvSpPr>
          <p:spPr bwMode="auto">
            <a:xfrm>
              <a:off x="30117" y="9401"/>
              <a:ext cx="11522" cy="515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View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Блок-схема: процесс 3"/>
            <p:cNvSpPr>
              <a:spLocks noChangeArrowheads="1"/>
            </p:cNvSpPr>
            <p:nvPr/>
          </p:nvSpPr>
          <p:spPr bwMode="auto">
            <a:xfrm>
              <a:off x="15244" y="0"/>
              <a:ext cx="11521" cy="5150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Controller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Блок-схема: процесс 4"/>
            <p:cNvSpPr>
              <a:spLocks noChangeArrowheads="1"/>
            </p:cNvSpPr>
            <p:nvPr/>
          </p:nvSpPr>
          <p:spPr bwMode="auto">
            <a:xfrm>
              <a:off x="0" y="9401"/>
              <a:ext cx="11521" cy="515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Model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" name="Группа 5"/>
            <p:cNvGrpSpPr>
              <a:grpSpLocks/>
            </p:cNvGrpSpPr>
            <p:nvPr/>
          </p:nvGrpSpPr>
          <p:grpSpPr bwMode="auto">
            <a:xfrm>
              <a:off x="11521" y="9736"/>
              <a:ext cx="18596" cy="2240"/>
              <a:chOff x="11521" y="9736"/>
              <a:chExt cx="18596" cy="2240"/>
            </a:xfrm>
          </p:grpSpPr>
          <p:sp>
            <p:nvSpPr>
              <p:cNvPr id="14" name="Прямая со стрелкой 12"/>
              <p:cNvSpPr>
                <a:spLocks noChangeShapeType="1"/>
              </p:cNvSpPr>
              <p:nvPr/>
            </p:nvSpPr>
            <p:spPr bwMode="auto">
              <a:xfrm>
                <a:off x="11521" y="11976"/>
                <a:ext cx="18596" cy="0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" name="TextBox 41"/>
              <p:cNvSpPr txBox="1">
                <a:spLocks noChangeArrowheads="1"/>
              </p:cNvSpPr>
              <p:nvPr/>
            </p:nvSpPr>
            <p:spPr bwMode="auto">
              <a:xfrm>
                <a:off x="17785" y="9736"/>
                <a:ext cx="7536" cy="2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I’m update!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Группа 6"/>
            <p:cNvGrpSpPr>
              <a:grpSpLocks/>
            </p:cNvGrpSpPr>
            <p:nvPr/>
          </p:nvGrpSpPr>
          <p:grpSpPr bwMode="auto">
            <a:xfrm>
              <a:off x="26677" y="2540"/>
              <a:ext cx="13841" cy="6861"/>
              <a:chOff x="26677" y="2540"/>
              <a:chExt cx="13840" cy="6861"/>
            </a:xfrm>
          </p:grpSpPr>
          <p:sp>
            <p:nvSpPr>
              <p:cNvPr id="12" name="Прямая со стрелкой 10"/>
              <p:cNvSpPr>
                <a:spLocks noChangeShapeType="1"/>
              </p:cNvSpPr>
              <p:nvPr/>
            </p:nvSpPr>
            <p:spPr bwMode="auto">
              <a:xfrm flipH="1" flipV="1">
                <a:off x="26677" y="2540"/>
                <a:ext cx="9201" cy="6861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" name="TextBox 42"/>
              <p:cNvSpPr txBox="1">
                <a:spLocks noChangeArrowheads="1"/>
              </p:cNvSpPr>
              <p:nvPr/>
            </p:nvSpPr>
            <p:spPr bwMode="auto">
              <a:xfrm rot="2269527">
                <a:off x="27526" y="5797"/>
                <a:ext cx="12991" cy="2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user’s change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" name="Группа 7"/>
            <p:cNvGrpSpPr>
              <a:grpSpLocks/>
            </p:cNvGrpSpPr>
            <p:nvPr/>
          </p:nvGrpSpPr>
          <p:grpSpPr bwMode="auto">
            <a:xfrm>
              <a:off x="5928" y="2540"/>
              <a:ext cx="9316" cy="6826"/>
              <a:chOff x="5928" y="2540"/>
              <a:chExt cx="9315" cy="6826"/>
            </a:xfrm>
          </p:grpSpPr>
          <p:sp>
            <p:nvSpPr>
              <p:cNvPr id="10" name="Прямая со стрелкой 8"/>
              <p:cNvSpPr>
                <a:spLocks noChangeShapeType="1"/>
              </p:cNvSpPr>
              <p:nvPr/>
            </p:nvSpPr>
            <p:spPr bwMode="auto">
              <a:xfrm flipH="1">
                <a:off x="5928" y="2540"/>
                <a:ext cx="9315" cy="6826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TextBox 51"/>
              <p:cNvSpPr txBox="1">
                <a:spLocks noChangeArrowheads="1"/>
              </p:cNvSpPr>
              <p:nvPr/>
            </p:nvSpPr>
            <p:spPr bwMode="auto">
              <a:xfrm rot="19545239">
                <a:off x="6706" y="3725"/>
                <a:ext cx="7896" cy="2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change date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Группа 192"/>
          <p:cNvGrpSpPr/>
          <p:nvPr/>
        </p:nvGrpSpPr>
        <p:grpSpPr>
          <a:xfrm>
            <a:off x="642910" y="1643050"/>
            <a:ext cx="2857520" cy="2870811"/>
            <a:chOff x="428596" y="428604"/>
            <a:chExt cx="3143272" cy="3157892"/>
          </a:xfrm>
        </p:grpSpPr>
        <p:grpSp>
          <p:nvGrpSpPr>
            <p:cNvPr id="97" name="Группа 96"/>
            <p:cNvGrpSpPr/>
            <p:nvPr/>
          </p:nvGrpSpPr>
          <p:grpSpPr>
            <a:xfrm>
              <a:off x="428596" y="428604"/>
              <a:ext cx="3143272" cy="3157892"/>
              <a:chOff x="428596" y="428603"/>
              <a:chExt cx="3857652" cy="3875595"/>
            </a:xfrm>
          </p:grpSpPr>
          <p:pic>
            <p:nvPicPr>
              <p:cNvPr id="96" name="Рисунок 95" descr="Border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31" name="Группа 30"/>
              <p:cNvGrpSpPr/>
              <p:nvPr/>
            </p:nvGrpSpPr>
            <p:grpSpPr>
              <a:xfrm>
                <a:off x="642910" y="642918"/>
                <a:ext cx="3429024" cy="3429024"/>
                <a:chOff x="1714480" y="642918"/>
                <a:chExt cx="5690842" cy="5690842"/>
              </a:xfrm>
            </p:grpSpPr>
            <p:sp>
              <p:nvSpPr>
                <p:cNvPr id="32" name="Прямоугольник 31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" name="Прямоугольник 32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Прямоугольник 33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Прямоугольник 34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6" name="Прямоугольник 35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7" name="Прямоугольник 36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8" name="Прямоугольник 37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9" name="Прямоугольник 38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0" name="Прямоугольник 39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" name="Прямоугольник 40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" name="Прямоугольник 41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3" name="Прямоугольник 42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" name="Прямоугольник 43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5" name="Прямоугольник 44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" name="Прямоугольник 45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" name="Прямоугольник 46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8" name="Прямоугольник 47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" name="Прямоугольник 48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0" name="Прямоугольник 49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1" name="Прямоугольник 50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2" name="Прямоугольник 51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" name="Прямоугольник 52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4" name="Прямоугольник 53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5" name="Прямоугольник 54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" name="Прямоугольник 55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7" name="Прямоугольник 56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8" name="Прямоугольник 57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9" name="Прямоугольник 58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0" name="Прямоугольник 59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1" name="Прямоугольник 60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2" name="Прямоугольник 61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3" name="Прямоугольник 62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" name="Прямоугольник 63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5" name="Прямоугольник 64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6" name="Прямоугольник 65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7" name="Прямоугольник 66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8" name="Прямоугольник 67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9" name="Прямоугольник 68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0" name="Прямоугольник 69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1" name="Прямоугольник 70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2" name="Прямоугольник 71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3" name="Прямоугольник 72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4" name="Прямоугольник 73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5" name="Прямоугольник 74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6" name="Прямоугольник 75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7" name="Прямоугольник 76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8" name="Прямоугольник 77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9" name="Прямоугольник 78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0" name="Прямоугольник 79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1" name="Прямоугольник 80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2" name="Прямоугольник 81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3" name="Прямоугольник 82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4" name="Прямоугольник 83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5" name="Прямоугольник 84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6" name="Прямоугольник 85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7" name="Прямоугольник 86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8" name="Прямоугольник 87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9" name="Прямоугольник 88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0" name="Прямоугольник 89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1" name="Прямоугольник 90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2" name="Прямоугольник 91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3" name="Прямоугольник 92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4" name="Прямоугольник 93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5" name="Прямоугольник 94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114" name="Рисунок 113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200" y="1643050"/>
              <a:ext cx="338400" cy="338400"/>
            </a:xfrm>
            <a:prstGeom prst="rect">
              <a:avLst/>
            </a:prstGeom>
          </p:spPr>
        </p:pic>
        <p:pic>
          <p:nvPicPr>
            <p:cNvPr id="116" name="Рисунок 115" descr="WhiteQuee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000" y="604800"/>
              <a:ext cx="338400" cy="338400"/>
            </a:xfrm>
            <a:prstGeom prst="rect">
              <a:avLst/>
            </a:prstGeom>
          </p:spPr>
        </p:pic>
        <p:pic>
          <p:nvPicPr>
            <p:cNvPr id="118" name="Рисунок 117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200" y="954000"/>
              <a:ext cx="338400" cy="338400"/>
            </a:xfrm>
            <a:prstGeom prst="rect">
              <a:avLst/>
            </a:prstGeom>
          </p:spPr>
        </p:pic>
        <p:pic>
          <p:nvPicPr>
            <p:cNvPr id="119" name="Рисунок 118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0232" y="954000"/>
              <a:ext cx="338400" cy="338400"/>
            </a:xfrm>
            <a:prstGeom prst="rect">
              <a:avLst/>
            </a:prstGeom>
          </p:spPr>
        </p:pic>
        <p:pic>
          <p:nvPicPr>
            <p:cNvPr id="120" name="Рисунок 119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4612" y="954000"/>
              <a:ext cx="338400" cy="338400"/>
            </a:xfrm>
            <a:prstGeom prst="rect">
              <a:avLst/>
            </a:prstGeom>
          </p:spPr>
        </p:pic>
        <p:pic>
          <p:nvPicPr>
            <p:cNvPr id="129" name="Рисунок 128" descr="WhiteChecker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7452" y="1304650"/>
              <a:ext cx="338400" cy="338400"/>
            </a:xfrm>
            <a:prstGeom prst="rect">
              <a:avLst/>
            </a:prstGeom>
          </p:spPr>
        </p:pic>
        <p:pic>
          <p:nvPicPr>
            <p:cNvPr id="142" name="Рисунок 141" descr="WhiteChecker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8662" y="2000240"/>
              <a:ext cx="338400" cy="338400"/>
            </a:xfrm>
            <a:prstGeom prst="rect">
              <a:avLst/>
            </a:prstGeom>
          </p:spPr>
        </p:pic>
      </p:grpSp>
      <p:sp>
        <p:nvSpPr>
          <p:cNvPr id="195" name="Заголовок 1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дерева игры</a:t>
            </a:r>
            <a:endParaRPr lang="ru-RU" dirty="0"/>
          </a:p>
        </p:txBody>
      </p:sp>
      <p:sp>
        <p:nvSpPr>
          <p:cNvPr id="196" name="TextBox 195"/>
          <p:cNvSpPr txBox="1"/>
          <p:nvPr/>
        </p:nvSpPr>
        <p:spPr>
          <a:xfrm>
            <a:off x="428596" y="4929198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Просчет хода заканчивается при достижении заданной глубины.</a:t>
            </a:r>
          </a:p>
          <a:p>
            <a:r>
              <a:rPr lang="ru-RU" dirty="0" smtClean="0"/>
              <a:t>На последнем шаге рекурсии вызывается оценочная функция.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3786182" y="1428736"/>
            <a:ext cx="5000660" cy="4990143"/>
            <a:chOff x="3786182" y="1428736"/>
            <a:chExt cx="5000660" cy="4990143"/>
          </a:xfrm>
        </p:grpSpPr>
        <p:sp>
          <p:nvSpPr>
            <p:cNvPr id="19" name="Овал 18"/>
            <p:cNvSpPr/>
            <p:nvPr/>
          </p:nvSpPr>
          <p:spPr>
            <a:xfrm>
              <a:off x="5143504" y="2214554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d8-h8</a:t>
              </a:r>
              <a:endParaRPr lang="ru-RU" dirty="0"/>
            </a:p>
          </p:txBody>
        </p:sp>
        <p:cxnSp>
          <p:nvCxnSpPr>
            <p:cNvPr id="27" name="Прямая со стрелкой 26"/>
            <p:cNvCxnSpPr/>
            <p:nvPr/>
          </p:nvCxnSpPr>
          <p:spPr>
            <a:xfrm rot="16200000" flipH="1">
              <a:off x="6322231" y="1464455"/>
              <a:ext cx="785818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 rot="5400000">
              <a:off x="5607851" y="1464455"/>
              <a:ext cx="785818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Группа 166"/>
            <p:cNvGrpSpPr/>
            <p:nvPr/>
          </p:nvGrpSpPr>
          <p:grpSpPr>
            <a:xfrm>
              <a:off x="7215206" y="2786058"/>
              <a:ext cx="1500198" cy="1065076"/>
              <a:chOff x="6715140" y="2071678"/>
              <a:chExt cx="1500198" cy="1065076"/>
            </a:xfrm>
          </p:grpSpPr>
          <p:cxnSp>
            <p:nvCxnSpPr>
              <p:cNvPr id="130" name="Прямая со стрелкой 129"/>
              <p:cNvCxnSpPr/>
              <p:nvPr/>
            </p:nvCxnSpPr>
            <p:spPr>
              <a:xfrm>
                <a:off x="6715140" y="2071678"/>
                <a:ext cx="857256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Прямая со стрелкой 130"/>
              <p:cNvCxnSpPr/>
              <p:nvPr/>
            </p:nvCxnSpPr>
            <p:spPr>
              <a:xfrm>
                <a:off x="6715140" y="2071678"/>
                <a:ext cx="1500198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7643834" y="2428868"/>
                <a:ext cx="5000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41" name="Прямоугольник 140"/>
            <p:cNvSpPr/>
            <p:nvPr/>
          </p:nvSpPr>
          <p:spPr>
            <a:xfrm>
              <a:off x="4214810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c5-a3</a:t>
              </a:r>
              <a:endParaRPr lang="ru-RU" dirty="0"/>
            </a:p>
          </p:txBody>
        </p:sp>
        <p:cxnSp>
          <p:nvCxnSpPr>
            <p:cNvPr id="143" name="Прямая со стрелкой 142"/>
            <p:cNvCxnSpPr>
              <a:stCxn id="19" idx="4"/>
            </p:cNvCxnSpPr>
            <p:nvPr/>
          </p:nvCxnSpPr>
          <p:spPr>
            <a:xfrm rot="16200000" flipH="1">
              <a:off x="6072198" y="2393149"/>
              <a:ext cx="714380" cy="150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 стрелкой 143"/>
            <p:cNvCxnSpPr>
              <a:stCxn id="19" idx="4"/>
              <a:endCxn id="141" idx="0"/>
            </p:cNvCxnSpPr>
            <p:nvPr/>
          </p:nvCxnSpPr>
          <p:spPr>
            <a:xfrm rot="5400000">
              <a:off x="4857752" y="2678901"/>
              <a:ext cx="714380" cy="928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Группа 191"/>
            <p:cNvGrpSpPr/>
            <p:nvPr/>
          </p:nvGrpSpPr>
          <p:grpSpPr>
            <a:xfrm>
              <a:off x="6357950" y="1428736"/>
              <a:ext cx="2428892" cy="1065076"/>
              <a:chOff x="6143636" y="857232"/>
              <a:chExt cx="2428892" cy="1065076"/>
            </a:xfrm>
          </p:grpSpPr>
          <p:cxnSp>
            <p:nvCxnSpPr>
              <p:cNvPr id="147" name="Прямая со стрелкой 146"/>
              <p:cNvCxnSpPr/>
              <p:nvPr/>
            </p:nvCxnSpPr>
            <p:spPr>
              <a:xfrm>
                <a:off x="6143636" y="857232"/>
                <a:ext cx="1643074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Прямая со стрелкой 149"/>
              <p:cNvCxnSpPr/>
              <p:nvPr/>
            </p:nvCxnSpPr>
            <p:spPr>
              <a:xfrm>
                <a:off x="6143636" y="857232"/>
                <a:ext cx="2428892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Box 155"/>
              <p:cNvSpPr txBox="1"/>
              <p:nvPr/>
            </p:nvSpPr>
            <p:spPr>
              <a:xfrm>
                <a:off x="7858148" y="1214422"/>
                <a:ext cx="5000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cxnSp>
          <p:nvCxnSpPr>
            <p:cNvPr id="160" name="Прямая со стрелкой 159"/>
            <p:cNvCxnSpPr>
              <a:stCxn id="19" idx="4"/>
            </p:cNvCxnSpPr>
            <p:nvPr/>
          </p:nvCxnSpPr>
          <p:spPr>
            <a:xfrm rot="16200000" flipH="1">
              <a:off x="5464974" y="3000372"/>
              <a:ext cx="714380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Группа 171"/>
            <p:cNvGrpSpPr/>
            <p:nvPr/>
          </p:nvGrpSpPr>
          <p:grpSpPr>
            <a:xfrm>
              <a:off x="3786182" y="4071942"/>
              <a:ext cx="928694" cy="1065076"/>
              <a:chOff x="5786446" y="2071678"/>
              <a:chExt cx="928694" cy="1065076"/>
            </a:xfrm>
          </p:grpSpPr>
          <p:cxnSp>
            <p:nvCxnSpPr>
              <p:cNvPr id="173" name="Прямая со стрелкой 172"/>
              <p:cNvCxnSpPr/>
              <p:nvPr/>
            </p:nvCxnSpPr>
            <p:spPr>
              <a:xfrm rot="10800000" flipV="1">
                <a:off x="5786446" y="2071678"/>
                <a:ext cx="928694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 стрелкой 173"/>
              <p:cNvCxnSpPr/>
              <p:nvPr/>
            </p:nvCxnSpPr>
            <p:spPr>
              <a:xfrm rot="5400000">
                <a:off x="6215074" y="2357430"/>
                <a:ext cx="785818" cy="2143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TextBox 174"/>
              <p:cNvSpPr txBox="1"/>
              <p:nvPr/>
            </p:nvSpPr>
            <p:spPr>
              <a:xfrm>
                <a:off x="5929322" y="2428868"/>
                <a:ext cx="5000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81" name="Группа 180"/>
            <p:cNvGrpSpPr/>
            <p:nvPr/>
          </p:nvGrpSpPr>
          <p:grpSpPr>
            <a:xfrm>
              <a:off x="7215206" y="4071942"/>
              <a:ext cx="928694" cy="1071570"/>
              <a:chOff x="6715140" y="2071678"/>
              <a:chExt cx="928694" cy="1071570"/>
            </a:xfrm>
          </p:grpSpPr>
          <p:cxnSp>
            <p:nvCxnSpPr>
              <p:cNvPr id="182" name="Прямая со стрелкой 181"/>
              <p:cNvCxnSpPr/>
              <p:nvPr/>
            </p:nvCxnSpPr>
            <p:spPr>
              <a:xfrm rot="16200000" flipH="1">
                <a:off x="6465107" y="2321711"/>
                <a:ext cx="785818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 стрелкой 182"/>
              <p:cNvCxnSpPr/>
              <p:nvPr/>
            </p:nvCxnSpPr>
            <p:spPr>
              <a:xfrm>
                <a:off x="6715140" y="2071678"/>
                <a:ext cx="928694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TextBox 183"/>
              <p:cNvSpPr txBox="1"/>
              <p:nvPr/>
            </p:nvSpPr>
            <p:spPr>
              <a:xfrm>
                <a:off x="7072330" y="2435362"/>
                <a:ext cx="5000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33" name="Группа 132"/>
            <p:cNvGrpSpPr/>
            <p:nvPr/>
          </p:nvGrpSpPr>
          <p:grpSpPr>
            <a:xfrm>
              <a:off x="6000760" y="4071942"/>
              <a:ext cx="928694" cy="1071570"/>
              <a:chOff x="6715140" y="2071678"/>
              <a:chExt cx="928694" cy="1071570"/>
            </a:xfrm>
          </p:grpSpPr>
          <p:cxnSp>
            <p:nvCxnSpPr>
              <p:cNvPr id="134" name="Прямая со стрелкой 133"/>
              <p:cNvCxnSpPr/>
              <p:nvPr/>
            </p:nvCxnSpPr>
            <p:spPr>
              <a:xfrm rot="16200000" flipH="1">
                <a:off x="6465107" y="2321711"/>
                <a:ext cx="785818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 стрелкой 134"/>
              <p:cNvCxnSpPr/>
              <p:nvPr/>
            </p:nvCxnSpPr>
            <p:spPr>
              <a:xfrm>
                <a:off x="6715140" y="2071678"/>
                <a:ext cx="928694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>
              <a:xfrm>
                <a:off x="7072330" y="2435362"/>
                <a:ext cx="5000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cxnSp>
          <p:nvCxnSpPr>
            <p:cNvPr id="138" name="Прямая со стрелкой 137"/>
            <p:cNvCxnSpPr/>
            <p:nvPr/>
          </p:nvCxnSpPr>
          <p:spPr>
            <a:xfrm rot="5400000">
              <a:off x="5357818" y="4143380"/>
              <a:ext cx="71438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Группа 144"/>
            <p:cNvGrpSpPr/>
            <p:nvPr/>
          </p:nvGrpSpPr>
          <p:grpSpPr>
            <a:xfrm>
              <a:off x="5143504" y="5357828"/>
              <a:ext cx="642942" cy="1061051"/>
              <a:chOff x="6429388" y="2071678"/>
              <a:chExt cx="642942" cy="812605"/>
            </a:xfrm>
          </p:grpSpPr>
          <p:cxnSp>
            <p:nvCxnSpPr>
              <p:cNvPr id="148" name="Прямая со стрелкой 147"/>
              <p:cNvCxnSpPr/>
              <p:nvPr/>
            </p:nvCxnSpPr>
            <p:spPr>
              <a:xfrm rot="5400000">
                <a:off x="6250793" y="2250273"/>
                <a:ext cx="642942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Прямая со стрелкой 148"/>
              <p:cNvCxnSpPr/>
              <p:nvPr/>
            </p:nvCxnSpPr>
            <p:spPr>
              <a:xfrm rot="16200000" flipH="1">
                <a:off x="6572264" y="2214554"/>
                <a:ext cx="642942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/>
              <p:cNvSpPr txBox="1"/>
              <p:nvPr/>
            </p:nvSpPr>
            <p:spPr>
              <a:xfrm>
                <a:off x="6500826" y="2399940"/>
                <a:ext cx="500066" cy="484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55" name="Овал 154"/>
            <p:cNvSpPr/>
            <p:nvPr/>
          </p:nvSpPr>
          <p:spPr>
            <a:xfrm>
              <a:off x="6572264" y="2214554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b4-b8</a:t>
              </a:r>
              <a:endParaRPr lang="ru-RU" dirty="0"/>
            </a:p>
          </p:txBody>
        </p:sp>
        <p:sp>
          <p:nvSpPr>
            <p:cNvPr id="157" name="Овал 156"/>
            <p:cNvSpPr/>
            <p:nvPr/>
          </p:nvSpPr>
          <p:spPr>
            <a:xfrm>
              <a:off x="4929190" y="4786322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h8-b2</a:t>
              </a:r>
              <a:endParaRPr lang="ru-RU" dirty="0"/>
            </a:p>
          </p:txBody>
        </p:sp>
        <p:sp>
          <p:nvSpPr>
            <p:cNvPr id="158" name="Прямоугольник 157"/>
            <p:cNvSpPr/>
            <p:nvPr/>
          </p:nvSpPr>
          <p:spPr>
            <a:xfrm>
              <a:off x="5429256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c7-c3</a:t>
              </a:r>
              <a:endParaRPr lang="ru-RU" dirty="0"/>
            </a:p>
          </p:txBody>
        </p:sp>
        <p:sp>
          <p:nvSpPr>
            <p:cNvPr id="159" name="Прямоугольник 158"/>
            <p:cNvSpPr/>
            <p:nvPr/>
          </p:nvSpPr>
          <p:spPr>
            <a:xfrm>
              <a:off x="6643702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c5-a7</a:t>
              </a:r>
              <a:endParaRPr lang="ru-RU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Оценочная функция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571472" y="1357298"/>
            <a:ext cx="821537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600" dirty="0" smtClean="0"/>
              <a:t>Пусть </a:t>
            </a:r>
            <a:r>
              <a:rPr lang="en-US" sz="2600" b="1" dirty="0" smtClean="0"/>
              <a:t>P</a:t>
            </a:r>
            <a:r>
              <a:rPr lang="en-US" sz="2600" dirty="0" smtClean="0"/>
              <a:t> </a:t>
            </a:r>
            <a:r>
              <a:rPr lang="en-US" sz="2600" i="1" dirty="0" smtClean="0"/>
              <a:t>- </a:t>
            </a:r>
            <a:r>
              <a:rPr lang="ru-RU" sz="2600" i="1" u="sng" dirty="0" smtClean="0"/>
              <a:t>множество всевозможных позиций </a:t>
            </a:r>
            <a:r>
              <a:rPr lang="ru-RU" sz="2600" dirty="0" smtClean="0"/>
              <a:t>на доске. </a:t>
            </a:r>
          </a:p>
          <a:p>
            <a:pPr>
              <a:buFont typeface="Arial" pitchFamily="34" charset="0"/>
              <a:buChar char="•"/>
            </a:pPr>
            <a:r>
              <a:rPr lang="ru-RU" sz="2600" dirty="0" smtClean="0"/>
              <a:t>Функция </a:t>
            </a:r>
            <a:r>
              <a:rPr lang="en-US" sz="2600" b="1" dirty="0" smtClean="0"/>
              <a:t>F: P→Z, </a:t>
            </a:r>
            <a:r>
              <a:rPr lang="ru-RU" sz="2600" dirty="0" smtClean="0"/>
              <a:t>ставящая в соответствие некоторой </a:t>
            </a:r>
            <a:r>
              <a:rPr lang="ru-RU" sz="2600" i="1" dirty="0" smtClean="0"/>
              <a:t>позиции</a:t>
            </a:r>
            <a:r>
              <a:rPr lang="ru-RU" sz="2600" dirty="0" smtClean="0"/>
              <a:t> из множества </a:t>
            </a:r>
            <a:r>
              <a:rPr lang="en-US" sz="2600" b="1" dirty="0" smtClean="0"/>
              <a:t>P</a:t>
            </a:r>
            <a:r>
              <a:rPr lang="ru-RU" sz="2600" dirty="0" smtClean="0"/>
              <a:t> </a:t>
            </a:r>
            <a:r>
              <a:rPr lang="ru-RU" sz="2600" i="1" dirty="0" smtClean="0"/>
              <a:t>целое число</a:t>
            </a:r>
            <a:r>
              <a:rPr lang="ru-RU" sz="2600" dirty="0" smtClean="0"/>
              <a:t>, отражающее «</a:t>
            </a:r>
            <a:r>
              <a:rPr lang="ru-RU" sz="2600" i="1" dirty="0" smtClean="0"/>
              <a:t>выгодность»</a:t>
            </a:r>
            <a:r>
              <a:rPr lang="ru-RU" sz="2600" dirty="0" smtClean="0"/>
              <a:t> этой позиции для текущего игрока, называется </a:t>
            </a:r>
            <a:r>
              <a:rPr lang="ru-RU" sz="2600" b="1" i="1" u="sng" dirty="0" smtClean="0"/>
              <a:t>оценочной функцией</a:t>
            </a:r>
            <a:r>
              <a:rPr lang="ru-RU" sz="2600" dirty="0" smtClean="0"/>
              <a:t>.  </a:t>
            </a:r>
            <a:endParaRPr lang="ru-RU" sz="2600" b="1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714348" y="357187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 smtClean="0"/>
              <a:t>Пример:</a:t>
            </a:r>
            <a:endParaRPr lang="ru-RU" i="1" u="sng" dirty="0"/>
          </a:p>
        </p:txBody>
      </p:sp>
      <p:grpSp>
        <p:nvGrpSpPr>
          <p:cNvPr id="82" name="Группа 81"/>
          <p:cNvGrpSpPr/>
          <p:nvPr/>
        </p:nvGrpSpPr>
        <p:grpSpPr>
          <a:xfrm>
            <a:off x="785786" y="4143380"/>
            <a:ext cx="2000264" cy="2009568"/>
            <a:chOff x="428596" y="428604"/>
            <a:chExt cx="3143272" cy="3157892"/>
          </a:xfrm>
        </p:grpSpPr>
        <p:grpSp>
          <p:nvGrpSpPr>
            <p:cNvPr id="83" name="Группа 96"/>
            <p:cNvGrpSpPr/>
            <p:nvPr/>
          </p:nvGrpSpPr>
          <p:grpSpPr>
            <a:xfrm>
              <a:off x="428596" y="428604"/>
              <a:ext cx="3143272" cy="3157892"/>
              <a:chOff x="428596" y="428603"/>
              <a:chExt cx="3857652" cy="3875595"/>
            </a:xfrm>
          </p:grpSpPr>
          <p:pic>
            <p:nvPicPr>
              <p:cNvPr id="91" name="Рисунок 90" descr="Border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92" name="Группа 30"/>
              <p:cNvGrpSpPr/>
              <p:nvPr/>
            </p:nvGrpSpPr>
            <p:grpSpPr>
              <a:xfrm>
                <a:off x="642912" y="642918"/>
                <a:ext cx="3429024" cy="3429026"/>
                <a:chOff x="1714480" y="642918"/>
                <a:chExt cx="5690842" cy="5690842"/>
              </a:xfrm>
            </p:grpSpPr>
            <p:sp>
              <p:nvSpPr>
                <p:cNvPr id="93" name="Прямоугольник 92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4" name="Прямоугольник 93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5" name="Прямоугольник 94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6" name="Прямоугольник 95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7" name="Прямоугольник 96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8" name="Прямоугольник 97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9" name="Прямоугольник 98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0" name="Прямоугольник 99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1" name="Прямоугольник 100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2" name="Прямоугольник 101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3" name="Прямоугольник 102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4" name="Прямоугольник 103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5" name="Прямоугольник 104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6" name="Прямоугольник 105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7" name="Прямоугольник 106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8" name="Прямоугольник 107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9" name="Прямоугольник 108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0" name="Прямоугольник 109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1" name="Прямоугольник 110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2" name="Прямоугольник 111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3" name="Прямоугольник 112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4" name="Прямоугольник 113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5" name="Прямоугольник 114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6" name="Прямоугольник 115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7" name="Прямоугольник 116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8" name="Прямоугольник 117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9" name="Прямоугольник 118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0" name="Прямоугольник 119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1" name="Прямоугольник 120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2" name="Прямоугольник 121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3" name="Прямоугольник 122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4" name="Прямоугольник 123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5" name="Прямоугольник 124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6" name="Прямоугольник 125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7" name="Прямоугольник 126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8" name="Прямоугольник 127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9" name="Прямоугольник 128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0" name="Прямоугольник 129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1" name="Прямоугольник 130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2" name="Прямоугольник 131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3" name="Прямоугольник 132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4" name="Прямоугольник 133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5" name="Прямоугольник 134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6" name="Прямоугольник 135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" name="Прямоугольник 136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8" name="Прямоугольник 137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9" name="Прямоугольник 138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" name="Прямоугольник 139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1" name="Прямоугольник 140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2" name="Прямоугольник 141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3" name="Прямоугольник 142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4" name="Прямоугольник 143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5" name="Прямоугольник 144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6" name="Прямоугольник 145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7" name="Прямоугольник 146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8" name="Прямоугольник 147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9" name="Прямоугольник 148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0" name="Прямоугольник 149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1" name="Прямоугольник 150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2" name="Прямоугольник 151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3" name="Прямоугольник 152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4" name="Прямоугольник 153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5" name="Прямоугольник 154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6" name="Прямоугольник 155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84" name="Рисунок 83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200" y="1643050"/>
              <a:ext cx="338400" cy="338400"/>
            </a:xfrm>
            <a:prstGeom prst="rect">
              <a:avLst/>
            </a:prstGeom>
          </p:spPr>
        </p:pic>
        <p:pic>
          <p:nvPicPr>
            <p:cNvPr id="85" name="Рисунок 84" descr="WhiteQuee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000" y="604800"/>
              <a:ext cx="338400" cy="338400"/>
            </a:xfrm>
            <a:prstGeom prst="rect">
              <a:avLst/>
            </a:prstGeom>
          </p:spPr>
        </p:pic>
        <p:pic>
          <p:nvPicPr>
            <p:cNvPr id="86" name="Рисунок 85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200" y="954000"/>
              <a:ext cx="338400" cy="338400"/>
            </a:xfrm>
            <a:prstGeom prst="rect">
              <a:avLst/>
            </a:prstGeom>
          </p:spPr>
        </p:pic>
        <p:pic>
          <p:nvPicPr>
            <p:cNvPr id="87" name="Рисунок 86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0232" y="954000"/>
              <a:ext cx="338400" cy="338400"/>
            </a:xfrm>
            <a:prstGeom prst="rect">
              <a:avLst/>
            </a:prstGeom>
          </p:spPr>
        </p:pic>
        <p:pic>
          <p:nvPicPr>
            <p:cNvPr id="88" name="Рисунок 87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4612" y="954000"/>
              <a:ext cx="338400" cy="338400"/>
            </a:xfrm>
            <a:prstGeom prst="rect">
              <a:avLst/>
            </a:prstGeom>
          </p:spPr>
        </p:pic>
        <p:pic>
          <p:nvPicPr>
            <p:cNvPr id="89" name="Рисунок 88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7452" y="1304650"/>
              <a:ext cx="338400" cy="338400"/>
            </a:xfrm>
            <a:prstGeom prst="rect">
              <a:avLst/>
            </a:prstGeom>
          </p:spPr>
        </p:pic>
        <p:pic>
          <p:nvPicPr>
            <p:cNvPr id="90" name="Рисунок 89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8662" y="2000240"/>
              <a:ext cx="338400" cy="338400"/>
            </a:xfrm>
            <a:prstGeom prst="rect">
              <a:avLst/>
            </a:prstGeom>
          </p:spPr>
        </p:pic>
      </p:grpSp>
      <p:sp>
        <p:nvSpPr>
          <p:cNvPr id="157" name="TextBox 156"/>
          <p:cNvSpPr txBox="1"/>
          <p:nvPr/>
        </p:nvSpPr>
        <p:spPr>
          <a:xfrm>
            <a:off x="3357554" y="3857628"/>
            <a:ext cx="4786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Простейшая оценочная функция просто суммирует вес всех белых шашек и вычитает из полученного результата сумму всех черных шашек. Если установить вес шашки равный, например, 50, а вес дамки равный 350, то для белого игрока при расстановке шашек как на позиции слева такая оценочная функция вернет число 250.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более сложной оценочной функции может учитываться ценность полей доски, которые определяются следующими основными принципами игры: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0034" y="1285860"/>
            <a:ext cx="86439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600" dirty="0" smtClean="0"/>
              <a:t>Надо по возможности подвигаться вперед;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Ценность полей a1 и h2 является наименьшей;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Следует бороться за овладением центральными полями c5 и f4;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Надо придерживаться принципа равномерного распределения шашек по обоим флангам;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Шашки с полей c1, e1, g1 без особой надобности не сдвигать;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Дамка, контролируя главную диагональ, препятствует продвижению шашек противника.</a:t>
            </a:r>
          </a:p>
          <a:p>
            <a:endParaRPr lang="ru-RU" sz="1400" dirty="0"/>
          </a:p>
        </p:txBody>
      </p:sp>
      <p:pic>
        <p:nvPicPr>
          <p:cNvPr id="224" name="Рисунок 223" descr="Bor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3071810"/>
            <a:ext cx="2786082" cy="2799041"/>
          </a:xfrm>
          <a:prstGeom prst="rect">
            <a:avLst/>
          </a:prstGeom>
        </p:spPr>
      </p:pic>
      <p:grpSp>
        <p:nvGrpSpPr>
          <p:cNvPr id="225" name="Группа 30"/>
          <p:cNvGrpSpPr/>
          <p:nvPr/>
        </p:nvGrpSpPr>
        <p:grpSpPr>
          <a:xfrm>
            <a:off x="1297761" y="3226593"/>
            <a:ext cx="2476517" cy="2476519"/>
            <a:chOff x="1714480" y="642918"/>
            <a:chExt cx="5690842" cy="5690842"/>
          </a:xfrm>
        </p:grpSpPr>
        <p:sp>
          <p:nvSpPr>
            <p:cNvPr id="226" name="Прямоугольник 225"/>
            <p:cNvSpPr/>
            <p:nvPr/>
          </p:nvSpPr>
          <p:spPr>
            <a:xfrm>
              <a:off x="5286380" y="350043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21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27" name="Прямоугольник 226"/>
            <p:cNvSpPr/>
            <p:nvPr/>
          </p:nvSpPr>
          <p:spPr>
            <a:xfrm>
              <a:off x="2428860" y="564357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28" name="Прямоугольник 227"/>
            <p:cNvSpPr/>
            <p:nvPr/>
          </p:nvSpPr>
          <p:spPr>
            <a:xfrm>
              <a:off x="3857620" y="564357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29" name="Прямоугольник 228"/>
            <p:cNvSpPr/>
            <p:nvPr/>
          </p:nvSpPr>
          <p:spPr>
            <a:xfrm>
              <a:off x="5286380" y="564357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0" name="Прямоугольник 229"/>
            <p:cNvSpPr/>
            <p:nvPr/>
          </p:nvSpPr>
          <p:spPr>
            <a:xfrm>
              <a:off x="6715140" y="564357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1" name="Прямоугольник 230"/>
            <p:cNvSpPr/>
            <p:nvPr/>
          </p:nvSpPr>
          <p:spPr>
            <a:xfrm>
              <a:off x="6000760" y="492919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2" name="Прямоугольник 231"/>
            <p:cNvSpPr/>
            <p:nvPr/>
          </p:nvSpPr>
          <p:spPr>
            <a:xfrm>
              <a:off x="4572000" y="492919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3" name="Прямоугольник 232"/>
            <p:cNvSpPr/>
            <p:nvPr/>
          </p:nvSpPr>
          <p:spPr>
            <a:xfrm>
              <a:off x="3143240" y="492919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4" name="Прямоугольник 233"/>
            <p:cNvSpPr/>
            <p:nvPr/>
          </p:nvSpPr>
          <p:spPr>
            <a:xfrm>
              <a:off x="1714480" y="492919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5" name="Прямоугольник 234"/>
            <p:cNvSpPr/>
            <p:nvPr/>
          </p:nvSpPr>
          <p:spPr>
            <a:xfrm>
              <a:off x="2428860" y="421481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6" name="Прямоугольник 235"/>
            <p:cNvSpPr/>
            <p:nvPr/>
          </p:nvSpPr>
          <p:spPr>
            <a:xfrm>
              <a:off x="3857620" y="421481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7" name="Прямоугольник 236"/>
            <p:cNvSpPr/>
            <p:nvPr/>
          </p:nvSpPr>
          <p:spPr>
            <a:xfrm>
              <a:off x="5286380" y="421481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8" name="Прямоугольник 237"/>
            <p:cNvSpPr/>
            <p:nvPr/>
          </p:nvSpPr>
          <p:spPr>
            <a:xfrm>
              <a:off x="6715140" y="421481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9" name="Прямоугольник 238"/>
            <p:cNvSpPr/>
            <p:nvPr/>
          </p:nvSpPr>
          <p:spPr>
            <a:xfrm>
              <a:off x="6000760" y="350043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0" name="Прямоугольник 239"/>
            <p:cNvSpPr/>
            <p:nvPr/>
          </p:nvSpPr>
          <p:spPr>
            <a:xfrm>
              <a:off x="4572000" y="350043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1" name="Прямоугольник 240"/>
            <p:cNvSpPr/>
            <p:nvPr/>
          </p:nvSpPr>
          <p:spPr>
            <a:xfrm>
              <a:off x="1714480" y="350043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2" name="Прямоугольник 241"/>
            <p:cNvSpPr/>
            <p:nvPr/>
          </p:nvSpPr>
          <p:spPr>
            <a:xfrm>
              <a:off x="2428860" y="278605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3" name="Прямоугольник 242"/>
            <p:cNvSpPr/>
            <p:nvPr/>
          </p:nvSpPr>
          <p:spPr>
            <a:xfrm>
              <a:off x="3143240" y="350043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4" name="Прямоугольник 243"/>
            <p:cNvSpPr/>
            <p:nvPr/>
          </p:nvSpPr>
          <p:spPr>
            <a:xfrm>
              <a:off x="3857620" y="278605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5" name="Прямоугольник 244"/>
            <p:cNvSpPr/>
            <p:nvPr/>
          </p:nvSpPr>
          <p:spPr>
            <a:xfrm>
              <a:off x="5286380" y="278605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6" name="Прямоугольник 245"/>
            <p:cNvSpPr/>
            <p:nvPr/>
          </p:nvSpPr>
          <p:spPr>
            <a:xfrm>
              <a:off x="6715140" y="278605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7" name="Прямоугольник 246"/>
            <p:cNvSpPr/>
            <p:nvPr/>
          </p:nvSpPr>
          <p:spPr>
            <a:xfrm>
              <a:off x="6000760" y="207167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8" name="Прямоугольник 247"/>
            <p:cNvSpPr/>
            <p:nvPr/>
          </p:nvSpPr>
          <p:spPr>
            <a:xfrm>
              <a:off x="6000760" y="64291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9" name="Прямоугольник 248"/>
            <p:cNvSpPr/>
            <p:nvPr/>
          </p:nvSpPr>
          <p:spPr>
            <a:xfrm>
              <a:off x="5286380" y="135729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0" name="Прямоугольник 249"/>
            <p:cNvSpPr/>
            <p:nvPr/>
          </p:nvSpPr>
          <p:spPr>
            <a:xfrm>
              <a:off x="4572000" y="207167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1" name="Прямоугольник 250"/>
            <p:cNvSpPr/>
            <p:nvPr/>
          </p:nvSpPr>
          <p:spPr>
            <a:xfrm>
              <a:off x="4572000" y="64291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2" name="Прямоугольник 251"/>
            <p:cNvSpPr/>
            <p:nvPr/>
          </p:nvSpPr>
          <p:spPr>
            <a:xfrm>
              <a:off x="3857620" y="135729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3" name="Прямоугольник 252"/>
            <p:cNvSpPr/>
            <p:nvPr/>
          </p:nvSpPr>
          <p:spPr>
            <a:xfrm>
              <a:off x="3143240" y="207167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4" name="Прямоугольник 253"/>
            <p:cNvSpPr/>
            <p:nvPr/>
          </p:nvSpPr>
          <p:spPr>
            <a:xfrm>
              <a:off x="3143240" y="64291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5" name="Прямоугольник 254"/>
            <p:cNvSpPr/>
            <p:nvPr/>
          </p:nvSpPr>
          <p:spPr>
            <a:xfrm>
              <a:off x="2428860" y="135729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6" name="Прямоугольник 255"/>
            <p:cNvSpPr/>
            <p:nvPr/>
          </p:nvSpPr>
          <p:spPr>
            <a:xfrm>
              <a:off x="1714480" y="64291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7" name="Прямоугольник 256"/>
            <p:cNvSpPr/>
            <p:nvPr/>
          </p:nvSpPr>
          <p:spPr>
            <a:xfrm>
              <a:off x="1714480" y="207167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8" name="Прямоугольник 257"/>
            <p:cNvSpPr/>
            <p:nvPr/>
          </p:nvSpPr>
          <p:spPr>
            <a:xfrm>
              <a:off x="6715140" y="135729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9" name="Прямоугольник 258"/>
            <p:cNvSpPr/>
            <p:nvPr/>
          </p:nvSpPr>
          <p:spPr>
            <a:xfrm>
              <a:off x="3143240" y="135729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43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60" name="Прямоугольник 259"/>
            <p:cNvSpPr/>
            <p:nvPr/>
          </p:nvSpPr>
          <p:spPr>
            <a:xfrm>
              <a:off x="2428860" y="64291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61" name="Прямоугольник 260"/>
            <p:cNvSpPr/>
            <p:nvPr/>
          </p:nvSpPr>
          <p:spPr>
            <a:xfrm>
              <a:off x="3857620" y="64291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62" name="Прямоугольник 261"/>
            <p:cNvSpPr/>
            <p:nvPr/>
          </p:nvSpPr>
          <p:spPr>
            <a:xfrm>
              <a:off x="5286380" y="64291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63" name="Прямоугольник 262"/>
            <p:cNvSpPr/>
            <p:nvPr/>
          </p:nvSpPr>
          <p:spPr>
            <a:xfrm>
              <a:off x="6715140" y="64291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64" name="Прямоугольник 263"/>
            <p:cNvSpPr/>
            <p:nvPr/>
          </p:nvSpPr>
          <p:spPr>
            <a:xfrm>
              <a:off x="6715140" y="207167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31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65" name="Прямоугольник 264"/>
            <p:cNvSpPr/>
            <p:nvPr/>
          </p:nvSpPr>
          <p:spPr>
            <a:xfrm>
              <a:off x="6715140" y="350043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17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66" name="Прямоугольник 265"/>
            <p:cNvSpPr/>
            <p:nvPr/>
          </p:nvSpPr>
          <p:spPr>
            <a:xfrm>
              <a:off x="6000760" y="564357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20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67" name="Прямоугольник 266"/>
            <p:cNvSpPr/>
            <p:nvPr/>
          </p:nvSpPr>
          <p:spPr>
            <a:xfrm>
              <a:off x="6000760" y="421481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8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68" name="Прямоугольник 267"/>
            <p:cNvSpPr/>
            <p:nvPr/>
          </p:nvSpPr>
          <p:spPr>
            <a:xfrm>
              <a:off x="6715140" y="492919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-9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69" name="Прямоугольник 268"/>
            <p:cNvSpPr/>
            <p:nvPr/>
          </p:nvSpPr>
          <p:spPr>
            <a:xfrm>
              <a:off x="6000760" y="278605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23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70" name="Прямоугольник 269"/>
            <p:cNvSpPr/>
            <p:nvPr/>
          </p:nvSpPr>
          <p:spPr>
            <a:xfrm>
              <a:off x="6000760" y="135729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43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71" name="Прямоугольник 270"/>
            <p:cNvSpPr/>
            <p:nvPr/>
          </p:nvSpPr>
          <p:spPr>
            <a:xfrm>
              <a:off x="5286380" y="207167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32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72" name="Прямоугольник 271"/>
            <p:cNvSpPr/>
            <p:nvPr/>
          </p:nvSpPr>
          <p:spPr>
            <a:xfrm>
              <a:off x="1714480" y="1357297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42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73" name="Прямоугольник 272"/>
            <p:cNvSpPr/>
            <p:nvPr/>
          </p:nvSpPr>
          <p:spPr>
            <a:xfrm>
              <a:off x="2428860" y="207167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32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74" name="Прямоугольник 273"/>
            <p:cNvSpPr/>
            <p:nvPr/>
          </p:nvSpPr>
          <p:spPr>
            <a:xfrm>
              <a:off x="3857620" y="207167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32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75" name="Прямоугольник 274"/>
            <p:cNvSpPr/>
            <p:nvPr/>
          </p:nvSpPr>
          <p:spPr>
            <a:xfrm>
              <a:off x="4572000" y="135729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43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76" name="Прямоугольник 275"/>
            <p:cNvSpPr/>
            <p:nvPr/>
          </p:nvSpPr>
          <p:spPr>
            <a:xfrm>
              <a:off x="5286380" y="492919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77" name="Прямоугольник 276"/>
            <p:cNvSpPr/>
            <p:nvPr/>
          </p:nvSpPr>
          <p:spPr>
            <a:xfrm>
              <a:off x="4572000" y="421481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7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78" name="Прямоугольник 277"/>
            <p:cNvSpPr/>
            <p:nvPr/>
          </p:nvSpPr>
          <p:spPr>
            <a:xfrm>
              <a:off x="4572000" y="278605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23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79" name="Прямоугольник 278"/>
            <p:cNvSpPr/>
            <p:nvPr/>
          </p:nvSpPr>
          <p:spPr>
            <a:xfrm>
              <a:off x="3857620" y="350043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13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80" name="Прямоугольник 279"/>
            <p:cNvSpPr/>
            <p:nvPr/>
          </p:nvSpPr>
          <p:spPr>
            <a:xfrm>
              <a:off x="3143240" y="278605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25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81" name="Прямоугольник 280"/>
            <p:cNvSpPr/>
            <p:nvPr/>
          </p:nvSpPr>
          <p:spPr>
            <a:xfrm>
              <a:off x="1714480" y="278605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17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82" name="Прямоугольник 281"/>
            <p:cNvSpPr/>
            <p:nvPr/>
          </p:nvSpPr>
          <p:spPr>
            <a:xfrm>
              <a:off x="2428860" y="350043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13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83" name="Прямоугольник 282"/>
            <p:cNvSpPr/>
            <p:nvPr/>
          </p:nvSpPr>
          <p:spPr>
            <a:xfrm>
              <a:off x="3143240" y="421481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7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84" name="Прямоугольник 283"/>
            <p:cNvSpPr/>
            <p:nvPr/>
          </p:nvSpPr>
          <p:spPr>
            <a:xfrm>
              <a:off x="1714480" y="421481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85" name="Прямоугольник 284"/>
            <p:cNvSpPr/>
            <p:nvPr/>
          </p:nvSpPr>
          <p:spPr>
            <a:xfrm>
              <a:off x="2428860" y="492919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86" name="Прямоугольник 285"/>
            <p:cNvSpPr/>
            <p:nvPr/>
          </p:nvSpPr>
          <p:spPr>
            <a:xfrm>
              <a:off x="3857620" y="492919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87" name="Прямоугольник 286"/>
            <p:cNvSpPr/>
            <p:nvPr/>
          </p:nvSpPr>
          <p:spPr>
            <a:xfrm>
              <a:off x="4572000" y="564357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20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88" name="Прямоугольник 287"/>
            <p:cNvSpPr/>
            <p:nvPr/>
          </p:nvSpPr>
          <p:spPr>
            <a:xfrm>
              <a:off x="3143240" y="564357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20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89" name="Прямоугольник 288"/>
            <p:cNvSpPr/>
            <p:nvPr/>
          </p:nvSpPr>
          <p:spPr>
            <a:xfrm>
              <a:off x="1714480" y="564357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rgbClr val="FFC78F"/>
                  </a:solidFill>
                </a:rPr>
                <a:t>-9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</p:grpSp>
      <p:sp>
        <p:nvSpPr>
          <p:cNvPr id="424" name="TextBox 423"/>
          <p:cNvSpPr txBox="1"/>
          <p:nvPr/>
        </p:nvSpPr>
        <p:spPr>
          <a:xfrm>
            <a:off x="1214414" y="5929330"/>
            <a:ext cx="264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Ценность полей для белой шашки</a:t>
            </a:r>
            <a:endParaRPr lang="ru-RU" sz="1200" dirty="0"/>
          </a:p>
        </p:txBody>
      </p:sp>
      <p:sp>
        <p:nvSpPr>
          <p:cNvPr id="428" name="TextBox 427"/>
          <p:cNvSpPr txBox="1"/>
          <p:nvPr/>
        </p:nvSpPr>
        <p:spPr>
          <a:xfrm>
            <a:off x="5000628" y="5929330"/>
            <a:ext cx="207170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Ценность полей для дамки</a:t>
            </a:r>
            <a:endParaRPr lang="ru-RU" sz="1200" dirty="0"/>
          </a:p>
        </p:txBody>
      </p:sp>
      <p:grpSp>
        <p:nvGrpSpPr>
          <p:cNvPr id="502" name="Группа 96"/>
          <p:cNvGrpSpPr/>
          <p:nvPr/>
        </p:nvGrpSpPr>
        <p:grpSpPr>
          <a:xfrm>
            <a:off x="4500562" y="3071810"/>
            <a:ext cx="2786082" cy="2799041"/>
            <a:chOff x="428596" y="428603"/>
            <a:chExt cx="3857652" cy="3875595"/>
          </a:xfrm>
        </p:grpSpPr>
        <p:pic>
          <p:nvPicPr>
            <p:cNvPr id="504" name="Рисунок 503" descr="Border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596" y="428603"/>
              <a:ext cx="3857652" cy="3875595"/>
            </a:xfrm>
            <a:prstGeom prst="rect">
              <a:avLst/>
            </a:prstGeom>
          </p:spPr>
        </p:pic>
        <p:grpSp>
          <p:nvGrpSpPr>
            <p:cNvPr id="505" name="Группа 30"/>
            <p:cNvGrpSpPr/>
            <p:nvPr/>
          </p:nvGrpSpPr>
          <p:grpSpPr>
            <a:xfrm>
              <a:off x="642916" y="642918"/>
              <a:ext cx="3429024" cy="3429026"/>
              <a:chOff x="1714480" y="642918"/>
              <a:chExt cx="5690842" cy="5690842"/>
            </a:xfrm>
          </p:grpSpPr>
          <p:sp>
            <p:nvSpPr>
              <p:cNvPr id="506" name="Прямоугольник 505"/>
              <p:cNvSpPr/>
              <p:nvPr/>
            </p:nvSpPr>
            <p:spPr>
              <a:xfrm>
                <a:off x="5286380" y="350043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07" name="Прямоугольник 506"/>
              <p:cNvSpPr/>
              <p:nvPr/>
            </p:nvSpPr>
            <p:spPr>
              <a:xfrm>
                <a:off x="2428860" y="56435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08" name="Прямоугольник 507"/>
              <p:cNvSpPr/>
              <p:nvPr/>
            </p:nvSpPr>
            <p:spPr>
              <a:xfrm>
                <a:off x="3857620" y="56435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09" name="Прямоугольник 508"/>
              <p:cNvSpPr/>
              <p:nvPr/>
            </p:nvSpPr>
            <p:spPr>
              <a:xfrm>
                <a:off x="5286380" y="56435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0" name="Прямоугольник 509"/>
              <p:cNvSpPr/>
              <p:nvPr/>
            </p:nvSpPr>
            <p:spPr>
              <a:xfrm>
                <a:off x="6715140" y="56435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1" name="Прямоугольник 510"/>
              <p:cNvSpPr/>
              <p:nvPr/>
            </p:nvSpPr>
            <p:spPr>
              <a:xfrm>
                <a:off x="6000760" y="49291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2" name="Прямоугольник 511"/>
              <p:cNvSpPr/>
              <p:nvPr/>
            </p:nvSpPr>
            <p:spPr>
              <a:xfrm>
                <a:off x="4572000" y="49291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3" name="Прямоугольник 512"/>
              <p:cNvSpPr/>
              <p:nvPr/>
            </p:nvSpPr>
            <p:spPr>
              <a:xfrm>
                <a:off x="3143240" y="49291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4" name="Прямоугольник 513"/>
              <p:cNvSpPr/>
              <p:nvPr/>
            </p:nvSpPr>
            <p:spPr>
              <a:xfrm>
                <a:off x="1714480" y="49291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5" name="Прямоугольник 514"/>
              <p:cNvSpPr/>
              <p:nvPr/>
            </p:nvSpPr>
            <p:spPr>
              <a:xfrm>
                <a:off x="2428860" y="42148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6" name="Прямоугольник 515"/>
              <p:cNvSpPr/>
              <p:nvPr/>
            </p:nvSpPr>
            <p:spPr>
              <a:xfrm>
                <a:off x="3857620" y="42148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7" name="Прямоугольник 516"/>
              <p:cNvSpPr/>
              <p:nvPr/>
            </p:nvSpPr>
            <p:spPr>
              <a:xfrm>
                <a:off x="5286380" y="42148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8" name="Прямоугольник 517"/>
              <p:cNvSpPr/>
              <p:nvPr/>
            </p:nvSpPr>
            <p:spPr>
              <a:xfrm>
                <a:off x="6715140" y="42148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9" name="Прямоугольник 518"/>
              <p:cNvSpPr/>
              <p:nvPr/>
            </p:nvSpPr>
            <p:spPr>
              <a:xfrm>
                <a:off x="6000760" y="350043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0" name="Прямоугольник 519"/>
              <p:cNvSpPr/>
              <p:nvPr/>
            </p:nvSpPr>
            <p:spPr>
              <a:xfrm>
                <a:off x="4572000" y="350043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1" name="Прямоугольник 520"/>
              <p:cNvSpPr/>
              <p:nvPr/>
            </p:nvSpPr>
            <p:spPr>
              <a:xfrm>
                <a:off x="1714480" y="350043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2" name="Прямоугольник 521"/>
              <p:cNvSpPr/>
              <p:nvPr/>
            </p:nvSpPr>
            <p:spPr>
              <a:xfrm>
                <a:off x="2428860" y="278605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3" name="Прямоугольник 522"/>
              <p:cNvSpPr/>
              <p:nvPr/>
            </p:nvSpPr>
            <p:spPr>
              <a:xfrm>
                <a:off x="3143240" y="350043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4" name="Прямоугольник 523"/>
              <p:cNvSpPr/>
              <p:nvPr/>
            </p:nvSpPr>
            <p:spPr>
              <a:xfrm>
                <a:off x="3857620" y="278605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5" name="Прямоугольник 524"/>
              <p:cNvSpPr/>
              <p:nvPr/>
            </p:nvSpPr>
            <p:spPr>
              <a:xfrm>
                <a:off x="5286380" y="278605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6" name="Прямоугольник 525"/>
              <p:cNvSpPr/>
              <p:nvPr/>
            </p:nvSpPr>
            <p:spPr>
              <a:xfrm>
                <a:off x="6715140" y="278605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7" name="Прямоугольник 526"/>
              <p:cNvSpPr/>
              <p:nvPr/>
            </p:nvSpPr>
            <p:spPr>
              <a:xfrm>
                <a:off x="6000760" y="20716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8" name="Прямоугольник 527"/>
              <p:cNvSpPr/>
              <p:nvPr/>
            </p:nvSpPr>
            <p:spPr>
              <a:xfrm>
                <a:off x="6000760" y="6429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9" name="Прямоугольник 528"/>
              <p:cNvSpPr/>
              <p:nvPr/>
            </p:nvSpPr>
            <p:spPr>
              <a:xfrm>
                <a:off x="5286380" y="13572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0" name="Прямоугольник 529"/>
              <p:cNvSpPr/>
              <p:nvPr/>
            </p:nvSpPr>
            <p:spPr>
              <a:xfrm>
                <a:off x="4572000" y="20716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1" name="Прямоугольник 530"/>
              <p:cNvSpPr/>
              <p:nvPr/>
            </p:nvSpPr>
            <p:spPr>
              <a:xfrm>
                <a:off x="4572000" y="6429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2" name="Прямоугольник 531"/>
              <p:cNvSpPr/>
              <p:nvPr/>
            </p:nvSpPr>
            <p:spPr>
              <a:xfrm>
                <a:off x="3857620" y="13572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3" name="Прямоугольник 532"/>
              <p:cNvSpPr/>
              <p:nvPr/>
            </p:nvSpPr>
            <p:spPr>
              <a:xfrm>
                <a:off x="3143240" y="20716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4" name="Прямоугольник 533"/>
              <p:cNvSpPr/>
              <p:nvPr/>
            </p:nvSpPr>
            <p:spPr>
              <a:xfrm>
                <a:off x="3143240" y="6429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5" name="Прямоугольник 534"/>
              <p:cNvSpPr/>
              <p:nvPr/>
            </p:nvSpPr>
            <p:spPr>
              <a:xfrm>
                <a:off x="2428860" y="13572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6" name="Прямоугольник 535"/>
              <p:cNvSpPr/>
              <p:nvPr/>
            </p:nvSpPr>
            <p:spPr>
              <a:xfrm>
                <a:off x="1714480" y="6429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7" name="Прямоугольник 536"/>
              <p:cNvSpPr/>
              <p:nvPr/>
            </p:nvSpPr>
            <p:spPr>
              <a:xfrm>
                <a:off x="1714480" y="20716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8" name="Прямоугольник 537"/>
              <p:cNvSpPr/>
              <p:nvPr/>
            </p:nvSpPr>
            <p:spPr>
              <a:xfrm>
                <a:off x="6715140" y="13572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9" name="Прямоугольник 538"/>
              <p:cNvSpPr/>
              <p:nvPr/>
            </p:nvSpPr>
            <p:spPr>
              <a:xfrm>
                <a:off x="3143240" y="13572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40" name="Прямоугольник 539"/>
              <p:cNvSpPr/>
              <p:nvPr/>
            </p:nvSpPr>
            <p:spPr>
              <a:xfrm>
                <a:off x="2428860" y="6429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41" name="Прямоугольник 540"/>
              <p:cNvSpPr/>
              <p:nvPr/>
            </p:nvSpPr>
            <p:spPr>
              <a:xfrm>
                <a:off x="3857620" y="6429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42" name="Прямоугольник 541"/>
              <p:cNvSpPr/>
              <p:nvPr/>
            </p:nvSpPr>
            <p:spPr>
              <a:xfrm>
                <a:off x="5286380" y="6429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43" name="Прямоугольник 542"/>
              <p:cNvSpPr/>
              <p:nvPr/>
            </p:nvSpPr>
            <p:spPr>
              <a:xfrm>
                <a:off x="6715140" y="6429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1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44" name="Прямоугольник 543"/>
              <p:cNvSpPr/>
              <p:nvPr/>
            </p:nvSpPr>
            <p:spPr>
              <a:xfrm>
                <a:off x="6715140" y="20716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45" name="Прямоугольник 544"/>
              <p:cNvSpPr/>
              <p:nvPr/>
            </p:nvSpPr>
            <p:spPr>
              <a:xfrm>
                <a:off x="6715140" y="350043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46" name="Прямоугольник 545"/>
              <p:cNvSpPr/>
              <p:nvPr/>
            </p:nvSpPr>
            <p:spPr>
              <a:xfrm>
                <a:off x="6000760" y="56435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47" name="Прямоугольник 546"/>
              <p:cNvSpPr/>
              <p:nvPr/>
            </p:nvSpPr>
            <p:spPr>
              <a:xfrm>
                <a:off x="6000760" y="42148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48" name="Прямоугольник 547"/>
              <p:cNvSpPr/>
              <p:nvPr/>
            </p:nvSpPr>
            <p:spPr>
              <a:xfrm>
                <a:off x="6715140" y="49291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49" name="Прямоугольник 548"/>
              <p:cNvSpPr/>
              <p:nvPr/>
            </p:nvSpPr>
            <p:spPr>
              <a:xfrm>
                <a:off x="6000760" y="278605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50" name="Прямоугольник 549"/>
              <p:cNvSpPr/>
              <p:nvPr/>
            </p:nvSpPr>
            <p:spPr>
              <a:xfrm>
                <a:off x="6000760" y="13572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1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51" name="Прямоугольник 550"/>
              <p:cNvSpPr/>
              <p:nvPr/>
            </p:nvSpPr>
            <p:spPr>
              <a:xfrm>
                <a:off x="5286380" y="20716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1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52" name="Прямоугольник 551"/>
              <p:cNvSpPr/>
              <p:nvPr/>
            </p:nvSpPr>
            <p:spPr>
              <a:xfrm>
                <a:off x="1714480" y="1357297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53" name="Прямоугольник 552"/>
              <p:cNvSpPr/>
              <p:nvPr/>
            </p:nvSpPr>
            <p:spPr>
              <a:xfrm>
                <a:off x="2428860" y="20716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54" name="Прямоугольник 553"/>
              <p:cNvSpPr/>
              <p:nvPr/>
            </p:nvSpPr>
            <p:spPr>
              <a:xfrm>
                <a:off x="3857620" y="20716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55" name="Прямоугольник 554"/>
              <p:cNvSpPr/>
              <p:nvPr/>
            </p:nvSpPr>
            <p:spPr>
              <a:xfrm>
                <a:off x="4572000" y="13572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56" name="Прямоугольник 555"/>
              <p:cNvSpPr/>
              <p:nvPr/>
            </p:nvSpPr>
            <p:spPr>
              <a:xfrm>
                <a:off x="5286380" y="49291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57" name="Прямоугольник 556"/>
              <p:cNvSpPr/>
              <p:nvPr/>
            </p:nvSpPr>
            <p:spPr>
              <a:xfrm>
                <a:off x="4572000" y="42148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58" name="Прямоугольник 557"/>
              <p:cNvSpPr/>
              <p:nvPr/>
            </p:nvSpPr>
            <p:spPr>
              <a:xfrm>
                <a:off x="4572000" y="278605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1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59" name="Прямоугольник 558"/>
              <p:cNvSpPr/>
              <p:nvPr/>
            </p:nvSpPr>
            <p:spPr>
              <a:xfrm>
                <a:off x="3857620" y="350043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1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60" name="Прямоугольник 559"/>
              <p:cNvSpPr/>
              <p:nvPr/>
            </p:nvSpPr>
            <p:spPr>
              <a:xfrm>
                <a:off x="3143240" y="278605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61" name="Прямоугольник 560"/>
              <p:cNvSpPr/>
              <p:nvPr/>
            </p:nvSpPr>
            <p:spPr>
              <a:xfrm>
                <a:off x="1714480" y="278605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62" name="Прямоугольник 561"/>
              <p:cNvSpPr/>
              <p:nvPr/>
            </p:nvSpPr>
            <p:spPr>
              <a:xfrm>
                <a:off x="2428860" y="350043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63" name="Прямоугольник 562"/>
              <p:cNvSpPr/>
              <p:nvPr/>
            </p:nvSpPr>
            <p:spPr>
              <a:xfrm>
                <a:off x="3143240" y="42148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1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64" name="Прямоугольник 563"/>
              <p:cNvSpPr/>
              <p:nvPr/>
            </p:nvSpPr>
            <p:spPr>
              <a:xfrm>
                <a:off x="1714480" y="42148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65" name="Прямоугольник 564"/>
              <p:cNvSpPr/>
              <p:nvPr/>
            </p:nvSpPr>
            <p:spPr>
              <a:xfrm>
                <a:off x="2428860" y="49291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1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66" name="Прямоугольник 565"/>
              <p:cNvSpPr/>
              <p:nvPr/>
            </p:nvSpPr>
            <p:spPr>
              <a:xfrm>
                <a:off x="3857620" y="49291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67" name="Прямоугольник 566"/>
              <p:cNvSpPr/>
              <p:nvPr/>
            </p:nvSpPr>
            <p:spPr>
              <a:xfrm>
                <a:off x="4572000" y="56435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68" name="Прямоугольник 567"/>
              <p:cNvSpPr/>
              <p:nvPr/>
            </p:nvSpPr>
            <p:spPr>
              <a:xfrm>
                <a:off x="3143240" y="56435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69" name="Прямоугольник 568"/>
              <p:cNvSpPr/>
              <p:nvPr/>
            </p:nvSpPr>
            <p:spPr>
              <a:xfrm>
                <a:off x="1714480" y="56435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D9B3"/>
                    </a:solidFill>
                  </a:rPr>
                  <a:t>1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полного перебора</a:t>
            </a:r>
            <a:endParaRPr lang="ru-RU" dirty="0"/>
          </a:p>
        </p:txBody>
      </p:sp>
      <p:sp>
        <p:nvSpPr>
          <p:cNvPr id="252" name="TextBox 251"/>
          <p:cNvSpPr txBox="1"/>
          <p:nvPr/>
        </p:nvSpPr>
        <p:spPr>
          <a:xfrm>
            <a:off x="571472" y="1417638"/>
            <a:ext cx="3424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FUNCTION Search(depth :integer) :integer;</a:t>
            </a:r>
            <a:endParaRPr lang="ru-RU" sz="1400" b="1" dirty="0"/>
          </a:p>
        </p:txBody>
      </p:sp>
      <p:sp>
        <p:nvSpPr>
          <p:cNvPr id="254" name="TextBox 253"/>
          <p:cNvSpPr txBox="1"/>
          <p:nvPr/>
        </p:nvSpPr>
        <p:spPr>
          <a:xfrm>
            <a:off x="578148" y="1701043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Параметр </a:t>
            </a:r>
            <a:r>
              <a:rPr lang="en-US" sz="1400" i="1" dirty="0" smtClean="0"/>
              <a:t>depth</a:t>
            </a:r>
            <a:r>
              <a:rPr lang="en-US" sz="1400" dirty="0" smtClean="0"/>
              <a:t> – </a:t>
            </a:r>
            <a:r>
              <a:rPr lang="ru-RU" sz="1400" dirty="0" smtClean="0"/>
              <a:t>текущая глубина рекурсии.</a:t>
            </a:r>
            <a:endParaRPr lang="ru-RU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78148" y="2197861"/>
            <a:ext cx="264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score</a:t>
            </a:r>
            <a:r>
              <a:rPr lang="en-US" sz="1400" dirty="0" smtClean="0"/>
              <a:t> –</a:t>
            </a:r>
            <a:r>
              <a:rPr lang="ru-RU" sz="1400" dirty="0" smtClean="0"/>
              <a:t> оценка лучшего хода.</a:t>
            </a:r>
            <a:endParaRPr lang="ru-RU" sz="1400" dirty="0"/>
          </a:p>
        </p:txBody>
      </p:sp>
      <p:grpSp>
        <p:nvGrpSpPr>
          <p:cNvPr id="226" name="Группа 225"/>
          <p:cNvGrpSpPr/>
          <p:nvPr/>
        </p:nvGrpSpPr>
        <p:grpSpPr>
          <a:xfrm>
            <a:off x="2107099" y="1403083"/>
            <a:ext cx="6641365" cy="5050253"/>
            <a:chOff x="2051720" y="1330465"/>
            <a:chExt cx="6641365" cy="5050253"/>
          </a:xfrm>
        </p:grpSpPr>
        <p:sp>
          <p:nvSpPr>
            <p:cNvPr id="12" name="Блок-схема: решение 11"/>
            <p:cNvSpPr/>
            <p:nvPr/>
          </p:nvSpPr>
          <p:spPr>
            <a:xfrm>
              <a:off x="5005184" y="1330465"/>
              <a:ext cx="2008140" cy="43337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depth=0?</a:t>
              </a:r>
              <a:endParaRPr lang="ru-RU" sz="1400" dirty="0"/>
            </a:p>
          </p:txBody>
        </p:sp>
        <p:cxnSp>
          <p:nvCxnSpPr>
            <p:cNvPr id="17" name="Shape 16"/>
            <p:cNvCxnSpPr>
              <a:stCxn id="12" idx="1"/>
            </p:cNvCxnSpPr>
            <p:nvPr/>
          </p:nvCxnSpPr>
          <p:spPr>
            <a:xfrm rot="10800000" flipV="1">
              <a:off x="4503150" y="1547151"/>
              <a:ext cx="502036" cy="33487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105481" y="1830276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  <a:endParaRPr lang="ru-RU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1" name="Shape 20"/>
            <p:cNvCxnSpPr>
              <a:stCxn id="12" idx="3"/>
            </p:cNvCxnSpPr>
            <p:nvPr/>
          </p:nvCxnSpPr>
          <p:spPr>
            <a:xfrm>
              <a:off x="7013325" y="1547152"/>
              <a:ext cx="502035" cy="33487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529605" y="1830276"/>
              <a:ext cx="475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  <a:endParaRPr lang="ru-RU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7" name="Блок-схема: процесс 116"/>
            <p:cNvSpPr/>
            <p:nvPr/>
          </p:nvSpPr>
          <p:spPr>
            <a:xfrm>
              <a:off x="6310400" y="1882029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Вызови оценочную функцию</a:t>
              </a:r>
              <a:endParaRPr lang="ru-RU" sz="1400" dirty="0"/>
            </a:p>
          </p:txBody>
        </p:sp>
        <p:sp>
          <p:nvSpPr>
            <p:cNvPr id="143" name="Блок-схема: процесс 142"/>
            <p:cNvSpPr/>
            <p:nvPr/>
          </p:nvSpPr>
          <p:spPr>
            <a:xfrm>
              <a:off x="2136728" y="5232853"/>
              <a:ext cx="135233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score:=</a:t>
              </a:r>
              <a:r>
                <a:rPr lang="en-US" sz="1400" dirty="0" err="1" smtClean="0"/>
                <a:t>tmp</a:t>
              </a:r>
              <a:endParaRPr lang="ru-RU" sz="1400" dirty="0"/>
            </a:p>
          </p:txBody>
        </p:sp>
        <p:sp>
          <p:nvSpPr>
            <p:cNvPr id="10" name="Блок-схема: процесс 9"/>
            <p:cNvSpPr/>
            <p:nvPr/>
          </p:nvSpPr>
          <p:spPr>
            <a:xfrm>
              <a:off x="3328634" y="1888863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score:=-INFINITY</a:t>
              </a:r>
              <a:endParaRPr lang="ru-RU" sz="1400" dirty="0"/>
            </a:p>
          </p:txBody>
        </p:sp>
        <p:cxnSp>
          <p:nvCxnSpPr>
            <p:cNvPr id="33" name="Прямая со стрелкой 32"/>
            <p:cNvCxnSpPr/>
            <p:nvPr/>
          </p:nvCxnSpPr>
          <p:spPr>
            <a:xfrm rot="5400000">
              <a:off x="4427753" y="2616460"/>
              <a:ext cx="142437" cy="13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Блок-схема: решение 36"/>
            <p:cNvSpPr/>
            <p:nvPr/>
          </p:nvSpPr>
          <p:spPr>
            <a:xfrm>
              <a:off x="3306932" y="2703062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Есть еще ходы?</a:t>
              </a:r>
              <a:endParaRPr lang="ru-RU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75741" y="2565304"/>
              <a:ext cx="42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  <a:endParaRPr lang="ru-RU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24127" y="3103072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  <a:endParaRPr lang="ru-RU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6" name="Блок-схема: процесс 115"/>
            <p:cNvSpPr/>
            <p:nvPr/>
          </p:nvSpPr>
          <p:spPr>
            <a:xfrm>
              <a:off x="3328634" y="2260606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Сгенерируй все ходы</a:t>
              </a:r>
              <a:endParaRPr lang="ru-RU" sz="1400" dirty="0"/>
            </a:p>
          </p:txBody>
        </p:sp>
        <p:sp>
          <p:nvSpPr>
            <p:cNvPr id="118" name="Блок-схема: процесс 117"/>
            <p:cNvSpPr/>
            <p:nvPr/>
          </p:nvSpPr>
          <p:spPr>
            <a:xfrm>
              <a:off x="3328633" y="3508883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Сделай ход</a:t>
              </a:r>
              <a:endParaRPr lang="ru-RU" sz="1400" dirty="0"/>
            </a:p>
          </p:txBody>
        </p:sp>
        <p:sp>
          <p:nvSpPr>
            <p:cNvPr id="126" name="Блок-схема: процесс 125"/>
            <p:cNvSpPr/>
            <p:nvPr/>
          </p:nvSpPr>
          <p:spPr>
            <a:xfrm>
              <a:off x="3328632" y="3872395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tmp</a:t>
              </a:r>
              <a:r>
                <a:rPr lang="en-US" sz="1400" dirty="0" smtClean="0"/>
                <a:t>:=-Search(depth-1)</a:t>
              </a:r>
              <a:endParaRPr lang="ru-RU" sz="1400" dirty="0"/>
            </a:p>
          </p:txBody>
        </p:sp>
        <p:sp>
          <p:nvSpPr>
            <p:cNvPr id="129" name="Блок-схема: процесс 128"/>
            <p:cNvSpPr/>
            <p:nvPr/>
          </p:nvSpPr>
          <p:spPr>
            <a:xfrm>
              <a:off x="3328632" y="4226236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Отмени ход</a:t>
              </a:r>
              <a:endParaRPr lang="ru-RU" sz="1400" dirty="0"/>
            </a:p>
          </p:txBody>
        </p:sp>
        <p:cxnSp>
          <p:nvCxnSpPr>
            <p:cNvPr id="131" name="Прямая со стрелкой 130"/>
            <p:cNvCxnSpPr/>
            <p:nvPr/>
          </p:nvCxnSpPr>
          <p:spPr>
            <a:xfrm rot="5400000">
              <a:off x="4429471" y="4579641"/>
              <a:ext cx="142437" cy="13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Блок-схема: решение 132"/>
            <p:cNvSpPr/>
            <p:nvPr/>
          </p:nvSpPr>
          <p:spPr>
            <a:xfrm>
              <a:off x="3306932" y="4667769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score&lt;</a:t>
              </a:r>
              <a:r>
                <a:rPr lang="en-US" sz="1400" dirty="0" err="1" smtClean="0"/>
                <a:t>tmp</a:t>
              </a:r>
              <a:r>
                <a:rPr lang="en-US" sz="1400" dirty="0" smtClean="0"/>
                <a:t>?</a:t>
              </a:r>
              <a:endParaRPr lang="ru-RU" sz="1400" dirty="0"/>
            </a:p>
          </p:txBody>
        </p:sp>
        <p:cxnSp>
          <p:nvCxnSpPr>
            <p:cNvPr id="138" name="Shape 137"/>
            <p:cNvCxnSpPr/>
            <p:nvPr/>
          </p:nvCxnSpPr>
          <p:spPr>
            <a:xfrm rot="16200000" flipH="1">
              <a:off x="5488172" y="5078720"/>
              <a:ext cx="911610" cy="533858"/>
            </a:xfrm>
            <a:prstGeom prst="bentConnector3">
              <a:avLst>
                <a:gd name="adj1" fmla="val -1198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5729625" y="4582394"/>
              <a:ext cx="42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  <a:endParaRPr lang="ru-RU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35" name="Группа 42"/>
            <p:cNvGrpSpPr/>
            <p:nvPr/>
          </p:nvGrpSpPr>
          <p:grpSpPr>
            <a:xfrm>
              <a:off x="2845827" y="4610917"/>
              <a:ext cx="502037" cy="618283"/>
              <a:chOff x="1135111" y="2022134"/>
              <a:chExt cx="571504" cy="1121113"/>
            </a:xfrm>
          </p:grpSpPr>
          <p:cxnSp>
            <p:nvCxnSpPr>
              <p:cNvPr id="136" name="Shape 135"/>
              <p:cNvCxnSpPr/>
              <p:nvPr/>
            </p:nvCxnSpPr>
            <p:spPr>
              <a:xfrm rot="10800000" flipV="1">
                <a:off x="1135111" y="2536024"/>
                <a:ext cx="571504" cy="607223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1208414" y="2022134"/>
                <a:ext cx="451093" cy="6138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да</a:t>
                </a:r>
                <a:endParaRPr lang="ru-RU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61" name="Shape 160"/>
            <p:cNvCxnSpPr>
              <a:stCxn id="143" idx="2"/>
            </p:cNvCxnSpPr>
            <p:nvPr/>
          </p:nvCxnSpPr>
          <p:spPr>
            <a:xfrm rot="16200000" flipH="1">
              <a:off x="4365492" y="3956039"/>
              <a:ext cx="292819" cy="339801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единительная линия 188"/>
            <p:cNvCxnSpPr/>
            <p:nvPr/>
          </p:nvCxnSpPr>
          <p:spPr>
            <a:xfrm rot="5400000">
              <a:off x="4354682" y="5925921"/>
              <a:ext cx="285752" cy="1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Прямая соединительная линия 192"/>
            <p:cNvCxnSpPr/>
            <p:nvPr/>
          </p:nvCxnSpPr>
          <p:spPr>
            <a:xfrm rot="10800000" flipV="1">
              <a:off x="2052910" y="6071386"/>
              <a:ext cx="2447082" cy="15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единительная линия 194"/>
            <p:cNvCxnSpPr/>
            <p:nvPr/>
          </p:nvCxnSpPr>
          <p:spPr>
            <a:xfrm flipV="1">
              <a:off x="2051720" y="2617157"/>
              <a:ext cx="0" cy="3476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Прямая соединительная линия 214"/>
            <p:cNvCxnSpPr/>
            <p:nvPr/>
          </p:nvCxnSpPr>
          <p:spPr>
            <a:xfrm>
              <a:off x="5704536" y="2917480"/>
              <a:ext cx="1791337" cy="158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Блок-схема: знак завершения 221"/>
            <p:cNvSpPr/>
            <p:nvPr/>
          </p:nvSpPr>
          <p:spPr>
            <a:xfrm>
              <a:off x="6986567" y="6023528"/>
              <a:ext cx="1030350" cy="35719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Конец</a:t>
              </a:r>
              <a:endParaRPr lang="ru-RU" sz="1400" dirty="0"/>
            </a:p>
          </p:txBody>
        </p:sp>
        <p:cxnSp>
          <p:nvCxnSpPr>
            <p:cNvPr id="233" name="Прямая соединительная линия 232"/>
            <p:cNvCxnSpPr/>
            <p:nvPr/>
          </p:nvCxnSpPr>
          <p:spPr>
            <a:xfrm flipV="1">
              <a:off x="4499992" y="3784665"/>
              <a:ext cx="1" cy="87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Прямая соединительная линия 234"/>
            <p:cNvCxnSpPr/>
            <p:nvPr/>
          </p:nvCxnSpPr>
          <p:spPr>
            <a:xfrm flipV="1">
              <a:off x="4499992" y="4148177"/>
              <a:ext cx="0" cy="78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Прямая соединительная линия 236"/>
            <p:cNvCxnSpPr/>
            <p:nvPr/>
          </p:nvCxnSpPr>
          <p:spPr>
            <a:xfrm flipV="1">
              <a:off x="4499992" y="2164645"/>
              <a:ext cx="0" cy="95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 стрелкой 4"/>
            <p:cNvCxnSpPr>
              <a:stCxn id="37" idx="2"/>
            </p:cNvCxnSpPr>
            <p:nvPr/>
          </p:nvCxnSpPr>
          <p:spPr>
            <a:xfrm>
              <a:off x="4498274" y="3136434"/>
              <a:ext cx="0" cy="374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>
              <a:off x="2051720" y="2611109"/>
              <a:ext cx="237626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Прямая со стрелкой 223"/>
            <p:cNvCxnSpPr>
              <a:stCxn id="117" idx="2"/>
            </p:cNvCxnSpPr>
            <p:nvPr/>
          </p:nvCxnSpPr>
          <p:spPr>
            <a:xfrm>
              <a:off x="7501743" y="2157811"/>
              <a:ext cx="13617" cy="386571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перебора с отсечениями</a:t>
            </a:r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2071670" y="1785926"/>
            <a:ext cx="5929354" cy="2857520"/>
            <a:chOff x="2071670" y="1785926"/>
            <a:chExt cx="5929354" cy="2857520"/>
          </a:xfrm>
        </p:grpSpPr>
        <p:sp>
          <p:nvSpPr>
            <p:cNvPr id="8" name="Овал 7"/>
            <p:cNvSpPr/>
            <p:nvPr/>
          </p:nvSpPr>
          <p:spPr>
            <a:xfrm>
              <a:off x="3571868" y="1785926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100" dirty="0" smtClean="0"/>
                <a:t>α</a:t>
              </a:r>
              <a:r>
                <a:rPr lang="en-US" sz="1100" dirty="0" smtClean="0"/>
                <a:t>=4</a:t>
              </a:r>
              <a:endParaRPr lang="ru-RU" sz="1100" dirty="0"/>
            </a:p>
          </p:txBody>
        </p:sp>
        <p:sp>
          <p:nvSpPr>
            <p:cNvPr id="9" name="Овал 8"/>
            <p:cNvSpPr/>
            <p:nvPr/>
          </p:nvSpPr>
          <p:spPr>
            <a:xfrm>
              <a:off x="6929454" y="4071942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00" dirty="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4214810" y="4071942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</a:t>
              </a:r>
              <a:endParaRPr lang="ru-RU" sz="1100" dirty="0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5572132" y="4071942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00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143504" y="278605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100" dirty="0" smtClean="0"/>
                <a:t>β</a:t>
              </a:r>
              <a:r>
                <a:rPr lang="en-US" sz="1100" dirty="0" smtClean="0"/>
                <a:t>=1&lt;</a:t>
              </a:r>
              <a:r>
                <a:rPr lang="el-GR" sz="1100" dirty="0" smtClean="0"/>
                <a:t>α</a:t>
              </a:r>
              <a:endParaRPr lang="ru-RU" sz="1100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071670" y="278605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4</a:t>
              </a:r>
              <a:endParaRPr lang="ru-RU" sz="1100" dirty="0"/>
            </a:p>
          </p:txBody>
        </p:sp>
        <p:cxnSp>
          <p:nvCxnSpPr>
            <p:cNvPr id="14" name="Прямая со стрелкой 13"/>
            <p:cNvCxnSpPr>
              <a:endCxn id="12" idx="0"/>
            </p:cNvCxnSpPr>
            <p:nvPr/>
          </p:nvCxnSpPr>
          <p:spPr>
            <a:xfrm>
              <a:off x="4143372" y="2357431"/>
              <a:ext cx="1535917" cy="4286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endCxn id="13" idx="0"/>
            </p:cNvCxnSpPr>
            <p:nvPr/>
          </p:nvCxnSpPr>
          <p:spPr>
            <a:xfrm rot="10800000" flipV="1">
              <a:off x="2607456" y="2357430"/>
              <a:ext cx="1535919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>
              <a:endCxn id="9" idx="0"/>
            </p:cNvCxnSpPr>
            <p:nvPr/>
          </p:nvCxnSpPr>
          <p:spPr>
            <a:xfrm>
              <a:off x="5715008" y="3357563"/>
              <a:ext cx="1750231" cy="7143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endCxn id="11" idx="0"/>
            </p:cNvCxnSpPr>
            <p:nvPr/>
          </p:nvCxnSpPr>
          <p:spPr>
            <a:xfrm rot="16200000" flipH="1">
              <a:off x="5554273" y="3518297"/>
              <a:ext cx="714379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endCxn id="10" idx="0"/>
            </p:cNvCxnSpPr>
            <p:nvPr/>
          </p:nvCxnSpPr>
          <p:spPr>
            <a:xfrm rot="10800000" flipV="1">
              <a:off x="4750596" y="3357562"/>
              <a:ext cx="964413" cy="7143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Группа 28"/>
            <p:cNvGrpSpPr/>
            <p:nvPr/>
          </p:nvGrpSpPr>
          <p:grpSpPr>
            <a:xfrm>
              <a:off x="5857884" y="3714752"/>
              <a:ext cx="214314" cy="73026"/>
              <a:chOff x="5857884" y="3714752"/>
              <a:chExt cx="214314" cy="73026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>
              <a:xfrm>
                <a:off x="5857884" y="3714752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>
              <a:xfrm>
                <a:off x="5857884" y="3786190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Группа 39"/>
            <p:cNvGrpSpPr/>
            <p:nvPr/>
          </p:nvGrpSpPr>
          <p:grpSpPr>
            <a:xfrm>
              <a:off x="6572264" y="3714752"/>
              <a:ext cx="214314" cy="73026"/>
              <a:chOff x="5857884" y="3714752"/>
              <a:chExt cx="214314" cy="73026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>
              <a:xfrm>
                <a:off x="5857884" y="3714752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>
                <a:off x="5857884" y="3786190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4" name="Прямая со стрелкой 43"/>
          <p:cNvCxnSpPr/>
          <p:nvPr/>
        </p:nvCxnSpPr>
        <p:spPr>
          <a:xfrm rot="5400000" flipH="1" flipV="1">
            <a:off x="5179223" y="4822041"/>
            <a:ext cx="642942" cy="571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V="1">
            <a:off x="5214942" y="4786322"/>
            <a:ext cx="2143140" cy="642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14810" y="5429264"/>
            <a:ext cx="44291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i="1" dirty="0" smtClean="0"/>
              <a:t>Далее просчитывать нет смысла, т.к. результаты все равно не будут записаны</a:t>
            </a:r>
            <a:endParaRPr lang="ru-RU" i="1" dirty="0"/>
          </a:p>
        </p:txBody>
      </p:sp>
      <p:cxnSp>
        <p:nvCxnSpPr>
          <p:cNvPr id="51" name="Прямая со стрелкой 50"/>
          <p:cNvCxnSpPr>
            <a:stCxn id="54" idx="3"/>
          </p:cNvCxnSpPr>
          <p:nvPr/>
        </p:nvCxnSpPr>
        <p:spPr>
          <a:xfrm>
            <a:off x="2786050" y="1966216"/>
            <a:ext cx="785818" cy="176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42910" y="1643050"/>
            <a:ext cx="21431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ru-RU" i="1" dirty="0" smtClean="0"/>
              <a:t> – максимум для 1 игрока </a:t>
            </a:r>
            <a:endParaRPr lang="ru-RU" i="1" dirty="0"/>
          </a:p>
        </p:txBody>
      </p:sp>
      <p:cxnSp>
        <p:nvCxnSpPr>
          <p:cNvPr id="56" name="Прямая со стрелкой 55"/>
          <p:cNvCxnSpPr>
            <a:stCxn id="58" idx="1"/>
          </p:cNvCxnSpPr>
          <p:nvPr/>
        </p:nvCxnSpPr>
        <p:spPr>
          <a:xfrm rot="10800000" flipV="1">
            <a:off x="5929322" y="2394844"/>
            <a:ext cx="642942" cy="3912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572264" y="2071678"/>
            <a:ext cx="21431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 smtClean="0"/>
              <a:t>β</a:t>
            </a:r>
            <a:r>
              <a:rPr lang="ru-RU" i="1" dirty="0" smtClean="0"/>
              <a:t> – максимум для 2 игрока </a:t>
            </a:r>
            <a:endParaRPr lang="ru-RU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642910" y="5072074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Исследование показало, что перебор с отсечениями работает в среднем в … раз быстрее. 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642910" y="3857628"/>
            <a:ext cx="2786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 остается таким же, как и в алгоритме полного перебора.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338097" y="4540727"/>
            <a:ext cx="12144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отсечение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52" idx="3"/>
          </p:cNvCxnSpPr>
          <p:nvPr/>
        </p:nvCxnSpPr>
        <p:spPr>
          <a:xfrm>
            <a:off x="1552543" y="4725393"/>
            <a:ext cx="744909" cy="652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Группа 114"/>
          <p:cNvGrpSpPr/>
          <p:nvPr/>
        </p:nvGrpSpPr>
        <p:grpSpPr>
          <a:xfrm>
            <a:off x="1779409" y="601539"/>
            <a:ext cx="6969055" cy="5779789"/>
            <a:chOff x="1779409" y="601539"/>
            <a:chExt cx="6969055" cy="5779789"/>
          </a:xfrm>
        </p:grpSpPr>
        <p:sp>
          <p:nvSpPr>
            <p:cNvPr id="4" name="Блок-схема: решение 3"/>
            <p:cNvSpPr/>
            <p:nvPr/>
          </p:nvSpPr>
          <p:spPr>
            <a:xfrm>
              <a:off x="5020905" y="684625"/>
              <a:ext cx="2008140" cy="43337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depth=0?</a:t>
              </a:r>
              <a:endParaRPr lang="ru-RU" sz="1400" dirty="0"/>
            </a:p>
          </p:txBody>
        </p:sp>
        <p:cxnSp>
          <p:nvCxnSpPr>
            <p:cNvPr id="5" name="Shape 16"/>
            <p:cNvCxnSpPr>
              <a:stCxn id="4" idx="1"/>
              <a:endCxn id="16" idx="0"/>
            </p:cNvCxnSpPr>
            <p:nvPr/>
          </p:nvCxnSpPr>
          <p:spPr>
            <a:xfrm rot="10800000" flipV="1">
              <a:off x="4512337" y="901311"/>
              <a:ext cx="508569" cy="4361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570520" y="601539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  <a:endParaRPr lang="ru-RU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7" name="Shape 20"/>
            <p:cNvCxnSpPr>
              <a:stCxn id="4" idx="3"/>
              <a:endCxn id="9" idx="0"/>
            </p:cNvCxnSpPr>
            <p:nvPr/>
          </p:nvCxnSpPr>
          <p:spPr>
            <a:xfrm>
              <a:off x="7029045" y="901311"/>
              <a:ext cx="528077" cy="4361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121202" y="602489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  <a:endParaRPr lang="ru-RU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Блок-схема: процесс 8"/>
            <p:cNvSpPr/>
            <p:nvPr/>
          </p:nvSpPr>
          <p:spPr>
            <a:xfrm>
              <a:off x="6365779" y="1337495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Вызови оценочную функцию</a:t>
              </a:r>
              <a:endParaRPr lang="ru-RU" sz="1400" dirty="0"/>
            </a:p>
          </p:txBody>
        </p:sp>
        <p:sp>
          <p:nvSpPr>
            <p:cNvPr id="10" name="Блок-схема: процесс 9"/>
            <p:cNvSpPr/>
            <p:nvPr/>
          </p:nvSpPr>
          <p:spPr>
            <a:xfrm>
              <a:off x="2144928" y="4449613"/>
              <a:ext cx="135233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alpha:=</a:t>
              </a:r>
              <a:r>
                <a:rPr lang="en-US" sz="1400" dirty="0" err="1" smtClean="0"/>
                <a:t>tmp</a:t>
              </a:r>
              <a:endParaRPr lang="ru-RU" sz="1400" dirty="0"/>
            </a:p>
          </p:txBody>
        </p:sp>
        <p:cxnSp>
          <p:nvCxnSpPr>
            <p:cNvPr id="12" name="Прямая со стрелкой 11"/>
            <p:cNvCxnSpPr>
              <a:stCxn id="16" idx="2"/>
              <a:endCxn id="13" idx="0"/>
            </p:cNvCxnSpPr>
            <p:nvPr/>
          </p:nvCxnSpPr>
          <p:spPr>
            <a:xfrm>
              <a:off x="4512336" y="1613277"/>
              <a:ext cx="1659" cy="4439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Блок-схема: решение 12"/>
            <p:cNvSpPr/>
            <p:nvPr/>
          </p:nvSpPr>
          <p:spPr>
            <a:xfrm>
              <a:off x="3322653" y="2057222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Есть еще ходы?</a:t>
              </a:r>
              <a:endParaRPr lang="ru-RU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10112" y="1973804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  <a:endParaRPr lang="ru-RU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21675" y="2431180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  <a:endParaRPr lang="ru-RU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Блок-схема: процесс 15"/>
            <p:cNvSpPr/>
            <p:nvPr/>
          </p:nvSpPr>
          <p:spPr>
            <a:xfrm>
              <a:off x="3320993" y="1337495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Сгенерируй все ходы</a:t>
              </a:r>
              <a:endParaRPr lang="ru-RU" sz="1400" dirty="0"/>
            </a:p>
          </p:txBody>
        </p:sp>
        <p:sp>
          <p:nvSpPr>
            <p:cNvPr id="17" name="Блок-схема: процесс 16"/>
            <p:cNvSpPr/>
            <p:nvPr/>
          </p:nvSpPr>
          <p:spPr>
            <a:xfrm>
              <a:off x="3327528" y="2772798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Сделай ход</a:t>
              </a:r>
              <a:endParaRPr lang="ru-RU" sz="1400" dirty="0"/>
            </a:p>
          </p:txBody>
        </p:sp>
        <p:sp>
          <p:nvSpPr>
            <p:cNvPr id="18" name="Блок-схема: процесс 17"/>
            <p:cNvSpPr/>
            <p:nvPr/>
          </p:nvSpPr>
          <p:spPr>
            <a:xfrm>
              <a:off x="2911152" y="3132897"/>
              <a:ext cx="3205446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tmp</a:t>
              </a:r>
              <a:r>
                <a:rPr lang="en-US" sz="1400" dirty="0"/>
                <a:t>:=-</a:t>
              </a:r>
              <a:r>
                <a:rPr lang="en-US" sz="1400" dirty="0" err="1"/>
                <a:t>AlphaBeta</a:t>
              </a:r>
              <a:r>
                <a:rPr lang="en-US" sz="1400" dirty="0"/>
                <a:t>(depth-1, -beta, -alpha)</a:t>
              </a:r>
              <a:endParaRPr lang="ru-RU" sz="1400" dirty="0"/>
            </a:p>
          </p:txBody>
        </p:sp>
        <p:sp>
          <p:nvSpPr>
            <p:cNvPr id="19" name="Блок-схема: процесс 18"/>
            <p:cNvSpPr/>
            <p:nvPr/>
          </p:nvSpPr>
          <p:spPr>
            <a:xfrm>
              <a:off x="3320994" y="3514587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Отмени ход</a:t>
              </a:r>
              <a:endParaRPr lang="ru-RU" sz="1400" dirty="0"/>
            </a:p>
          </p:txBody>
        </p:sp>
        <p:cxnSp>
          <p:nvCxnSpPr>
            <p:cNvPr id="20" name="Прямая со стрелкой 19"/>
            <p:cNvCxnSpPr>
              <a:stCxn id="19" idx="2"/>
              <a:endCxn id="21" idx="0"/>
            </p:cNvCxnSpPr>
            <p:nvPr/>
          </p:nvCxnSpPr>
          <p:spPr>
            <a:xfrm>
              <a:off x="4512337" y="3790369"/>
              <a:ext cx="1658" cy="231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Блок-схема: решение 20"/>
            <p:cNvSpPr/>
            <p:nvPr/>
          </p:nvSpPr>
          <p:spPr>
            <a:xfrm>
              <a:off x="3322653" y="4021929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alpha&lt;</a:t>
              </a:r>
              <a:r>
                <a:rPr lang="en-US" sz="1400" dirty="0" err="1" smtClean="0"/>
                <a:t>tmp</a:t>
              </a:r>
              <a:r>
                <a:rPr lang="en-US" sz="1400" dirty="0" smtClean="0"/>
                <a:t>?</a:t>
              </a:r>
              <a:endParaRPr lang="ru-RU" sz="1400" dirty="0"/>
            </a:p>
          </p:txBody>
        </p:sp>
        <p:cxnSp>
          <p:nvCxnSpPr>
            <p:cNvPr id="22" name="Shape 137"/>
            <p:cNvCxnSpPr/>
            <p:nvPr/>
          </p:nvCxnSpPr>
          <p:spPr>
            <a:xfrm rot="16200000" flipH="1">
              <a:off x="5589966" y="4346807"/>
              <a:ext cx="739916" cy="534310"/>
            </a:xfrm>
            <a:prstGeom prst="bentConnector3">
              <a:avLst>
                <a:gd name="adj1" fmla="val -668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45346" y="3936554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  <a:endParaRPr lang="ru-RU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7" name="Shape 135"/>
            <p:cNvCxnSpPr>
              <a:endCxn id="10" idx="0"/>
            </p:cNvCxnSpPr>
            <p:nvPr/>
          </p:nvCxnSpPr>
          <p:spPr>
            <a:xfrm rot="10800000" flipV="1">
              <a:off x="2821096" y="4248481"/>
              <a:ext cx="542490" cy="20113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925941" y="3946471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  <a:endParaRPr lang="ru-RU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5" name="Shape 160"/>
            <p:cNvCxnSpPr>
              <a:stCxn id="10" idx="2"/>
            </p:cNvCxnSpPr>
            <p:nvPr/>
          </p:nvCxnSpPr>
          <p:spPr>
            <a:xfrm rot="16200000" flipH="1">
              <a:off x="4394600" y="3151890"/>
              <a:ext cx="258525" cy="340553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V="1">
              <a:off x="1779409" y="1965269"/>
              <a:ext cx="0" cy="4321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5720257" y="2271640"/>
              <a:ext cx="1819791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Блок-схема: знак завершения 29"/>
            <p:cNvSpPr/>
            <p:nvPr/>
          </p:nvSpPr>
          <p:spPr>
            <a:xfrm>
              <a:off x="7041947" y="6024138"/>
              <a:ext cx="1030350" cy="35719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Конец</a:t>
              </a:r>
              <a:endParaRPr lang="ru-RU" sz="1400" dirty="0"/>
            </a:p>
          </p:txBody>
        </p:sp>
        <p:cxnSp>
          <p:nvCxnSpPr>
            <p:cNvPr id="31" name="Прямая соединительная линия 30"/>
            <p:cNvCxnSpPr/>
            <p:nvPr/>
          </p:nvCxnSpPr>
          <p:spPr>
            <a:xfrm flipV="1">
              <a:off x="4515713" y="3045167"/>
              <a:ext cx="1" cy="87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V="1">
              <a:off x="4518870" y="3420929"/>
              <a:ext cx="0" cy="78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13" idx="2"/>
              <a:endCxn id="17" idx="0"/>
            </p:cNvCxnSpPr>
            <p:nvPr/>
          </p:nvCxnSpPr>
          <p:spPr>
            <a:xfrm>
              <a:off x="4513995" y="2490594"/>
              <a:ext cx="4876" cy="282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>
              <a:off x="1779409" y="1965269"/>
              <a:ext cx="2664296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9" idx="2"/>
              <a:endCxn id="30" idx="0"/>
            </p:cNvCxnSpPr>
            <p:nvPr/>
          </p:nvCxnSpPr>
          <p:spPr>
            <a:xfrm>
              <a:off x="7557122" y="1613277"/>
              <a:ext cx="0" cy="441086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Блок-схема: решение 42"/>
            <p:cNvSpPr/>
            <p:nvPr/>
          </p:nvSpPr>
          <p:spPr>
            <a:xfrm>
              <a:off x="3296943" y="5143835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alpha&gt;=beta?</a:t>
              </a:r>
              <a:endParaRPr lang="ru-RU" sz="1400" dirty="0"/>
            </a:p>
          </p:txBody>
        </p:sp>
        <p:cxnSp>
          <p:nvCxnSpPr>
            <p:cNvPr id="44" name="Shape 137"/>
            <p:cNvCxnSpPr/>
            <p:nvPr/>
          </p:nvCxnSpPr>
          <p:spPr>
            <a:xfrm rot="16200000" flipH="1">
              <a:off x="5554324" y="5478663"/>
              <a:ext cx="753996" cy="526962"/>
            </a:xfrm>
            <a:prstGeom prst="bentConnector3">
              <a:avLst>
                <a:gd name="adj1" fmla="val 278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679623" y="5077113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  <a:endParaRPr lang="ru-RU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51" name="Прямая соединительная линия 50"/>
            <p:cNvCxnSpPr/>
            <p:nvPr/>
          </p:nvCxnSpPr>
          <p:spPr>
            <a:xfrm flipV="1">
              <a:off x="4543038" y="6119142"/>
              <a:ext cx="0" cy="167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160"/>
            <p:cNvCxnSpPr>
              <a:stCxn id="67" idx="2"/>
            </p:cNvCxnSpPr>
            <p:nvPr/>
          </p:nvCxnSpPr>
          <p:spPr>
            <a:xfrm rot="16200000" flipH="1">
              <a:off x="4349479" y="4264583"/>
              <a:ext cx="277091" cy="343202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Блок-схема: процесс 66"/>
            <p:cNvSpPr/>
            <p:nvPr/>
          </p:nvSpPr>
          <p:spPr>
            <a:xfrm>
              <a:off x="2095843" y="5566269"/>
              <a:ext cx="135233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верни </a:t>
              </a:r>
              <a:r>
                <a:rPr lang="en-US" sz="1400" dirty="0"/>
                <a:t>a</a:t>
              </a:r>
              <a:r>
                <a:rPr lang="en-US" sz="1400" dirty="0" smtClean="0"/>
                <a:t>lpha</a:t>
              </a:r>
              <a:endParaRPr lang="ru-RU" sz="1400" dirty="0"/>
            </a:p>
          </p:txBody>
        </p:sp>
        <p:cxnSp>
          <p:nvCxnSpPr>
            <p:cNvPr id="68" name="Shape 135"/>
            <p:cNvCxnSpPr>
              <a:endCxn id="67" idx="0"/>
            </p:cNvCxnSpPr>
            <p:nvPr/>
          </p:nvCxnSpPr>
          <p:spPr>
            <a:xfrm rot="10800000" flipV="1">
              <a:off x="2772011" y="5365137"/>
              <a:ext cx="542490" cy="20113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876856" y="5077113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  <a:endParaRPr lang="ru-RU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74" name="Прямая соединительная линия 73"/>
            <p:cNvCxnSpPr/>
            <p:nvPr/>
          </p:nvCxnSpPr>
          <p:spPr>
            <a:xfrm>
              <a:off x="1779409" y="6286324"/>
              <a:ext cx="2762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 стрелкой 83"/>
            <p:cNvCxnSpPr>
              <a:endCxn id="43" idx="0"/>
            </p:cNvCxnSpPr>
            <p:nvPr/>
          </p:nvCxnSpPr>
          <p:spPr>
            <a:xfrm>
              <a:off x="4488024" y="4983919"/>
              <a:ext cx="261" cy="159916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510316" y="359006"/>
            <a:ext cx="4577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FUNCTION </a:t>
            </a:r>
            <a:r>
              <a:rPr lang="en-US" sz="1400" b="1" dirty="0" err="1" smtClean="0"/>
              <a:t>AlphaBeta</a:t>
            </a:r>
            <a:r>
              <a:rPr lang="en-US" sz="1400" b="1" dirty="0" smtClean="0"/>
              <a:t>(depth, alpha, beta :integer) :integer;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1431942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607</Words>
  <Application>Microsoft Office PowerPoint</Application>
  <PresentationFormat>Экран (4:3)</PresentationFormat>
  <Paragraphs>170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Тема Office</vt:lpstr>
      <vt:lpstr>Различные алгоритмы поиска лучшего хода на примере игры “русские шашки”</vt:lpstr>
      <vt:lpstr>Содержание</vt:lpstr>
      <vt:lpstr>Постановка задачи</vt:lpstr>
      <vt:lpstr>Пример дерева игры</vt:lpstr>
      <vt:lpstr>Оценочная функция</vt:lpstr>
      <vt:lpstr>Презентация PowerPoint</vt:lpstr>
      <vt:lpstr>Алгоритм полного перебора</vt:lpstr>
      <vt:lpstr>Алгоритм перебора с отсечениями</vt:lpstr>
      <vt:lpstr>Презентация PowerPoint</vt:lpstr>
      <vt:lpstr>Форсированные варианты</vt:lpstr>
      <vt:lpstr>Реализация</vt:lpstr>
      <vt:lpstr>Вычислительное ядро</vt:lpstr>
      <vt:lpstr>Графическая оболочка</vt:lpstr>
      <vt:lpstr>Демонстрация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Alyona</dc:creator>
  <cp:lastModifiedBy>Александр</cp:lastModifiedBy>
  <cp:revision>147</cp:revision>
  <dcterms:created xsi:type="dcterms:W3CDTF">2017-05-06T17:19:05Z</dcterms:created>
  <dcterms:modified xsi:type="dcterms:W3CDTF">2017-05-13T15:00:36Z</dcterms:modified>
</cp:coreProperties>
</file>