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59" r:id="rId11"/>
    <p:sldId id="289" r:id="rId12"/>
    <p:sldId id="290" r:id="rId13"/>
    <p:sldId id="291" r:id="rId14"/>
    <p:sldId id="292" r:id="rId15"/>
    <p:sldId id="264" r:id="rId16"/>
    <p:sldId id="280" r:id="rId17"/>
    <p:sldId id="28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4D73C43-288F-46A2-A875-8BCF39F72F37}">
          <p14:sldIdLst>
            <p14:sldId id="256"/>
            <p14:sldId id="282"/>
            <p14:sldId id="258"/>
            <p14:sldId id="283"/>
            <p14:sldId id="284"/>
            <p14:sldId id="285"/>
            <p14:sldId id="286"/>
            <p14:sldId id="287"/>
            <p14:sldId id="288"/>
            <p14:sldId id="259"/>
            <p14:sldId id="289"/>
            <p14:sldId id="290"/>
            <p14:sldId id="291"/>
            <p14:sldId id="292"/>
            <p14:sldId id="264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ECBAB-A191-48CB-AA2D-AD74F7D789FC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805F1-F9AD-4343-915C-53ACEDDF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BF984-7B69-4509-8B5D-E5DE7A08DA78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60E6E-6E30-49B0-A232-ED82896A1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4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0E6E-6E30-49B0-A232-ED82896A1CB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0E6E-6E30-49B0-A232-ED82896A1C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6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E8-DD31-49C3-AE55-E51CDCD4C387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7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B122-7A80-4E2C-AD56-2916ADCE42AE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54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7EE0-EAAA-42E6-87D9-3C9996DD2481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57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8BE-AD28-495A-8703-68D005B61FD4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6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54CC-C0AC-43E1-92BC-B8EA104741ED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35D-CD14-45FA-83F0-CF62DBA2CEDF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2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331-B42E-4754-9AC6-2D951F3FFD80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6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105D-4857-42DD-B995-B1BBC3B0CC26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51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6D2C-A021-4F51-B525-BBF4A2DB2B19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036-0404-4558-A8AD-D3322BCF0164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E7F-41BC-413E-B8CE-8E386011314E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5F9-2BA9-4D40-AE41-4B1112D93FBC}" type="datetime1">
              <a:rPr lang="ru-RU" smtClean="0"/>
              <a:t>23.12.2017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25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ath24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01091"/>
            <a:ext cx="9144000" cy="17088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Аппроксимация рядом Фурье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9018" y="3602038"/>
            <a:ext cx="8478982" cy="3048144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Панов А.А., </a:t>
            </a:r>
            <a:r>
              <a:rPr lang="ru-RU" dirty="0" smtClean="0"/>
              <a:t>3 </a:t>
            </a:r>
            <a:r>
              <a:rPr lang="ru-RU" dirty="0"/>
              <a:t>курс ФИИТ</a:t>
            </a:r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r>
              <a:rPr lang="ru-RU" dirty="0"/>
              <a:t>Нижний Новгород, </a:t>
            </a:r>
            <a:r>
              <a:rPr lang="ru-RU" dirty="0" smtClean="0"/>
              <a:t>2017</a:t>
            </a:r>
            <a:endParaRPr lang="ru-RU" dirty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164" y="346364"/>
            <a:ext cx="11042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</a:t>
            </a:r>
            <a:r>
              <a:rPr lang="ru-RU" sz="2400" dirty="0" smtClean="0"/>
              <a:t>механики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09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825625"/>
            <a:ext cx="10881362" cy="13557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en-US" dirty="0" smtClean="0"/>
              <a:t>M =</a:t>
            </a:r>
            <a:r>
              <a:rPr lang="ru-RU" dirty="0" smtClean="0"/>
              <a:t> </a:t>
            </a:r>
            <a:r>
              <a:rPr lang="en-US" dirty="0" smtClean="0"/>
              <a:t>N/2 </a:t>
            </a:r>
            <a:r>
              <a:rPr lang="ru-RU" dirty="0" smtClean="0"/>
              <a:t>полученная аппроксимация будет наилучшую точность и будет совпадать </a:t>
            </a:r>
            <a:r>
              <a:rPr lang="en-US" dirty="0" smtClean="0"/>
              <a:t>c </a:t>
            </a:r>
            <a:r>
              <a:rPr lang="ru-RU" dirty="0" smtClean="0"/>
              <a:t>функцией </a:t>
            </a:r>
            <a:r>
              <a:rPr lang="en-US" dirty="0" smtClean="0"/>
              <a:t>f </a:t>
            </a:r>
            <a:r>
              <a:rPr lang="ru-RU" dirty="0" smtClean="0"/>
              <a:t>в заданных </a:t>
            </a:r>
            <a:r>
              <a:rPr lang="en-US" dirty="0" smtClean="0"/>
              <a:t>N </a:t>
            </a:r>
            <a:r>
              <a:rPr lang="ru-RU" dirty="0" smtClean="0"/>
              <a:t>точках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10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830512"/>
            <a:ext cx="10852170" cy="7035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198" y="3645859"/>
            <a:ext cx="3649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Сверху точки полученные из аппроксимации, снизу значения оригинальной функции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5" y="3672702"/>
            <a:ext cx="6277233" cy="3053953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2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825625"/>
            <a:ext cx="10881362" cy="13557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 помощью коэффициентов Фурье полученных при </a:t>
            </a:r>
            <a:r>
              <a:rPr lang="en-US" dirty="0" smtClean="0"/>
              <a:t>N = 11 </a:t>
            </a:r>
            <a:r>
              <a:rPr lang="ru-RU" dirty="0" smtClean="0"/>
              <a:t>построим синус в 44 точках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</a:t>
            </a:r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11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28324"/>
            <a:ext cx="8468484" cy="385150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8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825625"/>
            <a:ext cx="10881362" cy="13557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 помощью рядов Фурье можно не только аппроксимировать функцию, но и </a:t>
            </a:r>
            <a:r>
              <a:rPr lang="en-US" dirty="0" smtClean="0"/>
              <a:t>“</a:t>
            </a:r>
            <a:r>
              <a:rPr lang="ru-RU" dirty="0" smtClean="0"/>
              <a:t>фильтровать</a:t>
            </a:r>
            <a:r>
              <a:rPr lang="en-US" dirty="0" smtClean="0"/>
              <a:t>”</a:t>
            </a:r>
            <a:r>
              <a:rPr lang="ru-RU" dirty="0" smtClean="0"/>
              <a:t> её.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</a:t>
            </a:r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12</a:t>
            </a:fld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3" y="2624739"/>
            <a:ext cx="5757512" cy="377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26724"/>
            <a:ext cx="5757512" cy="367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" y="1700227"/>
            <a:ext cx="9332734" cy="523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76631" y="652507"/>
                <a:ext cx="11438737" cy="13111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</a:t>
                </a:r>
                <a:r>
                  <a:rPr lang="ru-RU" dirty="0"/>
                  <a:t>отрезке </a:t>
                </a:r>
                <a:r>
                  <a:rPr lang="en-US" dirty="0"/>
                  <a:t>[0; 2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π</m:t>
                    </m:r>
                  </m:oMath>
                </a14:m>
                <a:r>
                  <a:rPr lang="en-US" dirty="0"/>
                  <a:t>]</a:t>
                </a:r>
                <a:r>
                  <a:rPr lang="ru-RU" dirty="0"/>
                  <a:t> зададим </a:t>
                </a:r>
                <a:r>
                  <a:rPr lang="ru-RU" dirty="0" smtClean="0"/>
                  <a:t>функцию </a:t>
                </a:r>
                <a:r>
                  <a:rPr lang="en-US" dirty="0" smtClean="0"/>
                  <a:t>f</a:t>
                </a:r>
                <a:r>
                  <a:rPr lang="ru-RU" dirty="0" smtClean="0"/>
                  <a:t> </a:t>
                </a:r>
                <a:r>
                  <a:rPr lang="ru-RU" dirty="0"/>
                  <a:t>= </a:t>
                </a:r>
                <a:r>
                  <a:rPr lang="en-US" dirty="0"/>
                  <a:t>sin</a:t>
                </a:r>
                <a:r>
                  <a:rPr lang="ru-RU" dirty="0"/>
                  <a:t>(</a:t>
                </a:r>
                <a:r>
                  <a:rPr lang="en-US" dirty="0"/>
                  <a:t>x</a:t>
                </a:r>
                <a:r>
                  <a:rPr lang="ru-RU" dirty="0"/>
                  <a:t>) + </a:t>
                </a:r>
                <a:r>
                  <a:rPr lang="en-US" dirty="0"/>
                  <a:t>interference</a:t>
                </a:r>
                <a:r>
                  <a:rPr lang="ru-RU" dirty="0"/>
                  <a:t>(</a:t>
                </a:r>
                <a:r>
                  <a:rPr lang="en-US" dirty="0"/>
                  <a:t>x</a:t>
                </a:r>
                <a:r>
                  <a:rPr lang="ru-RU" dirty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interference(x</a:t>
                </a:r>
                <a:r>
                  <a:rPr lang="en-US" dirty="0"/>
                  <a:t>) = 0.1*sin(50*x</a:t>
                </a:r>
                <a:r>
                  <a:rPr lang="en-US" dirty="0" smtClean="0"/>
                  <a:t>)</a:t>
                </a:r>
                <a:r>
                  <a:rPr lang="ru-RU" dirty="0" smtClean="0"/>
                  <a:t> – функция которую нужно отфильтровать</a:t>
                </a:r>
              </a:p>
              <a:p>
                <a:pPr marL="0" indent="0" algn="just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631" y="652507"/>
                <a:ext cx="11438737" cy="1311115"/>
              </a:xfrm>
              <a:blipFill rotWithShape="0">
                <a:blip r:embed="rId3"/>
                <a:stretch>
                  <a:fillRect l="-1119" t="-74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-264044"/>
            <a:ext cx="10515600" cy="1325563"/>
          </a:xfrm>
        </p:spPr>
        <p:txBody>
          <a:bodyPr/>
          <a:lstStyle/>
          <a:p>
            <a:r>
              <a:rPr lang="ru-RU" dirty="0"/>
              <a:t>Практическое </a:t>
            </a:r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13</a:t>
            </a:fld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672" y="58370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4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631" y="751363"/>
            <a:ext cx="11438737" cy="1311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разложе­нии в ряд Фурье в спектре будут представлены лишь те гармоники, которые содержат не более M периодов в интервале задания исход­ной функции</a:t>
            </a:r>
            <a:r>
              <a:rPr lang="ru-RU" dirty="0" smtClean="0"/>
              <a:t>. Если разложить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ru-RU" dirty="0" smtClean="0"/>
              <a:t> в ряд Фурье с </a:t>
            </a:r>
            <a:r>
              <a:rPr lang="en-US" dirty="0" smtClean="0"/>
              <a:t>M = </a:t>
            </a:r>
            <a:r>
              <a:rPr lang="ru-RU" dirty="0" smtClean="0"/>
              <a:t>49</a:t>
            </a:r>
            <a:r>
              <a:rPr lang="en-US" dirty="0" smtClean="0"/>
              <a:t> </a:t>
            </a:r>
            <a:r>
              <a:rPr lang="ru-RU" dirty="0" smtClean="0"/>
              <a:t>и построить</a:t>
            </a:r>
            <a:r>
              <a:rPr lang="en-US" dirty="0" smtClean="0"/>
              <a:t>: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-264044"/>
            <a:ext cx="10515600" cy="1325563"/>
          </a:xfrm>
        </p:spPr>
        <p:txBody>
          <a:bodyPr/>
          <a:lstStyle/>
          <a:p>
            <a:r>
              <a:rPr lang="ru-RU" dirty="0"/>
              <a:t>Практическое </a:t>
            </a:r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14</a:t>
            </a:fld>
            <a:endParaRPr lang="ru-RU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1" y="1933687"/>
            <a:ext cx="9393445" cy="478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672" y="58370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9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727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экспериментов (суперкомпьютер ННГУ)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8000" y="6458857"/>
            <a:ext cx="58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</a:t>
            </a:r>
            <a:r>
              <a:rPr lang="en-US" dirty="0"/>
              <a:t>x Intel Xeon E5-2660 </a:t>
            </a:r>
            <a:r>
              <a:rPr lang="en-US" dirty="0">
                <a:solidFill>
                  <a:srgbClr val="FF0000"/>
                </a:solidFill>
              </a:rPr>
              <a:t>2.2GHz</a:t>
            </a:r>
            <a:r>
              <a:rPr lang="en-US" dirty="0"/>
              <a:t>,</a:t>
            </a:r>
            <a:r>
              <a:rPr lang="ru-RU" dirty="0"/>
              <a:t> 16</a:t>
            </a:r>
            <a:r>
              <a:rPr lang="en-US" dirty="0"/>
              <a:t> </a:t>
            </a:r>
            <a:r>
              <a:rPr lang="ru-RU" dirty="0"/>
              <a:t>ядер, 64 </a:t>
            </a:r>
            <a:r>
              <a:rPr lang="en-US" dirty="0"/>
              <a:t>GB RAM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186270"/>
              </p:ext>
            </p:extLst>
          </p:nvPr>
        </p:nvGraphicFramePr>
        <p:xfrm>
          <a:off x="162627" y="1825625"/>
          <a:ext cx="11750694" cy="15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49"/>
                <a:gridCol w="1958449"/>
                <a:gridCol w="1958449"/>
                <a:gridCol w="1958449"/>
                <a:gridCol w="1958449"/>
                <a:gridCol w="1958449"/>
              </a:tblGrid>
              <a:tr h="596299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процесс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процесса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процесса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aseline="0" dirty="0" smtClean="0"/>
                        <a:t>8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smtClean="0"/>
                        <a:t>процессов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 процессов</a:t>
                      </a:r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одном узле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17.2829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8.76033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4.37875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2.20888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1.15986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разных узлах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17.2829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8.71029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39526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2.19659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1.14126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55327" y="1393085"/>
            <a:ext cx="10227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Нахождение коэффициентов и вычисление значения функции в точке,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20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001,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/ 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327" y="3348837"/>
            <a:ext cx="26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Время работы в секундах</a:t>
            </a:r>
            <a:endParaRPr lang="ru-RU" dirty="0"/>
          </a:p>
        </p:txBody>
      </p:sp>
      <p:graphicFrame>
        <p:nvGraphicFramePr>
          <p:cNvPr id="8" name="Объект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92392"/>
              </p:ext>
            </p:extLst>
          </p:nvPr>
        </p:nvGraphicFramePr>
        <p:xfrm>
          <a:off x="155327" y="3985849"/>
          <a:ext cx="11750694" cy="15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449"/>
                <a:gridCol w="1958449"/>
                <a:gridCol w="1958449"/>
                <a:gridCol w="1958449"/>
                <a:gridCol w="1958449"/>
                <a:gridCol w="1958449"/>
              </a:tblGrid>
              <a:tr h="596299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процесс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процесса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процесса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aseline="0" dirty="0" smtClean="0"/>
                        <a:t>8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smtClean="0"/>
                        <a:t>процессов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 процессов</a:t>
                      </a:r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одном узле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ru-RU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97.8%</a:t>
                      </a:r>
                      <a:endParaRPr lang="ru-RU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93.1%</a:t>
                      </a:r>
                      <a:endParaRPr lang="ru-RU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разных узлах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99.2%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98.3%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98.3%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94.6%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55327" y="5547751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Загруженность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2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Реализована последовательная и параллельная версия алгоритма аппроксимации с сложностью </a:t>
            </a:r>
            <a:r>
              <a:rPr lang="en-US" dirty="0" smtClean="0"/>
              <a:t>O(M*N)</a:t>
            </a:r>
            <a:r>
              <a:rPr lang="ru-RU" dirty="0" smtClean="0"/>
              <a:t> и </a:t>
            </a:r>
            <a:r>
              <a:rPr lang="en-US" dirty="0" smtClean="0"/>
              <a:t>O(M/numProc * N)</a:t>
            </a:r>
            <a:endParaRPr lang="ru-RU" dirty="0"/>
          </a:p>
          <a:p>
            <a:r>
              <a:rPr lang="ru-RU" dirty="0"/>
              <a:t>Параллельная версия </a:t>
            </a:r>
            <a:r>
              <a:rPr lang="ru-RU" dirty="0" smtClean="0"/>
              <a:t>обладает </a:t>
            </a:r>
            <a:r>
              <a:rPr lang="ru-RU" dirty="0"/>
              <a:t>хорошей масштабируемостью </a:t>
            </a:r>
            <a:endParaRPr lang="ru-RU" dirty="0" smtClean="0"/>
          </a:p>
          <a:p>
            <a:r>
              <a:rPr lang="ru-RU" dirty="0" smtClean="0"/>
              <a:t>Алгоритм опробован на практике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16</a:t>
            </a:fld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8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http://www.graphicon.ru/oldgr/grafor/gr_help/chapter_5_5</a:t>
            </a:r>
          </a:p>
          <a:p>
            <a:r>
              <a:rPr lang="en-US" u="sng" dirty="0">
                <a:hlinkClick r:id="rId2"/>
              </a:rPr>
              <a:t>http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>
                <a:hlinkClick r:id="rId2"/>
              </a:rPr>
              <a:t>www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math</a:t>
            </a:r>
            <a:r>
              <a:rPr lang="ru-RU" u="sng" dirty="0">
                <a:hlinkClick r:id="rId2"/>
              </a:rPr>
              <a:t>24.</a:t>
            </a:r>
            <a:r>
              <a:rPr lang="en-US" u="sng" dirty="0">
                <a:hlinkClick r:id="rId2"/>
              </a:rPr>
              <a:t>ru</a:t>
            </a:r>
            <a:endParaRPr lang="ru-RU" dirty="0"/>
          </a:p>
          <a:p>
            <a:r>
              <a:rPr lang="en-US" dirty="0"/>
              <a:t>http://old.nsu.ru/education/cmet/node35.html</a:t>
            </a:r>
            <a:endParaRPr lang="ru-RU" dirty="0"/>
          </a:p>
          <a:p>
            <a:r>
              <a:rPr lang="en-US" dirty="0"/>
              <a:t>https://ru.wikipedia.org/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17</a:t>
            </a:fld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9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779" y="1870075"/>
            <a:ext cx="10515600" cy="4351338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Теория</a:t>
            </a:r>
          </a:p>
          <a:p>
            <a:r>
              <a:rPr lang="ru-RU" dirty="0" smtClean="0"/>
              <a:t>Последовательная реализация</a:t>
            </a:r>
          </a:p>
          <a:p>
            <a:r>
              <a:rPr lang="ru-RU" dirty="0" smtClean="0"/>
              <a:t>Параллельная реализация</a:t>
            </a:r>
          </a:p>
          <a:p>
            <a:r>
              <a:rPr lang="ru-RU" dirty="0" smtClean="0"/>
              <a:t>Практическое применение</a:t>
            </a:r>
          </a:p>
          <a:p>
            <a:r>
              <a:rPr lang="ru-RU" dirty="0"/>
              <a:t>Результаты экспериментов </a:t>
            </a:r>
            <a:endParaRPr lang="en-US" dirty="0" smtClean="0"/>
          </a:p>
          <a:p>
            <a:r>
              <a:rPr lang="ru-RU" dirty="0" smtClean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121" name="Рисунок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8077200"/>
            <a:ext cx="1003300" cy="10033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3443" y="1816186"/>
            <a:ext cx="109666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Реализовать алгоритм аппроксимации </a:t>
            </a:r>
            <a:r>
              <a:rPr lang="ru-RU" sz="2800" dirty="0"/>
              <a:t>функции рядами Фурье </a:t>
            </a:r>
            <a:endParaRPr lang="ru-RU" sz="2800" dirty="0" smtClean="0"/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Реализовать параллельную версию с использованием библиотеки </a:t>
            </a:r>
            <a:r>
              <a:rPr lang="en-US" sz="2800" dirty="0" smtClean="0"/>
              <a:t>MPI</a:t>
            </a:r>
            <a:endParaRPr lang="ru-RU" sz="2800" dirty="0"/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Исследовать </a:t>
            </a:r>
            <a:r>
              <a:rPr lang="ru-RU" sz="2800" dirty="0"/>
              <a:t>масштабируемость полученного </a:t>
            </a:r>
            <a:r>
              <a:rPr lang="ru-RU" sz="2800" dirty="0" smtClean="0"/>
              <a:t>кода</a:t>
            </a:r>
            <a:endParaRPr lang="ru-RU" sz="2800" dirty="0"/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Применить полученный код для решения практической задачи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121" name="Рисунок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8077200"/>
            <a:ext cx="1003300" cy="10033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3443" y="1816186"/>
            <a:ext cx="10966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2800" dirty="0" smtClean="0"/>
              <a:t>Функция </a:t>
            </a:r>
            <a:r>
              <a:rPr lang="en-US" sz="2800" dirty="0" smtClean="0"/>
              <a:t>f </a:t>
            </a:r>
            <a:r>
              <a:rPr lang="ru-RU" sz="2800" dirty="0" smtClean="0"/>
              <a:t>на отрезке </a:t>
            </a:r>
            <a:r>
              <a:rPr lang="en-US" sz="2800" dirty="0" smtClean="0"/>
              <a:t>[</a:t>
            </a:r>
            <a:r>
              <a:rPr lang="en-US" sz="2800" dirty="0" err="1" smtClean="0"/>
              <a:t>a;b</a:t>
            </a:r>
            <a:r>
              <a:rPr lang="en-US" sz="2800" dirty="0" smtClean="0"/>
              <a:t>] </a:t>
            </a:r>
            <a:r>
              <a:rPr lang="ru-RU" sz="2800" dirty="0" smtClean="0"/>
              <a:t>представлена </a:t>
            </a:r>
            <a:r>
              <a:rPr lang="en-US" sz="2800" dirty="0" smtClean="0"/>
              <a:t>N </a:t>
            </a:r>
            <a:r>
              <a:rPr lang="ru-RU" sz="2800" dirty="0" smtClean="0"/>
              <a:t>значениями</a:t>
            </a:r>
            <a:endParaRPr lang="ru-RU" sz="28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06" y="2507677"/>
            <a:ext cx="7910738" cy="38486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459744" y="2864484"/>
            <a:ext cx="3551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Например, </a:t>
            </a:r>
            <a:r>
              <a:rPr lang="en-US" sz="2400" dirty="0" smtClean="0"/>
              <a:t>f </a:t>
            </a:r>
            <a:r>
              <a:rPr lang="ru-RU" sz="2400" dirty="0" smtClean="0"/>
              <a:t>это синус заданный 11 точками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6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3443" y="1338391"/>
            <a:ext cx="109666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Тригонометрическим </a:t>
            </a:r>
            <a:r>
              <a:rPr lang="ru-RU" sz="2800" dirty="0"/>
              <a:t>рядом Фурье функции </a:t>
            </a:r>
            <a:r>
              <a:rPr lang="en-US" sz="2800" dirty="0"/>
              <a:t>f </a:t>
            </a:r>
            <a:r>
              <a:rPr lang="ru-RU" sz="2800" dirty="0"/>
              <a:t>на отрезке </a:t>
            </a:r>
            <a:endParaRPr lang="ru-RU" sz="2800" dirty="0" smtClean="0"/>
          </a:p>
          <a:p>
            <a:pPr algn="just"/>
            <a:r>
              <a:rPr lang="ru-RU" sz="2800" dirty="0" smtClean="0"/>
              <a:t>[-</a:t>
            </a:r>
            <a:r>
              <a:rPr lang="el-GR" sz="2800" dirty="0"/>
              <a:t>π</a:t>
            </a:r>
            <a:r>
              <a:rPr lang="ru-RU" sz="2800" dirty="0" smtClean="0"/>
              <a:t>; </a:t>
            </a:r>
            <a:r>
              <a:rPr lang="el-GR" sz="2800" dirty="0"/>
              <a:t>π</a:t>
            </a:r>
            <a:r>
              <a:rPr lang="ru-RU" sz="2800" dirty="0" smtClean="0"/>
              <a:t>]</a:t>
            </a:r>
            <a:r>
              <a:rPr lang="ru-RU" sz="2800" dirty="0"/>
              <a:t> называют функциональный ряд вида: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ru-RU" sz="2800" dirty="0"/>
              <a:t>Где </a:t>
            </a:r>
            <a:r>
              <a:rPr lang="en-US" sz="2800" dirty="0"/>
              <a:t>a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baseline="-25000" dirty="0"/>
              <a:t>1</a:t>
            </a:r>
            <a:r>
              <a:rPr lang="ru-RU" sz="2800" dirty="0"/>
              <a:t>, …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baseline="-25000" dirty="0"/>
              <a:t>1</a:t>
            </a:r>
            <a:r>
              <a:rPr lang="ru-RU" sz="2800" dirty="0"/>
              <a:t>, …, </a:t>
            </a:r>
            <a:r>
              <a:rPr lang="en-US" sz="2800" dirty="0" err="1"/>
              <a:t>b</a:t>
            </a:r>
            <a:r>
              <a:rPr lang="en-US" sz="2800" baseline="-25000" dirty="0" err="1"/>
              <a:t>n</a:t>
            </a:r>
            <a:r>
              <a:rPr lang="en-US" sz="2800" dirty="0"/>
              <a:t> </a:t>
            </a:r>
            <a:r>
              <a:rPr lang="ru-RU" sz="2800" dirty="0"/>
              <a:t>называются коэффициентами ряда Фурье и считаются следующим образом:</a:t>
            </a:r>
          </a:p>
          <a:p>
            <a:pPr algn="just"/>
            <a:endParaRPr lang="en-US" sz="2800" dirty="0" smtClean="0"/>
          </a:p>
          <a:p>
            <a:pPr algn="just"/>
            <a:endParaRPr lang="ru-RU" sz="2800" dirty="0"/>
          </a:p>
          <a:p>
            <a:pPr lvl="0" algn="just">
              <a:spcAft>
                <a:spcPts val="0"/>
              </a:spcAft>
            </a:pPr>
            <a:endParaRPr lang="ru-RU" sz="28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3" y="2301134"/>
            <a:ext cx="4066870" cy="7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3" y="3891944"/>
            <a:ext cx="3264243" cy="28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6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1744728"/>
                <a:ext cx="10966622" cy="4114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 smtClean="0"/>
                  <a:t>Для дискретного случая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в </a:t>
                </a:r>
                <a:r>
                  <a:rPr lang="en-US" sz="2800" dirty="0" smtClean="0"/>
                  <a:t>N </a:t>
                </a:r>
                <a:r>
                  <a:rPr lang="ru-RU" sz="2800" dirty="0" smtClean="0"/>
                  <a:t>точках</a:t>
                </a:r>
                <a:r>
                  <a:rPr lang="en-US" sz="2800" dirty="0" smtClean="0"/>
                  <a:t>:</a:t>
                </a:r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 smtClean="0"/>
                  <a:t>                                                               </a:t>
                </a:r>
                <a:r>
                  <a:rPr lang="ru-RU" sz="2800" dirty="0"/>
                  <a:t>причем 0 </a:t>
                </a:r>
                <a:r>
                  <a:rPr lang="en-US" sz="2800" dirty="0"/>
                  <a:t>≤</a:t>
                </a:r>
                <a:r>
                  <a:rPr lang="ru-RU" sz="2800" dirty="0"/>
                  <a:t> </a:t>
                </a:r>
                <a:r>
                  <a:rPr lang="ru-RU" sz="2800" i="1" dirty="0"/>
                  <a:t>M</a:t>
                </a:r>
                <a:r>
                  <a:rPr lang="en-US" sz="2800" dirty="0"/>
                  <a:t> ≤ </a:t>
                </a:r>
                <a:r>
                  <a:rPr lang="ru-RU" sz="2800" i="1" dirty="0" smtClean="0"/>
                  <a:t>N</a:t>
                </a:r>
                <a:r>
                  <a:rPr lang="en-US" sz="2800" i="1" dirty="0" smtClean="0"/>
                  <a:t>/2</a:t>
                </a:r>
                <a:r>
                  <a:rPr lang="ru-RU" sz="2800" dirty="0"/>
                  <a:t> и 0</a:t>
                </a:r>
                <a:r>
                  <a:rPr lang="en-US" sz="2800" dirty="0"/>
                  <a:t> ≤</a:t>
                </a:r>
                <a:r>
                  <a:rPr lang="ru-RU" sz="2800" dirty="0"/>
                  <a:t> </a:t>
                </a:r>
                <a:r>
                  <a:rPr lang="ru-RU" sz="2800" i="1" dirty="0"/>
                  <a:t>x</a:t>
                </a:r>
                <a:r>
                  <a:rPr lang="en-US" sz="2800" dirty="0"/>
                  <a:t> ≤</a:t>
                </a:r>
                <a:r>
                  <a:rPr lang="ru-RU" sz="2800" dirty="0"/>
                  <a:t> 2 </a:t>
                </a:r>
                <a:r>
                  <a:rPr lang="el-GR" sz="2800" dirty="0" smtClean="0"/>
                  <a:t>π</a:t>
                </a:r>
                <a:endParaRPr lang="en-US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k</a:t>
                </a:r>
                <a:r>
                  <a:rPr lang="en-US" sz="2800" dirty="0"/>
                  <a:t>=(2/N</a:t>
                </a:r>
                <a:r>
                  <a:rPr lang="en-US" sz="2800" dirty="0" smtClean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cos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 </a:t>
                </a:r>
                <a:endParaRPr lang="ru-RU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sin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just"/>
                <a:endParaRPr lang="ru-RU" sz="2800" dirty="0"/>
              </a:p>
              <a:p>
                <a:pPr lvl="0" algn="just">
                  <a:spcAft>
                    <a:spcPts val="0"/>
                  </a:spcAft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4728"/>
                <a:ext cx="10966622" cy="4114973"/>
              </a:xfrm>
              <a:prstGeom prst="rect">
                <a:avLst/>
              </a:prstGeom>
              <a:blipFill rotWithShape="0">
                <a:blip r:embed="rId2"/>
                <a:stretch>
                  <a:fillRect l="-1168" t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 descr="equat0505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7296"/>
            <a:ext cx="5200216" cy="95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1744728"/>
                <a:ext cx="10966622" cy="5838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коэффициенты Фурье</a:t>
                </a:r>
                <a:r>
                  <a:rPr lang="en-US" sz="2800" dirty="0" smtClean="0"/>
                  <a:t>:</a:t>
                </a: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 smtClean="0"/>
                  <a:t>Для всех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от </a:t>
                </a:r>
                <a:r>
                  <a:rPr lang="ru-RU" sz="2800" dirty="0" smtClean="0">
                    <a:solidFill>
                      <a:schemeClr val="accent1"/>
                    </a:solidFill>
                  </a:rPr>
                  <a:t>0</a:t>
                </a:r>
                <a:r>
                  <a:rPr lang="ru-RU" sz="2800" dirty="0" smtClean="0"/>
                  <a:t> до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2800" dirty="0" smtClean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A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cos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sin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 </a:t>
                </a: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значение функции в точке</a:t>
                </a:r>
                <a:r>
                  <a:rPr lang="en-US" sz="2800" dirty="0" smtClean="0"/>
                  <a:t> x: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en-US" sz="2800" dirty="0" smtClean="0"/>
                  <a:t>f(x) = A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/2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/>
                  <a:t>Д</a:t>
                </a:r>
                <a:r>
                  <a:rPr lang="ru-RU" sz="2800" dirty="0" smtClean="0"/>
                  <a:t>ля всех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от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0</a:t>
                </a:r>
                <a:r>
                  <a:rPr lang="ru-RU" sz="2800" dirty="0" smtClean="0"/>
                  <a:t> до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2800" dirty="0" smtClean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 smtClean="0"/>
                  <a:t>f(x) += A</a:t>
                </a:r>
                <a:r>
                  <a:rPr lang="en-US" sz="2800" baseline="-25000" dirty="0" smtClean="0"/>
                  <a:t>k</a:t>
                </a:r>
                <a:r>
                  <a:rPr lang="en-US" sz="2800" dirty="0" smtClean="0"/>
                  <a:t>cos(</a:t>
                </a:r>
                <a:r>
                  <a:rPr lang="en-US" sz="2800" dirty="0" err="1" smtClean="0"/>
                  <a:t>kx</a:t>
                </a:r>
                <a:r>
                  <a:rPr lang="en-US" sz="2800" dirty="0" smtClean="0"/>
                  <a:t>)+B</a:t>
                </a:r>
                <a:r>
                  <a:rPr lang="en-US" sz="2800" baseline="-25000" dirty="0" smtClean="0"/>
                  <a:t>k</a:t>
                </a:r>
                <a:r>
                  <a:rPr lang="en-US" sz="2800" dirty="0" smtClean="0"/>
                  <a:t>sin(</a:t>
                </a:r>
                <a:r>
                  <a:rPr lang="en-US" sz="2800" dirty="0" err="1" smtClean="0"/>
                  <a:t>kx</a:t>
                </a:r>
                <a:r>
                  <a:rPr lang="en-US" sz="2800" dirty="0" smtClean="0"/>
                  <a:t>)</a:t>
                </a: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2800" dirty="0" smtClean="0"/>
              </a:p>
              <a:p>
                <a:endParaRPr lang="en-US" sz="2800" dirty="0" smtClean="0"/>
              </a:p>
              <a:p>
                <a:pPr algn="just"/>
                <a:endParaRPr lang="ru-RU" sz="2800" dirty="0" smtClean="0"/>
              </a:p>
              <a:p>
                <a:pPr lvl="0" algn="just">
                  <a:spcAft>
                    <a:spcPts val="0"/>
                  </a:spcAft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4728"/>
                <a:ext cx="10966622" cy="5838521"/>
              </a:xfrm>
              <a:prstGeom prst="rect">
                <a:avLst/>
              </a:prstGeom>
              <a:blipFill rotWithShape="0">
                <a:blip r:embed="rId2"/>
                <a:stretch>
                  <a:fillRect l="-1168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7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744728"/>
            <a:ext cx="109666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Пусть </a:t>
            </a:r>
            <a:r>
              <a:rPr lang="en-US" sz="2800" dirty="0">
                <a:solidFill>
                  <a:schemeClr val="accent1"/>
                </a:solidFill>
              </a:rPr>
              <a:t>numProc</a:t>
            </a:r>
            <a:r>
              <a:rPr lang="en-US" sz="2800" dirty="0"/>
              <a:t> –</a:t>
            </a:r>
            <a:r>
              <a:rPr lang="ru-RU" sz="2800" dirty="0"/>
              <a:t> число процессов,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i</a:t>
            </a:r>
            <a:r>
              <a:rPr lang="en-US" sz="2800" dirty="0"/>
              <a:t> – </a:t>
            </a:r>
            <a:r>
              <a:rPr lang="ru-RU" sz="2800" dirty="0"/>
              <a:t>текущий </a:t>
            </a:r>
            <a:r>
              <a:rPr lang="ru-RU" sz="2800" dirty="0" smtClean="0"/>
              <a:t>процесс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ru-RU" sz="2800" dirty="0" smtClean="0"/>
              <a:t>В каждом процессе будем хранить только часть коэффициентов Фурье, равную </a:t>
            </a:r>
            <a:r>
              <a:rPr lang="en-US" sz="2800" dirty="0" smtClean="0">
                <a:solidFill>
                  <a:schemeClr val="accent1"/>
                </a:solidFill>
              </a:rPr>
              <a:t>size = </a:t>
            </a:r>
            <a:r>
              <a:rPr lang="en-US" sz="2800" dirty="0">
                <a:solidFill>
                  <a:schemeClr val="accent1"/>
                </a:solidFill>
              </a:rPr>
              <a:t>M / </a:t>
            </a:r>
            <a:r>
              <a:rPr lang="en-US" sz="2800" dirty="0" smtClean="0">
                <a:solidFill>
                  <a:schemeClr val="accent1"/>
                </a:solidFill>
              </a:rPr>
              <a:t>numProc</a:t>
            </a:r>
          </a:p>
          <a:p>
            <a:pPr algn="just"/>
            <a:endParaRPr lang="ru-RU" sz="2800" dirty="0" smtClean="0"/>
          </a:p>
          <a:p>
            <a:pPr lvl="0" algn="just">
              <a:spcAft>
                <a:spcPts val="0"/>
              </a:spcAft>
            </a:pPr>
            <a:endParaRPr lang="ru-RU" sz="28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5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1374026"/>
                <a:ext cx="10966622" cy="7562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коэффициенты Фурье</a:t>
                </a:r>
                <a:r>
                  <a:rPr lang="en-US" sz="2800" dirty="0" smtClean="0"/>
                  <a:t>:</a:t>
                </a: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 smtClean="0"/>
                  <a:t>Для всех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от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i*size</a:t>
                </a:r>
                <a:r>
                  <a:rPr lang="ru-RU" sz="2800" dirty="0" smtClean="0"/>
                  <a:t> до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(i+1)*size</a:t>
                </a:r>
                <a:r>
                  <a:rPr lang="en-US" sz="2800" dirty="0" smtClean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A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cos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sin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 </a:t>
                </a: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значение функции в точке</a:t>
                </a:r>
                <a:r>
                  <a:rPr lang="en-US" sz="2800" dirty="0" smtClean="0"/>
                  <a:t> x: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en-US" sz="2800" dirty="0" smtClean="0"/>
                  <a:t>f(x)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= A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/2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/>
                  <a:t>Для всех </a:t>
                </a:r>
                <a:r>
                  <a:rPr lang="en-US" sz="2800" dirty="0"/>
                  <a:t>k </a:t>
                </a:r>
                <a:r>
                  <a:rPr lang="ru-RU" sz="2800" dirty="0"/>
                  <a:t>от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i*size</a:t>
                </a:r>
                <a:r>
                  <a:rPr lang="ru-RU" sz="2800" dirty="0"/>
                  <a:t> до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(i+1)*size </a:t>
                </a:r>
                <a:r>
                  <a:rPr lang="en-US" sz="2800" dirty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f(x)</a:t>
                </a:r>
                <a:r>
                  <a:rPr lang="en-US" sz="2800" baseline="-25000" dirty="0"/>
                  <a:t>i</a:t>
                </a:r>
                <a:r>
                  <a:rPr lang="en-US" sz="2800" dirty="0"/>
                  <a:t> += A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cos(kx)+B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sin(kx</a:t>
                </a:r>
                <a:r>
                  <a:rPr lang="en-US" sz="2800" dirty="0" smtClean="0"/>
                  <a:t>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Суммируем </a:t>
                </a:r>
                <a:r>
                  <a:rPr lang="en-US" sz="2800" dirty="0" smtClean="0"/>
                  <a:t>f(x)</a:t>
                </a:r>
                <a:r>
                  <a:rPr lang="en-US" sz="2800" baseline="-25000" dirty="0" smtClean="0"/>
                  <a:t>i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:</a:t>
                </a:r>
                <a:endParaRPr lang="en-US" sz="2800" baseline="-250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en-US" sz="2800" dirty="0" err="1"/>
                  <a:t>MPI_Reduce</a:t>
                </a:r>
                <a:r>
                  <a:rPr lang="en-US" sz="2800" dirty="0" smtClean="0"/>
                  <a:t>(&amp;f(x)</a:t>
                </a:r>
                <a:r>
                  <a:rPr lang="en-US" sz="2800" baseline="-25000" dirty="0" smtClean="0"/>
                  <a:t>i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&amp;</a:t>
                </a:r>
                <a:r>
                  <a:rPr lang="en-US" sz="2800" dirty="0" err="1"/>
                  <a:t>allRes</a:t>
                </a:r>
                <a:r>
                  <a:rPr lang="en-US" sz="2800" dirty="0"/>
                  <a:t>, 1, MPI_DOUBLE, MPI_SUM, 0, MPI_COMM_WORLD);</a:t>
                </a:r>
                <a:endParaRPr lang="en-US" sz="2800" dirty="0" smtClean="0"/>
              </a:p>
              <a:p>
                <a:pPr marL="1885950" lvl="3" indent="-514350" algn="just">
                  <a:buFont typeface="+mj-lt"/>
                  <a:buAutoNum type="alphaLcPeriod"/>
                </a:pP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2800" dirty="0" smtClean="0"/>
              </a:p>
              <a:p>
                <a:endParaRPr lang="en-US" sz="2800" dirty="0" smtClean="0"/>
              </a:p>
              <a:p>
                <a:pPr algn="just"/>
                <a:endParaRPr lang="ru-RU" sz="2800" dirty="0" smtClean="0"/>
              </a:p>
              <a:p>
                <a:pPr lvl="0" algn="just">
                  <a:spcAft>
                    <a:spcPts val="0"/>
                  </a:spcAft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4026"/>
                <a:ext cx="10966622" cy="7562070"/>
              </a:xfrm>
              <a:prstGeom prst="rect">
                <a:avLst/>
              </a:prstGeom>
              <a:blipFill rotWithShape="0">
                <a:blip r:embed="rId2"/>
                <a:stretch>
                  <a:fillRect l="-1168" t="-806" r="-1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2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451</Words>
  <Application>Microsoft Office PowerPoint</Application>
  <PresentationFormat>Широкоэкранный</PresentationFormat>
  <Paragraphs>152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Аппроксимация рядом Фурье</vt:lpstr>
      <vt:lpstr>Содержание</vt:lpstr>
      <vt:lpstr>Постановка задачи</vt:lpstr>
      <vt:lpstr>Постановка задачи</vt:lpstr>
      <vt:lpstr>Теория</vt:lpstr>
      <vt:lpstr>Теория</vt:lpstr>
      <vt:lpstr>Последовательная реализация</vt:lpstr>
      <vt:lpstr>Параллельная реализация</vt:lpstr>
      <vt:lpstr>Параллельная реализация</vt:lpstr>
      <vt:lpstr>Практическое применение</vt:lpstr>
      <vt:lpstr>Практическое применение</vt:lpstr>
      <vt:lpstr>Практическое применение</vt:lpstr>
      <vt:lpstr>Практическое применение</vt:lpstr>
      <vt:lpstr>Практическое применение</vt:lpstr>
      <vt:lpstr>Результаты экспериментов (суперкомпьютер ННГУ)</vt:lpstr>
      <vt:lpstr>Заключение</vt:lpstr>
      <vt:lpstr>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 ферзей</dc:title>
  <dc:creator>Александр</dc:creator>
  <cp:lastModifiedBy>Александр</cp:lastModifiedBy>
  <cp:revision>131</cp:revision>
  <dcterms:created xsi:type="dcterms:W3CDTF">2017-05-05T09:38:49Z</dcterms:created>
  <dcterms:modified xsi:type="dcterms:W3CDTF">2017-12-23T07:13:51Z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