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2D2D2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03.04.2023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476672"/>
            <a:ext cx="4585101" cy="707886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Выпускная Работа</a:t>
            </a:r>
            <a:endParaRPr lang="ru-RU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9145" y="3429000"/>
            <a:ext cx="3065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+mj-lt"/>
              </a:rPr>
              <a:t>Смехов Александр</a:t>
            </a:r>
            <a:endParaRPr lang="ru-RU" sz="2800" dirty="0">
              <a:latin typeface="+mj-lt"/>
            </a:endParaRPr>
          </a:p>
        </p:txBody>
      </p:sp>
      <p:pic>
        <p:nvPicPr>
          <p:cNvPr id="8" name="Рисунок 7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827584" y="260648"/>
            <a:ext cx="4258795" cy="6418004"/>
            <a:chOff x="179512" y="260648"/>
            <a:chExt cx="4258795" cy="6418004"/>
          </a:xfrm>
        </p:grpSpPr>
        <p:sp>
          <p:nvSpPr>
            <p:cNvPr id="9" name="TextBox 8"/>
            <p:cNvSpPr txBox="1"/>
            <p:nvPr/>
          </p:nvSpPr>
          <p:spPr>
            <a:xfrm>
              <a:off x="179512" y="260648"/>
              <a:ext cx="425879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000" dirty="0" smtClean="0">
                  <a:solidFill>
                    <a:srgbClr val="BBBBBB"/>
                  </a:solidFill>
                  <a:latin typeface="+mj-lt"/>
                </a:rPr>
                <a:t>Выпускная работа</a:t>
              </a:r>
              <a:endParaRPr lang="ru-RU" sz="4000" dirty="0">
                <a:solidFill>
                  <a:srgbClr val="BBBBBB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512" y="1052736"/>
              <a:ext cx="3352328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3200" dirty="0" smtClean="0">
                  <a:solidFill>
                    <a:srgbClr val="BBBBBB"/>
                  </a:solidFill>
                  <a:latin typeface="+mj-lt"/>
                </a:rPr>
                <a:t>Робот </a:t>
              </a:r>
              <a:r>
                <a:rPr lang="ru-RU" sz="3200" dirty="0" err="1" smtClean="0">
                  <a:solidFill>
                    <a:srgbClr val="BBBBBB"/>
                  </a:solidFill>
                  <a:latin typeface="+mj-lt"/>
                </a:rPr>
                <a:t>копирайтер</a:t>
              </a:r>
              <a:endParaRPr lang="ru-RU" sz="3200" dirty="0">
                <a:solidFill>
                  <a:srgbClr val="BBBBBB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9512" y="6309320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BBBBBB"/>
                  </a:solidFill>
                  <a:latin typeface="+mj-lt"/>
                </a:rPr>
                <a:t>Москва, 03.04.23</a:t>
              </a:r>
              <a:endParaRPr lang="ru-RU" dirty="0">
                <a:solidFill>
                  <a:srgbClr val="BBBBBB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512" y="2924944"/>
              <a:ext cx="2655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BBBBBB"/>
                  </a:solidFill>
                  <a:latin typeface="+mj-lt"/>
                </a:rPr>
                <a:t>Смехов Александр</a:t>
              </a:r>
              <a:endParaRPr lang="ru-RU" sz="2400" dirty="0">
                <a:solidFill>
                  <a:srgbClr val="BBBBBB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512" y="3429000"/>
              <a:ext cx="2620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BBBBBB"/>
                  </a:solidFill>
                  <a:latin typeface="+mj-lt"/>
                </a:rPr>
                <a:t>24 года</a:t>
              </a:r>
              <a:r>
                <a:rPr lang="en-US" sz="2400" dirty="0" smtClean="0">
                  <a:solidFill>
                    <a:srgbClr val="BBBBBB"/>
                  </a:solidFill>
                  <a:latin typeface="+mj-lt"/>
                </a:rPr>
                <a:t>, 1998 </a:t>
              </a:r>
              <a:r>
                <a:rPr lang="ru-RU" sz="2400" dirty="0" smtClean="0">
                  <a:solidFill>
                    <a:srgbClr val="BBBBBB"/>
                  </a:solidFill>
                  <a:latin typeface="+mj-lt"/>
                </a:rPr>
                <a:t>г. р.</a:t>
              </a:r>
              <a:endParaRPr lang="ru-RU" sz="2400" dirty="0">
                <a:solidFill>
                  <a:srgbClr val="BBBBBB"/>
                </a:solidFill>
                <a:latin typeface="+mj-lt"/>
              </a:endParaRPr>
            </a:p>
          </p:txBody>
        </p:sp>
      </p:grpSp>
      <p:pic>
        <p:nvPicPr>
          <p:cNvPr id="15" name="Рисунок 14" descr="Фот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75" y="0"/>
            <a:ext cx="38576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7028" y="3105835"/>
            <a:ext cx="470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BBBBBB"/>
                </a:solidFill>
                <a:latin typeface="+mj-lt"/>
              </a:rPr>
              <a:t>Спасибо за внимание!</a:t>
            </a:r>
            <a:endParaRPr lang="ru-RU" sz="3600" dirty="0">
              <a:solidFill>
                <a:srgbClr val="BBBBB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6655" y="539969"/>
            <a:ext cx="299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BBBBBB"/>
                </a:solidFill>
                <a:latin typeface="+mj-lt"/>
              </a:rPr>
              <a:t>Знакомство с </a:t>
            </a:r>
            <a:r>
              <a:rPr lang="en-US" sz="3200" dirty="0" smtClean="0">
                <a:solidFill>
                  <a:srgbClr val="BBBBBB"/>
                </a:solidFill>
                <a:latin typeface="+mj-lt"/>
              </a:rPr>
              <a:t>IT</a:t>
            </a:r>
            <a:endParaRPr lang="ru-RU" sz="3200" dirty="0">
              <a:solidFill>
                <a:srgbClr val="BBBBBB"/>
              </a:solidFill>
              <a:latin typeface="+mj-lt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83568" y="2636912"/>
            <a:ext cx="7776864" cy="0"/>
          </a:xfrm>
          <a:prstGeom prst="straightConnector1">
            <a:avLst/>
          </a:prstGeom>
          <a:ln w="57150">
            <a:solidFill>
              <a:srgbClr val="BBBB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1619672" y="2564904"/>
            <a:ext cx="5400600" cy="144016"/>
            <a:chOff x="1043608" y="1916832"/>
            <a:chExt cx="5400600" cy="144016"/>
          </a:xfrm>
        </p:grpSpPr>
        <p:sp>
          <p:nvSpPr>
            <p:cNvPr id="12" name="Овал 11"/>
            <p:cNvSpPr/>
            <p:nvPr/>
          </p:nvSpPr>
          <p:spPr>
            <a:xfrm>
              <a:off x="1043608" y="1916832"/>
              <a:ext cx="144016" cy="144016"/>
            </a:xfrm>
            <a:prstGeom prst="ellipse">
              <a:avLst/>
            </a:prstGeom>
            <a:solidFill>
              <a:srgbClr val="BBBBBB"/>
            </a:solidFill>
            <a:ln>
              <a:solidFill>
                <a:srgbClr val="2D2D2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2094925" y="1916832"/>
              <a:ext cx="144016" cy="144016"/>
            </a:xfrm>
            <a:prstGeom prst="ellipse">
              <a:avLst/>
            </a:prstGeom>
            <a:solidFill>
              <a:srgbClr val="BBBBBB"/>
            </a:solidFill>
            <a:ln>
              <a:solidFill>
                <a:srgbClr val="2D2D2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146242" y="1916832"/>
              <a:ext cx="144016" cy="144016"/>
            </a:xfrm>
            <a:prstGeom prst="ellipse">
              <a:avLst/>
            </a:prstGeom>
            <a:solidFill>
              <a:srgbClr val="BBBBBB"/>
            </a:solidFill>
            <a:ln>
              <a:solidFill>
                <a:srgbClr val="2D2D2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97559" y="1916832"/>
              <a:ext cx="144016" cy="144016"/>
            </a:xfrm>
            <a:prstGeom prst="ellipse">
              <a:avLst/>
            </a:prstGeom>
            <a:solidFill>
              <a:srgbClr val="BBBBBB"/>
            </a:solidFill>
            <a:ln>
              <a:solidFill>
                <a:srgbClr val="2D2D2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48876" y="1916832"/>
              <a:ext cx="144016" cy="144016"/>
            </a:xfrm>
            <a:prstGeom prst="ellipse">
              <a:avLst/>
            </a:prstGeom>
            <a:solidFill>
              <a:srgbClr val="BBBBBB"/>
            </a:solidFill>
            <a:ln>
              <a:solidFill>
                <a:srgbClr val="2D2D2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300192" y="1916832"/>
              <a:ext cx="144016" cy="144016"/>
            </a:xfrm>
            <a:prstGeom prst="ellipse">
              <a:avLst/>
            </a:prstGeom>
            <a:solidFill>
              <a:srgbClr val="BBBBBB"/>
            </a:solidFill>
            <a:ln>
              <a:solidFill>
                <a:srgbClr val="2D2D2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71600" y="2132856"/>
            <a:ext cx="6404019" cy="400110"/>
            <a:chOff x="971600" y="1484784"/>
            <a:chExt cx="6404019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971600" y="1484784"/>
              <a:ext cx="14398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BBBBB"/>
                  </a:solidFill>
                  <a:latin typeface="+mj-lt"/>
                </a:rPr>
                <a:t>2009-2011</a:t>
              </a:r>
              <a:endParaRPr lang="ru-RU" sz="2000" dirty="0">
                <a:solidFill>
                  <a:srgbClr val="BBBBBB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25313" y="1484784"/>
              <a:ext cx="7754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BBBBB"/>
                  </a:solidFill>
                  <a:latin typeface="+mj-lt"/>
                </a:rPr>
                <a:t>2013</a:t>
              </a:r>
              <a:endParaRPr lang="ru-RU" sz="2000" dirty="0">
                <a:solidFill>
                  <a:srgbClr val="BBBBBB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4550" y="1484784"/>
              <a:ext cx="768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BBBBB"/>
                  </a:solidFill>
                  <a:latin typeface="+mj-lt"/>
                </a:rPr>
                <a:t>2016</a:t>
              </a:r>
              <a:endParaRPr lang="ru-RU" sz="2000" dirty="0">
                <a:solidFill>
                  <a:srgbClr val="BBBBBB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97247" y="1484784"/>
              <a:ext cx="775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BBBBB"/>
                  </a:solidFill>
                  <a:latin typeface="+mj-lt"/>
                </a:rPr>
                <a:t>2018</a:t>
              </a:r>
              <a:endParaRPr lang="ru-RU" sz="2000" dirty="0">
                <a:solidFill>
                  <a:srgbClr val="BBBBBB"/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6997" y="1484784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BBBBB"/>
                  </a:solidFill>
                  <a:latin typeface="+mj-lt"/>
                </a:rPr>
                <a:t>2020</a:t>
              </a:r>
              <a:endParaRPr lang="ru-RU" sz="2000" dirty="0">
                <a:solidFill>
                  <a:srgbClr val="BBBBBB"/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8224" y="1484784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BBBBB"/>
                  </a:solidFill>
                  <a:latin typeface="+mj-lt"/>
                </a:rPr>
                <a:t>2022</a:t>
              </a:r>
              <a:endParaRPr lang="ru-RU" sz="2000" dirty="0">
                <a:solidFill>
                  <a:srgbClr val="BBBBBB"/>
                </a:solidFill>
                <a:latin typeface="+mj-lt"/>
              </a:endParaRPr>
            </a:p>
          </p:txBody>
        </p:sp>
      </p:grpSp>
      <p:pic>
        <p:nvPicPr>
          <p:cNvPr id="26" name="Рисунок 25" descr="Лего робот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1182902" cy="864096"/>
          </a:xfrm>
          <a:prstGeom prst="rect">
            <a:avLst/>
          </a:prstGeom>
        </p:spPr>
      </p:pic>
      <p:pic>
        <p:nvPicPr>
          <p:cNvPr id="27" name="Рисунок 26" descr="C++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2924944"/>
            <a:ext cx="1717525" cy="1008112"/>
          </a:xfrm>
          <a:prstGeom prst="rect">
            <a:avLst/>
          </a:prstGeom>
        </p:spPr>
      </p:pic>
      <p:pic>
        <p:nvPicPr>
          <p:cNvPr id="28" name="Рисунок 27" descr="МГУ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5856" y="2924944"/>
            <a:ext cx="1017754" cy="1008112"/>
          </a:xfrm>
          <a:prstGeom prst="rect">
            <a:avLst/>
          </a:prstGeom>
        </p:spPr>
      </p:pic>
      <p:pic>
        <p:nvPicPr>
          <p:cNvPr id="30" name="Рисунок 29" descr="МИРЭ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7984" y="2996952"/>
            <a:ext cx="864096" cy="864096"/>
          </a:xfrm>
          <a:prstGeom prst="rect">
            <a:avLst/>
          </a:prstGeom>
        </p:spPr>
      </p:pic>
      <p:pic>
        <p:nvPicPr>
          <p:cNvPr id="31" name="Рисунок 30" descr="Магистратур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4208" y="2978231"/>
            <a:ext cx="1152128" cy="901539"/>
          </a:xfrm>
          <a:prstGeom prst="rect">
            <a:avLst/>
          </a:prstGeom>
        </p:spPr>
      </p:pic>
      <p:pic>
        <p:nvPicPr>
          <p:cNvPr id="32" name="Рисунок 31" descr="МГУ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924944"/>
            <a:ext cx="1017754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36437" y="683985"/>
            <a:ext cx="2471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BBBBBB"/>
                </a:solidFill>
                <a:latin typeface="+mj-lt"/>
              </a:rPr>
              <a:t>Опыт работы</a:t>
            </a:r>
            <a:endParaRPr lang="ru-RU" sz="3200" dirty="0">
              <a:solidFill>
                <a:srgbClr val="BBBBBB"/>
              </a:solidFill>
              <a:latin typeface="+mj-lt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83568" y="2636912"/>
            <a:ext cx="7776864" cy="0"/>
          </a:xfrm>
          <a:prstGeom prst="straightConnector1">
            <a:avLst/>
          </a:prstGeom>
          <a:ln w="57150">
            <a:solidFill>
              <a:srgbClr val="BBBB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1619672" y="2564904"/>
            <a:ext cx="144016" cy="144016"/>
          </a:xfrm>
          <a:prstGeom prst="ellipse">
            <a:avLst/>
          </a:prstGeom>
          <a:solidFill>
            <a:srgbClr val="BBBBBB"/>
          </a:solidFill>
          <a:ln>
            <a:solidFill>
              <a:srgbClr val="2D2D2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959932" y="2564904"/>
            <a:ext cx="144016" cy="144016"/>
          </a:xfrm>
          <a:prstGeom prst="ellipse">
            <a:avLst/>
          </a:prstGeom>
          <a:solidFill>
            <a:srgbClr val="BBBBBB"/>
          </a:solidFill>
          <a:ln>
            <a:solidFill>
              <a:srgbClr val="2D2D2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300192" y="2564904"/>
            <a:ext cx="144016" cy="144016"/>
          </a:xfrm>
          <a:prstGeom prst="ellipse">
            <a:avLst/>
          </a:prstGeom>
          <a:solidFill>
            <a:srgbClr val="BBBBBB"/>
          </a:solidFill>
          <a:ln>
            <a:solidFill>
              <a:srgbClr val="2D2D2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адми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5896" y="2924944"/>
            <a:ext cx="854224" cy="854224"/>
          </a:xfrm>
          <a:prstGeom prst="rect">
            <a:avLst/>
          </a:prstGeom>
        </p:spPr>
      </p:pic>
      <p:pic>
        <p:nvPicPr>
          <p:cNvPr id="10" name="Рисунок 9" descr="Курье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2924944"/>
            <a:ext cx="1370634" cy="864096"/>
          </a:xfrm>
          <a:prstGeom prst="rect">
            <a:avLst/>
          </a:prstGeom>
        </p:spPr>
      </p:pic>
      <p:pic>
        <p:nvPicPr>
          <p:cNvPr id="11" name="Рисунок 10" descr="грузчи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7624" y="3356992"/>
            <a:ext cx="1772072" cy="1008112"/>
          </a:xfrm>
          <a:prstGeom prst="rect">
            <a:avLst/>
          </a:prstGeom>
        </p:spPr>
      </p:pic>
      <p:pic>
        <p:nvPicPr>
          <p:cNvPr id="12" name="Рисунок 11" descr="telegra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2780928"/>
            <a:ext cx="1440160" cy="900100"/>
          </a:xfrm>
          <a:prstGeom prst="rect">
            <a:avLst/>
          </a:prstGeom>
        </p:spPr>
      </p:pic>
      <p:pic>
        <p:nvPicPr>
          <p:cNvPr id="14" name="Рисунок 13" descr="ДЗ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16216" y="2852936"/>
            <a:ext cx="913179" cy="936104"/>
          </a:xfrm>
          <a:prstGeom prst="rect">
            <a:avLst/>
          </a:prstGeom>
        </p:spPr>
      </p:pic>
      <p:pic>
        <p:nvPicPr>
          <p:cNvPr id="15" name="Рисунок 14" descr="крипто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64088" y="3429000"/>
            <a:ext cx="1440160" cy="1440160"/>
          </a:xfrm>
          <a:prstGeom prst="rect">
            <a:avLst/>
          </a:prstGeom>
        </p:spPr>
      </p:pic>
      <p:pic>
        <p:nvPicPr>
          <p:cNvPr id="16" name="Рисунок 15" descr="Скрипты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16216" y="3861048"/>
            <a:ext cx="991869" cy="8949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7624" y="1700808"/>
            <a:ext cx="1152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BBBBBB"/>
                </a:solidFill>
                <a:latin typeface="+mj-lt"/>
              </a:rPr>
              <a:t>2013 –</a:t>
            </a:r>
          </a:p>
          <a:p>
            <a:pPr algn="ctr"/>
            <a:r>
              <a:rPr lang="en-US" sz="2400" dirty="0" smtClean="0">
                <a:solidFill>
                  <a:srgbClr val="BBBBBB"/>
                </a:solidFill>
                <a:latin typeface="+mj-lt"/>
              </a:rPr>
              <a:t>2016</a:t>
            </a:r>
            <a:endParaRPr lang="ru-RU" sz="2400" dirty="0">
              <a:solidFill>
                <a:srgbClr val="BBBBBB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5792" y="1700808"/>
            <a:ext cx="1145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BBBBBB"/>
                </a:solidFill>
                <a:latin typeface="+mj-lt"/>
              </a:rPr>
              <a:t>201</a:t>
            </a:r>
            <a:r>
              <a:rPr lang="ru-RU" sz="2400" dirty="0" smtClean="0">
                <a:solidFill>
                  <a:srgbClr val="BBBBBB"/>
                </a:solidFill>
                <a:latin typeface="+mj-lt"/>
              </a:rPr>
              <a:t>6</a:t>
            </a:r>
            <a:r>
              <a:rPr lang="en-US" sz="2400" dirty="0" smtClean="0">
                <a:solidFill>
                  <a:srgbClr val="BBBBBB"/>
                </a:solidFill>
                <a:latin typeface="+mj-lt"/>
              </a:rPr>
              <a:t> –</a:t>
            </a:r>
          </a:p>
          <a:p>
            <a:pPr algn="ctr"/>
            <a:r>
              <a:rPr lang="ru-RU" sz="2400" dirty="0" smtClean="0">
                <a:solidFill>
                  <a:srgbClr val="BBBBBB"/>
                </a:solidFill>
                <a:latin typeface="+mj-lt"/>
              </a:rPr>
              <a:t>н.в. </a:t>
            </a:r>
            <a:endParaRPr lang="ru-RU" sz="2400" dirty="0">
              <a:solidFill>
                <a:srgbClr val="BBBBBB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1700808"/>
            <a:ext cx="1230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BBBBBB"/>
                </a:solidFill>
                <a:latin typeface="+mj-lt"/>
              </a:rPr>
              <a:t>2018 – </a:t>
            </a:r>
          </a:p>
          <a:p>
            <a:pPr algn="ctr"/>
            <a:r>
              <a:rPr lang="ru-RU" sz="2400" dirty="0" smtClean="0">
                <a:solidFill>
                  <a:srgbClr val="BBBBBB"/>
                </a:solidFill>
                <a:latin typeface="+mj-lt"/>
              </a:rPr>
              <a:t>н.в.</a:t>
            </a:r>
            <a:endParaRPr lang="ru-RU" sz="2400" dirty="0">
              <a:solidFill>
                <a:srgbClr val="BBBBB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8608" y="260648"/>
            <a:ext cx="3006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BBBBBB"/>
                </a:solidFill>
                <a:latin typeface="+mj-lt"/>
              </a:rPr>
              <a:t>Стек технологий</a:t>
            </a:r>
            <a:endParaRPr lang="ru-RU" sz="3200" dirty="0">
              <a:solidFill>
                <a:srgbClr val="BBBBBB"/>
              </a:solidFill>
              <a:latin typeface="+mj-lt"/>
            </a:endParaRPr>
          </a:p>
        </p:txBody>
      </p:sp>
      <p:pic>
        <p:nvPicPr>
          <p:cNvPr id="5" name="Рисунок 4" descr="Pyth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316700"/>
            <a:ext cx="1368152" cy="840224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-180528" y="3717032"/>
            <a:ext cx="1268760" cy="1628800"/>
            <a:chOff x="-180528" y="4869160"/>
            <a:chExt cx="1268760" cy="1628800"/>
          </a:xfrm>
        </p:grpSpPr>
        <p:pic>
          <p:nvPicPr>
            <p:cNvPr id="6" name="Рисунок 5" descr="Numpy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0528" y="5229200"/>
              <a:ext cx="1268760" cy="1268760"/>
            </a:xfrm>
            <a:prstGeom prst="rect">
              <a:avLst/>
            </a:prstGeom>
          </p:spPr>
        </p:pic>
        <p:pic>
          <p:nvPicPr>
            <p:cNvPr id="7" name="Рисунок 6" descr="scipy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04" y="4869160"/>
              <a:ext cx="864096" cy="563582"/>
            </a:xfrm>
            <a:prstGeom prst="rect">
              <a:avLst/>
            </a:prstGeom>
          </p:spPr>
        </p:pic>
      </p:grpSp>
      <p:grpSp>
        <p:nvGrpSpPr>
          <p:cNvPr id="11" name="Группа 10"/>
          <p:cNvGrpSpPr/>
          <p:nvPr/>
        </p:nvGrpSpPr>
        <p:grpSpPr>
          <a:xfrm>
            <a:off x="1187624" y="3356992"/>
            <a:ext cx="1224136" cy="2238008"/>
            <a:chOff x="971600" y="4509120"/>
            <a:chExt cx="1224136" cy="2238008"/>
          </a:xfrm>
        </p:grpSpPr>
        <p:pic>
          <p:nvPicPr>
            <p:cNvPr id="8" name="Рисунок 7" descr="plotly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8729" y="4509120"/>
              <a:ext cx="669878" cy="647010"/>
            </a:xfrm>
            <a:prstGeom prst="rect">
              <a:avLst/>
            </a:prstGeom>
          </p:spPr>
        </p:pic>
        <p:pic>
          <p:nvPicPr>
            <p:cNvPr id="9" name="Рисунок 8" descr="matplotlib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3324" y="5229200"/>
              <a:ext cx="620688" cy="620688"/>
            </a:xfrm>
            <a:prstGeom prst="rect">
              <a:avLst/>
            </a:prstGeom>
          </p:spPr>
        </p:pic>
        <p:pic>
          <p:nvPicPr>
            <p:cNvPr id="10" name="Рисунок 9" descr="pandas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1600" y="5857590"/>
              <a:ext cx="1224136" cy="889538"/>
            </a:xfrm>
            <a:prstGeom prst="rect">
              <a:avLst/>
            </a:prstGeom>
          </p:spPr>
        </p:pic>
      </p:grpSp>
      <p:grpSp>
        <p:nvGrpSpPr>
          <p:cNvPr id="16" name="Группа 15"/>
          <p:cNvGrpSpPr/>
          <p:nvPr/>
        </p:nvGrpSpPr>
        <p:grpSpPr>
          <a:xfrm>
            <a:off x="2411760" y="3501008"/>
            <a:ext cx="1368152" cy="2016224"/>
            <a:chOff x="2195736" y="4581128"/>
            <a:chExt cx="1368152" cy="2016224"/>
          </a:xfrm>
        </p:grpSpPr>
        <p:pic>
          <p:nvPicPr>
            <p:cNvPr id="13" name="Рисунок 12" descr="Tensorflow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784" y="4581128"/>
              <a:ext cx="504056" cy="538920"/>
            </a:xfrm>
            <a:prstGeom prst="rect">
              <a:avLst/>
            </a:prstGeom>
          </p:spPr>
        </p:pic>
        <p:pic>
          <p:nvPicPr>
            <p:cNvPr id="14" name="Рисунок 13" descr="keras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5736" y="5013176"/>
              <a:ext cx="1368152" cy="892273"/>
            </a:xfrm>
            <a:prstGeom prst="rect">
              <a:avLst/>
            </a:prstGeom>
          </p:spPr>
        </p:pic>
        <p:pic>
          <p:nvPicPr>
            <p:cNvPr id="15" name="Рисунок 14" descr="skl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11760" y="5661248"/>
              <a:ext cx="936104" cy="936104"/>
            </a:xfrm>
            <a:prstGeom prst="rect">
              <a:avLst/>
            </a:prstGeom>
          </p:spPr>
        </p:pic>
      </p:grp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453852" y="2156924"/>
            <a:ext cx="1345840" cy="1560108"/>
          </a:xfrm>
          <a:prstGeom prst="straightConnector1">
            <a:avLst/>
          </a:prstGeom>
          <a:ln w="38100">
            <a:solidFill>
              <a:srgbClr val="BBBB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8" idx="0"/>
          </p:cNvCxnSpPr>
          <p:nvPr/>
        </p:nvCxnSpPr>
        <p:spPr>
          <a:xfrm>
            <a:off x="1799692" y="2156924"/>
            <a:ext cx="0" cy="1200068"/>
          </a:xfrm>
          <a:prstGeom prst="straightConnector1">
            <a:avLst/>
          </a:prstGeom>
          <a:ln w="38100">
            <a:solidFill>
              <a:srgbClr val="BBBB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2"/>
            <a:endCxn id="13" idx="0"/>
          </p:cNvCxnSpPr>
          <p:nvPr/>
        </p:nvCxnSpPr>
        <p:spPr>
          <a:xfrm>
            <a:off x="1799692" y="2156924"/>
            <a:ext cx="1296144" cy="1344084"/>
          </a:xfrm>
          <a:prstGeom prst="straightConnector1">
            <a:avLst/>
          </a:prstGeom>
          <a:ln w="38100">
            <a:solidFill>
              <a:srgbClr val="BBBB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 descr="C#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2000" y="5165913"/>
            <a:ext cx="1008112" cy="1008112"/>
          </a:xfrm>
          <a:prstGeom prst="rect">
            <a:avLst/>
          </a:prstGeom>
        </p:spPr>
      </p:pic>
      <p:pic>
        <p:nvPicPr>
          <p:cNvPr id="31" name="Рисунок 30" descr="C++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80112" y="1196752"/>
            <a:ext cx="1840204" cy="1080120"/>
          </a:xfrm>
          <a:prstGeom prst="rect">
            <a:avLst/>
          </a:prstGeom>
        </p:spPr>
      </p:pic>
      <p:pic>
        <p:nvPicPr>
          <p:cNvPr id="32" name="Рисунок 31" descr="4464679-middl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32240" y="5157192"/>
            <a:ext cx="1872208" cy="1025554"/>
          </a:xfrm>
          <a:prstGeom prst="rect">
            <a:avLst/>
          </a:prstGeom>
        </p:spPr>
      </p:pic>
      <p:grpSp>
        <p:nvGrpSpPr>
          <p:cNvPr id="36" name="Группа 35"/>
          <p:cNvGrpSpPr/>
          <p:nvPr/>
        </p:nvGrpSpPr>
        <p:grpSpPr>
          <a:xfrm>
            <a:off x="6588224" y="2924944"/>
            <a:ext cx="2808312" cy="1499577"/>
            <a:chOff x="6588224" y="2780928"/>
            <a:chExt cx="2808312" cy="1499577"/>
          </a:xfrm>
        </p:grpSpPr>
        <p:pic>
          <p:nvPicPr>
            <p:cNvPr id="33" name="Рисунок 32" descr="OpenMP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24328" y="2780928"/>
              <a:ext cx="1371617" cy="445051"/>
            </a:xfrm>
            <a:prstGeom prst="rect">
              <a:avLst/>
            </a:prstGeom>
          </p:spPr>
        </p:pic>
        <p:pic>
          <p:nvPicPr>
            <p:cNvPr id="34" name="Рисунок 33" descr="MPI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08304" y="2924944"/>
              <a:ext cx="2088232" cy="1355561"/>
            </a:xfrm>
            <a:prstGeom prst="rect">
              <a:avLst/>
            </a:prstGeom>
          </p:spPr>
        </p:pic>
        <p:pic>
          <p:nvPicPr>
            <p:cNvPr id="35" name="Рисунок 34" descr="cuda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88224" y="2852936"/>
              <a:ext cx="936104" cy="936104"/>
            </a:xfrm>
            <a:prstGeom prst="rect">
              <a:avLst/>
            </a:prstGeom>
          </p:spPr>
        </p:pic>
      </p:grpSp>
      <p:pic>
        <p:nvPicPr>
          <p:cNvPr id="37" name="Рисунок 36" descr="STL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39952" y="2852936"/>
            <a:ext cx="2068452" cy="1152128"/>
          </a:xfrm>
          <a:prstGeom prst="rect">
            <a:avLst/>
          </a:prstGeom>
        </p:spPr>
      </p:pic>
      <p:cxnSp>
        <p:nvCxnSpPr>
          <p:cNvPr id="38" name="Прямая со стрелкой 37"/>
          <p:cNvCxnSpPr>
            <a:stCxn id="31" idx="2"/>
            <a:endCxn id="37" idx="0"/>
          </p:cNvCxnSpPr>
          <p:nvPr/>
        </p:nvCxnSpPr>
        <p:spPr>
          <a:xfrm flipH="1">
            <a:off x="5174178" y="2276872"/>
            <a:ext cx="1326036" cy="576064"/>
          </a:xfrm>
          <a:prstGeom prst="straightConnector1">
            <a:avLst/>
          </a:prstGeom>
          <a:ln w="38100">
            <a:solidFill>
              <a:srgbClr val="BBBB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1" idx="2"/>
          </p:cNvCxnSpPr>
          <p:nvPr/>
        </p:nvCxnSpPr>
        <p:spPr>
          <a:xfrm>
            <a:off x="6500214" y="2276872"/>
            <a:ext cx="1024114" cy="864096"/>
          </a:xfrm>
          <a:prstGeom prst="straightConnector1">
            <a:avLst/>
          </a:prstGeom>
          <a:ln w="38100">
            <a:solidFill>
              <a:srgbClr val="BBBB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Рисунок 3" descr="Идея алгоритма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68760"/>
            <a:ext cx="9144000" cy="524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1326" y="395953"/>
            <a:ext cx="258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BBBBBB"/>
                </a:solidFill>
                <a:latin typeface="+mj-lt"/>
              </a:rPr>
              <a:t>Идея проекта</a:t>
            </a:r>
            <a:endParaRPr lang="ru-RU" sz="3200" dirty="0">
              <a:solidFill>
                <a:srgbClr val="BBBBB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Рисунок 4" descr="Блок схема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0688"/>
            <a:ext cx="9144000" cy="63176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5896" y="188640"/>
            <a:ext cx="182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BBBBBB"/>
                </a:solidFill>
                <a:latin typeface="+mj-lt"/>
              </a:rPr>
              <a:t>Алгоритм</a:t>
            </a:r>
            <a:endParaRPr lang="ru-RU" sz="3200" dirty="0">
              <a:solidFill>
                <a:srgbClr val="BBBBB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8533" y="476672"/>
            <a:ext cx="4486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BBBBBB"/>
                </a:solidFill>
                <a:latin typeface="+mj-lt"/>
              </a:rPr>
              <a:t>Состояния пользователя</a:t>
            </a:r>
            <a:endParaRPr lang="ru-RU" sz="3200" dirty="0">
              <a:solidFill>
                <a:srgbClr val="BBBBBB"/>
              </a:solidFill>
              <a:latin typeface="+mj-lt"/>
            </a:endParaRPr>
          </a:p>
        </p:txBody>
      </p:sp>
      <p:pic>
        <p:nvPicPr>
          <p:cNvPr id="5" name="Рисунок 4" descr="Схема состояний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241" y="0"/>
            <a:ext cx="890751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Рисунок 4" descr="Блок схема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0688"/>
            <a:ext cx="9144000" cy="63176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5896" y="188640"/>
            <a:ext cx="182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BBBBBB"/>
                </a:solidFill>
                <a:latin typeface="+mj-lt"/>
              </a:rPr>
              <a:t>Алгоритм</a:t>
            </a:r>
            <a:endParaRPr lang="ru-RU" sz="3200" dirty="0">
              <a:solidFill>
                <a:srgbClr val="BBBBB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Фо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Рисунок 3" descr="PHP скрипт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7261" y="1052736"/>
            <a:ext cx="5949479" cy="4725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3745" y="39595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BBBBBB"/>
                </a:solidFill>
                <a:latin typeface="+mj-lt"/>
              </a:rPr>
              <a:t>PHP </a:t>
            </a:r>
            <a:r>
              <a:rPr lang="ru-RU" sz="3200" dirty="0" err="1" smtClean="0">
                <a:solidFill>
                  <a:srgbClr val="BBBBBB"/>
                </a:solidFill>
                <a:latin typeface="+mj-lt"/>
              </a:rPr>
              <a:t>Скрипт</a:t>
            </a:r>
            <a:endParaRPr lang="ru-RU" sz="3200" dirty="0">
              <a:solidFill>
                <a:srgbClr val="BBBBBB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49280"/>
            <a:ext cx="9249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BBBBBB"/>
                </a:solidFill>
                <a:latin typeface="+mj-lt"/>
              </a:rPr>
              <a:t>https://rpa2.ru/bitrix/virtutest.php?login={0}&amp;password={1}&amp;topic={2}&amp;engtopic={3}&amp;preview={4}&amp;img={5}&amp;create=t</a:t>
            </a:r>
            <a:endParaRPr lang="ru-RU" sz="1400" dirty="0">
              <a:solidFill>
                <a:srgbClr val="BBBBBB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9278" y="6381328"/>
            <a:ext cx="7031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BBBBBB"/>
                </a:solidFill>
                <a:latin typeface="+mj-lt"/>
              </a:rPr>
              <a:t>https://rpa2.ru/bitrix/virtutest.php?login={0}&amp;password={1}&amp;id={2}&amp;adtext={3}&amp;create=f</a:t>
            </a:r>
            <a:endParaRPr lang="ru-RU" sz="1400" dirty="0">
              <a:solidFill>
                <a:srgbClr val="BBBBBB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108</TotalTime>
  <Words>104</Words>
  <Application>Microsoft Office PowerPoint</Application>
  <PresentationFormat>Экран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Техническая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</dc:creator>
  <cp:lastModifiedBy>Alex</cp:lastModifiedBy>
  <cp:revision>13</cp:revision>
  <dcterms:created xsi:type="dcterms:W3CDTF">2023-04-02T22:23:45Z</dcterms:created>
  <dcterms:modified xsi:type="dcterms:W3CDTF">2023-04-03T11:06:29Z</dcterms:modified>
</cp:coreProperties>
</file>