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6" r:id="rId9"/>
    <p:sldId id="267" r:id="rId10"/>
    <p:sldId id="268" r:id="rId11"/>
    <p:sldId id="260" r:id="rId12"/>
    <p:sldId id="262" r:id="rId13"/>
    <p:sldId id="261" r:id="rId14"/>
    <p:sldId id="263" r:id="rId15"/>
    <p:sldId id="264" r:id="rId16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8" y="-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2"/>
          <p:cNvPicPr/>
          <p:nvPr/>
        </p:nvPicPr>
        <p:blipFill>
          <a:blip r:embed="rId14"/>
          <a:stretch/>
        </p:blipFill>
        <p:spPr>
          <a:xfrm>
            <a:off x="420480" y="446040"/>
            <a:ext cx="2360880" cy="722160"/>
          </a:xfrm>
          <a:prstGeom prst="rect">
            <a:avLst/>
          </a:prstGeom>
          <a:ln>
            <a:noFill/>
          </a:ln>
        </p:spPr>
      </p:pic>
      <p:pic>
        <p:nvPicPr>
          <p:cNvPr id="9" name="Google Shape;88;p1"/>
          <p:cNvPicPr/>
          <p:nvPr/>
        </p:nvPicPr>
        <p:blipFill>
          <a:blip r:embed="rId15"/>
          <a:srcRect t="16265" b="884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694440" y="633240"/>
            <a:ext cx="9502200" cy="4705920"/>
            <a:chOff x="694440" y="633240"/>
            <a:chExt cx="9502200" cy="4705920"/>
          </a:xfrm>
        </p:grpSpPr>
        <p:pic>
          <p:nvPicPr>
            <p:cNvPr id="3" name="Google Shape;13;p5"/>
            <p:cNvPicPr/>
            <p:nvPr/>
          </p:nvPicPr>
          <p:blipFill>
            <a:blip r:embed="rId16"/>
            <a:stretch/>
          </p:blipFill>
          <p:spPr>
            <a:xfrm>
              <a:off x="694440" y="633240"/>
              <a:ext cx="9502200" cy="4705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" name="CustomShape 2"/>
            <p:cNvSpPr/>
            <p:nvPr/>
          </p:nvSpPr>
          <p:spPr>
            <a:xfrm>
              <a:off x="694440" y="5307120"/>
              <a:ext cx="9502200" cy="2808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5" name="Рисунок 2"/>
          <p:cNvPicPr/>
          <p:nvPr/>
        </p:nvPicPr>
        <p:blipFill>
          <a:blip r:embed="rId17"/>
          <a:stretch/>
        </p:blipFill>
        <p:spPr>
          <a:xfrm>
            <a:off x="9157680" y="612000"/>
            <a:ext cx="2360880" cy="721080"/>
          </a:xfrm>
          <a:prstGeom prst="rect">
            <a:avLst/>
          </a:prstGeom>
          <a:ln>
            <a:noFill/>
          </a:ln>
        </p:spPr>
      </p:pic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2"/>
          <p:cNvPicPr/>
          <p:nvPr/>
        </p:nvPicPr>
        <p:blipFill>
          <a:blip r:embed="rId14"/>
          <a:stretch/>
        </p:blipFill>
        <p:spPr>
          <a:xfrm>
            <a:off x="420480" y="446040"/>
            <a:ext cx="2360880" cy="72216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Рисунок 2"/>
          <p:cNvPicPr/>
          <p:nvPr/>
        </p:nvPicPr>
        <p:blipFill>
          <a:blip r:embed="rId14"/>
          <a:stretch/>
        </p:blipFill>
        <p:spPr>
          <a:xfrm>
            <a:off x="420480" y="446040"/>
            <a:ext cx="2360880" cy="722160"/>
          </a:xfrm>
          <a:prstGeom prst="rect">
            <a:avLst/>
          </a:prstGeom>
          <a:ln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Рисунок 2"/>
          <p:cNvPicPr/>
          <p:nvPr/>
        </p:nvPicPr>
        <p:blipFill>
          <a:blip r:embed="rId14"/>
          <a:stretch/>
        </p:blipFill>
        <p:spPr>
          <a:xfrm>
            <a:off x="420480" y="446040"/>
            <a:ext cx="2360880" cy="722160"/>
          </a:xfrm>
          <a:prstGeom prst="rect">
            <a:avLst/>
          </a:prstGeom>
          <a:ln>
            <a:noFill/>
          </a:ln>
        </p:spPr>
      </p:pic>
      <p:pic>
        <p:nvPicPr>
          <p:cNvPr id="123" name="Google Shape;88;p1"/>
          <p:cNvPicPr/>
          <p:nvPr/>
        </p:nvPicPr>
        <p:blipFill>
          <a:blip r:embed="rId15"/>
          <a:srcRect t="16265" b="884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124" name="Рисунок 4"/>
          <p:cNvPicPr/>
          <p:nvPr/>
        </p:nvPicPr>
        <p:blipFill>
          <a:blip r:embed="rId16"/>
          <a:stretch/>
        </p:blipFill>
        <p:spPr>
          <a:xfrm>
            <a:off x="6575400" y="2096640"/>
            <a:ext cx="1331280" cy="1331280"/>
          </a:xfrm>
          <a:prstGeom prst="rect">
            <a:avLst/>
          </a:prstGeom>
          <a:ln>
            <a:noFill/>
          </a:ln>
        </p:spPr>
      </p:pic>
      <p:pic>
        <p:nvPicPr>
          <p:cNvPr id="125" name="Рисунок 3"/>
          <p:cNvPicPr/>
          <p:nvPr/>
        </p:nvPicPr>
        <p:blipFill>
          <a:blip r:embed="rId17"/>
          <a:stretch/>
        </p:blipFill>
        <p:spPr>
          <a:xfrm>
            <a:off x="1278360" y="2042640"/>
            <a:ext cx="4709520" cy="143928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7849800" y="2522520"/>
            <a:ext cx="3047760" cy="4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ru-RU" sz="2800" b="0" strike="noStrike" spc="-1">
                <a:solidFill>
                  <a:srgbClr val="FFFFFF"/>
                </a:solidFill>
                <a:latin typeface="ALS Sector Bold"/>
                <a:ea typeface="Roboto Black"/>
              </a:rPr>
              <a:t>do.bmstu.ru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 flipH="1">
            <a:off x="10711080" y="2096640"/>
            <a:ext cx="129960" cy="1331280"/>
          </a:xfrm>
          <a:custGeom>
            <a:avLst/>
            <a:gdLst/>
            <a:ahLst/>
            <a:cxnLst/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noFill/>
          <a:ln w="284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5.xml"/><Relationship Id="rId4" Type="http://schemas.openxmlformats.org/officeDocument/2006/relationships/hyperlink" Target="http://127.0.0.1:500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078200" y="831240"/>
            <a:ext cx="9118440" cy="34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  <a:spcAft>
                <a:spcPts val="1199"/>
              </a:spcAft>
            </a:pPr>
            <a:r>
              <a:rPr lang="ru-RU" sz="3600" b="1" strike="noStrike" spc="-1">
                <a:solidFill>
                  <a:srgbClr val="FFFFFF"/>
                </a:solidFill>
                <a:latin typeface="Times New Roman"/>
                <a:ea typeface="Open Sans"/>
              </a:rPr>
              <a:t>ВЫПУСКНАЯ КВАЛИФИКАЦИОННАЯ РАБОТА</a:t>
            </a:r>
            <a:r>
              <a:t/>
            </a:r>
            <a:br/>
            <a:r>
              <a:rPr lang="ru-RU" sz="3600" b="1" strike="noStrike" spc="-1">
                <a:solidFill>
                  <a:srgbClr val="FFFFFF"/>
                </a:solidFill>
                <a:latin typeface="Times New Roman"/>
                <a:ea typeface="Open Sans"/>
              </a:rPr>
              <a:t>по курсу «Data Science»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078200" y="4363560"/>
            <a:ext cx="9118440" cy="87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380160">
              <a:lnSpc>
                <a:spcPct val="90000"/>
              </a:lnSpc>
              <a:spcBef>
                <a:spcPts val="751"/>
              </a:spcBef>
            </a:pPr>
            <a:r>
              <a:rPr lang="ru-RU" sz="2800" b="0" strike="noStrike" spc="-1">
                <a:solidFill>
                  <a:srgbClr val="FFFFFF"/>
                </a:solidFill>
                <a:latin typeface="ALS Sector Regular"/>
                <a:ea typeface="Open Sans"/>
              </a:rPr>
              <a:t>Соболев Александр Евгеньевич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273600" y="6433920"/>
            <a:ext cx="631800" cy="27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4136981-D27E-4A6E-978B-889B78F427A5}" type="slidenum">
              <a: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rPr>
              <a:pPr>
                <a:lnSpc>
                  <a:spcPct val="100000"/>
                </a:lnSpc>
              </a:pPr>
              <a:t>10</a:t>
            </a:fld>
            <a:endParaRPr lang="ru-RU" sz="2400" b="0" strike="noStrike" spc="-1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316140" y="2214554"/>
            <a:ext cx="2922340" cy="3857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6320" indent="-21600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62626"/>
              </a:buClr>
              <a:buFont typeface="Arial"/>
              <a:buChar char="•"/>
            </a:pPr>
            <a:r>
              <a:rPr lang="ru-RU" sz="2200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   </a:t>
            </a:r>
            <a:r>
              <a:rPr lang="ru-RU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Размещённая на </a:t>
            </a:r>
            <a:r>
              <a:rPr lang="en-US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render.com </a:t>
            </a:r>
            <a:r>
              <a:rPr lang="ru-RU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модель работает аналогично локальному варианту</a:t>
            </a:r>
            <a:r>
              <a:rPr lang="ru-RU" b="0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.</a:t>
            </a:r>
            <a:r>
              <a:rPr lang="ru-RU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 </a:t>
            </a:r>
            <a:r>
              <a:rPr lang="ru-RU" sz="1800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endParaRPr lang="ru-RU" sz="1800" b="0" strike="noStrike" spc="-1" dirty="0" smtClean="0">
              <a:solidFill>
                <a:srgbClr val="262626"/>
              </a:solidFill>
              <a:latin typeface="ALS Sector Regular"/>
              <a:ea typeface="Open Sans"/>
            </a:endParaRPr>
          </a:p>
          <a:p>
            <a:pPr marL="76320" indent="-21600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62626"/>
              </a:buClr>
              <a:buFont typeface="Arial"/>
              <a:buChar char="•"/>
            </a:pPr>
            <a:r>
              <a:rPr lang="ru-RU" sz="1800" b="0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На </a:t>
            </a:r>
            <a:r>
              <a:rPr lang="ru-RU" sz="1800" b="0" strike="noStrike" spc="-1" dirty="0" err="1" smtClean="0">
                <a:solidFill>
                  <a:srgbClr val="262626"/>
                </a:solidFill>
                <a:latin typeface="ALS Sector Regular"/>
                <a:ea typeface="Open Sans"/>
              </a:rPr>
              <a:t>скриншоте</a:t>
            </a:r>
            <a:r>
              <a:rPr lang="ru-RU" sz="1800" b="0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 справа приведен пример ввода значений «</a:t>
            </a:r>
            <a:r>
              <a:rPr lang="ru-RU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Плотность» и «Поверхностная плотность» за пределами обучения модели и</a:t>
            </a:r>
            <a:r>
              <a:rPr lang="ru-RU" sz="1800" b="0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 выдачи предупреждающего сообщения</a:t>
            </a:r>
            <a:endParaRPr lang="ru-RU" sz="1800" b="0" strike="noStrike" spc="-1" dirty="0">
              <a:latin typeface="Arial"/>
            </a:endParaRPr>
          </a:p>
          <a:p>
            <a:pPr marL="76320" indent="-21600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62626"/>
              </a:buClr>
            </a:pPr>
            <a:endParaRPr lang="ru-RU" sz="1800" b="0" strike="noStrike" spc="-1" dirty="0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024440" y="2000160"/>
            <a:ext cx="7724880" cy="444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67" name="Group 5"/>
          <p:cNvGrpSpPr/>
          <p:nvPr/>
        </p:nvGrpSpPr>
        <p:grpSpPr>
          <a:xfrm>
            <a:off x="3167280" y="469440"/>
            <a:ext cx="5857200" cy="695882"/>
            <a:chOff x="3167280" y="469440"/>
            <a:chExt cx="5857200" cy="695882"/>
          </a:xfrm>
        </p:grpSpPr>
        <p:sp>
          <p:nvSpPr>
            <p:cNvPr id="268" name="CustomShape 6"/>
            <p:cNvSpPr/>
            <p:nvPr/>
          </p:nvSpPr>
          <p:spPr>
            <a:xfrm>
              <a:off x="3168360" y="469440"/>
              <a:ext cx="5856120" cy="665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800" b="0" strike="noStrike" spc="180">
                  <a:solidFill>
                    <a:srgbClr val="065CAB"/>
                  </a:solidFill>
                  <a:latin typeface="ALS Sector Bold"/>
                  <a:ea typeface="Arial"/>
                </a:rPr>
                <a:t>Разработка приложения</a:t>
              </a:r>
              <a:endParaRPr lang="ru-RU" sz="2800" b="0" strike="noStrike" spc="-1">
                <a:latin typeface="Arial"/>
              </a:endParaRPr>
            </a:p>
          </p:txBody>
        </p:sp>
        <p:sp>
          <p:nvSpPr>
            <p:cNvPr id="269" name="CustomShape 7"/>
            <p:cNvSpPr/>
            <p:nvPr/>
          </p:nvSpPr>
          <p:spPr>
            <a:xfrm rot="10800000" flipH="1">
              <a:off x="3167280" y="500042"/>
              <a:ext cx="96480" cy="66528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" name="CustomShape 8"/>
            <p:cNvSpPr/>
            <p:nvPr/>
          </p:nvSpPr>
          <p:spPr>
            <a:xfrm flipH="1">
              <a:off x="8909280" y="469440"/>
              <a:ext cx="113400" cy="66528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" name="CustomShape 9"/>
          <p:cNvSpPr/>
          <p:nvPr/>
        </p:nvSpPr>
        <p:spPr>
          <a:xfrm>
            <a:off x="2881290" y="1142984"/>
            <a:ext cx="9001188" cy="58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>
              <a:lnSpc>
                <a:spcPct val="90000"/>
              </a:lnSpc>
              <a:spcBef>
                <a:spcPts val="751"/>
              </a:spcBef>
            </a:pPr>
            <a:r>
              <a:rPr lang="ru-RU" sz="1800" b="0" strike="noStrike" spc="-1" dirty="0">
                <a:solidFill>
                  <a:srgbClr val="F1BE29"/>
                </a:solidFill>
                <a:latin typeface="ALS Sector Regular"/>
                <a:ea typeface="Open Sans"/>
              </a:rPr>
              <a:t>Примеры работы приложения по адресу </a:t>
            </a:r>
            <a:r>
              <a:rPr lang="ru-RU" sz="1800" b="0" u="sng" strike="noStrike" spc="-1" dirty="0">
                <a:solidFill>
                  <a:srgbClr val="1F75E2"/>
                </a:solidFill>
                <a:uFillTx/>
                <a:latin typeface="Arial"/>
                <a:ea typeface="DejaVu Sans"/>
              </a:rPr>
              <a:t>https://bkpkomposite.onrender.com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1026" name="Picture 2" descr="K:\BKP\Изображения\Снимок экрана от 2023-04-30 15-24-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213" y="1571613"/>
            <a:ext cx="8001057" cy="500066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273600" y="6433920"/>
            <a:ext cx="631800" cy="27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4117324-FBCF-491F-B6DA-C9043F7F571B}" type="slidenum">
              <a: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rPr>
              <a:pPr>
                <a:lnSpc>
                  <a:spcPct val="100000"/>
                </a:lnSpc>
              </a:pPr>
              <a:t>11</a:t>
            </a:fld>
            <a:endParaRPr lang="ru-RU" sz="2400" b="0" strike="noStrike" spc="-1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4024440" y="2000160"/>
            <a:ext cx="7724880" cy="444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95" name="Group 5"/>
          <p:cNvGrpSpPr/>
          <p:nvPr/>
        </p:nvGrpSpPr>
        <p:grpSpPr>
          <a:xfrm>
            <a:off x="3167280" y="469440"/>
            <a:ext cx="5857200" cy="695882"/>
            <a:chOff x="3167280" y="469440"/>
            <a:chExt cx="5857200" cy="695882"/>
          </a:xfrm>
        </p:grpSpPr>
        <p:sp>
          <p:nvSpPr>
            <p:cNvPr id="296" name="CustomShape 6"/>
            <p:cNvSpPr/>
            <p:nvPr/>
          </p:nvSpPr>
          <p:spPr>
            <a:xfrm>
              <a:off x="3168360" y="469440"/>
              <a:ext cx="5856120" cy="665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800" b="0" strike="noStrike" spc="180" dirty="0" smtClean="0">
                  <a:solidFill>
                    <a:srgbClr val="065CAB"/>
                  </a:solidFill>
                  <a:latin typeface="ALS Sector Bold"/>
                  <a:ea typeface="Arial"/>
                </a:rPr>
                <a:t>Размещение материалов</a:t>
              </a:r>
              <a:endParaRPr lang="ru-RU" sz="2800" b="0" strike="noStrike" spc="-1" dirty="0">
                <a:latin typeface="Arial"/>
              </a:endParaRPr>
            </a:p>
          </p:txBody>
        </p:sp>
        <p:sp>
          <p:nvSpPr>
            <p:cNvPr id="297" name="CustomShape 7"/>
            <p:cNvSpPr/>
            <p:nvPr/>
          </p:nvSpPr>
          <p:spPr>
            <a:xfrm rot="10800000" flipH="1">
              <a:off x="3167280" y="500042"/>
              <a:ext cx="96480" cy="66528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" name="CustomShape 8"/>
            <p:cNvSpPr/>
            <p:nvPr/>
          </p:nvSpPr>
          <p:spPr>
            <a:xfrm flipH="1">
              <a:off x="8909280" y="469440"/>
              <a:ext cx="113400" cy="66528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" name="CustomShape 10"/>
          <p:cNvSpPr/>
          <p:nvPr/>
        </p:nvSpPr>
        <p:spPr>
          <a:xfrm>
            <a:off x="4810116" y="3286124"/>
            <a:ext cx="2928958" cy="4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45000" rIns="36000" bIns="45000">
            <a:normAutofit/>
          </a:bodyPr>
          <a:lstStyle/>
          <a:p>
            <a:pPr marL="457200">
              <a:lnSpc>
                <a:spcPct val="90000"/>
              </a:lnSpc>
              <a:spcBef>
                <a:spcPts val="751"/>
              </a:spcBef>
            </a:pPr>
            <a:r>
              <a:rPr lang="ru-RU" sz="1800" b="0" strike="noStrike" spc="-1" dirty="0">
                <a:solidFill>
                  <a:srgbClr val="F1BE29"/>
                </a:solidFill>
                <a:latin typeface="ALS Sector Regular"/>
                <a:ea typeface="Open Sans"/>
              </a:rPr>
              <a:t>Материалы на </a:t>
            </a:r>
            <a:r>
              <a:rPr lang="ru-RU" sz="1800" b="0" strike="noStrike" spc="-1" dirty="0" err="1" smtClean="0">
                <a:solidFill>
                  <a:srgbClr val="F1BE29"/>
                </a:solidFill>
                <a:latin typeface="ALS Sector Regular"/>
                <a:ea typeface="Open Sans"/>
              </a:rPr>
              <a:t>GitHub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22" name="Рисунок 21"/>
          <p:cNvPicPr/>
          <p:nvPr/>
        </p:nvPicPr>
        <p:blipFill>
          <a:blip r:embed="rId2"/>
          <a:stretch/>
        </p:blipFill>
        <p:spPr>
          <a:xfrm>
            <a:off x="5403314" y="1714488"/>
            <a:ext cx="6336288" cy="2928958"/>
          </a:xfrm>
          <a:prstGeom prst="rect">
            <a:avLst/>
          </a:prstGeom>
          <a:ln>
            <a:noFill/>
          </a:ln>
        </p:spPr>
      </p:pic>
      <p:sp>
        <p:nvSpPr>
          <p:cNvPr id="23" name="CustomShape 10"/>
          <p:cNvSpPr/>
          <p:nvPr/>
        </p:nvSpPr>
        <p:spPr>
          <a:xfrm>
            <a:off x="3238480" y="5000636"/>
            <a:ext cx="4786274" cy="4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>
              <a:lnSpc>
                <a:spcPct val="90000"/>
              </a:lnSpc>
              <a:spcBef>
                <a:spcPts val="751"/>
              </a:spcBef>
            </a:pPr>
            <a:r>
              <a:rPr lang="ru-RU" sz="1800" b="0" strike="noStrike" spc="-1" dirty="0">
                <a:solidFill>
                  <a:srgbClr val="F1BE29"/>
                </a:solidFill>
                <a:latin typeface="ALS Sector Regular"/>
                <a:ea typeface="Open Sans"/>
              </a:rPr>
              <a:t>Материалы на </a:t>
            </a:r>
            <a:r>
              <a:rPr lang="ru-RU" sz="1800" b="0" strike="noStrike" spc="-1" dirty="0" err="1" smtClean="0">
                <a:solidFill>
                  <a:srgbClr val="F1BE29"/>
                </a:solidFill>
                <a:latin typeface="ALS Sector Regular"/>
                <a:ea typeface="Open Sans"/>
              </a:rPr>
              <a:t>GitHub</a:t>
            </a:r>
            <a:r>
              <a:rPr lang="ru-RU" sz="1800" b="0" strike="noStrike" spc="-1" dirty="0" smtClean="0">
                <a:solidFill>
                  <a:srgbClr val="F1BE29"/>
                </a:solidFill>
                <a:latin typeface="ALS Sector Regular"/>
                <a:ea typeface="Open Sans"/>
              </a:rPr>
              <a:t> И </a:t>
            </a:r>
            <a:r>
              <a:rPr lang="ru-RU" sz="1800" b="0" strike="noStrike" spc="-1" dirty="0" err="1">
                <a:solidFill>
                  <a:srgbClr val="F1BE29"/>
                </a:solidFill>
                <a:latin typeface="ALS Sector Regular"/>
                <a:ea typeface="Open Sans"/>
              </a:rPr>
              <a:t>render.com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2050" name="Picture 2" descr="K:\BKP\Изображения\Снимок экрана от 2023-04-19 16-48-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274" y="1669839"/>
            <a:ext cx="4643470" cy="290216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"/>
          <p:cNvGrpSpPr/>
          <p:nvPr/>
        </p:nvGrpSpPr>
        <p:grpSpPr>
          <a:xfrm>
            <a:off x="3166560" y="469440"/>
            <a:ext cx="3836160" cy="767320"/>
            <a:chOff x="3166560" y="469440"/>
            <a:chExt cx="3836160" cy="767320"/>
          </a:xfrm>
        </p:grpSpPr>
        <p:sp>
          <p:nvSpPr>
            <p:cNvPr id="169" name="CustomShape 2"/>
            <p:cNvSpPr/>
            <p:nvPr/>
          </p:nvSpPr>
          <p:spPr>
            <a:xfrm>
              <a:off x="3168000" y="469440"/>
              <a:ext cx="3834720" cy="665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800" b="0" strike="noStrike" spc="180">
                  <a:solidFill>
                    <a:srgbClr val="065CAB"/>
                  </a:solidFill>
                  <a:latin typeface="ALS Sector Bold"/>
                  <a:ea typeface="Arial"/>
                </a:rPr>
                <a:t>План работы </a:t>
              </a:r>
              <a:endParaRPr lang="ru-RU" sz="2800" b="0" strike="noStrike" spc="-1">
                <a:latin typeface="Arial"/>
              </a:endParaRPr>
            </a:p>
          </p:txBody>
        </p:sp>
        <p:sp>
          <p:nvSpPr>
            <p:cNvPr id="170" name="CustomShape 3"/>
            <p:cNvSpPr/>
            <p:nvPr/>
          </p:nvSpPr>
          <p:spPr>
            <a:xfrm rot="10800000" flipH="1">
              <a:off x="3166560" y="571480"/>
              <a:ext cx="63000" cy="66528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CustomShape 4"/>
            <p:cNvSpPr/>
            <p:nvPr/>
          </p:nvSpPr>
          <p:spPr>
            <a:xfrm flipH="1">
              <a:off x="6881760" y="571320"/>
              <a:ext cx="74160" cy="66528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2" name="CustomShape 5"/>
          <p:cNvSpPr/>
          <p:nvPr/>
        </p:nvSpPr>
        <p:spPr>
          <a:xfrm>
            <a:off x="273600" y="6433920"/>
            <a:ext cx="569520" cy="27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C8ACF9C-EE9E-44D1-B80C-EEAD7F9C7F15}" type="slidenum">
              <a: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rPr>
              <a:pPr>
                <a:lnSpc>
                  <a:spcPct val="100000"/>
                </a:lnSpc>
              </a:pPr>
              <a:t>2</a:t>
            </a:fld>
            <a:endParaRPr lang="ru-RU" sz="2400" b="0" strike="noStrike" spc="-1"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1166760" y="1571760"/>
            <a:ext cx="6217200" cy="33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Подготовка,  объединение и разведочный анализ данных 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7488000" y="1492920"/>
            <a:ext cx="4143240" cy="4586400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680" tIns="38520" rIns="76680" bIns="38520"/>
          <a:lstStyle/>
          <a:p>
            <a:pPr algn="just">
              <a:lnSpc>
                <a:spcPct val="90000"/>
              </a:lnSpc>
            </a:pPr>
            <a:r>
              <a:rPr lang="ru-RU" sz="1600" b="1" strike="noStrike" spc="-1">
                <a:solidFill>
                  <a:srgbClr val="FFFFFF"/>
                </a:solidFill>
                <a:latin typeface="ALS Sector Regular"/>
                <a:ea typeface="Arial"/>
              </a:rPr>
              <a:t>Дополнительная информация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ru-RU" sz="1600" b="0" strike="noStrike" spc="-1">
              <a:latin typeface="Arial"/>
            </a:endParaRPr>
          </a:p>
        </p:txBody>
      </p:sp>
      <p:sp>
        <p:nvSpPr>
          <p:cNvPr id="175" name="CustomShape 8"/>
          <p:cNvSpPr/>
          <p:nvPr/>
        </p:nvSpPr>
        <p:spPr>
          <a:xfrm>
            <a:off x="1166760" y="2214720"/>
            <a:ext cx="6217200" cy="33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262626"/>
                </a:solidFill>
                <a:latin typeface="ALS Sector Regular"/>
                <a:ea typeface="Open Sans"/>
              </a:rPr>
              <a:t>Обработка выбросов и очистка данных</a:t>
            </a:r>
            <a:endParaRPr lang="ru-RU" sz="1600" b="0" strike="noStrike" spc="-1">
              <a:latin typeface="Arial"/>
            </a:endParaRPr>
          </a:p>
        </p:txBody>
      </p:sp>
      <p:grpSp>
        <p:nvGrpSpPr>
          <p:cNvPr id="176" name="Group 9"/>
          <p:cNvGrpSpPr/>
          <p:nvPr/>
        </p:nvGrpSpPr>
        <p:grpSpPr>
          <a:xfrm>
            <a:off x="558720" y="1503720"/>
            <a:ext cx="449640" cy="424800"/>
            <a:chOff x="558720" y="1503720"/>
            <a:chExt cx="449640" cy="424800"/>
          </a:xfrm>
        </p:grpSpPr>
        <p:sp>
          <p:nvSpPr>
            <p:cNvPr id="177" name="CustomShape 10"/>
            <p:cNvSpPr/>
            <p:nvPr/>
          </p:nvSpPr>
          <p:spPr>
            <a:xfrm>
              <a:off x="558720" y="1503720"/>
              <a:ext cx="360" cy="424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CustomShape 11"/>
            <p:cNvSpPr/>
            <p:nvPr/>
          </p:nvSpPr>
          <p:spPr>
            <a:xfrm>
              <a:off x="558720" y="1503720"/>
              <a:ext cx="44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CustomShape 12"/>
            <p:cNvSpPr/>
            <p:nvPr/>
          </p:nvSpPr>
          <p:spPr>
            <a:xfrm>
              <a:off x="558720" y="1922400"/>
              <a:ext cx="44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0" name="CustomShape 13"/>
          <p:cNvSpPr/>
          <p:nvPr/>
        </p:nvSpPr>
        <p:spPr>
          <a:xfrm>
            <a:off x="809640" y="1500120"/>
            <a:ext cx="35676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600" b="1" strike="noStrike" spc="-1" baseline="30000">
                <a:solidFill>
                  <a:srgbClr val="065CAB"/>
                </a:solidFill>
                <a:latin typeface="ALS Sector Regular"/>
                <a:ea typeface="Arial"/>
              </a:rPr>
              <a:t>1</a:t>
            </a:r>
            <a:endParaRPr lang="ru-RU" sz="3600" b="0" strike="noStrike" spc="-1">
              <a:latin typeface="Arial"/>
            </a:endParaRPr>
          </a:p>
        </p:txBody>
      </p:sp>
      <p:grpSp>
        <p:nvGrpSpPr>
          <p:cNvPr id="181" name="Group 14"/>
          <p:cNvGrpSpPr/>
          <p:nvPr/>
        </p:nvGrpSpPr>
        <p:grpSpPr>
          <a:xfrm>
            <a:off x="558720" y="2143080"/>
            <a:ext cx="449640" cy="424800"/>
            <a:chOff x="558720" y="2143080"/>
            <a:chExt cx="449640" cy="424800"/>
          </a:xfrm>
        </p:grpSpPr>
        <p:sp>
          <p:nvSpPr>
            <p:cNvPr id="182" name="CustomShape 15"/>
            <p:cNvSpPr/>
            <p:nvPr/>
          </p:nvSpPr>
          <p:spPr>
            <a:xfrm>
              <a:off x="558720" y="2143080"/>
              <a:ext cx="360" cy="424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CustomShape 16"/>
            <p:cNvSpPr/>
            <p:nvPr/>
          </p:nvSpPr>
          <p:spPr>
            <a:xfrm>
              <a:off x="558720" y="2143080"/>
              <a:ext cx="44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CustomShape 17"/>
            <p:cNvSpPr/>
            <p:nvPr/>
          </p:nvSpPr>
          <p:spPr>
            <a:xfrm>
              <a:off x="558720" y="2561760"/>
              <a:ext cx="44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5" name="CustomShape 18"/>
          <p:cNvSpPr/>
          <p:nvPr/>
        </p:nvSpPr>
        <p:spPr>
          <a:xfrm>
            <a:off x="809640" y="2111400"/>
            <a:ext cx="35676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600" b="1" strike="noStrike" spc="-1" baseline="30000">
                <a:solidFill>
                  <a:srgbClr val="065CAB"/>
                </a:solidFill>
                <a:latin typeface="ALS Sector Regular"/>
                <a:ea typeface="DejaVu Sans"/>
              </a:rPr>
              <a:t>2</a:t>
            </a:r>
            <a:endParaRPr lang="ru-RU" sz="3600" b="0" strike="noStrike" spc="-1">
              <a:latin typeface="Arial"/>
            </a:endParaRPr>
          </a:p>
        </p:txBody>
      </p:sp>
      <p:grpSp>
        <p:nvGrpSpPr>
          <p:cNvPr id="186" name="Group 19"/>
          <p:cNvGrpSpPr/>
          <p:nvPr/>
        </p:nvGrpSpPr>
        <p:grpSpPr>
          <a:xfrm>
            <a:off x="558720" y="2786040"/>
            <a:ext cx="449640" cy="424800"/>
            <a:chOff x="558720" y="2786040"/>
            <a:chExt cx="449640" cy="424800"/>
          </a:xfrm>
        </p:grpSpPr>
        <p:sp>
          <p:nvSpPr>
            <p:cNvPr id="187" name="CustomShape 20"/>
            <p:cNvSpPr/>
            <p:nvPr/>
          </p:nvSpPr>
          <p:spPr>
            <a:xfrm>
              <a:off x="558720" y="2786040"/>
              <a:ext cx="360" cy="424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21"/>
            <p:cNvSpPr/>
            <p:nvPr/>
          </p:nvSpPr>
          <p:spPr>
            <a:xfrm>
              <a:off x="558720" y="2786040"/>
              <a:ext cx="44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CustomShape 22"/>
            <p:cNvSpPr/>
            <p:nvPr/>
          </p:nvSpPr>
          <p:spPr>
            <a:xfrm>
              <a:off x="558720" y="3204720"/>
              <a:ext cx="44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0" name="CustomShape 23"/>
          <p:cNvSpPr/>
          <p:nvPr/>
        </p:nvSpPr>
        <p:spPr>
          <a:xfrm>
            <a:off x="809640" y="2754360"/>
            <a:ext cx="35676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600" b="1" strike="noStrike" spc="-1" baseline="30000">
                <a:solidFill>
                  <a:srgbClr val="065CAB"/>
                </a:solidFill>
                <a:latin typeface="ALS Sector Regular"/>
                <a:ea typeface="DejaVu Sans"/>
              </a:rPr>
              <a:t>3</a:t>
            </a:r>
            <a:endParaRPr lang="ru-RU" sz="3600" b="0" strike="noStrike" spc="-1">
              <a:latin typeface="Arial"/>
            </a:endParaRPr>
          </a:p>
        </p:txBody>
      </p:sp>
      <p:grpSp>
        <p:nvGrpSpPr>
          <p:cNvPr id="191" name="Group 24"/>
          <p:cNvGrpSpPr/>
          <p:nvPr/>
        </p:nvGrpSpPr>
        <p:grpSpPr>
          <a:xfrm>
            <a:off x="558720" y="3429000"/>
            <a:ext cx="449640" cy="424800"/>
            <a:chOff x="558720" y="3429000"/>
            <a:chExt cx="449640" cy="424800"/>
          </a:xfrm>
        </p:grpSpPr>
        <p:sp>
          <p:nvSpPr>
            <p:cNvPr id="192" name="CustomShape 25"/>
            <p:cNvSpPr/>
            <p:nvPr/>
          </p:nvSpPr>
          <p:spPr>
            <a:xfrm>
              <a:off x="558720" y="3429000"/>
              <a:ext cx="360" cy="424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CustomShape 26"/>
            <p:cNvSpPr/>
            <p:nvPr/>
          </p:nvSpPr>
          <p:spPr>
            <a:xfrm>
              <a:off x="558720" y="3429000"/>
              <a:ext cx="44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CustomShape 27"/>
            <p:cNvSpPr/>
            <p:nvPr/>
          </p:nvSpPr>
          <p:spPr>
            <a:xfrm>
              <a:off x="558720" y="3847680"/>
              <a:ext cx="44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5" name="CustomShape 28"/>
          <p:cNvSpPr/>
          <p:nvPr/>
        </p:nvSpPr>
        <p:spPr>
          <a:xfrm>
            <a:off x="809640" y="3397320"/>
            <a:ext cx="35676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600" b="1" strike="noStrike" spc="-1" baseline="30000">
                <a:solidFill>
                  <a:srgbClr val="065CAB"/>
                </a:solidFill>
                <a:latin typeface="ALS Sector Regular"/>
                <a:ea typeface="DejaVu Sans"/>
              </a:rPr>
              <a:t>4</a:t>
            </a:r>
            <a:endParaRPr lang="ru-RU" sz="3600" b="0" strike="noStrike" spc="-1">
              <a:latin typeface="Arial"/>
            </a:endParaRPr>
          </a:p>
        </p:txBody>
      </p:sp>
      <p:grpSp>
        <p:nvGrpSpPr>
          <p:cNvPr id="196" name="Group 29"/>
          <p:cNvGrpSpPr/>
          <p:nvPr/>
        </p:nvGrpSpPr>
        <p:grpSpPr>
          <a:xfrm>
            <a:off x="558720" y="4071960"/>
            <a:ext cx="449640" cy="424800"/>
            <a:chOff x="558720" y="4071960"/>
            <a:chExt cx="449640" cy="424800"/>
          </a:xfrm>
        </p:grpSpPr>
        <p:sp>
          <p:nvSpPr>
            <p:cNvPr id="197" name="CustomShape 30"/>
            <p:cNvSpPr/>
            <p:nvPr/>
          </p:nvSpPr>
          <p:spPr>
            <a:xfrm>
              <a:off x="558720" y="4071960"/>
              <a:ext cx="360" cy="424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CustomShape 31"/>
            <p:cNvSpPr/>
            <p:nvPr/>
          </p:nvSpPr>
          <p:spPr>
            <a:xfrm>
              <a:off x="558720" y="4071960"/>
              <a:ext cx="44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32"/>
            <p:cNvSpPr/>
            <p:nvPr/>
          </p:nvSpPr>
          <p:spPr>
            <a:xfrm>
              <a:off x="558720" y="4490640"/>
              <a:ext cx="44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0" name="CustomShape 33"/>
          <p:cNvSpPr/>
          <p:nvPr/>
        </p:nvSpPr>
        <p:spPr>
          <a:xfrm>
            <a:off x="809640" y="4040280"/>
            <a:ext cx="35676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600" b="1" strike="noStrike" spc="-1" baseline="30000">
                <a:solidFill>
                  <a:srgbClr val="065CAB"/>
                </a:solidFill>
                <a:latin typeface="ALS Sector Regular"/>
                <a:ea typeface="DejaVu Sans"/>
              </a:rPr>
              <a:t>5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201" name="CustomShape 34"/>
          <p:cNvSpPr/>
          <p:nvPr/>
        </p:nvSpPr>
        <p:spPr>
          <a:xfrm>
            <a:off x="1166760" y="2857320"/>
            <a:ext cx="6217200" cy="33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262626"/>
                </a:solidFill>
                <a:latin typeface="ALS Sector Regular"/>
                <a:ea typeface="Open Sans"/>
              </a:rPr>
              <a:t>Описание использованных методов регрессии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202" name="CustomShape 35"/>
          <p:cNvSpPr/>
          <p:nvPr/>
        </p:nvSpPr>
        <p:spPr>
          <a:xfrm>
            <a:off x="1166760" y="3500280"/>
            <a:ext cx="6217200" cy="33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262626"/>
                </a:solidFill>
                <a:latin typeface="ALS Sector Regular"/>
                <a:ea typeface="Open Sans"/>
              </a:rPr>
              <a:t>Метрики качества моделей и оценка результатов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203" name="CustomShape 36"/>
          <p:cNvSpPr/>
          <p:nvPr/>
        </p:nvSpPr>
        <p:spPr>
          <a:xfrm>
            <a:off x="1166760" y="4143240"/>
            <a:ext cx="6217200" cy="33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262626"/>
                </a:solidFill>
                <a:latin typeface="ALS Sector Regular"/>
                <a:ea typeface="DejaVu Sans"/>
              </a:rPr>
              <a:t>Разработка приложения</a:t>
            </a:r>
            <a:endParaRPr lang="ru-RU" sz="1600" b="0" strike="noStrike" spc="-1">
              <a:latin typeface="Arial"/>
            </a:endParaRPr>
          </a:p>
        </p:txBody>
      </p:sp>
      <p:grpSp>
        <p:nvGrpSpPr>
          <p:cNvPr id="204" name="Group 37"/>
          <p:cNvGrpSpPr/>
          <p:nvPr/>
        </p:nvGrpSpPr>
        <p:grpSpPr>
          <a:xfrm>
            <a:off x="558720" y="4746600"/>
            <a:ext cx="449640" cy="424800"/>
            <a:chOff x="558720" y="4746600"/>
            <a:chExt cx="449640" cy="424800"/>
          </a:xfrm>
        </p:grpSpPr>
        <p:sp>
          <p:nvSpPr>
            <p:cNvPr id="205" name="CustomShape 38"/>
            <p:cNvSpPr/>
            <p:nvPr/>
          </p:nvSpPr>
          <p:spPr>
            <a:xfrm>
              <a:off x="558720" y="4746600"/>
              <a:ext cx="360" cy="424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CustomShape 39"/>
            <p:cNvSpPr/>
            <p:nvPr/>
          </p:nvSpPr>
          <p:spPr>
            <a:xfrm>
              <a:off x="558720" y="4746600"/>
              <a:ext cx="44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40"/>
            <p:cNvSpPr/>
            <p:nvPr/>
          </p:nvSpPr>
          <p:spPr>
            <a:xfrm>
              <a:off x="558720" y="5165280"/>
              <a:ext cx="449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8" name="CustomShape 41"/>
          <p:cNvSpPr/>
          <p:nvPr/>
        </p:nvSpPr>
        <p:spPr>
          <a:xfrm>
            <a:off x="809640" y="4714920"/>
            <a:ext cx="35676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600" b="1" strike="noStrike" spc="-1" baseline="30000">
                <a:solidFill>
                  <a:srgbClr val="065CAB"/>
                </a:solidFill>
                <a:latin typeface="ALS Sector Regular"/>
                <a:ea typeface="DejaVu Sans"/>
              </a:rPr>
              <a:t>6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209" name="CustomShape 42"/>
          <p:cNvSpPr/>
          <p:nvPr/>
        </p:nvSpPr>
        <p:spPr>
          <a:xfrm>
            <a:off x="1166760" y="4786200"/>
            <a:ext cx="6217200" cy="33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262626"/>
                </a:solidFill>
                <a:latin typeface="ALS Sector Regular"/>
                <a:ea typeface="DejaVu Sans"/>
              </a:rPr>
              <a:t>Создание удалённого репозитория на GitHub</a:t>
            </a:r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88440" y="1785926"/>
            <a:ext cx="11350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>
              <a:lnSpc>
                <a:spcPct val="100000"/>
              </a:lnSpc>
            </a:pPr>
            <a:r>
              <a:rPr lang="ru-RU" sz="2200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Проведено объединение частей </a:t>
            </a:r>
            <a:r>
              <a:rPr lang="ru-RU" sz="2200" b="0" strike="noStrike" spc="-1" dirty="0" err="1">
                <a:solidFill>
                  <a:srgbClr val="262626"/>
                </a:solidFill>
                <a:latin typeface="ALS Sector Regular"/>
                <a:ea typeface="Open Sans"/>
              </a:rPr>
              <a:t>датасета</a:t>
            </a:r>
            <a:r>
              <a:rPr lang="ru-RU" sz="2200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 по методу INNER, удалены незначащие столбцы, исключены выбросы по IQR, проверено отсутствие пропусков и дубликатов,  исследованы возможные корреляции, построены графики: </a:t>
            </a:r>
            <a:endParaRPr lang="ru-RU" sz="2200" b="0" strike="noStrike" spc="-1" dirty="0">
              <a:latin typeface="Arial"/>
            </a:endParaRPr>
          </a:p>
          <a:p>
            <a:pPr marL="76320" algn="just">
              <a:lnSpc>
                <a:spcPct val="90000"/>
              </a:lnSpc>
              <a:spcBef>
                <a:spcPts val="751"/>
              </a:spcBef>
            </a:pPr>
            <a:endParaRPr lang="ru-RU" sz="2200" b="0" strike="noStrike" spc="-1" dirty="0">
              <a:latin typeface="Arial"/>
            </a:endParaRPr>
          </a:p>
          <a:p>
            <a:pPr marL="533520" indent="-456480" algn="just">
              <a:lnSpc>
                <a:spcPct val="90000"/>
              </a:lnSpc>
              <a:spcBef>
                <a:spcPts val="751"/>
              </a:spcBef>
              <a:buClr>
                <a:srgbClr val="0E5DAB"/>
              </a:buClr>
              <a:buFont typeface="ALS Sector Bold"/>
              <a:buAutoNum type="arabicPeriod"/>
            </a:pPr>
            <a:r>
              <a:rPr lang="ru-RU" sz="1800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Гистограммы </a:t>
            </a:r>
            <a:r>
              <a:rPr lang="ru-RU" sz="1800" b="0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распределения (1)</a:t>
            </a:r>
            <a:endParaRPr lang="ru-RU" sz="1800" b="0" strike="noStrike" spc="-1" dirty="0">
              <a:latin typeface="Arial"/>
            </a:endParaRPr>
          </a:p>
          <a:p>
            <a:pPr marL="533520" indent="-456480" algn="just">
              <a:lnSpc>
                <a:spcPct val="90000"/>
              </a:lnSpc>
              <a:spcBef>
                <a:spcPts val="751"/>
              </a:spcBef>
              <a:buClr>
                <a:srgbClr val="0E5DAB"/>
              </a:buClr>
              <a:buFont typeface="ALS Sector Bold"/>
              <a:buAutoNum type="arabicPeriod"/>
            </a:pPr>
            <a:r>
              <a:rPr lang="ru-RU" sz="1800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Статистическая оценка </a:t>
            </a:r>
            <a:endParaRPr lang="ru-RU" sz="1800" b="0" strike="noStrike" spc="-1" dirty="0">
              <a:latin typeface="Arial"/>
            </a:endParaRPr>
          </a:p>
          <a:p>
            <a:pPr marL="533520" indent="-456480" algn="just">
              <a:lnSpc>
                <a:spcPct val="90000"/>
              </a:lnSpc>
              <a:spcBef>
                <a:spcPts val="751"/>
              </a:spcBef>
              <a:buClr>
                <a:srgbClr val="0E5DAB"/>
              </a:buClr>
              <a:buFont typeface="ALS Sector Bold"/>
              <a:buAutoNum type="arabicPeriod"/>
            </a:pPr>
            <a:r>
              <a:rPr lang="ru-RU" sz="1800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Гистограммы </a:t>
            </a:r>
            <a:r>
              <a:rPr lang="ru-RU" sz="1800" b="0" strike="noStrike" spc="-1" dirty="0" err="1">
                <a:solidFill>
                  <a:srgbClr val="262626"/>
                </a:solidFill>
                <a:latin typeface="ALS Sector Regular"/>
                <a:ea typeface="Open Sans"/>
              </a:rPr>
              <a:t>BoxPlot</a:t>
            </a:r>
            <a:r>
              <a:rPr lang="ru-RU" sz="1800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r>
              <a:rPr lang="ru-RU" sz="1800" b="0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(</a:t>
            </a:r>
            <a:r>
              <a:rPr lang="ru-RU" spc="-1" dirty="0">
                <a:solidFill>
                  <a:srgbClr val="262626"/>
                </a:solidFill>
                <a:latin typeface="ALS Sector Regular"/>
                <a:ea typeface="Open Sans"/>
              </a:rPr>
              <a:t>2</a:t>
            </a:r>
            <a:r>
              <a:rPr lang="ru-RU" sz="1800" b="0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) </a:t>
            </a:r>
            <a:endParaRPr lang="ru-RU" sz="1800" b="0" strike="noStrike" spc="-1" dirty="0">
              <a:latin typeface="Arial"/>
            </a:endParaRPr>
          </a:p>
          <a:p>
            <a:pPr marL="533520" indent="-456480" algn="just">
              <a:lnSpc>
                <a:spcPct val="90000"/>
              </a:lnSpc>
              <a:spcBef>
                <a:spcPts val="751"/>
              </a:spcBef>
              <a:buClr>
                <a:srgbClr val="0E5DAB"/>
              </a:buClr>
              <a:buFont typeface="ALS Sector Bold"/>
              <a:buAutoNum type="arabicPeriod"/>
            </a:pPr>
            <a:r>
              <a:rPr lang="ru-RU" spc="-1" dirty="0" err="1">
                <a:solidFill>
                  <a:srgbClr val="262626"/>
                </a:solidFill>
                <a:latin typeface="ALS Sector Regular"/>
                <a:ea typeface="Open Sans"/>
              </a:rPr>
              <a:t>Попарные</a:t>
            </a:r>
            <a:r>
              <a:rPr lang="ru-RU" spc="-1" dirty="0">
                <a:solidFill>
                  <a:srgbClr val="262626"/>
                </a:solidFill>
                <a:latin typeface="ALS Sector Regular"/>
                <a:ea typeface="Open Sans"/>
              </a:rPr>
              <a:t> графики </a:t>
            </a:r>
            <a:r>
              <a:rPr lang="ru-RU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рассеяния (3)</a:t>
            </a:r>
            <a:endParaRPr lang="ru-RU" sz="1800" b="0" strike="noStrike" spc="-1" dirty="0">
              <a:latin typeface="Arial"/>
            </a:endParaRPr>
          </a:p>
          <a:p>
            <a:pPr marL="533520" indent="-456480" algn="just">
              <a:lnSpc>
                <a:spcPct val="90000"/>
              </a:lnSpc>
              <a:spcBef>
                <a:spcPts val="751"/>
              </a:spcBef>
              <a:buClr>
                <a:srgbClr val="0E5DAB"/>
              </a:buClr>
              <a:buFont typeface="ALS Sector Bold"/>
              <a:buAutoNum type="arabicPeriod"/>
            </a:pPr>
            <a:r>
              <a:rPr lang="ru-RU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Тепловая карта (4)</a:t>
            </a:r>
            <a:endParaRPr lang="ru-RU" sz="1800" b="0" strike="noStrike" spc="-1" dirty="0">
              <a:latin typeface="Arial"/>
            </a:endParaRPr>
          </a:p>
          <a:p>
            <a:pPr marL="533520" indent="-456480" algn="just">
              <a:lnSpc>
                <a:spcPct val="90000"/>
              </a:lnSpc>
              <a:spcBef>
                <a:spcPts val="751"/>
              </a:spcBef>
              <a:buClr>
                <a:srgbClr val="0E5DAB"/>
              </a:buClr>
              <a:buFont typeface="ALS Sector Bold"/>
              <a:buAutoNum type="arabicPeriod"/>
            </a:pPr>
            <a:r>
              <a:rPr lang="ru-RU" sz="1800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график «квантиль-квантиль» </a:t>
            </a:r>
            <a:r>
              <a:rPr lang="ru-RU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(5)</a:t>
            </a:r>
            <a:endParaRPr lang="ru-RU" sz="1800" b="0" strike="noStrike" spc="-1" dirty="0">
              <a:latin typeface="Arial"/>
            </a:endParaRPr>
          </a:p>
          <a:p>
            <a:pPr marL="533520" indent="-456480" algn="just">
              <a:lnSpc>
                <a:spcPct val="90000"/>
              </a:lnSpc>
              <a:spcBef>
                <a:spcPts val="751"/>
              </a:spcBef>
              <a:buClr>
                <a:srgbClr val="0E5DAB"/>
              </a:buClr>
              <a:buFont typeface="ALS Sector Bold"/>
              <a:buAutoNum type="arabicPeriod"/>
            </a:pPr>
            <a:r>
              <a:rPr lang="ru-RU" sz="1800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ранговая корреляция </a:t>
            </a:r>
            <a:r>
              <a:rPr lang="ru-RU" sz="1800" b="0" strike="noStrike" spc="-1" dirty="0" err="1">
                <a:solidFill>
                  <a:srgbClr val="262626"/>
                </a:solidFill>
                <a:latin typeface="ALS Sector Regular"/>
                <a:ea typeface="Open Sans"/>
              </a:rPr>
              <a:t>Кендалла</a:t>
            </a:r>
            <a:r>
              <a:rPr lang="ru-RU" sz="1800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r>
              <a:rPr lang="ru-RU" sz="1800" b="0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</a:p>
          <a:p>
            <a:pPr marL="533520" indent="-456480" algn="just">
              <a:lnSpc>
                <a:spcPct val="90000"/>
              </a:lnSpc>
              <a:spcBef>
                <a:spcPts val="751"/>
              </a:spcBef>
              <a:buClr>
                <a:srgbClr val="0E5DAB"/>
              </a:buClr>
            </a:pPr>
            <a:r>
              <a:rPr lang="ru-RU" sz="1800" b="0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        и Пирсона (не показана)</a:t>
            </a:r>
            <a:endParaRPr lang="ru-RU" sz="1800" b="0" strike="noStrike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751"/>
              </a:spcBef>
            </a:pPr>
            <a:endParaRPr lang="ru-RU" sz="1800" b="0" strike="noStrike" spc="-1" dirty="0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213120" y="1333800"/>
            <a:ext cx="1134972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 indent="-227880">
              <a:lnSpc>
                <a:spcPct val="90000"/>
              </a:lnSpc>
              <a:spcBef>
                <a:spcPts val="751"/>
              </a:spcBef>
            </a:pPr>
            <a:r>
              <a:rPr lang="ru-RU" sz="2600" b="0" strike="noStrike" spc="-1">
                <a:solidFill>
                  <a:srgbClr val="F1BE29"/>
                </a:solidFill>
                <a:latin typeface="ALS Sector Regular"/>
                <a:ea typeface="Open Sans"/>
              </a:rPr>
              <a:t>Разведочный анализ данных 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273600" y="6433920"/>
            <a:ext cx="569520" cy="27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A06FF45-104A-444A-B022-022D7687CFED}" type="slidenum">
              <a: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rPr>
              <a:pPr>
                <a:lnSpc>
                  <a:spcPct val="100000"/>
                </a:lnSpc>
              </a:pPr>
              <a:t>3</a:t>
            </a:fld>
            <a:endParaRPr lang="ru-RU" sz="2400" b="0" strike="noStrike" spc="-1">
              <a:latin typeface="Arial"/>
            </a:endParaRPr>
          </a:p>
        </p:txBody>
      </p:sp>
      <p:grpSp>
        <p:nvGrpSpPr>
          <p:cNvPr id="213" name="Group 4"/>
          <p:cNvGrpSpPr/>
          <p:nvPr/>
        </p:nvGrpSpPr>
        <p:grpSpPr>
          <a:xfrm>
            <a:off x="3167640" y="469440"/>
            <a:ext cx="8357400" cy="695882"/>
            <a:chOff x="3167640" y="469440"/>
            <a:chExt cx="8357400" cy="695882"/>
          </a:xfrm>
        </p:grpSpPr>
        <p:sp>
          <p:nvSpPr>
            <p:cNvPr id="214" name="CustomShape 5"/>
            <p:cNvSpPr/>
            <p:nvPr/>
          </p:nvSpPr>
          <p:spPr>
            <a:xfrm>
              <a:off x="3169080" y="469440"/>
              <a:ext cx="8355960" cy="665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800" b="0" strike="noStrike" spc="180" dirty="0" smtClean="0">
                  <a:solidFill>
                    <a:srgbClr val="065CAB"/>
                  </a:solidFill>
                  <a:latin typeface="ALS Sector Bold"/>
                  <a:ea typeface="Arial"/>
                </a:rPr>
                <a:t>Подготовка </a:t>
              </a:r>
              <a:r>
                <a:rPr lang="ru-RU" sz="2800" b="0" strike="noStrike" spc="180" dirty="0">
                  <a:solidFill>
                    <a:srgbClr val="065CAB"/>
                  </a:solidFill>
                  <a:latin typeface="ALS Sector Bold"/>
                  <a:ea typeface="Arial"/>
                </a:rPr>
                <a:t>и разведочный анализ данных.</a:t>
              </a:r>
              <a:endParaRPr lang="ru-RU" sz="2800" b="0" strike="noStrike" spc="-1" dirty="0">
                <a:latin typeface="Arial"/>
              </a:endParaRPr>
            </a:p>
          </p:txBody>
        </p:sp>
        <p:sp>
          <p:nvSpPr>
            <p:cNvPr id="215" name="CustomShape 6"/>
            <p:cNvSpPr/>
            <p:nvPr/>
          </p:nvSpPr>
          <p:spPr>
            <a:xfrm rot="10800000" flipH="1">
              <a:off x="3167640" y="500042"/>
              <a:ext cx="137520" cy="66528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" name="CustomShape 7"/>
            <p:cNvSpPr/>
            <p:nvPr/>
          </p:nvSpPr>
          <p:spPr>
            <a:xfrm flipH="1">
              <a:off x="11361240" y="469440"/>
              <a:ext cx="162000" cy="66528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17" name="Group 8"/>
          <p:cNvGrpSpPr/>
          <p:nvPr/>
        </p:nvGrpSpPr>
        <p:grpSpPr>
          <a:xfrm>
            <a:off x="5095868" y="2928934"/>
            <a:ext cx="6443572" cy="3388302"/>
            <a:chOff x="5595840" y="3143160"/>
            <a:chExt cx="5943600" cy="3031200"/>
          </a:xfrm>
        </p:grpSpPr>
        <p:grpSp>
          <p:nvGrpSpPr>
            <p:cNvPr id="218" name="Group 9"/>
            <p:cNvGrpSpPr/>
            <p:nvPr/>
          </p:nvGrpSpPr>
          <p:grpSpPr>
            <a:xfrm>
              <a:off x="5595840" y="3143160"/>
              <a:ext cx="5929200" cy="3031200"/>
              <a:chOff x="5595840" y="3143160"/>
              <a:chExt cx="5929200" cy="3031200"/>
            </a:xfrm>
          </p:grpSpPr>
          <p:pic>
            <p:nvPicPr>
              <p:cNvPr id="219" name="Picture 2"/>
              <p:cNvPicPr/>
              <p:nvPr/>
            </p:nvPicPr>
            <p:blipFill>
              <a:blip r:embed="rId2"/>
              <a:srcRect l="-27" t="-24" r="-27" b="-24"/>
              <a:stretch/>
            </p:blipFill>
            <p:spPr>
              <a:xfrm>
                <a:off x="5595840" y="3143160"/>
                <a:ext cx="1339920" cy="1499760"/>
              </a:xfrm>
              <a:prstGeom prst="rect">
                <a:avLst/>
              </a:prstGeom>
              <a:ln w="9360">
                <a:noFill/>
              </a:ln>
            </p:spPr>
          </p:pic>
          <p:pic>
            <p:nvPicPr>
              <p:cNvPr id="220" name="Picture 3"/>
              <p:cNvPicPr/>
              <p:nvPr/>
            </p:nvPicPr>
            <p:blipFill>
              <a:blip r:embed="rId3"/>
              <a:srcRect l="-25" t="-27" r="-25" b="-27"/>
              <a:stretch/>
            </p:blipFill>
            <p:spPr>
              <a:xfrm>
                <a:off x="7023960" y="3143160"/>
                <a:ext cx="1429200" cy="1356840"/>
              </a:xfrm>
              <a:prstGeom prst="rect">
                <a:avLst/>
              </a:prstGeom>
              <a:ln w="9360">
                <a:noFill/>
              </a:ln>
            </p:spPr>
          </p:pic>
          <p:pic>
            <p:nvPicPr>
              <p:cNvPr id="221" name="Picture 4"/>
              <p:cNvPicPr/>
              <p:nvPr/>
            </p:nvPicPr>
            <p:blipFill>
              <a:blip r:embed="rId4"/>
              <a:stretch/>
            </p:blipFill>
            <p:spPr>
              <a:xfrm>
                <a:off x="8524800" y="3214800"/>
                <a:ext cx="1285560" cy="1285560"/>
              </a:xfrm>
              <a:prstGeom prst="rect">
                <a:avLst/>
              </a:prstGeom>
              <a:ln w="9360">
                <a:noFill/>
              </a:ln>
            </p:spPr>
          </p:pic>
          <p:pic>
            <p:nvPicPr>
              <p:cNvPr id="222" name="Picture 10"/>
              <p:cNvPicPr/>
              <p:nvPr/>
            </p:nvPicPr>
            <p:blipFill>
              <a:blip r:embed="rId5"/>
              <a:srcRect l="-128" t="-78" r="-128" b="-78"/>
              <a:stretch/>
            </p:blipFill>
            <p:spPr>
              <a:xfrm>
                <a:off x="5595840" y="5214960"/>
                <a:ext cx="846360" cy="928440"/>
              </a:xfrm>
              <a:prstGeom prst="rect">
                <a:avLst/>
              </a:prstGeom>
              <a:ln w="9360">
                <a:noFill/>
              </a:ln>
            </p:spPr>
          </p:pic>
          <p:pic>
            <p:nvPicPr>
              <p:cNvPr id="223" name="Picture 11"/>
              <p:cNvPicPr/>
              <p:nvPr/>
            </p:nvPicPr>
            <p:blipFill>
              <a:blip r:embed="rId6"/>
              <a:srcRect l="-72" t="-75" r="-72" b="-75"/>
              <a:stretch/>
            </p:blipFill>
            <p:spPr>
              <a:xfrm>
                <a:off x="6738840" y="5214960"/>
                <a:ext cx="999720" cy="955440"/>
              </a:xfrm>
              <a:prstGeom prst="rect">
                <a:avLst/>
              </a:prstGeom>
              <a:ln w="9360">
                <a:noFill/>
              </a:ln>
            </p:spPr>
          </p:pic>
          <p:pic>
            <p:nvPicPr>
              <p:cNvPr id="224" name="Picture 12"/>
              <p:cNvPicPr/>
              <p:nvPr/>
            </p:nvPicPr>
            <p:blipFill>
              <a:blip r:embed="rId7"/>
              <a:srcRect l="-72" t="-75" r="-72" b="-75"/>
              <a:stretch/>
            </p:blipFill>
            <p:spPr>
              <a:xfrm>
                <a:off x="8024760" y="5214960"/>
                <a:ext cx="999720" cy="959400"/>
              </a:xfrm>
              <a:prstGeom prst="rect">
                <a:avLst/>
              </a:prstGeom>
              <a:ln w="9360">
                <a:noFill/>
              </a:ln>
            </p:spPr>
          </p:pic>
          <p:pic>
            <p:nvPicPr>
              <p:cNvPr id="225" name="Picture 13"/>
              <p:cNvPicPr/>
              <p:nvPr/>
            </p:nvPicPr>
            <p:blipFill>
              <a:blip r:embed="rId8"/>
              <a:srcRect l="-72" t="-72" r="-72" b="-72"/>
              <a:stretch/>
            </p:blipFill>
            <p:spPr>
              <a:xfrm>
                <a:off x="9310680" y="5143680"/>
                <a:ext cx="999720" cy="999720"/>
              </a:xfrm>
              <a:prstGeom prst="rect">
                <a:avLst/>
              </a:prstGeom>
              <a:ln w="9360">
                <a:noFill/>
              </a:ln>
            </p:spPr>
          </p:pic>
          <p:pic>
            <p:nvPicPr>
              <p:cNvPr id="226" name="Picture 14"/>
              <p:cNvPicPr/>
              <p:nvPr/>
            </p:nvPicPr>
            <p:blipFill>
              <a:blip r:embed="rId9"/>
              <a:srcRect l="-76" t="-72" r="-76" b="-72"/>
              <a:stretch/>
            </p:blipFill>
            <p:spPr>
              <a:xfrm>
                <a:off x="10570320" y="5143680"/>
                <a:ext cx="954720" cy="999720"/>
              </a:xfrm>
              <a:prstGeom prst="rect">
                <a:avLst/>
              </a:prstGeom>
              <a:ln w="9360">
                <a:noFill/>
              </a:ln>
            </p:spPr>
          </p:pic>
        </p:grpSp>
        <p:pic>
          <p:nvPicPr>
            <p:cNvPr id="227" name="Picture 15"/>
            <p:cNvPicPr/>
            <p:nvPr/>
          </p:nvPicPr>
          <p:blipFill>
            <a:blip r:embed="rId10"/>
            <a:srcRect l="-42" t="-44" r="-42" b="-44"/>
            <a:stretch/>
          </p:blipFill>
          <p:spPr>
            <a:xfrm>
              <a:off x="9810720" y="3214800"/>
              <a:ext cx="1728720" cy="1642680"/>
            </a:xfrm>
            <a:prstGeom prst="rect">
              <a:avLst/>
            </a:prstGeom>
            <a:ln w="9360">
              <a:noFill/>
            </a:ln>
          </p:spPr>
        </p:pic>
      </p:grpSp>
      <p:sp>
        <p:nvSpPr>
          <p:cNvPr id="20" name="Прямоугольник 19"/>
          <p:cNvSpPr/>
          <p:nvPr/>
        </p:nvSpPr>
        <p:spPr>
          <a:xfrm>
            <a:off x="5595934" y="4500570"/>
            <a:ext cx="4359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spc="-1" dirty="0">
                <a:solidFill>
                  <a:srgbClr val="262626"/>
                </a:solidFill>
                <a:latin typeface="ALS Sector Regular"/>
                <a:ea typeface="Open Sans"/>
              </a:rPr>
              <a:t>(1)</a:t>
            </a:r>
            <a:endParaRPr lang="ru-RU" sz="16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7096132" y="4500570"/>
            <a:ext cx="493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spc="-1" dirty="0">
                <a:solidFill>
                  <a:srgbClr val="262626"/>
                </a:solidFill>
                <a:latin typeface="ALS Sector Regular"/>
                <a:ea typeface="Open Sans"/>
              </a:rPr>
              <a:t>(</a:t>
            </a:r>
            <a:r>
              <a:rPr lang="ru-RU" sz="1600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2</a:t>
            </a:r>
            <a:r>
              <a:rPr lang="ru-RU" sz="1600" spc="-1" dirty="0">
                <a:solidFill>
                  <a:srgbClr val="262626"/>
                </a:solidFill>
                <a:latin typeface="ALS Sector Regular"/>
                <a:ea typeface="Open Sans"/>
              </a:rPr>
              <a:t>) </a:t>
            </a:r>
            <a:endParaRPr lang="ru-RU" sz="16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8667768" y="4500570"/>
            <a:ext cx="493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(</a:t>
            </a:r>
            <a:r>
              <a:rPr lang="ru-RU" sz="1600" spc="-1" dirty="0">
                <a:solidFill>
                  <a:srgbClr val="262626"/>
                </a:solidFill>
                <a:latin typeface="ALS Sector Regular"/>
                <a:ea typeface="Open Sans"/>
              </a:rPr>
              <a:t>3</a:t>
            </a:r>
            <a:r>
              <a:rPr lang="ru-RU" sz="1600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) </a:t>
            </a:r>
            <a:endParaRPr lang="ru-RU" sz="16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0525156" y="4500570"/>
            <a:ext cx="493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(</a:t>
            </a:r>
            <a:r>
              <a:rPr lang="ru-RU" sz="1600" spc="-1" dirty="0">
                <a:solidFill>
                  <a:srgbClr val="262626"/>
                </a:solidFill>
                <a:latin typeface="ALS Sector Regular"/>
                <a:ea typeface="Open Sans"/>
              </a:rPr>
              <a:t>4</a:t>
            </a:r>
            <a:r>
              <a:rPr lang="ru-RU" sz="1600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) </a:t>
            </a:r>
            <a:endParaRPr lang="ru-RU" sz="1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7453322" y="6000768"/>
            <a:ext cx="493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(5) 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273600" y="6433920"/>
            <a:ext cx="569520" cy="27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FF6B050-52F7-4F29-82D6-1FDC029E53AF}" type="slidenum">
              <a: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rPr>
              <a:pPr>
                <a:lnSpc>
                  <a:spcPct val="100000"/>
                </a:lnSpc>
              </a:pPr>
              <a:t>4</a:t>
            </a:fld>
            <a:endParaRPr lang="ru-RU" sz="2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523800" y="1785960"/>
            <a:ext cx="7643520" cy="7857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680" tIns="38520" rIns="76680" bIns="38520"/>
          <a:lstStyle/>
          <a:p>
            <a:pPr marL="343080">
              <a:lnSpc>
                <a:spcPct val="100000"/>
              </a:lnSpc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линейной </a:t>
            </a:r>
            <a:r>
              <a:rPr lang="ru-RU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регрессии, ближайших соседей, опорных векторов, случайного леса, деревьев решений, градиентного </a:t>
            </a:r>
            <a:r>
              <a:rPr lang="ru-RU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бустинга</a:t>
            </a:r>
            <a:r>
              <a:rPr lang="ru-RU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стохастического градиентного спуска, лассо регрессии, многослойного </a:t>
            </a:r>
            <a:r>
              <a:rPr lang="ru-RU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перцептрона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ru-RU" sz="2200" b="0" strike="noStrike" spc="-1" dirty="0">
              <a:latin typeface="Arial"/>
            </a:endParaRPr>
          </a:p>
          <a:p>
            <a:pPr marL="343080">
              <a:lnSpc>
                <a:spcPct val="100000"/>
              </a:lnSpc>
            </a:pPr>
            <a:endParaRPr lang="ru-RU" sz="22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ru-RU" sz="22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ru-RU" sz="22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ru-RU" sz="2200" b="0" strike="noStrike" spc="-1" dirty="0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224640" y="1333800"/>
            <a:ext cx="7800186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457200" indent="-227880">
              <a:lnSpc>
                <a:spcPct val="90000"/>
              </a:lnSpc>
              <a:spcBef>
                <a:spcPts val="751"/>
              </a:spcBef>
            </a:pPr>
            <a:r>
              <a:rPr lang="ru-RU" sz="2500" spc="-1" dirty="0" smtClean="0">
                <a:solidFill>
                  <a:srgbClr val="F1BE29"/>
                </a:solidFill>
                <a:latin typeface="ALS Sector Regular"/>
                <a:ea typeface="DejaVu Sans"/>
              </a:rPr>
              <a:t>Для </a:t>
            </a:r>
            <a:r>
              <a:rPr lang="ru-RU" sz="2500" spc="-1" dirty="0">
                <a:solidFill>
                  <a:srgbClr val="F1BE29"/>
                </a:solidFill>
                <a:latin typeface="ALS Sector Regular"/>
                <a:ea typeface="DejaVu Sans"/>
              </a:rPr>
              <a:t>регрессионного анализа использованы методы:</a:t>
            </a:r>
          </a:p>
          <a:p>
            <a:pPr marL="457200" indent="-227880">
              <a:lnSpc>
                <a:spcPct val="90000"/>
              </a:lnSpc>
              <a:spcBef>
                <a:spcPts val="751"/>
              </a:spcBef>
            </a:pPr>
            <a:endParaRPr lang="ru-RU" sz="2600" b="0" strike="noStrike" spc="-1" dirty="0">
              <a:latin typeface="Arial"/>
            </a:endParaRPr>
          </a:p>
        </p:txBody>
      </p:sp>
      <p:grpSp>
        <p:nvGrpSpPr>
          <p:cNvPr id="231" name="Group 4"/>
          <p:cNvGrpSpPr/>
          <p:nvPr/>
        </p:nvGrpSpPr>
        <p:grpSpPr>
          <a:xfrm>
            <a:off x="3167042" y="428604"/>
            <a:ext cx="4786078" cy="706116"/>
            <a:chOff x="3167042" y="428604"/>
            <a:chExt cx="4786078" cy="706116"/>
          </a:xfrm>
        </p:grpSpPr>
        <p:sp>
          <p:nvSpPr>
            <p:cNvPr id="232" name="CustomShape 5"/>
            <p:cNvSpPr/>
            <p:nvPr/>
          </p:nvSpPr>
          <p:spPr>
            <a:xfrm>
              <a:off x="3168360" y="469440"/>
              <a:ext cx="4784760" cy="665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800" b="0" strike="noStrike" spc="180">
                  <a:solidFill>
                    <a:srgbClr val="065CAB"/>
                  </a:solidFill>
                  <a:latin typeface="ALS Sector Bold"/>
                  <a:ea typeface="DejaVu Sans"/>
                </a:rPr>
                <a:t>Регрессионный анализ</a:t>
              </a:r>
              <a:endParaRPr lang="ru-RU" sz="2800" b="0" strike="noStrike" spc="-1">
                <a:latin typeface="Arial"/>
              </a:endParaRPr>
            </a:p>
          </p:txBody>
        </p:sp>
        <p:sp>
          <p:nvSpPr>
            <p:cNvPr id="233" name="CustomShape 6"/>
            <p:cNvSpPr/>
            <p:nvPr/>
          </p:nvSpPr>
          <p:spPr>
            <a:xfrm rot="10800000" flipH="1">
              <a:off x="3167042" y="428604"/>
              <a:ext cx="78840" cy="66528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CustomShape 7"/>
            <p:cNvSpPr/>
            <p:nvPr/>
          </p:nvSpPr>
          <p:spPr>
            <a:xfrm flipH="1">
              <a:off x="7858800" y="469440"/>
              <a:ext cx="92520" cy="66528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35" name="Group 8"/>
          <p:cNvGrpSpPr/>
          <p:nvPr/>
        </p:nvGrpSpPr>
        <p:grpSpPr>
          <a:xfrm>
            <a:off x="8260560" y="285840"/>
            <a:ext cx="3546720" cy="6143556"/>
            <a:chOff x="8260560" y="285840"/>
            <a:chExt cx="3546720" cy="5143320"/>
          </a:xfrm>
        </p:grpSpPr>
        <p:sp>
          <p:nvSpPr>
            <p:cNvPr id="236" name="CustomShape 9"/>
            <p:cNvSpPr/>
            <p:nvPr/>
          </p:nvSpPr>
          <p:spPr>
            <a:xfrm>
              <a:off x="8260560" y="285840"/>
              <a:ext cx="3469680" cy="514332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CustomShape 10"/>
            <p:cNvSpPr/>
            <p:nvPr/>
          </p:nvSpPr>
          <p:spPr>
            <a:xfrm>
              <a:off x="8310600" y="429840"/>
              <a:ext cx="3496680" cy="498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6680" tIns="38520" rIns="76680" bIns="38520"/>
            <a:lstStyle/>
            <a:p>
              <a:pPr marL="72000" algn="ctr">
                <a:lnSpc>
                  <a:spcPct val="100000"/>
                </a:lnSpc>
              </a:pPr>
              <a:r>
                <a:rPr lang="ru-RU" sz="2700" b="1" strike="noStrike" spc="-1" baseline="30000">
                  <a:solidFill>
                    <a:srgbClr val="000000"/>
                  </a:solidFill>
                  <a:latin typeface="ALS Sector Regular"/>
                  <a:ea typeface="Montserrat"/>
                </a:rPr>
                <a:t>Графики тест/прогноз  </a:t>
              </a:r>
              <a:endParaRPr lang="ru-RU" sz="2700" b="0" strike="noStrike" spc="-1">
                <a:latin typeface="Arial"/>
              </a:endParaRPr>
            </a:p>
          </p:txBody>
        </p:sp>
        <p:pic>
          <p:nvPicPr>
            <p:cNvPr id="238" name="Picture 16"/>
            <p:cNvPicPr/>
            <p:nvPr/>
          </p:nvPicPr>
          <p:blipFill>
            <a:blip r:embed="rId2"/>
            <a:srcRect l="-23" t="-39" r="-23" b="-39"/>
            <a:stretch/>
          </p:blipFill>
          <p:spPr>
            <a:xfrm>
              <a:off x="10096560" y="714240"/>
              <a:ext cx="1571400" cy="91800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39" name="Picture 17"/>
            <p:cNvPicPr/>
            <p:nvPr/>
          </p:nvPicPr>
          <p:blipFill>
            <a:blip r:embed="rId3"/>
            <a:srcRect l="-23" t="-39" r="-23" b="-39"/>
            <a:stretch/>
          </p:blipFill>
          <p:spPr>
            <a:xfrm>
              <a:off x="10096560" y="1643040"/>
              <a:ext cx="1571400" cy="91800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40" name="Picture 18"/>
            <p:cNvPicPr/>
            <p:nvPr/>
          </p:nvPicPr>
          <p:blipFill>
            <a:blip r:embed="rId4"/>
            <a:srcRect l="-23" t="-39" r="-23" b="-39"/>
            <a:stretch/>
          </p:blipFill>
          <p:spPr>
            <a:xfrm>
              <a:off x="8310600" y="2571840"/>
              <a:ext cx="1589040" cy="92844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41" name="Picture 19"/>
            <p:cNvPicPr/>
            <p:nvPr/>
          </p:nvPicPr>
          <p:blipFill>
            <a:blip r:embed="rId5"/>
            <a:srcRect l="-23" t="-39" r="-23" b="-39"/>
            <a:stretch/>
          </p:blipFill>
          <p:spPr>
            <a:xfrm>
              <a:off x="10096560" y="2571840"/>
              <a:ext cx="1589040" cy="92844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42" name="Picture 20"/>
            <p:cNvPicPr/>
            <p:nvPr/>
          </p:nvPicPr>
          <p:blipFill>
            <a:blip r:embed="rId6"/>
            <a:srcRect l="-23" t="-39" r="-23" b="-39"/>
            <a:stretch/>
          </p:blipFill>
          <p:spPr>
            <a:xfrm>
              <a:off x="8310600" y="3500280"/>
              <a:ext cx="1589040" cy="92844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43" name="Picture 21"/>
            <p:cNvPicPr/>
            <p:nvPr/>
          </p:nvPicPr>
          <p:blipFill>
            <a:blip r:embed="rId7"/>
            <a:srcRect l="-22" t="-37" r="-22" b="-37"/>
            <a:stretch/>
          </p:blipFill>
          <p:spPr>
            <a:xfrm>
              <a:off x="10096560" y="3500280"/>
              <a:ext cx="1642680" cy="95976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44" name="Picture 22"/>
            <p:cNvPicPr/>
            <p:nvPr/>
          </p:nvPicPr>
          <p:blipFill>
            <a:blip r:embed="rId8"/>
            <a:srcRect l="-23" t="-39" r="-23" b="-39"/>
            <a:stretch/>
          </p:blipFill>
          <p:spPr>
            <a:xfrm>
              <a:off x="8310600" y="4429080"/>
              <a:ext cx="1589040" cy="92844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45" name="Picture 24"/>
            <p:cNvPicPr/>
            <p:nvPr/>
          </p:nvPicPr>
          <p:blipFill>
            <a:blip r:embed="rId9"/>
            <a:srcRect l="-23" t="-39" r="-23" b="-39"/>
            <a:stretch/>
          </p:blipFill>
          <p:spPr>
            <a:xfrm>
              <a:off x="8310600" y="714240"/>
              <a:ext cx="1593000" cy="92844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46" name="Picture 25"/>
            <p:cNvPicPr/>
            <p:nvPr/>
          </p:nvPicPr>
          <p:blipFill>
            <a:blip r:embed="rId10"/>
            <a:srcRect l="-23" t="-39" r="-23" b="-39"/>
            <a:stretch/>
          </p:blipFill>
          <p:spPr>
            <a:xfrm>
              <a:off x="8310600" y="1643040"/>
              <a:ext cx="1589040" cy="928440"/>
            </a:xfrm>
            <a:prstGeom prst="rect">
              <a:avLst/>
            </a:prstGeom>
            <a:ln w="9360">
              <a:noFill/>
            </a:ln>
          </p:spPr>
        </p:pic>
      </p:grpSp>
      <p:graphicFrame>
        <p:nvGraphicFramePr>
          <p:cNvPr id="247" name="Table 11"/>
          <p:cNvGraphicFramePr/>
          <p:nvPr/>
        </p:nvGraphicFramePr>
        <p:xfrm>
          <a:off x="942840" y="3071807"/>
          <a:ext cx="6153292" cy="3523753"/>
        </p:xfrm>
        <a:graphic>
          <a:graphicData uri="http://schemas.openxmlformats.org/drawingml/2006/table">
            <a:tbl>
              <a:tblPr/>
              <a:tblGrid>
                <a:gridCol w="1754625"/>
                <a:gridCol w="681847"/>
                <a:gridCol w="682641"/>
                <a:gridCol w="682641"/>
                <a:gridCol w="783449"/>
                <a:gridCol w="783449"/>
                <a:gridCol w="784640"/>
              </a:tblGrid>
              <a:tr h="302036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Метод   регрессии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MAE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MSE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ru-RU" sz="1200" b="0" strike="noStrike" spc="-1" baseline="3000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 score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30203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ДО 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ПОСЛЕ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ДО 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ПОСЛЕ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ДО 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ПОСЛЕ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3020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Линейная регрессия 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0.149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0.037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-0.030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3020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Ближайших соседей 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0.175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0.157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0.048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0.040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-0.366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-0.138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20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Опорных векторов 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0.168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0.171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0.047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0.047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-0.327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-0.333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20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Случайный лес 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0.152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0.148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0.037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0.036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-0.052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-0.023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20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Деревья решений 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0.227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0.149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0.077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0.036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-1.183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-0.029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20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Градиентный бустинг 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0.155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0.152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0.040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0.038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-0.129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-0.068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33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Стохастический градиент 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0.154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0.152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0.038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0.037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-0.082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-0.052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20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Лассо регрессии 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0.148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0.148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0.036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0.036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-0.024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-0.024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20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Multi-layer Perceptron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0.149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0.152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0.037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0.038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latin typeface="Times New Roman"/>
                          <a:ea typeface="Times New Roman"/>
                        </a:rPr>
                        <a:t>-0.033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 dirty="0">
                          <a:latin typeface="Times New Roman"/>
                          <a:ea typeface="Times New Roman"/>
                        </a:rPr>
                        <a:t>-0.075</a:t>
                      </a:r>
                      <a:endParaRPr lang="ru-RU" sz="12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881026" y="2643182"/>
            <a:ext cx="6858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b="0" strike="noStrike" spc="-1" dirty="0" smtClean="0">
                <a:solidFill>
                  <a:srgbClr val="272727"/>
                </a:solidFill>
                <a:latin typeface="ALS Sector Regular"/>
                <a:ea typeface="Open Sans"/>
              </a:rPr>
              <a:t>Итоговая таблица результатов до и после оптимизации:</a:t>
            </a:r>
            <a:endParaRPr lang="ru-RU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95604" y="469440"/>
            <a:ext cx="8429684" cy="766080"/>
            <a:chOff x="3095604" y="469440"/>
            <a:chExt cx="3906036" cy="766080"/>
          </a:xfrm>
        </p:grpSpPr>
        <p:sp>
          <p:nvSpPr>
            <p:cNvPr id="169" name="CustomShape 2"/>
            <p:cNvSpPr/>
            <p:nvPr/>
          </p:nvSpPr>
          <p:spPr>
            <a:xfrm>
              <a:off x="3168000" y="469440"/>
              <a:ext cx="3833640" cy="66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800" spc="180" dirty="0" smtClean="0">
                  <a:solidFill>
                    <a:srgbClr val="065CAB"/>
                  </a:solidFill>
                  <a:latin typeface="ALS Sector Bold"/>
                  <a:ea typeface="Arial"/>
                </a:rPr>
                <a:t>Поиск в</a:t>
              </a:r>
              <a:r>
                <a:rPr lang="ru-RU" sz="2800" b="0" strike="noStrike" spc="180" dirty="0" smtClean="0">
                  <a:solidFill>
                    <a:srgbClr val="065CAB"/>
                  </a:solidFill>
                  <a:latin typeface="ALS Sector Bold"/>
                  <a:ea typeface="Arial"/>
                </a:rPr>
                <a:t>озможных закономерностей </a:t>
              </a:r>
              <a:endParaRPr lang="ru-RU" sz="2800" b="0" strike="noStrike" spc="-1" dirty="0">
                <a:latin typeface="Arial"/>
              </a:endParaRPr>
            </a:p>
          </p:txBody>
        </p:sp>
        <p:sp>
          <p:nvSpPr>
            <p:cNvPr id="170" name="CustomShape 3"/>
            <p:cNvSpPr/>
            <p:nvPr/>
          </p:nvSpPr>
          <p:spPr>
            <a:xfrm rot="10800000" flipH="1">
              <a:off x="3095604" y="550222"/>
              <a:ext cx="61920" cy="66420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CustomShape 4"/>
            <p:cNvSpPr/>
            <p:nvPr/>
          </p:nvSpPr>
          <p:spPr>
            <a:xfrm flipH="1">
              <a:off x="6880320" y="571320"/>
              <a:ext cx="73080" cy="66420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3" name="CustomShape 6"/>
          <p:cNvSpPr/>
          <p:nvPr/>
        </p:nvSpPr>
        <p:spPr>
          <a:xfrm>
            <a:off x="1166760" y="1571760"/>
            <a:ext cx="62161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В очищенный от выбросов </a:t>
            </a:r>
            <a:r>
              <a:rPr lang="ru-RU" sz="1600" b="1" strike="noStrike" spc="-1" dirty="0" err="1">
                <a:solidFill>
                  <a:srgbClr val="262626"/>
                </a:solidFill>
                <a:latin typeface="ALS Sector Regular"/>
                <a:ea typeface="Open Sans"/>
              </a:rPr>
              <a:t>датасет</a:t>
            </a:r>
            <a:r>
              <a:rPr lang="ru-RU" sz="1600" b="1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 добавлено 2 столбца: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7524760" y="1428736"/>
            <a:ext cx="4142160" cy="1500198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680" tIns="38520" rIns="76680" bIns="38520"/>
          <a:lstStyle/>
          <a:p>
            <a:pPr algn="just">
              <a:lnSpc>
                <a:spcPct val="90000"/>
              </a:lnSpc>
            </a:pPr>
            <a:r>
              <a:rPr lang="ru-RU" sz="1600" b="1" spc="-1" dirty="0" smtClean="0">
                <a:solidFill>
                  <a:srgbClr val="FFFFFF"/>
                </a:solidFill>
                <a:latin typeface="ALS Sector Regular"/>
              </a:rPr>
              <a:t>Не получив положительного коэффициента детерминации на использованных методах анализа, была сделана попытка поиска дополнительных скрытых закономерностей в </a:t>
            </a:r>
            <a:r>
              <a:rPr lang="ru-RU" sz="1600" b="1" spc="-1" dirty="0" err="1" smtClean="0">
                <a:solidFill>
                  <a:srgbClr val="FFFFFF"/>
                </a:solidFill>
                <a:latin typeface="ALS Sector Regular"/>
              </a:rPr>
              <a:t>датасете</a:t>
            </a:r>
            <a:r>
              <a:rPr lang="ru-RU" sz="1600" b="1" spc="-1" dirty="0" smtClean="0">
                <a:solidFill>
                  <a:srgbClr val="FFFFFF"/>
                </a:solidFill>
                <a:latin typeface="ALS Sector Regular"/>
              </a:rPr>
              <a:t>.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5" name="CustomShape 8"/>
          <p:cNvSpPr/>
          <p:nvPr/>
        </p:nvSpPr>
        <p:spPr>
          <a:xfrm>
            <a:off x="1381092" y="1928802"/>
            <a:ext cx="5858930" cy="7142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Произведение «Плотность нашивки» * «Шаг нашивки», </a:t>
            </a:r>
            <a:endParaRPr lang="ru-RU" sz="1600" b="0" strike="noStrike" spc="-1" dirty="0">
              <a:latin typeface="Arial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558720" y="1503720"/>
            <a:ext cx="448560" cy="423720"/>
            <a:chOff x="558720" y="1503720"/>
            <a:chExt cx="448560" cy="423720"/>
          </a:xfrm>
        </p:grpSpPr>
        <p:sp>
          <p:nvSpPr>
            <p:cNvPr id="177" name="CustomShape 10"/>
            <p:cNvSpPr/>
            <p:nvPr/>
          </p:nvSpPr>
          <p:spPr>
            <a:xfrm>
              <a:off x="558720" y="1503720"/>
              <a:ext cx="360" cy="423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CustomShape 11"/>
            <p:cNvSpPr/>
            <p:nvPr/>
          </p:nvSpPr>
          <p:spPr>
            <a:xfrm>
              <a:off x="558720" y="1503720"/>
              <a:ext cx="4485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CustomShape 12"/>
            <p:cNvSpPr/>
            <p:nvPr/>
          </p:nvSpPr>
          <p:spPr>
            <a:xfrm>
              <a:off x="558720" y="1922400"/>
              <a:ext cx="4485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65CA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0" name="CustomShape 13"/>
          <p:cNvSpPr/>
          <p:nvPr/>
        </p:nvSpPr>
        <p:spPr>
          <a:xfrm>
            <a:off x="809640" y="1500120"/>
            <a:ext cx="355680" cy="45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600" b="1" strike="noStrike" spc="-1" baseline="30000">
                <a:solidFill>
                  <a:srgbClr val="065CAB"/>
                </a:solidFill>
                <a:latin typeface="ALS Sector Regular"/>
                <a:ea typeface="Arial"/>
              </a:rPr>
              <a:t>1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85" name="CustomShape 18"/>
          <p:cNvSpPr/>
          <p:nvPr/>
        </p:nvSpPr>
        <p:spPr>
          <a:xfrm>
            <a:off x="809640" y="2111400"/>
            <a:ext cx="355680" cy="45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ru-RU" sz="3600" b="0" strike="noStrike" spc="-1" dirty="0">
              <a:latin typeface="Arial"/>
            </a:endParaRPr>
          </a:p>
        </p:txBody>
      </p:sp>
      <p:sp>
        <p:nvSpPr>
          <p:cNvPr id="190" name="CustomShape 23"/>
          <p:cNvSpPr/>
          <p:nvPr/>
        </p:nvSpPr>
        <p:spPr>
          <a:xfrm>
            <a:off x="809640" y="2754360"/>
            <a:ext cx="355680" cy="45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3600" b="0" strike="noStrike" spc="-1" dirty="0">
              <a:latin typeface="Arial"/>
            </a:endParaRPr>
          </a:p>
        </p:txBody>
      </p:sp>
      <p:sp>
        <p:nvSpPr>
          <p:cNvPr id="201" name="CustomShape 34"/>
          <p:cNvSpPr/>
          <p:nvPr/>
        </p:nvSpPr>
        <p:spPr>
          <a:xfrm>
            <a:off x="1381092" y="2285992"/>
            <a:ext cx="5786478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Параметр «Объём </a:t>
            </a:r>
            <a:r>
              <a:rPr lang="ru-RU" sz="1600" b="1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наполнителя» в </a:t>
            </a:r>
            <a:r>
              <a:rPr lang="ru-RU" sz="1600" b="1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образце при заданной плотности. </a:t>
            </a:r>
            <a:endParaRPr lang="ru-RU" sz="1600" b="0" strike="noStrike" spc="-1" dirty="0">
              <a:latin typeface="Arial"/>
            </a:endParaRPr>
          </a:p>
        </p:txBody>
      </p:sp>
      <p:grpSp>
        <p:nvGrpSpPr>
          <p:cNvPr id="32" name="Группа 31"/>
          <p:cNvGrpSpPr/>
          <p:nvPr/>
        </p:nvGrpSpPr>
        <p:grpSpPr>
          <a:xfrm>
            <a:off x="558720" y="3041438"/>
            <a:ext cx="6895616" cy="459000"/>
            <a:chOff x="558720" y="3397320"/>
            <a:chExt cx="6895616" cy="459000"/>
          </a:xfrm>
        </p:grpSpPr>
        <p:grpSp>
          <p:nvGrpSpPr>
            <p:cNvPr id="4" name="Group 24"/>
            <p:cNvGrpSpPr/>
            <p:nvPr/>
          </p:nvGrpSpPr>
          <p:grpSpPr>
            <a:xfrm>
              <a:off x="558720" y="3429000"/>
              <a:ext cx="448560" cy="423720"/>
              <a:chOff x="558720" y="3429000"/>
              <a:chExt cx="448560" cy="423720"/>
            </a:xfrm>
          </p:grpSpPr>
          <p:sp>
            <p:nvSpPr>
              <p:cNvPr id="192" name="CustomShape 25"/>
              <p:cNvSpPr/>
              <p:nvPr/>
            </p:nvSpPr>
            <p:spPr>
              <a:xfrm>
                <a:off x="558720" y="3429000"/>
                <a:ext cx="360" cy="423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rgbClr val="065CAB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3" name="CustomShape 26"/>
              <p:cNvSpPr/>
              <p:nvPr/>
            </p:nvSpPr>
            <p:spPr>
              <a:xfrm>
                <a:off x="558720" y="3429000"/>
                <a:ext cx="4485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rgbClr val="065CAB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4" name="CustomShape 27"/>
              <p:cNvSpPr/>
              <p:nvPr/>
            </p:nvSpPr>
            <p:spPr>
              <a:xfrm>
                <a:off x="558720" y="3847680"/>
                <a:ext cx="4485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rgbClr val="065CAB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95" name="CustomShape 28"/>
            <p:cNvSpPr/>
            <p:nvPr/>
          </p:nvSpPr>
          <p:spPr>
            <a:xfrm>
              <a:off x="809640" y="3397320"/>
              <a:ext cx="355680" cy="45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ru-RU" sz="3600" b="1" strike="noStrike" spc="-1" baseline="30000" dirty="0" smtClean="0">
                  <a:solidFill>
                    <a:srgbClr val="065CAB"/>
                  </a:solidFill>
                  <a:latin typeface="ALS Sector Regular"/>
                  <a:ea typeface="DejaVu Sans"/>
                </a:rPr>
                <a:t>2</a:t>
              </a:r>
              <a:endParaRPr lang="ru-RU" sz="3600" b="0" strike="noStrike" spc="-1" dirty="0">
                <a:latin typeface="Arial"/>
              </a:endParaRPr>
            </a:p>
          </p:txBody>
        </p:sp>
        <p:sp>
          <p:nvSpPr>
            <p:cNvPr id="202" name="CustomShape 35"/>
            <p:cNvSpPr/>
            <p:nvPr/>
          </p:nvSpPr>
          <p:spPr>
            <a:xfrm>
              <a:off x="1238216" y="3420790"/>
              <a:ext cx="62161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ru-RU" sz="1600" b="1" strike="noStrike" spc="-1" dirty="0">
                  <a:solidFill>
                    <a:srgbClr val="262626"/>
                  </a:solidFill>
                  <a:latin typeface="ALS Sector Regular"/>
                  <a:ea typeface="Open Sans"/>
                </a:rPr>
                <a:t>Исследованы парные корреляции </a:t>
              </a:r>
              <a:r>
                <a:rPr lang="ru-RU" sz="1600" b="1" strike="noStrike" spc="-1" dirty="0" smtClean="0">
                  <a:solidFill>
                    <a:srgbClr val="262626"/>
                  </a:solidFill>
                  <a:latin typeface="ALS Sector Regular"/>
                  <a:ea typeface="Open Sans"/>
                </a:rPr>
                <a:t> новых  </a:t>
              </a:r>
              <a:r>
                <a:rPr lang="ru-RU" sz="1600" b="1" strike="noStrike" spc="-1" dirty="0">
                  <a:solidFill>
                    <a:srgbClr val="262626"/>
                  </a:solidFill>
                  <a:latin typeface="ALS Sector Regular"/>
                  <a:ea typeface="Open Sans"/>
                </a:rPr>
                <a:t>параметров  </a:t>
              </a:r>
              <a:endParaRPr lang="ru-RU" sz="1600" b="0" strike="noStrike" spc="-1" dirty="0">
                <a:latin typeface="Arial"/>
              </a:endParaRPr>
            </a:p>
          </p:txBody>
        </p:sp>
      </p:grpSp>
      <p:pic>
        <p:nvPicPr>
          <p:cNvPr id="210" name="Рисунок 209"/>
          <p:cNvPicPr/>
          <p:nvPr/>
        </p:nvPicPr>
        <p:blipFill>
          <a:blip r:embed="rId2"/>
          <a:stretch/>
        </p:blipFill>
        <p:spPr>
          <a:xfrm>
            <a:off x="7492208" y="2814408"/>
            <a:ext cx="4247394" cy="3400674"/>
          </a:xfrm>
          <a:prstGeom prst="rect">
            <a:avLst/>
          </a:prstGeom>
          <a:ln>
            <a:noFill/>
          </a:ln>
        </p:spPr>
      </p:pic>
      <p:grpSp>
        <p:nvGrpSpPr>
          <p:cNvPr id="33" name="Группа 32"/>
          <p:cNvGrpSpPr/>
          <p:nvPr/>
        </p:nvGrpSpPr>
        <p:grpSpPr>
          <a:xfrm>
            <a:off x="523836" y="3786190"/>
            <a:ext cx="6715172" cy="2714644"/>
            <a:chOff x="523836" y="3786190"/>
            <a:chExt cx="6715172" cy="2714644"/>
          </a:xfrm>
        </p:grpSpPr>
        <p:grpSp>
          <p:nvGrpSpPr>
            <p:cNvPr id="5" name="Group 24"/>
            <p:cNvGrpSpPr/>
            <p:nvPr/>
          </p:nvGrpSpPr>
          <p:grpSpPr>
            <a:xfrm>
              <a:off x="523836" y="3817870"/>
              <a:ext cx="448560" cy="423720"/>
              <a:chOff x="558720" y="3429000"/>
              <a:chExt cx="448560" cy="423720"/>
            </a:xfrm>
          </p:grpSpPr>
          <p:sp>
            <p:nvSpPr>
              <p:cNvPr id="46" name="CustomShape 25"/>
              <p:cNvSpPr/>
              <p:nvPr/>
            </p:nvSpPr>
            <p:spPr>
              <a:xfrm>
                <a:off x="558720" y="3429000"/>
                <a:ext cx="360" cy="423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rgbClr val="065CAB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" name="CustomShape 26"/>
              <p:cNvSpPr/>
              <p:nvPr/>
            </p:nvSpPr>
            <p:spPr>
              <a:xfrm>
                <a:off x="558720" y="3429000"/>
                <a:ext cx="4485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rgbClr val="065CAB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" name="CustomShape 27"/>
              <p:cNvSpPr/>
              <p:nvPr/>
            </p:nvSpPr>
            <p:spPr>
              <a:xfrm>
                <a:off x="558720" y="3847680"/>
                <a:ext cx="4485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rgbClr val="065CAB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9" name="CustomShape 28"/>
            <p:cNvSpPr/>
            <p:nvPr/>
          </p:nvSpPr>
          <p:spPr>
            <a:xfrm>
              <a:off x="774756" y="3786190"/>
              <a:ext cx="355680" cy="45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ru-RU" sz="3600" b="1" spc="-1" baseline="30000" dirty="0" smtClean="0">
                  <a:solidFill>
                    <a:srgbClr val="065CAB"/>
                  </a:solidFill>
                  <a:latin typeface="ALS Sector Regular"/>
                </a:rPr>
                <a:t>3</a:t>
              </a:r>
              <a:endParaRPr lang="ru-RU" sz="3600" b="0" strike="noStrike" spc="-1" dirty="0">
                <a:latin typeface="Arial"/>
              </a:endParaRPr>
            </a:p>
          </p:txBody>
        </p:sp>
        <p:sp>
          <p:nvSpPr>
            <p:cNvPr id="50" name="CustomShape 35"/>
            <p:cNvSpPr/>
            <p:nvPr/>
          </p:nvSpPr>
          <p:spPr>
            <a:xfrm>
              <a:off x="1238216" y="3786190"/>
              <a:ext cx="6000792" cy="271464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ru-RU" sz="1600" b="1" strike="noStrike" spc="-1" dirty="0" smtClean="0">
                  <a:solidFill>
                    <a:srgbClr val="262626"/>
                  </a:solidFill>
                  <a:latin typeface="ALS Sector Regular"/>
                  <a:ea typeface="Open Sans"/>
                </a:rPr>
                <a:t>На графике (справа) наблюдается увеличение </a:t>
              </a:r>
              <a:r>
                <a:rPr lang="ru-RU" sz="1600" b="1" spc="-1" dirty="0">
                  <a:solidFill>
                    <a:srgbClr val="262626"/>
                  </a:solidFill>
                  <a:latin typeface="ALS Sector Regular"/>
                  <a:ea typeface="Open Sans"/>
                </a:rPr>
                <a:t>разброса </a:t>
              </a:r>
            </a:p>
            <a:p>
              <a:pPr>
                <a:lnSpc>
                  <a:spcPct val="100000"/>
                </a:lnSpc>
              </a:pPr>
              <a:r>
                <a:rPr lang="ru-RU" sz="1600" b="1" spc="-1" dirty="0" smtClean="0">
                  <a:solidFill>
                    <a:srgbClr val="262626"/>
                  </a:solidFill>
                  <a:latin typeface="ALS Sector Regular"/>
                  <a:ea typeface="Open Sans"/>
                </a:rPr>
                <a:t>разброса </a:t>
              </a:r>
              <a:r>
                <a:rPr lang="ru-RU" sz="1600" b="1" spc="-1" dirty="0">
                  <a:solidFill>
                    <a:srgbClr val="262626"/>
                  </a:solidFill>
                  <a:latin typeface="ALS Sector Regular"/>
                  <a:ea typeface="Open Sans"/>
                </a:rPr>
                <a:t>значений объёма наполнителя  при увеличении доли базальтового </a:t>
              </a:r>
              <a:r>
                <a:rPr lang="ru-RU" sz="1600" b="1" spc="-1" dirty="0" smtClean="0">
                  <a:solidFill>
                    <a:srgbClr val="262626"/>
                  </a:solidFill>
                  <a:latin typeface="ALS Sector Regular"/>
                  <a:ea typeface="Open Sans"/>
                </a:rPr>
                <a:t>волокна в образце. </a:t>
              </a:r>
            </a:p>
            <a:p>
              <a:pPr>
                <a:lnSpc>
                  <a:spcPct val="100000"/>
                </a:lnSpc>
              </a:pPr>
              <a:endParaRPr lang="ru-RU" sz="1600" b="1" spc="-1" dirty="0" smtClean="0">
                <a:solidFill>
                  <a:srgbClr val="262626"/>
                </a:solidFill>
                <a:latin typeface="ALS Sector Regular"/>
                <a:ea typeface="Open Sans"/>
              </a:endParaRPr>
            </a:p>
            <a:p>
              <a:pPr>
                <a:lnSpc>
                  <a:spcPct val="100000"/>
                </a:lnSpc>
              </a:pPr>
              <a:r>
                <a:rPr lang="ru-RU" sz="1600" b="1" spc="-1" dirty="0" smtClean="0">
                  <a:solidFill>
                    <a:srgbClr val="262626"/>
                  </a:solidFill>
                  <a:latin typeface="ALS Sector Regular"/>
                  <a:ea typeface="Open Sans"/>
                </a:rPr>
                <a:t>Гипотеза 1: Ухудшение условий пропитки смолой нашивки из базальтового волокна и рост объёма случайных включений пузырьков воздуха.</a:t>
              </a:r>
            </a:p>
            <a:p>
              <a:pPr>
                <a:lnSpc>
                  <a:spcPct val="100000"/>
                </a:lnSpc>
              </a:pPr>
              <a:endParaRPr lang="ru-RU" sz="1600" b="1" spc="-1" dirty="0" smtClean="0">
                <a:solidFill>
                  <a:srgbClr val="262626"/>
                </a:solidFill>
                <a:latin typeface="ALS Sector Regular"/>
              </a:endParaRPr>
            </a:p>
            <a:p>
              <a:pPr>
                <a:lnSpc>
                  <a:spcPct val="100000"/>
                </a:lnSpc>
              </a:pPr>
              <a:r>
                <a:rPr lang="ru-RU" sz="1600" b="1" spc="-1" dirty="0" smtClean="0">
                  <a:solidFill>
                    <a:srgbClr val="262626"/>
                  </a:solidFill>
                  <a:latin typeface="ALS Sector Regular"/>
                </a:rPr>
                <a:t>Гипотеза 2: ошибки в данных или отсутствие  данных  (например, данных о нашивках +/-45 градусов)</a:t>
              </a:r>
              <a:r>
                <a:rPr lang="ru-RU" sz="1600" b="1" spc="-1" dirty="0" smtClean="0">
                  <a:solidFill>
                    <a:srgbClr val="FFFFFF"/>
                  </a:solidFill>
                  <a:latin typeface="ALS Sector Regular"/>
                </a:rPr>
                <a:t>матрицы).</a:t>
              </a:r>
              <a:r>
                <a:rPr lang="ru-RU" sz="1600" b="1" strike="noStrike" spc="-1" dirty="0" smtClean="0">
                  <a:solidFill>
                    <a:srgbClr val="262626"/>
                  </a:solidFill>
                  <a:latin typeface="ALS Sector Regular"/>
                  <a:ea typeface="Open Sans"/>
                </a:rPr>
                <a:t>   </a:t>
              </a:r>
              <a:endParaRPr lang="ru-RU" sz="160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2398" y="1500174"/>
            <a:ext cx="3071834" cy="32861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>
              <a:lnSpc>
                <a:spcPct val="100000"/>
              </a:lnSpc>
            </a:pPr>
            <a:r>
              <a:rPr lang="ru-RU" sz="2000" spc="-1" dirty="0">
                <a:solidFill>
                  <a:srgbClr val="F1BE29"/>
                </a:solidFill>
                <a:latin typeface="ALS Sector Regular"/>
                <a:ea typeface="DejaVu Sans"/>
              </a:rPr>
              <a:t>Распределение переменных </a:t>
            </a:r>
            <a:r>
              <a:rPr lang="ru-RU" sz="2000" spc="-1" dirty="0" smtClean="0">
                <a:solidFill>
                  <a:srgbClr val="F1BE29"/>
                </a:solidFill>
                <a:latin typeface="ALS Sector Regular"/>
                <a:ea typeface="DejaVu Sans"/>
              </a:rPr>
              <a:t>в целом похоже </a:t>
            </a:r>
            <a:r>
              <a:rPr lang="ru-RU" sz="2000" spc="-1" dirty="0">
                <a:solidFill>
                  <a:srgbClr val="F1BE29"/>
                </a:solidFill>
                <a:latin typeface="ALS Sector Regular"/>
                <a:ea typeface="DejaVu Sans"/>
              </a:rPr>
              <a:t>на </a:t>
            </a:r>
            <a:r>
              <a:rPr lang="ru-RU" sz="2000" spc="-1" dirty="0" smtClean="0">
                <a:solidFill>
                  <a:srgbClr val="F1BE29"/>
                </a:solidFill>
                <a:latin typeface="ALS Sector Regular"/>
                <a:ea typeface="DejaVu Sans"/>
              </a:rPr>
              <a:t>нормальное, но наблюдается наличие несимметричных «хвостов» в  выбросах</a:t>
            </a:r>
            <a:endParaRPr lang="ru-RU" sz="2000" spc="-1" dirty="0">
              <a:solidFill>
                <a:srgbClr val="F1BE29"/>
              </a:solidFill>
              <a:latin typeface="ALS Sector Regular"/>
              <a:ea typeface="DejaVu Sans"/>
            </a:endParaRPr>
          </a:p>
          <a:p>
            <a:pPr marL="343080">
              <a:lnSpc>
                <a:spcPct val="100000"/>
              </a:lnSpc>
            </a:pPr>
            <a:r>
              <a:rPr lang="ru-RU" b="0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endParaRPr lang="ru-RU" b="0" strike="noStrike" spc="-1" dirty="0">
              <a:latin typeface="Arial"/>
            </a:endParaRPr>
          </a:p>
          <a:p>
            <a:pPr marL="76320" algn="just">
              <a:lnSpc>
                <a:spcPct val="90000"/>
              </a:lnSpc>
              <a:spcBef>
                <a:spcPts val="751"/>
              </a:spcBef>
            </a:pPr>
            <a:endParaRPr lang="ru-RU" sz="2200" b="0" strike="noStrike" spc="-1" dirty="0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273600" y="6433920"/>
            <a:ext cx="56844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4"/>
          <p:cNvGrpSpPr/>
          <p:nvPr/>
        </p:nvGrpSpPr>
        <p:grpSpPr>
          <a:xfrm>
            <a:off x="3167042" y="469440"/>
            <a:ext cx="8356918" cy="694802"/>
            <a:chOff x="3167042" y="469440"/>
            <a:chExt cx="8356918" cy="694802"/>
          </a:xfrm>
        </p:grpSpPr>
        <p:sp>
          <p:nvSpPr>
            <p:cNvPr id="215" name="CustomShape 5"/>
            <p:cNvSpPr/>
            <p:nvPr/>
          </p:nvSpPr>
          <p:spPr>
            <a:xfrm>
              <a:off x="3169080" y="469440"/>
              <a:ext cx="8354880" cy="66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800" b="0" strike="noStrike" spc="180" dirty="0" smtClean="0">
                  <a:solidFill>
                    <a:srgbClr val="065CAB"/>
                  </a:solidFill>
                  <a:latin typeface="ALS Sector Bold"/>
                  <a:ea typeface="Arial"/>
                </a:rPr>
                <a:t>Формы распределения новых переменных.</a:t>
              </a:r>
              <a:endParaRPr lang="ru-RU" sz="2800" b="0" strike="noStrike" spc="-1" dirty="0">
                <a:latin typeface="Arial"/>
              </a:endParaRPr>
            </a:p>
          </p:txBody>
        </p:sp>
        <p:sp>
          <p:nvSpPr>
            <p:cNvPr id="216" name="CustomShape 6"/>
            <p:cNvSpPr/>
            <p:nvPr/>
          </p:nvSpPr>
          <p:spPr>
            <a:xfrm rot="10800000" flipH="1">
              <a:off x="3167042" y="500042"/>
              <a:ext cx="136440" cy="66420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" name="CustomShape 7"/>
            <p:cNvSpPr/>
            <p:nvPr/>
          </p:nvSpPr>
          <p:spPr>
            <a:xfrm flipH="1">
              <a:off x="11359800" y="469440"/>
              <a:ext cx="160920" cy="66420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18" name="Рисунок 217"/>
          <p:cNvPicPr/>
          <p:nvPr/>
        </p:nvPicPr>
        <p:blipFill>
          <a:blip r:embed="rId2"/>
          <a:stretch/>
        </p:blipFill>
        <p:spPr>
          <a:xfrm>
            <a:off x="7810512" y="1357298"/>
            <a:ext cx="3709134" cy="3042554"/>
          </a:xfrm>
          <a:prstGeom prst="rect">
            <a:avLst/>
          </a:prstGeom>
          <a:ln>
            <a:noFill/>
          </a:ln>
        </p:spPr>
      </p:pic>
      <p:pic>
        <p:nvPicPr>
          <p:cNvPr id="219" name="Рисунок 218"/>
          <p:cNvPicPr/>
          <p:nvPr/>
        </p:nvPicPr>
        <p:blipFill>
          <a:blip r:embed="rId3"/>
          <a:stretch/>
        </p:blipFill>
        <p:spPr>
          <a:xfrm>
            <a:off x="3881422" y="1285860"/>
            <a:ext cx="3923448" cy="3194790"/>
          </a:xfrm>
          <a:prstGeom prst="rect">
            <a:avLst/>
          </a:prstGeom>
          <a:ln>
            <a:noFill/>
          </a:ln>
        </p:spPr>
      </p:pic>
      <p:sp>
        <p:nvSpPr>
          <p:cNvPr id="11" name="CustomShape 1"/>
          <p:cNvSpPr/>
          <p:nvPr/>
        </p:nvSpPr>
        <p:spPr>
          <a:xfrm>
            <a:off x="1595406" y="4786322"/>
            <a:ext cx="10072758" cy="1714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>
              <a:lnSpc>
                <a:spcPct val="100000"/>
              </a:lnSpc>
            </a:pPr>
            <a:r>
              <a:rPr lang="ru-RU" b="0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Переменная «Шаг </a:t>
            </a:r>
            <a:r>
              <a:rPr lang="ru-RU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* Плотность </a:t>
            </a:r>
            <a:r>
              <a:rPr lang="ru-RU" b="0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нашивки» по </a:t>
            </a:r>
            <a:r>
              <a:rPr lang="ru-RU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физическому смыслу </a:t>
            </a:r>
            <a:r>
              <a:rPr lang="ru-RU" b="0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можно представить как количество </a:t>
            </a:r>
            <a:r>
              <a:rPr lang="ru-RU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ниток, потраченных на сшивание слоёв базальтового волокна</a:t>
            </a:r>
            <a:r>
              <a:rPr lang="ru-RU" b="0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.</a:t>
            </a:r>
          </a:p>
          <a:p>
            <a:pPr marL="343080">
              <a:lnSpc>
                <a:spcPct val="100000"/>
              </a:lnSpc>
            </a:pPr>
            <a:endParaRPr lang="ru-RU" spc="-1" dirty="0">
              <a:solidFill>
                <a:srgbClr val="262626"/>
              </a:solidFill>
              <a:latin typeface="ALS Sector Regular"/>
              <a:ea typeface="Open Sans"/>
            </a:endParaRPr>
          </a:p>
          <a:p>
            <a:pPr marL="343080">
              <a:lnSpc>
                <a:spcPct val="100000"/>
              </a:lnSpc>
            </a:pPr>
            <a:r>
              <a:rPr lang="ru-RU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Переменная «Объём наполнителя  определена по формуле </a:t>
            </a:r>
            <a:r>
              <a:rPr lang="ru-RU" strike="noStrike" spc="-1" dirty="0" err="1" smtClean="0">
                <a:solidFill>
                  <a:srgbClr val="262626"/>
                </a:solidFill>
                <a:latin typeface="ALS Sector Regular"/>
                <a:ea typeface="Open Sans"/>
              </a:rPr>
              <a:t>Vn</a:t>
            </a:r>
            <a:r>
              <a:rPr lang="ru-RU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 = 1-(1/(Соотношение +1))*Плотность/2900 </a:t>
            </a:r>
          </a:p>
          <a:p>
            <a:pPr marL="343080">
              <a:lnSpc>
                <a:spcPct val="100000"/>
              </a:lnSpc>
            </a:pPr>
            <a:r>
              <a:rPr lang="ru-RU" b="0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endParaRPr lang="ru-RU" b="0" strike="noStrike" spc="-1" dirty="0">
              <a:latin typeface="Arial"/>
            </a:endParaRPr>
          </a:p>
          <a:p>
            <a:pPr marL="76320" algn="just">
              <a:lnSpc>
                <a:spcPct val="90000"/>
              </a:lnSpc>
              <a:spcBef>
                <a:spcPts val="751"/>
              </a:spcBef>
            </a:pPr>
            <a:endParaRPr lang="ru-RU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273600" y="6433920"/>
            <a:ext cx="56844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2"/>
          <p:cNvSpPr/>
          <p:nvPr/>
        </p:nvSpPr>
        <p:spPr>
          <a:xfrm>
            <a:off x="1523968" y="5286388"/>
            <a:ext cx="10429948" cy="9286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680" tIns="38520" rIns="76680" bIns="38520"/>
          <a:lstStyle/>
          <a:p>
            <a:pPr>
              <a:lnSpc>
                <a:spcPct val="90000"/>
              </a:lnSpc>
            </a:pPr>
            <a:r>
              <a:rPr lang="ru-RU" b="0" strike="noStrike" spc="-1" dirty="0" smtClean="0">
                <a:solidFill>
                  <a:srgbClr val="272727"/>
                </a:solidFill>
                <a:latin typeface="ALS Sector Regular"/>
                <a:ea typeface="Open Sans"/>
              </a:rPr>
              <a:t>Прослеживаются границы вероятных кластеров на графиках парных зависимостей «Объём наполнителя – Модуль упругости при растяжении» и «Шаг*Плотность нашивки – Плотность»</a:t>
            </a:r>
            <a:r>
              <a:rPr lang="ru-RU" spc="-1" dirty="0" smtClean="0">
                <a:solidFill>
                  <a:srgbClr val="272727"/>
                </a:solidFill>
                <a:latin typeface="ALS Sector Regular"/>
                <a:ea typeface="Open Sans"/>
              </a:rPr>
              <a:t>. </a:t>
            </a:r>
            <a:endParaRPr lang="ru-RU" b="0" strike="noStrike" spc="-1" dirty="0">
              <a:latin typeface="Arial"/>
            </a:endParaRPr>
          </a:p>
          <a:p>
            <a:pPr marL="343080"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 marL="343080">
              <a:lnSpc>
                <a:spcPct val="100000"/>
              </a:lnSpc>
            </a:pPr>
            <a:endParaRPr lang="ru-RU" sz="2200" b="0" strike="noStrike" spc="-1" dirty="0">
              <a:latin typeface="Arial"/>
            </a:endParaRPr>
          </a:p>
          <a:p>
            <a:pPr marL="343080">
              <a:lnSpc>
                <a:spcPct val="100000"/>
              </a:lnSpc>
            </a:pPr>
            <a:endParaRPr lang="ru-RU" sz="2200" b="0" strike="noStrike" spc="-1" dirty="0">
              <a:latin typeface="Arial"/>
            </a:endParaRPr>
          </a:p>
          <a:p>
            <a:pPr marL="343080">
              <a:lnSpc>
                <a:spcPct val="90000"/>
              </a:lnSpc>
            </a:pPr>
            <a:endParaRPr lang="ru-RU" sz="2200" b="0" strike="noStrike" spc="-1" dirty="0">
              <a:latin typeface="Arial"/>
            </a:endParaRPr>
          </a:p>
          <a:p>
            <a:pPr marL="343080">
              <a:lnSpc>
                <a:spcPct val="90000"/>
              </a:lnSpc>
            </a:pPr>
            <a:endParaRPr lang="ru-RU" sz="2200" b="0" strike="noStrike" spc="-1" dirty="0">
              <a:latin typeface="Arial"/>
            </a:endParaRPr>
          </a:p>
          <a:p>
            <a:pPr marL="343080">
              <a:lnSpc>
                <a:spcPct val="90000"/>
              </a:lnSpc>
            </a:pPr>
            <a:endParaRPr lang="ru-RU" sz="2200" b="0" strike="noStrike" spc="-1" dirty="0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238084" y="2214554"/>
            <a:ext cx="2442336" cy="59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457200" indent="-226800">
              <a:lnSpc>
                <a:spcPct val="90000"/>
              </a:lnSpc>
              <a:spcBef>
                <a:spcPts val="751"/>
              </a:spcBef>
            </a:pPr>
            <a:r>
              <a:rPr lang="ru-RU" sz="2600" b="0" strike="noStrike" spc="-1" dirty="0" smtClean="0">
                <a:solidFill>
                  <a:srgbClr val="F1BE29"/>
                </a:solidFill>
                <a:latin typeface="ALS Sector Regular"/>
                <a:ea typeface="DejaVu Sans"/>
              </a:rPr>
              <a:t>Методы регрессии</a:t>
            </a:r>
            <a:endParaRPr lang="ru-RU" sz="2600" b="0" strike="noStrike" spc="-1" dirty="0">
              <a:latin typeface="Arial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3024166" y="469440"/>
            <a:ext cx="8641519" cy="694802"/>
            <a:chOff x="3168360" y="469440"/>
            <a:chExt cx="4783680" cy="694802"/>
          </a:xfrm>
        </p:grpSpPr>
        <p:sp>
          <p:nvSpPr>
            <p:cNvPr id="224" name="CustomShape 5"/>
            <p:cNvSpPr/>
            <p:nvPr/>
          </p:nvSpPr>
          <p:spPr>
            <a:xfrm>
              <a:off x="3168360" y="469440"/>
              <a:ext cx="4783680" cy="66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800" spc="180" dirty="0" smtClean="0">
                  <a:solidFill>
                    <a:srgbClr val="065CAB"/>
                  </a:solidFill>
                  <a:latin typeface="ALS Sector Bold"/>
                  <a:ea typeface="DejaVu Sans"/>
                </a:rPr>
                <a:t>П</a:t>
              </a:r>
              <a:r>
                <a:rPr lang="ru-RU" sz="2800" b="0" strike="noStrike" spc="180" dirty="0" smtClean="0">
                  <a:solidFill>
                    <a:srgbClr val="065CAB"/>
                  </a:solidFill>
                  <a:latin typeface="ALS Sector Bold"/>
                  <a:ea typeface="DejaVu Sans"/>
                </a:rPr>
                <a:t>арные зависимости новых переменных</a:t>
              </a:r>
              <a:endParaRPr lang="ru-RU" sz="2800" b="0" strike="noStrike" spc="-1" dirty="0">
                <a:latin typeface="Arial"/>
              </a:endParaRPr>
            </a:p>
          </p:txBody>
        </p:sp>
        <p:sp>
          <p:nvSpPr>
            <p:cNvPr id="225" name="CustomShape 6"/>
            <p:cNvSpPr/>
            <p:nvPr/>
          </p:nvSpPr>
          <p:spPr>
            <a:xfrm rot="10800000" flipH="1">
              <a:off x="3364717" y="500042"/>
              <a:ext cx="77760" cy="66420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CustomShape 7"/>
            <p:cNvSpPr/>
            <p:nvPr/>
          </p:nvSpPr>
          <p:spPr>
            <a:xfrm flipH="1">
              <a:off x="7675219" y="500042"/>
              <a:ext cx="93960" cy="66420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28" name="Рисунок 227"/>
          <p:cNvPicPr/>
          <p:nvPr/>
        </p:nvPicPr>
        <p:blipFill>
          <a:blip r:embed="rId2"/>
          <a:stretch/>
        </p:blipFill>
        <p:spPr>
          <a:xfrm>
            <a:off x="6881818" y="1500174"/>
            <a:ext cx="4618792" cy="3643338"/>
          </a:xfrm>
          <a:prstGeom prst="rect">
            <a:avLst/>
          </a:prstGeom>
          <a:ln>
            <a:noFill/>
          </a:ln>
        </p:spPr>
      </p:pic>
      <p:pic>
        <p:nvPicPr>
          <p:cNvPr id="231" name="Рисунок 230"/>
          <p:cNvPicPr/>
          <p:nvPr/>
        </p:nvPicPr>
        <p:blipFill>
          <a:blip r:embed="rId3"/>
          <a:stretch/>
        </p:blipFill>
        <p:spPr>
          <a:xfrm>
            <a:off x="2166910" y="1500174"/>
            <a:ext cx="4500594" cy="364333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2"/>
          <p:cNvSpPr/>
          <p:nvPr/>
        </p:nvSpPr>
        <p:spPr>
          <a:xfrm>
            <a:off x="273600" y="6433920"/>
            <a:ext cx="569520" cy="27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6331A9DD-44EB-4B79-8BED-60EDCFCE5B34}" type="slidenum">
              <a: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rPr>
              <a:pPr>
                <a:lnSpc>
                  <a:spcPct val="100000"/>
                </a:lnSpc>
              </a:pPr>
              <a:t>8</a:t>
            </a:fld>
            <a:endParaRPr lang="ru-RU" sz="2400" b="0" strike="noStrike" spc="-1">
              <a:latin typeface="Arial"/>
            </a:endParaRPr>
          </a:p>
        </p:txBody>
      </p:sp>
      <p:grpSp>
        <p:nvGrpSpPr>
          <p:cNvPr id="250" name="Group 3"/>
          <p:cNvGrpSpPr/>
          <p:nvPr/>
        </p:nvGrpSpPr>
        <p:grpSpPr>
          <a:xfrm>
            <a:off x="3167042" y="428604"/>
            <a:ext cx="3835678" cy="706116"/>
            <a:chOff x="3167042" y="428604"/>
            <a:chExt cx="3835678" cy="706116"/>
          </a:xfrm>
        </p:grpSpPr>
        <p:sp>
          <p:nvSpPr>
            <p:cNvPr id="251" name="CustomShape 4"/>
            <p:cNvSpPr/>
            <p:nvPr/>
          </p:nvSpPr>
          <p:spPr>
            <a:xfrm>
              <a:off x="3168000" y="469440"/>
              <a:ext cx="3834720" cy="665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800" b="0" strike="noStrike" spc="180" dirty="0">
                  <a:solidFill>
                    <a:srgbClr val="065CAB"/>
                  </a:solidFill>
                  <a:latin typeface="ALS Sector Bold"/>
                  <a:ea typeface="DejaVu Sans"/>
                </a:rPr>
                <a:t>Нейронные сети</a:t>
              </a:r>
              <a:endParaRPr lang="ru-RU" sz="2800" b="0" strike="noStrike" spc="-1" dirty="0">
                <a:latin typeface="Arial"/>
              </a:endParaRPr>
            </a:p>
          </p:txBody>
        </p:sp>
        <p:sp>
          <p:nvSpPr>
            <p:cNvPr id="252" name="CustomShape 5"/>
            <p:cNvSpPr/>
            <p:nvPr/>
          </p:nvSpPr>
          <p:spPr>
            <a:xfrm rot="10800000" flipH="1">
              <a:off x="3167042" y="428604"/>
              <a:ext cx="63000" cy="66528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" name="CustomShape 6"/>
            <p:cNvSpPr/>
            <p:nvPr/>
          </p:nvSpPr>
          <p:spPr>
            <a:xfrm flipH="1">
              <a:off x="6927840" y="469440"/>
              <a:ext cx="74160" cy="66528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7" name="Группа 16"/>
          <p:cNvGrpSpPr/>
          <p:nvPr/>
        </p:nvGrpSpPr>
        <p:grpSpPr>
          <a:xfrm>
            <a:off x="1238040" y="1285860"/>
            <a:ext cx="9785160" cy="5071950"/>
            <a:chOff x="1238040" y="1285860"/>
            <a:chExt cx="9785160" cy="5071950"/>
          </a:xfrm>
        </p:grpSpPr>
        <p:sp>
          <p:nvSpPr>
            <p:cNvPr id="248" name="CustomShape 1"/>
            <p:cNvSpPr/>
            <p:nvPr/>
          </p:nvSpPr>
          <p:spPr>
            <a:xfrm>
              <a:off x="1523968" y="5286240"/>
              <a:ext cx="2499840" cy="1071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6680" tIns="38520" rIns="76680" bIns="38520"/>
            <a:lstStyle/>
            <a:p>
              <a:pPr algn="ctr">
                <a:lnSpc>
                  <a:spcPct val="90000"/>
                </a:lnSpc>
              </a:pPr>
              <a:r>
                <a:rPr lang="ru-RU" sz="2200" b="1" strike="noStrike" spc="-1" dirty="0" err="1">
                  <a:solidFill>
                    <a:srgbClr val="262626"/>
                  </a:solidFill>
                  <a:latin typeface="ALS Sector Regular"/>
                  <a:ea typeface="Open Sans"/>
                </a:rPr>
                <a:t>Model</a:t>
              </a:r>
              <a:r>
                <a:rPr lang="ru-RU" sz="2200" b="1" strike="noStrike" spc="-1" dirty="0">
                  <a:solidFill>
                    <a:srgbClr val="262626"/>
                  </a:solidFill>
                  <a:latin typeface="ALS Sector Regular"/>
                  <a:ea typeface="Open Sans"/>
                </a:rPr>
                <a:t> 1</a:t>
              </a:r>
              <a:endParaRPr lang="ru-RU" sz="2200" b="0" strike="noStrike" spc="-1" dirty="0">
                <a:latin typeface="Arial"/>
              </a:endParaRPr>
            </a:p>
            <a:p>
              <a:pPr algn="ctr">
                <a:lnSpc>
                  <a:spcPct val="90000"/>
                </a:lnSpc>
                <a:spcBef>
                  <a:spcPts val="839"/>
                </a:spcBef>
              </a:pPr>
              <a:r>
                <a:rPr lang="ru-RU" sz="1600" b="0" strike="noStrike" spc="-1" dirty="0">
                  <a:solidFill>
                    <a:srgbClr val="262626"/>
                  </a:solidFill>
                  <a:latin typeface="ALS Sector Regular"/>
                  <a:ea typeface="Open Sans"/>
                </a:rPr>
                <a:t>Нейронов по слоям</a:t>
              </a:r>
              <a:endParaRPr lang="ru-RU" sz="1600" b="0" strike="noStrike" spc="-1" dirty="0">
                <a:latin typeface="Arial"/>
              </a:endParaRPr>
            </a:p>
            <a:p>
              <a:pPr algn="ctr">
                <a:lnSpc>
                  <a:spcPct val="90000"/>
                </a:lnSpc>
                <a:spcBef>
                  <a:spcPts val="839"/>
                </a:spcBef>
              </a:pPr>
              <a:r>
                <a:rPr lang="ru-RU" sz="1600" b="0" strike="noStrike" spc="-1" dirty="0">
                  <a:solidFill>
                    <a:srgbClr val="262626"/>
                  </a:solidFill>
                  <a:latin typeface="ALS Sector Regular"/>
                  <a:ea typeface="Open Sans"/>
                </a:rPr>
                <a:t>128-64-32-1</a:t>
              </a:r>
              <a:endParaRPr lang="ru-RU" sz="1600" b="0" strike="noStrike" spc="-1" dirty="0">
                <a:latin typeface="Arial"/>
              </a:endParaRPr>
            </a:p>
            <a:p>
              <a:pPr algn="just">
                <a:lnSpc>
                  <a:spcPct val="90000"/>
                </a:lnSpc>
                <a:spcBef>
                  <a:spcPts val="839"/>
                </a:spcBef>
              </a:pPr>
              <a:endParaRPr lang="ru-RU" sz="1600" b="0" strike="noStrike" spc="-1" dirty="0">
                <a:latin typeface="Arial"/>
              </a:endParaRPr>
            </a:p>
          </p:txBody>
        </p:sp>
        <p:sp>
          <p:nvSpPr>
            <p:cNvPr id="254" name="CustomShape 7"/>
            <p:cNvSpPr/>
            <p:nvPr/>
          </p:nvSpPr>
          <p:spPr>
            <a:xfrm>
              <a:off x="2738414" y="1285860"/>
              <a:ext cx="6857640" cy="499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rmAutofit fontScale="92500"/>
            </a:bodyPr>
            <a:lstStyle/>
            <a:p>
              <a:pPr marL="457200" indent="-227880">
                <a:lnSpc>
                  <a:spcPct val="90000"/>
                </a:lnSpc>
                <a:spcBef>
                  <a:spcPts val="751"/>
                </a:spcBef>
              </a:pPr>
              <a:r>
                <a:rPr lang="ru-RU" sz="2600" b="0" strike="noStrike" spc="-1" dirty="0">
                  <a:solidFill>
                    <a:srgbClr val="F1BE29"/>
                  </a:solidFill>
                  <a:latin typeface="ALS Sector Regular"/>
                  <a:ea typeface="DejaVu Sans"/>
                </a:rPr>
                <a:t>Построены три варианта нейронных сетей:</a:t>
              </a:r>
              <a:endParaRPr lang="ru-RU" sz="2600" b="0" strike="noStrike" spc="-1" dirty="0">
                <a:latin typeface="Arial"/>
              </a:endParaRPr>
            </a:p>
          </p:txBody>
        </p:sp>
        <p:pic>
          <p:nvPicPr>
            <p:cNvPr id="255" name="Picture 1"/>
            <p:cNvPicPr/>
            <p:nvPr/>
          </p:nvPicPr>
          <p:blipFill>
            <a:blip r:embed="rId2"/>
            <a:srcRect l="-9" t="-16" r="-9" b="-16"/>
            <a:stretch/>
          </p:blipFill>
          <p:spPr>
            <a:xfrm>
              <a:off x="1238040" y="1857364"/>
              <a:ext cx="3071520" cy="171828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56" name="Picture 2"/>
            <p:cNvPicPr/>
            <p:nvPr/>
          </p:nvPicPr>
          <p:blipFill>
            <a:blip r:embed="rId3"/>
            <a:srcRect l="-9" t="-17" r="-9" b="-17"/>
            <a:stretch/>
          </p:blipFill>
          <p:spPr>
            <a:xfrm>
              <a:off x="1287360" y="3492484"/>
              <a:ext cx="3022200" cy="165060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57" name="Picture 4"/>
            <p:cNvPicPr/>
            <p:nvPr/>
          </p:nvPicPr>
          <p:blipFill>
            <a:blip r:embed="rId4"/>
            <a:srcRect l="-9" t="-16" r="-9" b="-16"/>
            <a:stretch/>
          </p:blipFill>
          <p:spPr>
            <a:xfrm>
              <a:off x="4452840" y="1857364"/>
              <a:ext cx="3142800" cy="175104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58" name="Picture 5"/>
            <p:cNvPicPr/>
            <p:nvPr/>
          </p:nvPicPr>
          <p:blipFill>
            <a:blip r:embed="rId5"/>
            <a:srcRect l="-9" t="-17" r="-9" b="-17"/>
            <a:stretch/>
          </p:blipFill>
          <p:spPr>
            <a:xfrm>
              <a:off x="4549680" y="3500404"/>
              <a:ext cx="3045960" cy="16624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259" name="CustomShape 8"/>
            <p:cNvSpPr/>
            <p:nvPr/>
          </p:nvSpPr>
          <p:spPr>
            <a:xfrm>
              <a:off x="4738680" y="5286450"/>
              <a:ext cx="2499840" cy="1071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6680" tIns="38520" rIns="76680" bIns="38520"/>
            <a:lstStyle/>
            <a:p>
              <a:pPr algn="ctr">
                <a:lnSpc>
                  <a:spcPct val="90000"/>
                </a:lnSpc>
              </a:pPr>
              <a:r>
                <a:rPr lang="ru-RU" sz="2200" b="1" strike="noStrike" spc="-1" dirty="0" err="1">
                  <a:solidFill>
                    <a:srgbClr val="262626"/>
                  </a:solidFill>
                  <a:latin typeface="ALS Sector Regular"/>
                  <a:ea typeface="Open Sans"/>
                </a:rPr>
                <a:t>Model</a:t>
              </a:r>
              <a:r>
                <a:rPr lang="ru-RU" sz="2200" b="1" strike="noStrike" spc="-1" dirty="0">
                  <a:solidFill>
                    <a:srgbClr val="262626"/>
                  </a:solidFill>
                  <a:latin typeface="ALS Sector Regular"/>
                  <a:ea typeface="Open Sans"/>
                </a:rPr>
                <a:t> 2</a:t>
              </a:r>
              <a:endParaRPr lang="ru-RU" sz="2200" b="0" strike="noStrike" spc="-1" dirty="0">
                <a:latin typeface="Arial"/>
              </a:endParaRPr>
            </a:p>
            <a:p>
              <a:pPr algn="ctr">
                <a:lnSpc>
                  <a:spcPct val="90000"/>
                </a:lnSpc>
                <a:spcBef>
                  <a:spcPts val="839"/>
                </a:spcBef>
              </a:pPr>
              <a:r>
                <a:rPr lang="ru-RU" sz="1600" b="0" strike="noStrike" spc="-1" dirty="0">
                  <a:solidFill>
                    <a:srgbClr val="262626"/>
                  </a:solidFill>
                  <a:latin typeface="ALS Sector Regular"/>
                  <a:ea typeface="Open Sans"/>
                </a:rPr>
                <a:t>Нейронов по слоям</a:t>
              </a:r>
              <a:endParaRPr lang="ru-RU" sz="1600" b="0" strike="noStrike" spc="-1" dirty="0">
                <a:latin typeface="Arial"/>
              </a:endParaRPr>
            </a:p>
            <a:p>
              <a:pPr algn="ctr">
                <a:lnSpc>
                  <a:spcPct val="90000"/>
                </a:lnSpc>
                <a:spcBef>
                  <a:spcPts val="839"/>
                </a:spcBef>
              </a:pPr>
              <a:r>
                <a:rPr lang="ru-RU" sz="1600" b="0" strike="noStrike" spc="-1" dirty="0">
                  <a:solidFill>
                    <a:srgbClr val="262626"/>
                  </a:solidFill>
                  <a:latin typeface="ALS Sector Regular"/>
                  <a:ea typeface="Open Sans"/>
                </a:rPr>
                <a:t>128-128-64-32-16-32-1</a:t>
              </a:r>
              <a:endParaRPr lang="ru-RU" sz="1600" b="0" strike="noStrike" spc="-1" dirty="0">
                <a:latin typeface="Arial"/>
              </a:endParaRPr>
            </a:p>
            <a:p>
              <a:pPr algn="just">
                <a:lnSpc>
                  <a:spcPct val="90000"/>
                </a:lnSpc>
                <a:spcBef>
                  <a:spcPts val="839"/>
                </a:spcBef>
              </a:pPr>
              <a:endParaRPr lang="ru-RU" sz="1600" b="0" strike="noStrike" spc="-1" dirty="0">
                <a:latin typeface="Arial"/>
              </a:endParaRPr>
            </a:p>
          </p:txBody>
        </p:sp>
        <p:pic>
          <p:nvPicPr>
            <p:cNvPr id="260" name="Picture 6"/>
            <p:cNvPicPr/>
            <p:nvPr/>
          </p:nvPicPr>
          <p:blipFill>
            <a:blip r:embed="rId6"/>
            <a:srcRect l="-9" t="-16" r="-9" b="-16"/>
            <a:stretch/>
          </p:blipFill>
          <p:spPr>
            <a:xfrm>
              <a:off x="7738920" y="1857364"/>
              <a:ext cx="3236040" cy="178560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61" name="Picture 7"/>
            <p:cNvPicPr/>
            <p:nvPr/>
          </p:nvPicPr>
          <p:blipFill>
            <a:blip r:embed="rId7"/>
            <a:srcRect l="-9" t="-17" r="-9" b="-17"/>
            <a:stretch/>
          </p:blipFill>
          <p:spPr>
            <a:xfrm>
              <a:off x="7881840" y="3500404"/>
              <a:ext cx="3141360" cy="171432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262" name="CustomShape 9"/>
            <p:cNvSpPr/>
            <p:nvPr/>
          </p:nvSpPr>
          <p:spPr>
            <a:xfrm>
              <a:off x="8024760" y="5286240"/>
              <a:ext cx="2499840" cy="1071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6680" tIns="38520" rIns="76680" bIns="38520"/>
            <a:lstStyle/>
            <a:p>
              <a:pPr algn="ctr">
                <a:lnSpc>
                  <a:spcPct val="90000"/>
                </a:lnSpc>
              </a:pPr>
              <a:r>
                <a:rPr lang="ru-RU" sz="2200" b="1" strike="noStrike" spc="-1" dirty="0" err="1">
                  <a:solidFill>
                    <a:srgbClr val="262626"/>
                  </a:solidFill>
                  <a:latin typeface="ALS Sector Regular"/>
                  <a:ea typeface="Open Sans"/>
                </a:rPr>
                <a:t>Model</a:t>
              </a:r>
              <a:r>
                <a:rPr lang="ru-RU" sz="2200" b="1" strike="noStrike" spc="-1" dirty="0">
                  <a:solidFill>
                    <a:srgbClr val="262626"/>
                  </a:solidFill>
                  <a:latin typeface="ALS Sector Regular"/>
                  <a:ea typeface="Open Sans"/>
                </a:rPr>
                <a:t> 3</a:t>
              </a:r>
              <a:endParaRPr lang="ru-RU" sz="2200" b="0" strike="noStrike" spc="-1" dirty="0">
                <a:latin typeface="Arial"/>
              </a:endParaRPr>
            </a:p>
            <a:p>
              <a:pPr algn="ctr">
                <a:lnSpc>
                  <a:spcPct val="90000"/>
                </a:lnSpc>
                <a:spcBef>
                  <a:spcPts val="839"/>
                </a:spcBef>
              </a:pPr>
              <a:r>
                <a:rPr lang="ru-RU" sz="1600" b="0" strike="noStrike" spc="-1" dirty="0">
                  <a:solidFill>
                    <a:srgbClr val="262626"/>
                  </a:solidFill>
                  <a:latin typeface="ALS Sector Regular"/>
                  <a:ea typeface="Open Sans"/>
                </a:rPr>
                <a:t>Нейронов по слоям</a:t>
              </a:r>
              <a:endParaRPr lang="ru-RU" sz="1600" b="0" strike="noStrike" spc="-1" dirty="0">
                <a:latin typeface="Arial"/>
              </a:endParaRPr>
            </a:p>
            <a:p>
              <a:pPr algn="ctr">
                <a:lnSpc>
                  <a:spcPct val="90000"/>
                </a:lnSpc>
                <a:spcBef>
                  <a:spcPts val="839"/>
                </a:spcBef>
              </a:pPr>
              <a:r>
                <a:rPr lang="ru-RU" sz="1600" b="0" strike="noStrike" spc="-1" dirty="0">
                  <a:solidFill>
                    <a:srgbClr val="262626"/>
                  </a:solidFill>
                  <a:latin typeface="ALS Sector Regular"/>
                  <a:ea typeface="Open Sans"/>
                </a:rPr>
                <a:t>12-6-1</a:t>
              </a:r>
              <a:endParaRPr lang="ru-RU" sz="1600" b="0" strike="noStrike" spc="-1" dirty="0">
                <a:latin typeface="Arial"/>
              </a:endParaRPr>
            </a:p>
            <a:p>
              <a:pPr algn="just">
                <a:lnSpc>
                  <a:spcPct val="90000"/>
                </a:lnSpc>
                <a:spcBef>
                  <a:spcPts val="839"/>
                </a:spcBef>
              </a:pPr>
              <a:endParaRPr lang="ru-RU" sz="160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273600" y="6433920"/>
            <a:ext cx="631800" cy="27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D4F94C82-3712-4AE5-AE29-0AE7E34A8175}" type="slidenum">
              <a:rPr lang="ru-RU" sz="2400" b="0" strike="noStrike" spc="-1">
                <a:solidFill>
                  <a:srgbClr val="898989"/>
                </a:solidFill>
                <a:latin typeface="ALS Sector Bold"/>
                <a:ea typeface="Open Sans"/>
              </a:rPr>
              <a:pPr>
                <a:lnSpc>
                  <a:spcPct val="100000"/>
                </a:lnSpc>
              </a:pPr>
              <a:t>9</a:t>
            </a:fld>
            <a:endParaRPr lang="ru-RU" sz="2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387360" y="1938240"/>
            <a:ext cx="3494062" cy="44197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6320" indent="-21600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62626"/>
              </a:buClr>
              <a:buFont typeface="Arial"/>
              <a:buChar char="•"/>
            </a:pPr>
            <a:r>
              <a:rPr lang="ru-RU" sz="2200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   </a:t>
            </a:r>
            <a:r>
              <a:rPr lang="ru-RU" sz="1800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Пользователь вводит в форму 12 параметров, на основании которых модель рассчитает соотношение матрица-наполнитель.  </a:t>
            </a:r>
            <a:endParaRPr lang="ru-RU" sz="1800" b="0" strike="noStrike" spc="-1" dirty="0">
              <a:latin typeface="Arial"/>
            </a:endParaRPr>
          </a:p>
          <a:p>
            <a:pPr marL="76320" indent="-21600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62626"/>
              </a:buClr>
              <a:buFont typeface="Arial"/>
              <a:buChar char="•"/>
            </a:pPr>
            <a:r>
              <a:rPr lang="ru-RU" sz="1800" b="0" strike="noStrike" spc="-1" dirty="0">
                <a:solidFill>
                  <a:srgbClr val="262626"/>
                </a:solidFill>
                <a:latin typeface="ALS Sector Regular"/>
                <a:ea typeface="Open Sans"/>
              </a:rPr>
              <a:t>   В формах предусмотрены подсказки пользователю о  диапазонах значений для вводимых величин</a:t>
            </a:r>
            <a:r>
              <a:rPr lang="ru-RU" sz="1800" b="0" strike="noStrike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.</a:t>
            </a:r>
          </a:p>
          <a:p>
            <a:pPr marL="76320" indent="-21600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62626"/>
              </a:buClr>
              <a:buFont typeface="Arial"/>
              <a:buChar char="•"/>
            </a:pPr>
            <a:r>
              <a:rPr lang="ru-RU" spc="-1" dirty="0">
                <a:solidFill>
                  <a:srgbClr val="262626"/>
                </a:solidFill>
                <a:latin typeface="ALS Sector Regular"/>
                <a:ea typeface="Open Sans"/>
              </a:rPr>
              <a:t>При вводе значений за пределами возможных диапазонов величин модель продолжит работу, но будет выведено предупреждающее сообщение</a:t>
            </a:r>
            <a:endParaRPr lang="ru-RU" spc="-1" dirty="0"/>
          </a:p>
          <a:p>
            <a:pPr marL="76320" indent="-21600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62626"/>
              </a:buClr>
              <a:buFont typeface="Arial"/>
              <a:buChar char="•"/>
            </a:pPr>
            <a:endParaRPr lang="ru-RU" sz="1800" b="0" strike="noStrike" spc="-1" dirty="0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4024440" y="2000160"/>
            <a:ext cx="7724880" cy="444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4"/>
          <p:cNvSpPr/>
          <p:nvPr/>
        </p:nvSpPr>
        <p:spPr>
          <a:xfrm>
            <a:off x="238084" y="1357298"/>
            <a:ext cx="3889080" cy="58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457200" indent="-227880">
              <a:lnSpc>
                <a:spcPct val="90000"/>
              </a:lnSpc>
              <a:spcBef>
                <a:spcPts val="751"/>
              </a:spcBef>
            </a:pPr>
            <a:r>
              <a:rPr lang="ru-RU" sz="2600" b="0" strike="noStrike" spc="-1" dirty="0">
                <a:solidFill>
                  <a:srgbClr val="F1BE29"/>
                </a:solidFill>
                <a:latin typeface="ALS Sector Regular"/>
                <a:ea typeface="Open Sans"/>
              </a:rPr>
              <a:t>Описание приложения</a:t>
            </a:r>
            <a:endParaRPr lang="ru-RU" sz="2600" b="0" strike="noStrike" spc="-1" dirty="0">
              <a:latin typeface="Arial"/>
            </a:endParaRPr>
          </a:p>
        </p:txBody>
      </p:sp>
      <p:grpSp>
        <p:nvGrpSpPr>
          <p:cNvPr id="281" name="Group 5"/>
          <p:cNvGrpSpPr/>
          <p:nvPr/>
        </p:nvGrpSpPr>
        <p:grpSpPr>
          <a:xfrm>
            <a:off x="3168360" y="428604"/>
            <a:ext cx="5856120" cy="706116"/>
            <a:chOff x="3168360" y="428604"/>
            <a:chExt cx="5856120" cy="706116"/>
          </a:xfrm>
        </p:grpSpPr>
        <p:sp>
          <p:nvSpPr>
            <p:cNvPr id="282" name="CustomShape 6"/>
            <p:cNvSpPr/>
            <p:nvPr/>
          </p:nvSpPr>
          <p:spPr>
            <a:xfrm>
              <a:off x="3168360" y="469440"/>
              <a:ext cx="5856120" cy="665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ru-RU" sz="2800" b="0" strike="noStrike" spc="180">
                  <a:solidFill>
                    <a:srgbClr val="065CAB"/>
                  </a:solidFill>
                  <a:latin typeface="ALS Sector Bold"/>
                  <a:ea typeface="Arial"/>
                </a:rPr>
                <a:t>Разработка приложения</a:t>
              </a:r>
              <a:endParaRPr lang="ru-RU" sz="2800" b="0" strike="noStrike" spc="-1">
                <a:latin typeface="Arial"/>
              </a:endParaRPr>
            </a:p>
          </p:txBody>
        </p:sp>
        <p:sp>
          <p:nvSpPr>
            <p:cNvPr id="283" name="CustomShape 7"/>
            <p:cNvSpPr/>
            <p:nvPr/>
          </p:nvSpPr>
          <p:spPr>
            <a:xfrm rot="10800000" flipH="1">
              <a:off x="3309918" y="428604"/>
              <a:ext cx="96480" cy="66528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" name="CustomShape 8"/>
            <p:cNvSpPr/>
            <p:nvPr/>
          </p:nvSpPr>
          <p:spPr>
            <a:xfrm flipH="1">
              <a:off x="8909280" y="469440"/>
              <a:ext cx="113400" cy="665280"/>
            </a:xfrm>
            <a:custGeom>
              <a:avLst/>
              <a:gdLst/>
              <a:ahLst/>
              <a:cxnLst/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6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88" name="Рисунок 287"/>
          <p:cNvPicPr/>
          <p:nvPr/>
        </p:nvPicPr>
        <p:blipFill>
          <a:blip r:embed="rId2"/>
          <a:stretch/>
        </p:blipFill>
        <p:spPr>
          <a:xfrm>
            <a:off x="3952860" y="1357298"/>
            <a:ext cx="3816000" cy="2939400"/>
          </a:xfrm>
          <a:prstGeom prst="rect">
            <a:avLst/>
          </a:prstGeom>
          <a:ln>
            <a:noFill/>
          </a:ln>
        </p:spPr>
      </p:pic>
      <p:pic>
        <p:nvPicPr>
          <p:cNvPr id="17" name="Рисунок 16"/>
          <p:cNvPicPr/>
          <p:nvPr/>
        </p:nvPicPr>
        <p:blipFill>
          <a:blip r:embed="rId3"/>
          <a:stretch/>
        </p:blipFill>
        <p:spPr>
          <a:xfrm>
            <a:off x="7810512" y="1285860"/>
            <a:ext cx="3767400" cy="3120840"/>
          </a:xfrm>
          <a:prstGeom prst="rect">
            <a:avLst/>
          </a:prstGeom>
          <a:ln>
            <a:noFill/>
          </a:ln>
        </p:spPr>
      </p:pic>
      <p:sp>
        <p:nvSpPr>
          <p:cNvPr id="19" name="Прямоугольник 18"/>
          <p:cNvSpPr/>
          <p:nvPr/>
        </p:nvSpPr>
        <p:spPr>
          <a:xfrm>
            <a:off x="4310050" y="4786322"/>
            <a:ext cx="300039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320" indent="-21600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62626"/>
              </a:buClr>
            </a:pPr>
            <a:r>
              <a:rPr lang="ru-RU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Корректный ввод данных</a:t>
            </a:r>
            <a:endParaRPr lang="ru-RU" spc="-1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7810512" y="4714884"/>
            <a:ext cx="371477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320" indent="-21600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62626"/>
              </a:buClr>
            </a:pPr>
            <a:r>
              <a:rPr lang="ru-RU" spc="-1" dirty="0" smtClean="0">
                <a:solidFill>
                  <a:srgbClr val="262626"/>
                </a:solidFill>
                <a:latin typeface="ALS Sector Regular"/>
                <a:ea typeface="Open Sans"/>
              </a:rPr>
              <a:t>Превышение диапазона и </a:t>
            </a:r>
            <a:r>
              <a:rPr lang="ru-RU" spc="-1" dirty="0" smtClean="0">
                <a:latin typeface="ALS Sector Regular"/>
                <a:ea typeface="Open Sans"/>
              </a:rPr>
              <a:t>предупреждающее сообщение</a:t>
            </a:r>
            <a:endParaRPr lang="ru-RU" spc="-1" dirty="0"/>
          </a:p>
        </p:txBody>
      </p:sp>
      <p:sp>
        <p:nvSpPr>
          <p:cNvPr id="22" name="CustomShape 9"/>
          <p:cNvSpPr/>
          <p:nvPr/>
        </p:nvSpPr>
        <p:spPr>
          <a:xfrm>
            <a:off x="3952860" y="5429264"/>
            <a:ext cx="7714800" cy="58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>
              <a:lnSpc>
                <a:spcPct val="90000"/>
              </a:lnSpc>
              <a:spcBef>
                <a:spcPts val="751"/>
              </a:spcBef>
            </a:pPr>
            <a:r>
              <a:rPr lang="ru-RU" sz="1800" b="0" strike="noStrike" spc="-1" dirty="0">
                <a:solidFill>
                  <a:srgbClr val="F1BE29"/>
                </a:solidFill>
                <a:latin typeface="ALS Sector Regular"/>
                <a:ea typeface="Open Sans"/>
              </a:rPr>
              <a:t>Примеры работы приложения по адресу </a:t>
            </a:r>
            <a:r>
              <a:rPr lang="ru-RU" sz="1800" b="0" u="sng" strike="noStrike" spc="-1" dirty="0">
                <a:solidFill>
                  <a:srgbClr val="1F75E2"/>
                </a:solidFill>
                <a:uFillTx/>
                <a:latin typeface="Arial"/>
                <a:ea typeface="DejaVu Sans"/>
                <a:hlinkClick r:id="rId4"/>
              </a:rPr>
              <a:t>http://127.0.0.1:5000/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</TotalTime>
  <Words>597</Words>
  <Application>LibreOffice/6.0.7.3$Linux_X86_64 LibreOffice_project/00m0$Build-3</Application>
  <PresentationFormat>Произвольный</PresentationFormat>
  <Paragraphs>172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Office Theme</vt:lpstr>
      <vt:lpstr>Office Theme</vt:lpstr>
      <vt:lpstr>Office Theme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Фомина Ольга</dc:creator>
  <dc:description/>
  <cp:lastModifiedBy>Alex</cp:lastModifiedBy>
  <cp:revision>123</cp:revision>
  <dcterms:created xsi:type="dcterms:W3CDTF">2021-02-24T09:03:25Z</dcterms:created>
  <dcterms:modified xsi:type="dcterms:W3CDTF">2023-05-05T12:24:07Z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