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406" r:id="rId3"/>
    <p:sldId id="259" r:id="rId4"/>
    <p:sldId id="404" r:id="rId5"/>
    <p:sldId id="370" r:id="rId6"/>
    <p:sldId id="40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91A1-C665-4AB5-9507-D4A37805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ED033E-BCAD-4A15-BC39-9B8D07BF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6CE98-CAF1-4F08-AF64-0D51DD60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46CAE-ED53-496E-8469-F378F52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31E2B-EF0D-4189-8FFA-D3409A4C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6A96B-F7E6-4944-BB7C-7008D741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8140F-F255-4CC9-8F60-2C2D4DF26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2DBA1-57F3-4ED5-B48F-0931774F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63741-DB90-45A6-8FD6-E3A65C49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453FB-2F9D-4B20-BAC1-09F0455C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869ED4-7180-4811-8713-BE0B7B68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31DC9-160B-4D86-ABCA-83AC5BA54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FA3A7-D9BD-49E4-AB03-440719E8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B3F20-78E1-41A9-9AA5-475514D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761A8-3148-4578-AB71-C56B1F32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5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3699220"/>
              </p:ext>
            </p:extLst>
          </p:nvPr>
        </p:nvGraphicFramePr>
        <p:xfrm>
          <a:off x="1960" y="1597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Слайд think-cell" r:id="rId5" imgW="383" imgH="384" progId="TCLayout.ActiveDocument.1">
                  <p:embed/>
                </p:oleObj>
              </mc:Choice>
              <mc:Fallback>
                <p:oleObj name="Слайд think-cell" r:id="rId5" imgW="383" imgH="384" progId="TCLayout.ActiveDocument.1">
                  <p:embed/>
                  <p:pic>
                    <p:nvPicPr>
                      <p:cNvPr id="45" name="Object 4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0" y="1597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9A783A4D-870E-04B9-1D4F-E6026DF47958}"/>
              </a:ext>
            </a:extLst>
          </p:cNvPr>
          <p:cNvSpPr/>
          <p:nvPr userDrawn="1"/>
        </p:nvSpPr>
        <p:spPr>
          <a:xfrm>
            <a:off x="0" y="0"/>
            <a:ext cx="12192001" cy="6879916"/>
          </a:xfrm>
          <a:prstGeom prst="rect">
            <a:avLst/>
          </a:prstGeom>
          <a:blipFill dpi="0" rotWithShape="1"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endParaRPr lang="ru-RU" sz="4800" b="0" i="0" baseline="0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  <a:gradFill>
            <a:gsLst>
              <a:gs pos="0">
                <a:srgbClr val="1605FC">
                  <a:alpha val="50000"/>
                </a:srgbClr>
              </a:gs>
              <a:gs pos="100000">
                <a:srgbClr val="00A89C">
                  <a:alpha val="50000"/>
                </a:srgbClr>
              </a:gs>
            </a:gsLst>
            <a:lin ang="2700000" scaled="1"/>
          </a:gradFill>
        </p:grpSpPr>
        <p:sp>
          <p:nvSpPr>
            <p:cNvPr id="33" name="Полилиния 32"/>
            <p:cNvSpPr/>
            <p:nvPr userDrawn="1"/>
          </p:nvSpPr>
          <p:spPr>
            <a:xfrm>
              <a:off x="0" y="3161567"/>
              <a:ext cx="3701025" cy="3696435"/>
            </a:xfrm>
            <a:custGeom>
              <a:avLst/>
              <a:gdLst>
                <a:gd name="connsiteX0" fmla="*/ 1 w 3701025"/>
                <a:gd name="connsiteY0" fmla="*/ 0 h 3696435"/>
                <a:gd name="connsiteX1" fmla="*/ 3696328 w 3701025"/>
                <a:gd name="connsiteY1" fmla="*/ 3510683 h 3696435"/>
                <a:gd name="connsiteX2" fmla="*/ 3701025 w 3701025"/>
                <a:gd name="connsiteY2" fmla="*/ 3696435 h 3696435"/>
                <a:gd name="connsiteX3" fmla="*/ 0 w 3701025"/>
                <a:gd name="connsiteY3" fmla="*/ 3696435 h 3696435"/>
                <a:gd name="connsiteX4" fmla="*/ 0 w 3701025"/>
                <a:gd name="connsiteY4" fmla="*/ 0 h 369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1025" h="3696435">
                  <a:moveTo>
                    <a:pt x="1" y="0"/>
                  </a:moveTo>
                  <a:cubicBezTo>
                    <a:pt x="1980209" y="0"/>
                    <a:pt x="3597200" y="1555111"/>
                    <a:pt x="3696328" y="3510683"/>
                  </a:cubicBezTo>
                  <a:lnTo>
                    <a:pt x="3701025" y="3696435"/>
                  </a:lnTo>
                  <a:lnTo>
                    <a:pt x="0" y="36964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200" dirty="0">
                <a:solidFill>
                  <a:srgbClr val="000000"/>
                </a:solidFill>
              </a:endParaRPr>
            </a:p>
          </p:txBody>
        </p:sp>
        <p:sp>
          <p:nvSpPr>
            <p:cNvPr id="40" name="Полилиния 39"/>
            <p:cNvSpPr/>
            <p:nvPr userDrawn="1"/>
          </p:nvSpPr>
          <p:spPr>
            <a:xfrm>
              <a:off x="0" y="0"/>
              <a:ext cx="12192000" cy="5004530"/>
            </a:xfrm>
            <a:custGeom>
              <a:avLst/>
              <a:gdLst>
                <a:gd name="connsiteX0" fmla="*/ 5562481 w 12192000"/>
                <a:gd name="connsiteY0" fmla="*/ 6857999 h 6858000"/>
                <a:gd name="connsiteX1" fmla="*/ 12192000 w 12192000"/>
                <a:gd name="connsiteY1" fmla="*/ 6857999 h 6858000"/>
                <a:gd name="connsiteX2" fmla="*/ 12192000 w 12192000"/>
                <a:gd name="connsiteY2" fmla="*/ 6858000 h 6858000"/>
                <a:gd name="connsiteX3" fmla="*/ 5562481 w 12192000"/>
                <a:gd name="connsiteY3" fmla="*/ 6858000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5004530 h 6858000"/>
                <a:gd name="connsiteX7" fmla="*/ 5244333 w 12192000"/>
                <a:gd name="connsiteY7" fmla="*/ 5004530 h 6858000"/>
                <a:gd name="connsiteX8" fmla="*/ 5242397 w 12192000"/>
                <a:gd name="connsiteY8" fmla="*/ 4998127 h 6858000"/>
                <a:gd name="connsiteX9" fmla="*/ 0 w 12192000"/>
                <a:gd name="connsiteY9" fmla="*/ 1300108 h 6858000"/>
                <a:gd name="connsiteX0" fmla="*/ 5562481 w 12192000"/>
                <a:gd name="connsiteY0" fmla="*/ 6858000 h 6858000"/>
                <a:gd name="connsiteX1" fmla="*/ 12192000 w 12192000"/>
                <a:gd name="connsiteY1" fmla="*/ 6857999 h 6858000"/>
                <a:gd name="connsiteX2" fmla="*/ 12192000 w 12192000"/>
                <a:gd name="connsiteY2" fmla="*/ 6858000 h 6858000"/>
                <a:gd name="connsiteX3" fmla="*/ 5562481 w 12192000"/>
                <a:gd name="connsiteY3" fmla="*/ 6858000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5004530 h 6858000"/>
                <a:gd name="connsiteX7" fmla="*/ 5244333 w 12192000"/>
                <a:gd name="connsiteY7" fmla="*/ 5004530 h 6858000"/>
                <a:gd name="connsiteX8" fmla="*/ 5242397 w 12192000"/>
                <a:gd name="connsiteY8" fmla="*/ 4998127 h 6858000"/>
                <a:gd name="connsiteX9" fmla="*/ 0 w 12192000"/>
                <a:gd name="connsiteY9" fmla="*/ 1300108 h 6858000"/>
                <a:gd name="connsiteX10" fmla="*/ 0 w 12192000"/>
                <a:gd name="connsiteY10" fmla="*/ 0 h 6858000"/>
                <a:gd name="connsiteX0" fmla="*/ 12192000 w 12192000"/>
                <a:gd name="connsiteY0" fmla="*/ 6858000 h 6858000"/>
                <a:gd name="connsiteX1" fmla="*/ 12192000 w 12192000"/>
                <a:gd name="connsiteY1" fmla="*/ 6857999 h 6858000"/>
                <a:gd name="connsiteX2" fmla="*/ 12192000 w 12192000"/>
                <a:gd name="connsiteY2" fmla="*/ 6858000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5004530 h 6858000"/>
                <a:gd name="connsiteX6" fmla="*/ 5244333 w 12192000"/>
                <a:gd name="connsiteY6" fmla="*/ 5004530 h 6858000"/>
                <a:gd name="connsiteX7" fmla="*/ 5242397 w 12192000"/>
                <a:gd name="connsiteY7" fmla="*/ 4998127 h 6858000"/>
                <a:gd name="connsiteX8" fmla="*/ 0 w 12192000"/>
                <a:gd name="connsiteY8" fmla="*/ 1300108 h 6858000"/>
                <a:gd name="connsiteX9" fmla="*/ 0 w 12192000"/>
                <a:gd name="connsiteY9" fmla="*/ 0 h 6858000"/>
                <a:gd name="connsiteX0" fmla="*/ 0 w 12192000"/>
                <a:gd name="connsiteY0" fmla="*/ 0 h 5004530"/>
                <a:gd name="connsiteX1" fmla="*/ 12192000 w 12192000"/>
                <a:gd name="connsiteY1" fmla="*/ 0 h 5004530"/>
                <a:gd name="connsiteX2" fmla="*/ 12192000 w 12192000"/>
                <a:gd name="connsiteY2" fmla="*/ 5004530 h 5004530"/>
                <a:gd name="connsiteX3" fmla="*/ 5244333 w 12192000"/>
                <a:gd name="connsiteY3" fmla="*/ 5004530 h 5004530"/>
                <a:gd name="connsiteX4" fmla="*/ 5242397 w 12192000"/>
                <a:gd name="connsiteY4" fmla="*/ 4998127 h 5004530"/>
                <a:gd name="connsiteX5" fmla="*/ 0 w 12192000"/>
                <a:gd name="connsiteY5" fmla="*/ 1300108 h 5004530"/>
                <a:gd name="connsiteX6" fmla="*/ 0 w 12192000"/>
                <a:gd name="connsiteY6" fmla="*/ 0 h 500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5004530">
                  <a:moveTo>
                    <a:pt x="0" y="0"/>
                  </a:moveTo>
                  <a:lnTo>
                    <a:pt x="12192000" y="0"/>
                  </a:lnTo>
                  <a:lnTo>
                    <a:pt x="12192000" y="5004530"/>
                  </a:lnTo>
                  <a:lnTo>
                    <a:pt x="5244333" y="5004530"/>
                  </a:lnTo>
                  <a:lnTo>
                    <a:pt x="5242397" y="4998127"/>
                  </a:lnTo>
                  <a:cubicBezTo>
                    <a:pt x="4475846" y="2843052"/>
                    <a:pt x="2418110" y="1300108"/>
                    <a:pt x="0" y="13001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Полилиния 52"/>
          <p:cNvSpPr/>
          <p:nvPr/>
        </p:nvSpPr>
        <p:spPr>
          <a:xfrm>
            <a:off x="0" y="1300108"/>
            <a:ext cx="12192000" cy="3831422"/>
          </a:xfrm>
          <a:custGeom>
            <a:avLst/>
            <a:gdLst>
              <a:gd name="connsiteX0" fmla="*/ 0 w 12192000"/>
              <a:gd name="connsiteY0" fmla="*/ 0 h 3831422"/>
              <a:gd name="connsiteX1" fmla="*/ 5242397 w 12192000"/>
              <a:gd name="connsiteY1" fmla="*/ 3698019 h 3831422"/>
              <a:gd name="connsiteX2" fmla="*/ 5244333 w 12192000"/>
              <a:gd name="connsiteY2" fmla="*/ 3704422 h 3831422"/>
              <a:gd name="connsiteX3" fmla="*/ 12192000 w 12192000"/>
              <a:gd name="connsiteY3" fmla="*/ 3704422 h 3831422"/>
              <a:gd name="connsiteX4" fmla="*/ 12192000 w 12192000"/>
              <a:gd name="connsiteY4" fmla="*/ 3831422 h 3831422"/>
              <a:gd name="connsiteX5" fmla="*/ 11963400 w 12192000"/>
              <a:gd name="connsiteY5" fmla="*/ 3831422 h 3831422"/>
              <a:gd name="connsiteX6" fmla="*/ 11696700 w 12192000"/>
              <a:gd name="connsiteY6" fmla="*/ 3831422 h 3831422"/>
              <a:gd name="connsiteX7" fmla="*/ 5146002 w 12192000"/>
              <a:gd name="connsiteY7" fmla="*/ 3831422 h 3831422"/>
              <a:gd name="connsiteX8" fmla="*/ 5144103 w 12192000"/>
              <a:gd name="connsiteY8" fmla="*/ 3825019 h 3831422"/>
              <a:gd name="connsiteX9" fmla="*/ 0 w 12192000"/>
              <a:gd name="connsiteY9" fmla="*/ 127000 h 383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31422">
                <a:moveTo>
                  <a:pt x="0" y="0"/>
                </a:moveTo>
                <a:cubicBezTo>
                  <a:pt x="2418110" y="0"/>
                  <a:pt x="4475846" y="1542944"/>
                  <a:pt x="5242397" y="3698019"/>
                </a:cubicBezTo>
                <a:lnTo>
                  <a:pt x="5244333" y="3704422"/>
                </a:lnTo>
                <a:lnTo>
                  <a:pt x="12192000" y="3704422"/>
                </a:lnTo>
                <a:lnTo>
                  <a:pt x="12192000" y="3831422"/>
                </a:lnTo>
                <a:lnTo>
                  <a:pt x="11963400" y="3831422"/>
                </a:lnTo>
                <a:lnTo>
                  <a:pt x="11696700" y="3831422"/>
                </a:lnTo>
                <a:lnTo>
                  <a:pt x="5146002" y="3831422"/>
                </a:lnTo>
                <a:lnTo>
                  <a:pt x="5144103" y="3825019"/>
                </a:lnTo>
                <a:cubicBezTo>
                  <a:pt x="4391924" y="1669944"/>
                  <a:pt x="2372771" y="127000"/>
                  <a:pt x="0" y="12700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56" name="Полилиния 55"/>
          <p:cNvSpPr/>
          <p:nvPr/>
        </p:nvSpPr>
        <p:spPr>
          <a:xfrm>
            <a:off x="0" y="3014674"/>
            <a:ext cx="3848100" cy="3843328"/>
          </a:xfrm>
          <a:custGeom>
            <a:avLst/>
            <a:gdLst>
              <a:gd name="connsiteX0" fmla="*/ 0 w 3848100"/>
              <a:gd name="connsiteY0" fmla="*/ 0 h 3843328"/>
              <a:gd name="connsiteX1" fmla="*/ 1 w 3848100"/>
              <a:gd name="connsiteY1" fmla="*/ 0 h 3843328"/>
              <a:gd name="connsiteX2" fmla="*/ 3843216 w 3848100"/>
              <a:gd name="connsiteY2" fmla="*/ 3650195 h 3843328"/>
              <a:gd name="connsiteX3" fmla="*/ 3848100 w 3848100"/>
              <a:gd name="connsiteY3" fmla="*/ 3843328 h 3843328"/>
              <a:gd name="connsiteX4" fmla="*/ 3701025 w 3848100"/>
              <a:gd name="connsiteY4" fmla="*/ 3843328 h 3843328"/>
              <a:gd name="connsiteX5" fmla="*/ 3696328 w 3848100"/>
              <a:gd name="connsiteY5" fmla="*/ 3657576 h 3843328"/>
              <a:gd name="connsiteX6" fmla="*/ 1 w 3848100"/>
              <a:gd name="connsiteY6" fmla="*/ 146893 h 3843328"/>
              <a:gd name="connsiteX7" fmla="*/ 0 w 3848100"/>
              <a:gd name="connsiteY7" fmla="*/ 146893 h 3843328"/>
              <a:gd name="connsiteX8" fmla="*/ 0 w 3848100"/>
              <a:gd name="connsiteY8" fmla="*/ 0 h 384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8100" h="3843328">
                <a:moveTo>
                  <a:pt x="0" y="0"/>
                </a:moveTo>
                <a:lnTo>
                  <a:pt x="1" y="0"/>
                </a:lnTo>
                <a:cubicBezTo>
                  <a:pt x="2058901" y="0"/>
                  <a:pt x="3740149" y="1616910"/>
                  <a:pt x="3843216" y="3650195"/>
                </a:cubicBezTo>
                <a:lnTo>
                  <a:pt x="3848100" y="3843328"/>
                </a:lnTo>
                <a:lnTo>
                  <a:pt x="3701025" y="3843328"/>
                </a:lnTo>
                <a:lnTo>
                  <a:pt x="3696328" y="3657576"/>
                </a:lnTo>
                <a:cubicBezTo>
                  <a:pt x="3597200" y="1702004"/>
                  <a:pt x="1980209" y="146893"/>
                  <a:pt x="1" y="146893"/>
                </a:cubicBezTo>
                <a:lnTo>
                  <a:pt x="0" y="14689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4800" y="1197611"/>
            <a:ext cx="6472238" cy="2954655"/>
          </a:xfrm>
        </p:spPr>
        <p:txBody>
          <a:bodyPr vert="horz" wrap="square" lIns="0" tIns="0" rIns="7200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/>
              <a:t>Тема презентации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4800" y="4455604"/>
            <a:ext cx="6472238" cy="246221"/>
          </a:xfrm>
        </p:spPr>
        <p:txBody>
          <a:bodyPr wrap="square" lIns="0" tIns="0" rIns="72000" bIns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24" indent="0" algn="ctr">
              <a:buNone/>
              <a:defRPr sz="2000"/>
            </a:lvl2pPr>
            <a:lvl3pPr marL="914446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7" name="Дата 3"/>
          <p:cNvSpPr>
            <a:spLocks noGrp="1"/>
          </p:cNvSpPr>
          <p:nvPr>
            <p:ph type="dt" sz="half" idx="2"/>
          </p:nvPr>
        </p:nvSpPr>
        <p:spPr>
          <a:xfrm>
            <a:off x="5384800" y="6263245"/>
            <a:ext cx="6472238" cy="246221"/>
          </a:xfrm>
          <a:prstGeom prst="rect">
            <a:avLst/>
          </a:prstGeom>
        </p:spPr>
        <p:txBody>
          <a:bodyPr vert="horz" wrap="square" lIns="0" tIns="0" rIns="72000" bIns="0" rtlCol="0" anchor="t" anchorCtr="0">
            <a:sp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21C0AF9-6A47-4BE1-B512-1C24ABBDB6BE}" type="datetime4">
              <a:rPr lang="ru-RU" smtClean="0">
                <a:solidFill>
                  <a:srgbClr val="FFFFFF"/>
                </a:solidFill>
              </a:rPr>
              <a:pPr/>
              <a:t>19 ноября 2023 г.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4" name="Полилиния 63"/>
          <p:cNvSpPr/>
          <p:nvPr/>
        </p:nvSpPr>
        <p:spPr>
          <a:xfrm>
            <a:off x="7726590" y="0"/>
            <a:ext cx="4465410" cy="4161662"/>
          </a:xfrm>
          <a:custGeom>
            <a:avLst/>
            <a:gdLst>
              <a:gd name="connsiteX0" fmla="*/ 203008 w 4465410"/>
              <a:gd name="connsiteY0" fmla="*/ 0 h 4161662"/>
              <a:gd name="connsiteX1" fmla="*/ 4465410 w 4465410"/>
              <a:gd name="connsiteY1" fmla="*/ 0 h 4161662"/>
              <a:gd name="connsiteX2" fmla="*/ 4465410 w 4465410"/>
              <a:gd name="connsiteY2" fmla="*/ 3824450 h 4161662"/>
              <a:gd name="connsiteX3" fmla="*/ 4266380 w 4465410"/>
              <a:gd name="connsiteY3" fmla="*/ 3920327 h 4161662"/>
              <a:gd name="connsiteX4" fmla="*/ 3071006 w 4465410"/>
              <a:gd name="connsiteY4" fmla="*/ 4161662 h 4161662"/>
              <a:gd name="connsiteX5" fmla="*/ 0 w 4465410"/>
              <a:gd name="connsiteY5" fmla="*/ 1090656 h 4161662"/>
              <a:gd name="connsiteX6" fmla="*/ 138067 w 4465410"/>
              <a:gd name="connsiteY6" fmla="*/ 177433 h 4161662"/>
              <a:gd name="connsiteX0" fmla="*/ 203008 w 4465410"/>
              <a:gd name="connsiteY0" fmla="*/ 0 h 4161662"/>
              <a:gd name="connsiteX1" fmla="*/ 4465410 w 4465410"/>
              <a:gd name="connsiteY1" fmla="*/ 3824450 h 4161662"/>
              <a:gd name="connsiteX2" fmla="*/ 4266380 w 4465410"/>
              <a:gd name="connsiteY2" fmla="*/ 3920327 h 4161662"/>
              <a:gd name="connsiteX3" fmla="*/ 3071006 w 4465410"/>
              <a:gd name="connsiteY3" fmla="*/ 4161662 h 4161662"/>
              <a:gd name="connsiteX4" fmla="*/ 0 w 4465410"/>
              <a:gd name="connsiteY4" fmla="*/ 1090656 h 4161662"/>
              <a:gd name="connsiteX5" fmla="*/ 138067 w 4465410"/>
              <a:gd name="connsiteY5" fmla="*/ 177433 h 4161662"/>
              <a:gd name="connsiteX6" fmla="*/ 203008 w 4465410"/>
              <a:gd name="connsiteY6" fmla="*/ 0 h 4161662"/>
              <a:gd name="connsiteX0" fmla="*/ 203008 w 4465410"/>
              <a:gd name="connsiteY0" fmla="*/ 0 h 4161662"/>
              <a:gd name="connsiteX1" fmla="*/ 4465410 w 4465410"/>
              <a:gd name="connsiteY1" fmla="*/ 3824450 h 4161662"/>
              <a:gd name="connsiteX2" fmla="*/ 4266380 w 4465410"/>
              <a:gd name="connsiteY2" fmla="*/ 3920327 h 4161662"/>
              <a:gd name="connsiteX3" fmla="*/ 3071006 w 4465410"/>
              <a:gd name="connsiteY3" fmla="*/ 4161662 h 4161662"/>
              <a:gd name="connsiteX4" fmla="*/ 0 w 4465410"/>
              <a:gd name="connsiteY4" fmla="*/ 1090656 h 4161662"/>
              <a:gd name="connsiteX5" fmla="*/ 138067 w 4465410"/>
              <a:gd name="connsiteY5" fmla="*/ 177433 h 4161662"/>
              <a:gd name="connsiteX6" fmla="*/ 203008 w 4465410"/>
              <a:gd name="connsiteY6" fmla="*/ 0 h 4161662"/>
              <a:gd name="connsiteX0" fmla="*/ 4465410 w 4556850"/>
              <a:gd name="connsiteY0" fmla="*/ 3824450 h 4161662"/>
              <a:gd name="connsiteX1" fmla="*/ 4266380 w 4556850"/>
              <a:gd name="connsiteY1" fmla="*/ 3920327 h 4161662"/>
              <a:gd name="connsiteX2" fmla="*/ 3071006 w 4556850"/>
              <a:gd name="connsiteY2" fmla="*/ 4161662 h 4161662"/>
              <a:gd name="connsiteX3" fmla="*/ 0 w 4556850"/>
              <a:gd name="connsiteY3" fmla="*/ 1090656 h 4161662"/>
              <a:gd name="connsiteX4" fmla="*/ 138067 w 4556850"/>
              <a:gd name="connsiteY4" fmla="*/ 177433 h 4161662"/>
              <a:gd name="connsiteX5" fmla="*/ 203008 w 4556850"/>
              <a:gd name="connsiteY5" fmla="*/ 0 h 4161662"/>
              <a:gd name="connsiteX6" fmla="*/ 4556850 w 4556850"/>
              <a:gd name="connsiteY6" fmla="*/ 3915890 h 4161662"/>
              <a:gd name="connsiteX0" fmla="*/ 4465410 w 4465410"/>
              <a:gd name="connsiteY0" fmla="*/ 3824450 h 4161662"/>
              <a:gd name="connsiteX1" fmla="*/ 4266380 w 4465410"/>
              <a:gd name="connsiteY1" fmla="*/ 3920327 h 4161662"/>
              <a:gd name="connsiteX2" fmla="*/ 3071006 w 4465410"/>
              <a:gd name="connsiteY2" fmla="*/ 4161662 h 4161662"/>
              <a:gd name="connsiteX3" fmla="*/ 0 w 4465410"/>
              <a:gd name="connsiteY3" fmla="*/ 1090656 h 4161662"/>
              <a:gd name="connsiteX4" fmla="*/ 138067 w 4465410"/>
              <a:gd name="connsiteY4" fmla="*/ 177433 h 4161662"/>
              <a:gd name="connsiteX5" fmla="*/ 203008 w 4465410"/>
              <a:gd name="connsiteY5" fmla="*/ 0 h 416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5410" h="4161662">
                <a:moveTo>
                  <a:pt x="4465410" y="3824450"/>
                </a:moveTo>
                <a:lnTo>
                  <a:pt x="4266380" y="3920327"/>
                </a:lnTo>
                <a:cubicBezTo>
                  <a:pt x="3898970" y="4075729"/>
                  <a:pt x="3495024" y="4161662"/>
                  <a:pt x="3071006" y="4161662"/>
                </a:cubicBezTo>
                <a:cubicBezTo>
                  <a:pt x="1374936" y="4161662"/>
                  <a:pt x="0" y="2786726"/>
                  <a:pt x="0" y="1090656"/>
                </a:cubicBezTo>
                <a:cubicBezTo>
                  <a:pt x="0" y="772643"/>
                  <a:pt x="48338" y="465920"/>
                  <a:pt x="138067" y="177433"/>
                </a:cubicBezTo>
                <a:lnTo>
                  <a:pt x="203008" y="0"/>
                </a:lnTo>
              </a:path>
            </a:pathLst>
          </a:custGeom>
          <a:noFill/>
          <a:ln w="254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66" name="Полилиния 65"/>
          <p:cNvSpPr/>
          <p:nvPr/>
        </p:nvSpPr>
        <p:spPr>
          <a:xfrm>
            <a:off x="3" y="5229474"/>
            <a:ext cx="3492498" cy="1628525"/>
          </a:xfrm>
          <a:custGeom>
            <a:avLst/>
            <a:gdLst>
              <a:gd name="connsiteX0" fmla="*/ 2988529 w 6232297"/>
              <a:gd name="connsiteY0" fmla="*/ 0 h 2906072"/>
              <a:gd name="connsiteX1" fmla="*/ 6186574 w 6232297"/>
              <a:gd name="connsiteY1" fmla="*/ 2606482 h 2906072"/>
              <a:gd name="connsiteX2" fmla="*/ 6232297 w 6232297"/>
              <a:gd name="connsiteY2" fmla="*/ 2906072 h 2906072"/>
              <a:gd name="connsiteX3" fmla="*/ 0 w 6232297"/>
              <a:gd name="connsiteY3" fmla="*/ 2906072 h 2906072"/>
              <a:gd name="connsiteX4" fmla="*/ 0 w 6232297"/>
              <a:gd name="connsiteY4" fmla="*/ 1953651 h 2906072"/>
              <a:gd name="connsiteX5" fmla="*/ 118155 w 6232297"/>
              <a:gd name="connsiteY5" fmla="*/ 1708375 h 2906072"/>
              <a:gd name="connsiteX6" fmla="*/ 2988529 w 6232297"/>
              <a:gd name="connsiteY6" fmla="*/ 0 h 2906072"/>
              <a:gd name="connsiteX0" fmla="*/ 2988529 w 6232297"/>
              <a:gd name="connsiteY0" fmla="*/ 0 h 2906072"/>
              <a:gd name="connsiteX1" fmla="*/ 6186574 w 6232297"/>
              <a:gd name="connsiteY1" fmla="*/ 2606482 h 2906072"/>
              <a:gd name="connsiteX2" fmla="*/ 6232297 w 6232297"/>
              <a:gd name="connsiteY2" fmla="*/ 2906072 h 2906072"/>
              <a:gd name="connsiteX3" fmla="*/ 0 w 6232297"/>
              <a:gd name="connsiteY3" fmla="*/ 1953651 h 2906072"/>
              <a:gd name="connsiteX4" fmla="*/ 118155 w 6232297"/>
              <a:gd name="connsiteY4" fmla="*/ 1708375 h 2906072"/>
              <a:gd name="connsiteX5" fmla="*/ 2988529 w 6232297"/>
              <a:gd name="connsiteY5" fmla="*/ 0 h 2906072"/>
              <a:gd name="connsiteX0" fmla="*/ 0 w 6232297"/>
              <a:gd name="connsiteY0" fmla="*/ 1953651 h 2906072"/>
              <a:gd name="connsiteX1" fmla="*/ 118155 w 6232297"/>
              <a:gd name="connsiteY1" fmla="*/ 1708375 h 2906072"/>
              <a:gd name="connsiteX2" fmla="*/ 2988529 w 6232297"/>
              <a:gd name="connsiteY2" fmla="*/ 0 h 2906072"/>
              <a:gd name="connsiteX3" fmla="*/ 6186574 w 6232297"/>
              <a:gd name="connsiteY3" fmla="*/ 2606482 h 2906072"/>
              <a:gd name="connsiteX4" fmla="*/ 6232297 w 6232297"/>
              <a:gd name="connsiteY4" fmla="*/ 2906072 h 2906072"/>
              <a:gd name="connsiteX5" fmla="*/ 91440 w 6232297"/>
              <a:gd name="connsiteY5" fmla="*/ 2045091 h 2906072"/>
              <a:gd name="connsiteX0" fmla="*/ 0 w 6232297"/>
              <a:gd name="connsiteY0" fmla="*/ 1953651 h 2906072"/>
              <a:gd name="connsiteX1" fmla="*/ 118155 w 6232297"/>
              <a:gd name="connsiteY1" fmla="*/ 1708375 h 2906072"/>
              <a:gd name="connsiteX2" fmla="*/ 2988529 w 6232297"/>
              <a:gd name="connsiteY2" fmla="*/ 0 h 2906072"/>
              <a:gd name="connsiteX3" fmla="*/ 6186574 w 6232297"/>
              <a:gd name="connsiteY3" fmla="*/ 2606482 h 2906072"/>
              <a:gd name="connsiteX4" fmla="*/ 6232297 w 6232297"/>
              <a:gd name="connsiteY4" fmla="*/ 2906072 h 290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2297" h="2906072">
                <a:moveTo>
                  <a:pt x="0" y="1953651"/>
                </a:moveTo>
                <a:lnTo>
                  <a:pt x="118155" y="1708375"/>
                </a:lnTo>
                <a:cubicBezTo>
                  <a:pt x="670941" y="690790"/>
                  <a:pt x="1749063" y="0"/>
                  <a:pt x="2988529" y="0"/>
                </a:cubicBezTo>
                <a:cubicBezTo>
                  <a:pt x="4566031" y="0"/>
                  <a:pt x="5882184" y="1118966"/>
                  <a:pt x="6186574" y="2606482"/>
                </a:cubicBezTo>
                <a:lnTo>
                  <a:pt x="6232297" y="2906072"/>
                </a:lnTo>
              </a:path>
            </a:pathLst>
          </a:custGeom>
          <a:noFill/>
          <a:ln w="41275">
            <a:gradFill>
              <a:gsLst>
                <a:gs pos="100000">
                  <a:srgbClr val="25A9E0">
                    <a:alpha val="40000"/>
                  </a:srgbClr>
                </a:gs>
                <a:gs pos="0">
                  <a:srgbClr val="22B8A0">
                    <a:alpha val="4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000000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75CEEA9-13EC-4526-B3EF-5E5B10081200}"/>
              </a:ext>
            </a:extLst>
          </p:cNvPr>
          <p:cNvGrpSpPr/>
          <p:nvPr/>
        </p:nvGrpSpPr>
        <p:grpSpPr>
          <a:xfrm>
            <a:off x="570214" y="4641336"/>
            <a:ext cx="1625599" cy="1714102"/>
            <a:chOff x="570214" y="4641336"/>
            <a:chExt cx="1625599" cy="1714102"/>
          </a:xfrm>
        </p:grpSpPr>
        <p:sp>
          <p:nvSpPr>
            <p:cNvPr id="16" name="Freeform 147">
              <a:extLst>
                <a:ext uri="{FF2B5EF4-FFF2-40B4-BE49-F238E27FC236}">
                  <a16:creationId xmlns:a16="http://schemas.microsoft.com/office/drawing/2014/main" id="{B5369DFF-5A8E-451F-A6A0-C86171997D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5976" y="5129492"/>
              <a:ext cx="420687" cy="826293"/>
            </a:xfrm>
            <a:custGeom>
              <a:avLst/>
              <a:gdLst>
                <a:gd name="T0" fmla="*/ 931 w 1030"/>
                <a:gd name="T1" fmla="*/ 46 h 2024"/>
                <a:gd name="T2" fmla="*/ 557 w 1030"/>
                <a:gd name="T3" fmla="*/ 117 h 2024"/>
                <a:gd name="T4" fmla="*/ 122 w 1030"/>
                <a:gd name="T5" fmla="*/ 616 h 2024"/>
                <a:gd name="T6" fmla="*/ 0 w 1030"/>
                <a:gd name="T7" fmla="*/ 1221 h 2024"/>
                <a:gd name="T8" fmla="*/ 267 w 1030"/>
                <a:gd name="T9" fmla="*/ 1738 h 2024"/>
                <a:gd name="T10" fmla="*/ 759 w 1030"/>
                <a:gd name="T11" fmla="*/ 2024 h 2024"/>
                <a:gd name="T12" fmla="*/ 995 w 1030"/>
                <a:gd name="T13" fmla="*/ 124 h 2024"/>
                <a:gd name="T14" fmla="*/ 759 w 1030"/>
                <a:gd name="T15" fmla="*/ 1977 h 2024"/>
                <a:gd name="T16" fmla="*/ 744 w 1030"/>
                <a:gd name="T17" fmla="*/ 1590 h 2024"/>
                <a:gd name="T18" fmla="*/ 819 w 1030"/>
                <a:gd name="T19" fmla="*/ 1488 h 2024"/>
                <a:gd name="T20" fmla="*/ 696 w 1030"/>
                <a:gd name="T21" fmla="*/ 1412 h 2024"/>
                <a:gd name="T22" fmla="*/ 906 w 1030"/>
                <a:gd name="T23" fmla="*/ 1334 h 2024"/>
                <a:gd name="T24" fmla="*/ 658 w 1030"/>
                <a:gd name="T25" fmla="*/ 1384 h 2024"/>
                <a:gd name="T26" fmla="*/ 482 w 1030"/>
                <a:gd name="T27" fmla="*/ 1826 h 2024"/>
                <a:gd name="T28" fmla="*/ 299 w 1030"/>
                <a:gd name="T29" fmla="*/ 1702 h 2024"/>
                <a:gd name="T30" fmla="*/ 47 w 1030"/>
                <a:gd name="T31" fmla="*/ 1221 h 2024"/>
                <a:gd name="T32" fmla="*/ 251 w 1030"/>
                <a:gd name="T33" fmla="*/ 977 h 2024"/>
                <a:gd name="T34" fmla="*/ 361 w 1030"/>
                <a:gd name="T35" fmla="*/ 1295 h 2024"/>
                <a:gd name="T36" fmla="*/ 449 w 1030"/>
                <a:gd name="T37" fmla="*/ 1217 h 2024"/>
                <a:gd name="T38" fmla="*/ 606 w 1030"/>
                <a:gd name="T39" fmla="*/ 1131 h 2024"/>
                <a:gd name="T40" fmla="*/ 685 w 1030"/>
                <a:gd name="T41" fmla="*/ 1053 h 2024"/>
                <a:gd name="T42" fmla="*/ 494 w 1030"/>
                <a:gd name="T43" fmla="*/ 1081 h 2024"/>
                <a:gd name="T44" fmla="*/ 98 w 1030"/>
                <a:gd name="T45" fmla="*/ 851 h 2024"/>
                <a:gd name="T46" fmla="*/ 435 w 1030"/>
                <a:gd name="T47" fmla="*/ 649 h 2024"/>
                <a:gd name="T48" fmla="*/ 176 w 1030"/>
                <a:gd name="T49" fmla="*/ 797 h 2024"/>
                <a:gd name="T50" fmla="*/ 482 w 1030"/>
                <a:gd name="T51" fmla="*/ 649 h 2024"/>
                <a:gd name="T52" fmla="*/ 557 w 1030"/>
                <a:gd name="T53" fmla="*/ 164 h 2024"/>
                <a:gd name="T54" fmla="*/ 647 w 1030"/>
                <a:gd name="T55" fmla="*/ 325 h 2024"/>
                <a:gd name="T56" fmla="*/ 481 w 1030"/>
                <a:gd name="T57" fmla="*/ 415 h 2024"/>
                <a:gd name="T58" fmla="*/ 637 w 1030"/>
                <a:gd name="T59" fmla="*/ 402 h 2024"/>
                <a:gd name="T60" fmla="*/ 646 w 1030"/>
                <a:gd name="T61" fmla="*/ 141 h 2024"/>
                <a:gd name="T62" fmla="*/ 904 w 1030"/>
                <a:gd name="T63" fmla="*/ 83 h 2024"/>
                <a:gd name="T64" fmla="*/ 984 w 1030"/>
                <a:gd name="T65" fmla="*/ 282 h 2024"/>
                <a:gd name="T66" fmla="*/ 819 w 1030"/>
                <a:gd name="T67" fmla="*/ 1535 h 2024"/>
                <a:gd name="T68" fmla="*/ 787 w 1030"/>
                <a:gd name="T69" fmla="*/ 1567 h 2024"/>
                <a:gd name="T70" fmla="*/ 859 w 1030"/>
                <a:gd name="T71" fmla="*/ 1334 h 2024"/>
                <a:gd name="T72" fmla="*/ 439 w 1030"/>
                <a:gd name="T73" fmla="*/ 1263 h 2024"/>
                <a:gd name="T74" fmla="*/ 407 w 1030"/>
                <a:gd name="T75" fmla="*/ 1295 h 2024"/>
                <a:gd name="T76" fmla="*/ 685 w 1030"/>
                <a:gd name="T77" fmla="*/ 1099 h 2024"/>
                <a:gd name="T78" fmla="*/ 653 w 1030"/>
                <a:gd name="T79" fmla="*/ 1131 h 2024"/>
                <a:gd name="T80" fmla="*/ 222 w 1030"/>
                <a:gd name="T81" fmla="*/ 797 h 2024"/>
                <a:gd name="T82" fmla="*/ 592 w 1030"/>
                <a:gd name="T83" fmla="*/ 415 h 2024"/>
                <a:gd name="T84" fmla="*/ 560 w 1030"/>
                <a:gd name="T85" fmla="*/ 383 h 2024"/>
                <a:gd name="T86" fmla="*/ 590 w 1030"/>
                <a:gd name="T87" fmla="*/ 40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0" h="2024">
                  <a:moveTo>
                    <a:pt x="974" y="87"/>
                  </a:moveTo>
                  <a:cubicBezTo>
                    <a:pt x="961" y="72"/>
                    <a:pt x="947" y="58"/>
                    <a:pt x="932" y="46"/>
                  </a:cubicBezTo>
                  <a:cubicBezTo>
                    <a:pt x="932" y="46"/>
                    <a:pt x="932" y="46"/>
                    <a:pt x="931" y="46"/>
                  </a:cubicBezTo>
                  <a:cubicBezTo>
                    <a:pt x="893" y="16"/>
                    <a:pt x="847" y="0"/>
                    <a:pt x="800" y="0"/>
                  </a:cubicBezTo>
                  <a:cubicBezTo>
                    <a:pt x="719" y="0"/>
                    <a:pt x="645" y="46"/>
                    <a:pt x="603" y="121"/>
                  </a:cubicBezTo>
                  <a:cubicBezTo>
                    <a:pt x="588" y="118"/>
                    <a:pt x="573" y="117"/>
                    <a:pt x="557" y="117"/>
                  </a:cubicBezTo>
                  <a:cubicBezTo>
                    <a:pt x="408" y="117"/>
                    <a:pt x="287" y="251"/>
                    <a:pt x="287" y="416"/>
                  </a:cubicBezTo>
                  <a:cubicBezTo>
                    <a:pt x="287" y="420"/>
                    <a:pt x="287" y="458"/>
                    <a:pt x="286" y="481"/>
                  </a:cubicBezTo>
                  <a:cubicBezTo>
                    <a:pt x="221" y="507"/>
                    <a:pt x="164" y="554"/>
                    <a:pt x="122" y="616"/>
                  </a:cubicBezTo>
                  <a:cubicBezTo>
                    <a:pt x="76" y="684"/>
                    <a:pt x="52" y="765"/>
                    <a:pt x="52" y="851"/>
                  </a:cubicBezTo>
                  <a:cubicBezTo>
                    <a:pt x="52" y="879"/>
                    <a:pt x="66" y="972"/>
                    <a:pt x="70" y="1004"/>
                  </a:cubicBezTo>
                  <a:cubicBezTo>
                    <a:pt x="25" y="1065"/>
                    <a:pt x="0" y="1142"/>
                    <a:pt x="0" y="1221"/>
                  </a:cubicBezTo>
                  <a:cubicBezTo>
                    <a:pt x="0" y="1364"/>
                    <a:pt x="79" y="1491"/>
                    <a:pt x="199" y="1541"/>
                  </a:cubicBezTo>
                  <a:cubicBezTo>
                    <a:pt x="203" y="1609"/>
                    <a:pt x="224" y="1673"/>
                    <a:pt x="260" y="1727"/>
                  </a:cubicBezTo>
                  <a:cubicBezTo>
                    <a:pt x="262" y="1731"/>
                    <a:pt x="264" y="1734"/>
                    <a:pt x="267" y="1738"/>
                  </a:cubicBezTo>
                  <a:cubicBezTo>
                    <a:pt x="290" y="1771"/>
                    <a:pt x="319" y="1799"/>
                    <a:pt x="351" y="1821"/>
                  </a:cubicBezTo>
                  <a:cubicBezTo>
                    <a:pt x="393" y="1851"/>
                    <a:pt x="442" y="1869"/>
                    <a:pt x="492" y="1875"/>
                  </a:cubicBezTo>
                  <a:cubicBezTo>
                    <a:pt x="522" y="1933"/>
                    <a:pt x="619" y="2024"/>
                    <a:pt x="759" y="2024"/>
                  </a:cubicBezTo>
                  <a:cubicBezTo>
                    <a:pt x="909" y="2024"/>
                    <a:pt x="1030" y="1890"/>
                    <a:pt x="1030" y="1724"/>
                  </a:cubicBezTo>
                  <a:cubicBezTo>
                    <a:pt x="1030" y="282"/>
                    <a:pt x="1030" y="282"/>
                    <a:pt x="1030" y="282"/>
                  </a:cubicBezTo>
                  <a:cubicBezTo>
                    <a:pt x="1030" y="226"/>
                    <a:pt x="1018" y="171"/>
                    <a:pt x="995" y="124"/>
                  </a:cubicBezTo>
                  <a:cubicBezTo>
                    <a:pt x="988" y="108"/>
                    <a:pt x="980" y="96"/>
                    <a:pt x="974" y="87"/>
                  </a:cubicBezTo>
                  <a:close/>
                  <a:moveTo>
                    <a:pt x="984" y="1724"/>
                  </a:moveTo>
                  <a:cubicBezTo>
                    <a:pt x="984" y="1864"/>
                    <a:pt x="883" y="1977"/>
                    <a:pt x="759" y="1977"/>
                  </a:cubicBezTo>
                  <a:cubicBezTo>
                    <a:pt x="621" y="1977"/>
                    <a:pt x="542" y="1878"/>
                    <a:pt x="531" y="1847"/>
                  </a:cubicBezTo>
                  <a:cubicBezTo>
                    <a:pt x="528" y="1831"/>
                    <a:pt x="515" y="1723"/>
                    <a:pt x="576" y="1653"/>
                  </a:cubicBezTo>
                  <a:cubicBezTo>
                    <a:pt x="612" y="1612"/>
                    <a:pt x="669" y="1591"/>
                    <a:pt x="744" y="1590"/>
                  </a:cubicBezTo>
                  <a:cubicBezTo>
                    <a:pt x="754" y="1622"/>
                    <a:pt x="784" y="1646"/>
                    <a:pt x="819" y="1646"/>
                  </a:cubicBezTo>
                  <a:cubicBezTo>
                    <a:pt x="863" y="1646"/>
                    <a:pt x="898" y="1610"/>
                    <a:pt x="898" y="1567"/>
                  </a:cubicBezTo>
                  <a:cubicBezTo>
                    <a:pt x="898" y="1524"/>
                    <a:pt x="863" y="1488"/>
                    <a:pt x="819" y="1488"/>
                  </a:cubicBezTo>
                  <a:cubicBezTo>
                    <a:pt x="784" y="1488"/>
                    <a:pt x="754" y="1512"/>
                    <a:pt x="744" y="1544"/>
                  </a:cubicBezTo>
                  <a:cubicBezTo>
                    <a:pt x="718" y="1544"/>
                    <a:pt x="693" y="1546"/>
                    <a:pt x="670" y="1551"/>
                  </a:cubicBezTo>
                  <a:cubicBezTo>
                    <a:pt x="663" y="1492"/>
                    <a:pt x="671" y="1446"/>
                    <a:pt x="696" y="1412"/>
                  </a:cubicBezTo>
                  <a:cubicBezTo>
                    <a:pt x="714" y="1386"/>
                    <a:pt x="739" y="1374"/>
                    <a:pt x="756" y="1367"/>
                  </a:cubicBezTo>
                  <a:cubicBezTo>
                    <a:pt x="769" y="1394"/>
                    <a:pt x="796" y="1413"/>
                    <a:pt x="827" y="1413"/>
                  </a:cubicBezTo>
                  <a:cubicBezTo>
                    <a:pt x="871" y="1413"/>
                    <a:pt x="906" y="1377"/>
                    <a:pt x="906" y="1334"/>
                  </a:cubicBezTo>
                  <a:cubicBezTo>
                    <a:pt x="906" y="1291"/>
                    <a:pt x="871" y="1255"/>
                    <a:pt x="827" y="1255"/>
                  </a:cubicBezTo>
                  <a:cubicBezTo>
                    <a:pt x="788" y="1255"/>
                    <a:pt x="756" y="1283"/>
                    <a:pt x="750" y="1320"/>
                  </a:cubicBezTo>
                  <a:cubicBezTo>
                    <a:pt x="727" y="1327"/>
                    <a:pt x="688" y="1344"/>
                    <a:pt x="658" y="1384"/>
                  </a:cubicBezTo>
                  <a:cubicBezTo>
                    <a:pt x="625" y="1429"/>
                    <a:pt x="614" y="1490"/>
                    <a:pt x="625" y="1564"/>
                  </a:cubicBezTo>
                  <a:cubicBezTo>
                    <a:pt x="591" y="1578"/>
                    <a:pt x="563" y="1597"/>
                    <a:pt x="540" y="1623"/>
                  </a:cubicBezTo>
                  <a:cubicBezTo>
                    <a:pt x="482" y="1690"/>
                    <a:pt x="479" y="1780"/>
                    <a:pt x="482" y="1826"/>
                  </a:cubicBezTo>
                  <a:cubicBezTo>
                    <a:pt x="445" y="1820"/>
                    <a:pt x="409" y="1805"/>
                    <a:pt x="377" y="1783"/>
                  </a:cubicBezTo>
                  <a:cubicBezTo>
                    <a:pt x="350" y="1764"/>
                    <a:pt x="326" y="1740"/>
                    <a:pt x="305" y="1711"/>
                  </a:cubicBezTo>
                  <a:cubicBezTo>
                    <a:pt x="303" y="1707"/>
                    <a:pt x="301" y="1704"/>
                    <a:pt x="299" y="1702"/>
                  </a:cubicBezTo>
                  <a:cubicBezTo>
                    <a:pt x="265" y="1650"/>
                    <a:pt x="247" y="1589"/>
                    <a:pt x="245" y="1525"/>
                  </a:cubicBezTo>
                  <a:cubicBezTo>
                    <a:pt x="245" y="1515"/>
                    <a:pt x="239" y="1507"/>
                    <a:pt x="230" y="1503"/>
                  </a:cubicBezTo>
                  <a:cubicBezTo>
                    <a:pt x="120" y="1464"/>
                    <a:pt x="47" y="1350"/>
                    <a:pt x="47" y="1221"/>
                  </a:cubicBezTo>
                  <a:cubicBezTo>
                    <a:pt x="47" y="1149"/>
                    <a:pt x="70" y="1079"/>
                    <a:pt x="113" y="1024"/>
                  </a:cubicBezTo>
                  <a:cubicBezTo>
                    <a:pt x="114" y="1024"/>
                    <a:pt x="114" y="1024"/>
                    <a:pt x="114" y="1023"/>
                  </a:cubicBezTo>
                  <a:cubicBezTo>
                    <a:pt x="153" y="993"/>
                    <a:pt x="202" y="977"/>
                    <a:pt x="251" y="977"/>
                  </a:cubicBezTo>
                  <a:cubicBezTo>
                    <a:pt x="339" y="977"/>
                    <a:pt x="418" y="1028"/>
                    <a:pt x="455" y="1107"/>
                  </a:cubicBezTo>
                  <a:cubicBezTo>
                    <a:pt x="422" y="1137"/>
                    <a:pt x="402" y="1180"/>
                    <a:pt x="402" y="1226"/>
                  </a:cubicBezTo>
                  <a:cubicBezTo>
                    <a:pt x="378" y="1239"/>
                    <a:pt x="361" y="1265"/>
                    <a:pt x="361" y="1295"/>
                  </a:cubicBezTo>
                  <a:cubicBezTo>
                    <a:pt x="361" y="1339"/>
                    <a:pt x="396" y="1374"/>
                    <a:pt x="439" y="1374"/>
                  </a:cubicBezTo>
                  <a:cubicBezTo>
                    <a:pt x="483" y="1374"/>
                    <a:pt x="518" y="1339"/>
                    <a:pt x="518" y="1295"/>
                  </a:cubicBezTo>
                  <a:cubicBezTo>
                    <a:pt x="518" y="1255"/>
                    <a:pt x="488" y="1222"/>
                    <a:pt x="449" y="1217"/>
                  </a:cubicBezTo>
                  <a:cubicBezTo>
                    <a:pt x="454" y="1163"/>
                    <a:pt x="497" y="1117"/>
                    <a:pt x="553" y="1112"/>
                  </a:cubicBezTo>
                  <a:cubicBezTo>
                    <a:pt x="572" y="1110"/>
                    <a:pt x="590" y="1113"/>
                    <a:pt x="607" y="1120"/>
                  </a:cubicBezTo>
                  <a:cubicBezTo>
                    <a:pt x="607" y="1123"/>
                    <a:pt x="606" y="1127"/>
                    <a:pt x="606" y="1131"/>
                  </a:cubicBezTo>
                  <a:cubicBezTo>
                    <a:pt x="606" y="1175"/>
                    <a:pt x="642" y="1210"/>
                    <a:pt x="685" y="1210"/>
                  </a:cubicBezTo>
                  <a:cubicBezTo>
                    <a:pt x="728" y="1210"/>
                    <a:pt x="764" y="1175"/>
                    <a:pt x="764" y="1131"/>
                  </a:cubicBezTo>
                  <a:cubicBezTo>
                    <a:pt x="764" y="1088"/>
                    <a:pt x="728" y="1053"/>
                    <a:pt x="685" y="1053"/>
                  </a:cubicBezTo>
                  <a:cubicBezTo>
                    <a:pt x="663" y="1053"/>
                    <a:pt x="642" y="1062"/>
                    <a:pt x="628" y="1077"/>
                  </a:cubicBezTo>
                  <a:cubicBezTo>
                    <a:pt x="603" y="1067"/>
                    <a:pt x="576" y="1063"/>
                    <a:pt x="548" y="1065"/>
                  </a:cubicBezTo>
                  <a:cubicBezTo>
                    <a:pt x="529" y="1067"/>
                    <a:pt x="510" y="1073"/>
                    <a:pt x="494" y="1081"/>
                  </a:cubicBezTo>
                  <a:cubicBezTo>
                    <a:pt x="448" y="989"/>
                    <a:pt x="354" y="930"/>
                    <a:pt x="251" y="930"/>
                  </a:cubicBezTo>
                  <a:cubicBezTo>
                    <a:pt x="202" y="930"/>
                    <a:pt x="154" y="943"/>
                    <a:pt x="112" y="968"/>
                  </a:cubicBezTo>
                  <a:cubicBezTo>
                    <a:pt x="106" y="925"/>
                    <a:pt x="98" y="869"/>
                    <a:pt x="98" y="851"/>
                  </a:cubicBezTo>
                  <a:cubicBezTo>
                    <a:pt x="98" y="701"/>
                    <a:pt x="182" y="571"/>
                    <a:pt x="306" y="523"/>
                  </a:cubicBezTo>
                  <a:cubicBezTo>
                    <a:pt x="307" y="523"/>
                    <a:pt x="308" y="523"/>
                    <a:pt x="310" y="523"/>
                  </a:cubicBezTo>
                  <a:cubicBezTo>
                    <a:pt x="379" y="523"/>
                    <a:pt x="435" y="579"/>
                    <a:pt x="435" y="649"/>
                  </a:cubicBezTo>
                  <a:cubicBezTo>
                    <a:pt x="435" y="711"/>
                    <a:pt x="389" y="763"/>
                    <a:pt x="329" y="773"/>
                  </a:cubicBezTo>
                  <a:cubicBezTo>
                    <a:pt x="318" y="741"/>
                    <a:pt x="289" y="719"/>
                    <a:pt x="254" y="719"/>
                  </a:cubicBezTo>
                  <a:cubicBezTo>
                    <a:pt x="211" y="719"/>
                    <a:pt x="176" y="754"/>
                    <a:pt x="176" y="797"/>
                  </a:cubicBezTo>
                  <a:cubicBezTo>
                    <a:pt x="176" y="841"/>
                    <a:pt x="211" y="876"/>
                    <a:pt x="254" y="876"/>
                  </a:cubicBezTo>
                  <a:cubicBezTo>
                    <a:pt x="290" y="876"/>
                    <a:pt x="320" y="852"/>
                    <a:pt x="330" y="820"/>
                  </a:cubicBezTo>
                  <a:cubicBezTo>
                    <a:pt x="415" y="810"/>
                    <a:pt x="482" y="737"/>
                    <a:pt x="482" y="649"/>
                  </a:cubicBezTo>
                  <a:cubicBezTo>
                    <a:pt x="482" y="562"/>
                    <a:pt x="417" y="490"/>
                    <a:pt x="333" y="478"/>
                  </a:cubicBezTo>
                  <a:cubicBezTo>
                    <a:pt x="333" y="455"/>
                    <a:pt x="334" y="420"/>
                    <a:pt x="334" y="416"/>
                  </a:cubicBezTo>
                  <a:cubicBezTo>
                    <a:pt x="334" y="277"/>
                    <a:pt x="434" y="164"/>
                    <a:pt x="557" y="164"/>
                  </a:cubicBezTo>
                  <a:cubicBezTo>
                    <a:pt x="573" y="164"/>
                    <a:pt x="590" y="166"/>
                    <a:pt x="606" y="170"/>
                  </a:cubicBezTo>
                  <a:cubicBezTo>
                    <a:pt x="631" y="185"/>
                    <a:pt x="649" y="209"/>
                    <a:pt x="657" y="237"/>
                  </a:cubicBezTo>
                  <a:cubicBezTo>
                    <a:pt x="666" y="267"/>
                    <a:pt x="662" y="298"/>
                    <a:pt x="647" y="325"/>
                  </a:cubicBezTo>
                  <a:cubicBezTo>
                    <a:pt x="639" y="339"/>
                    <a:pt x="629" y="351"/>
                    <a:pt x="616" y="360"/>
                  </a:cubicBezTo>
                  <a:cubicBezTo>
                    <a:pt x="602" y="346"/>
                    <a:pt x="582" y="337"/>
                    <a:pt x="560" y="337"/>
                  </a:cubicBezTo>
                  <a:cubicBezTo>
                    <a:pt x="517" y="337"/>
                    <a:pt x="481" y="372"/>
                    <a:pt x="481" y="415"/>
                  </a:cubicBezTo>
                  <a:cubicBezTo>
                    <a:pt x="481" y="459"/>
                    <a:pt x="517" y="494"/>
                    <a:pt x="560" y="494"/>
                  </a:cubicBezTo>
                  <a:cubicBezTo>
                    <a:pt x="603" y="494"/>
                    <a:pt x="639" y="459"/>
                    <a:pt x="639" y="415"/>
                  </a:cubicBezTo>
                  <a:cubicBezTo>
                    <a:pt x="639" y="411"/>
                    <a:pt x="638" y="407"/>
                    <a:pt x="637" y="402"/>
                  </a:cubicBezTo>
                  <a:cubicBezTo>
                    <a:pt x="658" y="388"/>
                    <a:pt x="675" y="370"/>
                    <a:pt x="688" y="347"/>
                  </a:cubicBezTo>
                  <a:cubicBezTo>
                    <a:pt x="709" y="310"/>
                    <a:pt x="714" y="266"/>
                    <a:pt x="702" y="224"/>
                  </a:cubicBezTo>
                  <a:cubicBezTo>
                    <a:pt x="693" y="191"/>
                    <a:pt x="673" y="162"/>
                    <a:pt x="646" y="141"/>
                  </a:cubicBezTo>
                  <a:cubicBezTo>
                    <a:pt x="680" y="82"/>
                    <a:pt x="737" y="47"/>
                    <a:pt x="800" y="47"/>
                  </a:cubicBezTo>
                  <a:cubicBezTo>
                    <a:pt x="837" y="47"/>
                    <a:pt x="872" y="59"/>
                    <a:pt x="903" y="83"/>
                  </a:cubicBezTo>
                  <a:cubicBezTo>
                    <a:pt x="903" y="83"/>
                    <a:pt x="904" y="83"/>
                    <a:pt x="904" y="83"/>
                  </a:cubicBezTo>
                  <a:cubicBezTo>
                    <a:pt x="916" y="93"/>
                    <a:pt x="927" y="104"/>
                    <a:pt x="937" y="116"/>
                  </a:cubicBezTo>
                  <a:cubicBezTo>
                    <a:pt x="940" y="120"/>
                    <a:pt x="946" y="129"/>
                    <a:pt x="953" y="144"/>
                  </a:cubicBezTo>
                  <a:cubicBezTo>
                    <a:pt x="973" y="185"/>
                    <a:pt x="984" y="233"/>
                    <a:pt x="984" y="282"/>
                  </a:cubicBezTo>
                  <a:lnTo>
                    <a:pt x="984" y="1724"/>
                  </a:lnTo>
                  <a:close/>
                  <a:moveTo>
                    <a:pt x="787" y="1567"/>
                  </a:moveTo>
                  <a:cubicBezTo>
                    <a:pt x="787" y="1549"/>
                    <a:pt x="802" y="1535"/>
                    <a:pt x="819" y="1535"/>
                  </a:cubicBezTo>
                  <a:cubicBezTo>
                    <a:pt x="837" y="1535"/>
                    <a:pt x="851" y="1549"/>
                    <a:pt x="851" y="1567"/>
                  </a:cubicBezTo>
                  <a:cubicBezTo>
                    <a:pt x="851" y="1585"/>
                    <a:pt x="837" y="1599"/>
                    <a:pt x="819" y="1599"/>
                  </a:cubicBezTo>
                  <a:cubicBezTo>
                    <a:pt x="802" y="1599"/>
                    <a:pt x="787" y="1585"/>
                    <a:pt x="787" y="1567"/>
                  </a:cubicBezTo>
                  <a:close/>
                  <a:moveTo>
                    <a:pt x="795" y="1334"/>
                  </a:moveTo>
                  <a:cubicBezTo>
                    <a:pt x="795" y="1316"/>
                    <a:pt x="810" y="1302"/>
                    <a:pt x="827" y="1302"/>
                  </a:cubicBezTo>
                  <a:cubicBezTo>
                    <a:pt x="845" y="1302"/>
                    <a:pt x="859" y="1316"/>
                    <a:pt x="859" y="1334"/>
                  </a:cubicBezTo>
                  <a:cubicBezTo>
                    <a:pt x="859" y="1352"/>
                    <a:pt x="845" y="1366"/>
                    <a:pt x="827" y="1366"/>
                  </a:cubicBezTo>
                  <a:cubicBezTo>
                    <a:pt x="810" y="1366"/>
                    <a:pt x="795" y="1352"/>
                    <a:pt x="795" y="1334"/>
                  </a:cubicBezTo>
                  <a:close/>
                  <a:moveTo>
                    <a:pt x="439" y="1263"/>
                  </a:moveTo>
                  <a:cubicBezTo>
                    <a:pt x="457" y="1263"/>
                    <a:pt x="471" y="1278"/>
                    <a:pt x="471" y="1295"/>
                  </a:cubicBezTo>
                  <a:cubicBezTo>
                    <a:pt x="471" y="1313"/>
                    <a:pt x="457" y="1327"/>
                    <a:pt x="439" y="1327"/>
                  </a:cubicBezTo>
                  <a:cubicBezTo>
                    <a:pt x="422" y="1327"/>
                    <a:pt x="407" y="1313"/>
                    <a:pt x="407" y="1295"/>
                  </a:cubicBezTo>
                  <a:cubicBezTo>
                    <a:pt x="407" y="1278"/>
                    <a:pt x="422" y="1263"/>
                    <a:pt x="439" y="1263"/>
                  </a:cubicBezTo>
                  <a:close/>
                  <a:moveTo>
                    <a:pt x="653" y="1131"/>
                  </a:moveTo>
                  <a:cubicBezTo>
                    <a:pt x="653" y="1114"/>
                    <a:pt x="667" y="1099"/>
                    <a:pt x="685" y="1099"/>
                  </a:cubicBezTo>
                  <a:cubicBezTo>
                    <a:pt x="703" y="1099"/>
                    <a:pt x="717" y="1114"/>
                    <a:pt x="717" y="1131"/>
                  </a:cubicBezTo>
                  <a:cubicBezTo>
                    <a:pt x="717" y="1149"/>
                    <a:pt x="703" y="1163"/>
                    <a:pt x="685" y="1163"/>
                  </a:cubicBezTo>
                  <a:cubicBezTo>
                    <a:pt x="667" y="1163"/>
                    <a:pt x="653" y="1149"/>
                    <a:pt x="653" y="1131"/>
                  </a:cubicBezTo>
                  <a:close/>
                  <a:moveTo>
                    <a:pt x="286" y="797"/>
                  </a:moveTo>
                  <a:cubicBezTo>
                    <a:pt x="286" y="815"/>
                    <a:pt x="272" y="829"/>
                    <a:pt x="254" y="829"/>
                  </a:cubicBezTo>
                  <a:cubicBezTo>
                    <a:pt x="237" y="829"/>
                    <a:pt x="222" y="815"/>
                    <a:pt x="222" y="797"/>
                  </a:cubicBezTo>
                  <a:cubicBezTo>
                    <a:pt x="222" y="780"/>
                    <a:pt x="237" y="765"/>
                    <a:pt x="254" y="765"/>
                  </a:cubicBezTo>
                  <a:cubicBezTo>
                    <a:pt x="272" y="765"/>
                    <a:pt x="286" y="780"/>
                    <a:pt x="286" y="797"/>
                  </a:cubicBezTo>
                  <a:close/>
                  <a:moveTo>
                    <a:pt x="592" y="415"/>
                  </a:moveTo>
                  <a:cubicBezTo>
                    <a:pt x="592" y="433"/>
                    <a:pt x="578" y="447"/>
                    <a:pt x="560" y="447"/>
                  </a:cubicBezTo>
                  <a:cubicBezTo>
                    <a:pt x="542" y="447"/>
                    <a:pt x="528" y="433"/>
                    <a:pt x="528" y="415"/>
                  </a:cubicBezTo>
                  <a:cubicBezTo>
                    <a:pt x="528" y="398"/>
                    <a:pt x="542" y="383"/>
                    <a:pt x="560" y="383"/>
                  </a:cubicBezTo>
                  <a:cubicBezTo>
                    <a:pt x="572" y="383"/>
                    <a:pt x="582" y="390"/>
                    <a:pt x="588" y="400"/>
                  </a:cubicBezTo>
                  <a:cubicBezTo>
                    <a:pt x="588" y="401"/>
                    <a:pt x="588" y="402"/>
                    <a:pt x="589" y="402"/>
                  </a:cubicBezTo>
                  <a:cubicBezTo>
                    <a:pt x="589" y="403"/>
                    <a:pt x="589" y="403"/>
                    <a:pt x="590" y="404"/>
                  </a:cubicBezTo>
                  <a:cubicBezTo>
                    <a:pt x="591" y="407"/>
                    <a:pt x="592" y="411"/>
                    <a:pt x="592" y="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48">
              <a:extLst>
                <a:ext uri="{FF2B5EF4-FFF2-40B4-BE49-F238E27FC236}">
                  <a16:creationId xmlns:a16="http://schemas.microsoft.com/office/drawing/2014/main" id="{DD2D2B5A-F772-49AA-A5C5-EFE4374E15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2357" y="5301339"/>
              <a:ext cx="134937" cy="227012"/>
            </a:xfrm>
            <a:custGeom>
              <a:avLst/>
              <a:gdLst>
                <a:gd name="T0" fmla="*/ 251 w 330"/>
                <a:gd name="T1" fmla="*/ 0 h 556"/>
                <a:gd name="T2" fmla="*/ 175 w 330"/>
                <a:gd name="T3" fmla="*/ 60 h 556"/>
                <a:gd name="T4" fmla="*/ 0 w 330"/>
                <a:gd name="T5" fmla="*/ 290 h 556"/>
                <a:gd name="T6" fmla="*/ 54 w 330"/>
                <a:gd name="T7" fmla="*/ 442 h 556"/>
                <a:gd name="T8" fmla="*/ 46 w 330"/>
                <a:gd name="T9" fmla="*/ 477 h 556"/>
                <a:gd name="T10" fmla="*/ 125 w 330"/>
                <a:gd name="T11" fmla="*/ 556 h 556"/>
                <a:gd name="T12" fmla="*/ 203 w 330"/>
                <a:gd name="T13" fmla="*/ 477 h 556"/>
                <a:gd name="T14" fmla="*/ 125 w 330"/>
                <a:gd name="T15" fmla="*/ 398 h 556"/>
                <a:gd name="T16" fmla="*/ 87 w 330"/>
                <a:gd name="T17" fmla="*/ 408 h 556"/>
                <a:gd name="T18" fmla="*/ 47 w 330"/>
                <a:gd name="T19" fmla="*/ 290 h 556"/>
                <a:gd name="T20" fmla="*/ 178 w 330"/>
                <a:gd name="T21" fmla="*/ 108 h 556"/>
                <a:gd name="T22" fmla="*/ 251 w 330"/>
                <a:gd name="T23" fmla="*/ 158 h 556"/>
                <a:gd name="T24" fmla="*/ 330 w 330"/>
                <a:gd name="T25" fmla="*/ 79 h 556"/>
                <a:gd name="T26" fmla="*/ 251 w 330"/>
                <a:gd name="T27" fmla="*/ 0 h 556"/>
                <a:gd name="T28" fmla="*/ 157 w 330"/>
                <a:gd name="T29" fmla="*/ 477 h 556"/>
                <a:gd name="T30" fmla="*/ 125 w 330"/>
                <a:gd name="T31" fmla="*/ 509 h 556"/>
                <a:gd name="T32" fmla="*/ 93 w 330"/>
                <a:gd name="T33" fmla="*/ 477 h 556"/>
                <a:gd name="T34" fmla="*/ 125 w 330"/>
                <a:gd name="T35" fmla="*/ 445 h 556"/>
                <a:gd name="T36" fmla="*/ 157 w 330"/>
                <a:gd name="T37" fmla="*/ 477 h 556"/>
                <a:gd name="T38" fmla="*/ 251 w 330"/>
                <a:gd name="T39" fmla="*/ 111 h 556"/>
                <a:gd name="T40" fmla="*/ 219 w 330"/>
                <a:gd name="T41" fmla="*/ 79 h 556"/>
                <a:gd name="T42" fmla="*/ 219 w 330"/>
                <a:gd name="T43" fmla="*/ 79 h 556"/>
                <a:gd name="T44" fmla="*/ 251 w 330"/>
                <a:gd name="T45" fmla="*/ 47 h 556"/>
                <a:gd name="T46" fmla="*/ 283 w 330"/>
                <a:gd name="T47" fmla="*/ 79 h 556"/>
                <a:gd name="T48" fmla="*/ 251 w 330"/>
                <a:gd name="T49" fmla="*/ 111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556">
                  <a:moveTo>
                    <a:pt x="251" y="0"/>
                  </a:moveTo>
                  <a:cubicBezTo>
                    <a:pt x="214" y="0"/>
                    <a:pt x="183" y="26"/>
                    <a:pt x="175" y="60"/>
                  </a:cubicBezTo>
                  <a:cubicBezTo>
                    <a:pt x="73" y="89"/>
                    <a:pt x="0" y="183"/>
                    <a:pt x="0" y="290"/>
                  </a:cubicBezTo>
                  <a:cubicBezTo>
                    <a:pt x="0" y="346"/>
                    <a:pt x="19" y="399"/>
                    <a:pt x="54" y="442"/>
                  </a:cubicBezTo>
                  <a:cubicBezTo>
                    <a:pt x="49" y="452"/>
                    <a:pt x="46" y="464"/>
                    <a:pt x="46" y="477"/>
                  </a:cubicBezTo>
                  <a:cubicBezTo>
                    <a:pt x="46" y="520"/>
                    <a:pt x="81" y="556"/>
                    <a:pt x="125" y="556"/>
                  </a:cubicBezTo>
                  <a:cubicBezTo>
                    <a:pt x="168" y="556"/>
                    <a:pt x="203" y="520"/>
                    <a:pt x="203" y="477"/>
                  </a:cubicBezTo>
                  <a:cubicBezTo>
                    <a:pt x="203" y="434"/>
                    <a:pt x="168" y="398"/>
                    <a:pt x="125" y="398"/>
                  </a:cubicBezTo>
                  <a:cubicBezTo>
                    <a:pt x="111" y="398"/>
                    <a:pt x="98" y="402"/>
                    <a:pt x="87" y="408"/>
                  </a:cubicBezTo>
                  <a:cubicBezTo>
                    <a:pt x="61" y="374"/>
                    <a:pt x="47" y="333"/>
                    <a:pt x="47" y="290"/>
                  </a:cubicBezTo>
                  <a:cubicBezTo>
                    <a:pt x="47" y="207"/>
                    <a:pt x="101" y="134"/>
                    <a:pt x="178" y="108"/>
                  </a:cubicBezTo>
                  <a:cubicBezTo>
                    <a:pt x="190" y="137"/>
                    <a:pt x="218" y="158"/>
                    <a:pt x="251" y="158"/>
                  </a:cubicBezTo>
                  <a:cubicBezTo>
                    <a:pt x="295" y="158"/>
                    <a:pt x="330" y="122"/>
                    <a:pt x="330" y="79"/>
                  </a:cubicBezTo>
                  <a:cubicBezTo>
                    <a:pt x="330" y="35"/>
                    <a:pt x="295" y="0"/>
                    <a:pt x="251" y="0"/>
                  </a:cubicBezTo>
                  <a:close/>
                  <a:moveTo>
                    <a:pt x="157" y="477"/>
                  </a:moveTo>
                  <a:cubicBezTo>
                    <a:pt x="157" y="495"/>
                    <a:pt x="142" y="509"/>
                    <a:pt x="125" y="509"/>
                  </a:cubicBezTo>
                  <a:cubicBezTo>
                    <a:pt x="107" y="509"/>
                    <a:pt x="93" y="495"/>
                    <a:pt x="93" y="477"/>
                  </a:cubicBezTo>
                  <a:cubicBezTo>
                    <a:pt x="93" y="459"/>
                    <a:pt x="107" y="445"/>
                    <a:pt x="125" y="445"/>
                  </a:cubicBezTo>
                  <a:cubicBezTo>
                    <a:pt x="142" y="445"/>
                    <a:pt x="157" y="459"/>
                    <a:pt x="157" y="477"/>
                  </a:cubicBezTo>
                  <a:close/>
                  <a:moveTo>
                    <a:pt x="251" y="111"/>
                  </a:moveTo>
                  <a:cubicBezTo>
                    <a:pt x="234" y="111"/>
                    <a:pt x="219" y="97"/>
                    <a:pt x="219" y="79"/>
                  </a:cubicBezTo>
                  <a:cubicBezTo>
                    <a:pt x="219" y="79"/>
                    <a:pt x="219" y="79"/>
                    <a:pt x="219" y="79"/>
                  </a:cubicBezTo>
                  <a:cubicBezTo>
                    <a:pt x="219" y="61"/>
                    <a:pt x="234" y="47"/>
                    <a:pt x="251" y="47"/>
                  </a:cubicBezTo>
                  <a:cubicBezTo>
                    <a:pt x="269" y="47"/>
                    <a:pt x="283" y="61"/>
                    <a:pt x="283" y="79"/>
                  </a:cubicBezTo>
                  <a:cubicBezTo>
                    <a:pt x="283" y="96"/>
                    <a:pt x="269" y="111"/>
                    <a:pt x="251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49">
              <a:extLst>
                <a:ext uri="{FF2B5EF4-FFF2-40B4-BE49-F238E27FC236}">
                  <a16:creationId xmlns:a16="http://schemas.microsoft.com/office/drawing/2014/main" id="{ABDD5A9C-BDEA-4F5A-A175-6483D3EC0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9363" y="5129492"/>
              <a:ext cx="420687" cy="826293"/>
            </a:xfrm>
            <a:custGeom>
              <a:avLst/>
              <a:gdLst>
                <a:gd name="T0" fmla="*/ 908 w 1030"/>
                <a:gd name="T1" fmla="*/ 616 h 2024"/>
                <a:gd name="T2" fmla="*/ 473 w 1030"/>
                <a:gd name="T3" fmla="*/ 117 h 2024"/>
                <a:gd name="T4" fmla="*/ 99 w 1030"/>
                <a:gd name="T5" fmla="*/ 46 h 2024"/>
                <a:gd name="T6" fmla="*/ 35 w 1030"/>
                <a:gd name="T7" fmla="*/ 124 h 2024"/>
                <a:gd name="T8" fmla="*/ 271 w 1030"/>
                <a:gd name="T9" fmla="*/ 2024 h 2024"/>
                <a:gd name="T10" fmla="*/ 763 w 1030"/>
                <a:gd name="T11" fmla="*/ 1738 h 2024"/>
                <a:gd name="T12" fmla="*/ 1030 w 1030"/>
                <a:gd name="T13" fmla="*/ 1221 h 2024"/>
                <a:gd name="T14" fmla="*/ 785 w 1030"/>
                <a:gd name="T15" fmla="*/ 1525 h 2024"/>
                <a:gd name="T16" fmla="*/ 653 w 1030"/>
                <a:gd name="T17" fmla="*/ 1783 h 2024"/>
                <a:gd name="T18" fmla="*/ 405 w 1030"/>
                <a:gd name="T19" fmla="*/ 1564 h 2024"/>
                <a:gd name="T20" fmla="*/ 203 w 1030"/>
                <a:gd name="T21" fmla="*/ 1255 h 2024"/>
                <a:gd name="T22" fmla="*/ 274 w 1030"/>
                <a:gd name="T23" fmla="*/ 1367 h 2024"/>
                <a:gd name="T24" fmla="*/ 286 w 1030"/>
                <a:gd name="T25" fmla="*/ 1544 h 2024"/>
                <a:gd name="T26" fmla="*/ 211 w 1030"/>
                <a:gd name="T27" fmla="*/ 1646 h 2024"/>
                <a:gd name="T28" fmla="*/ 499 w 1030"/>
                <a:gd name="T29" fmla="*/ 1847 h 2024"/>
                <a:gd name="T30" fmla="*/ 46 w 1030"/>
                <a:gd name="T31" fmla="*/ 282 h 2024"/>
                <a:gd name="T32" fmla="*/ 126 w 1030"/>
                <a:gd name="T33" fmla="*/ 83 h 2024"/>
                <a:gd name="T34" fmla="*/ 384 w 1030"/>
                <a:gd name="T35" fmla="*/ 141 h 2024"/>
                <a:gd name="T36" fmla="*/ 393 w 1030"/>
                <a:gd name="T37" fmla="*/ 402 h 2024"/>
                <a:gd name="T38" fmla="*/ 549 w 1030"/>
                <a:gd name="T39" fmla="*/ 415 h 2024"/>
                <a:gd name="T40" fmla="*/ 383 w 1030"/>
                <a:gd name="T41" fmla="*/ 325 h 2024"/>
                <a:gd name="T42" fmla="*/ 473 w 1030"/>
                <a:gd name="T43" fmla="*/ 164 h 2024"/>
                <a:gd name="T44" fmla="*/ 548 w 1030"/>
                <a:gd name="T45" fmla="*/ 649 h 2024"/>
                <a:gd name="T46" fmla="*/ 854 w 1030"/>
                <a:gd name="T47" fmla="*/ 797 h 2024"/>
                <a:gd name="T48" fmla="*/ 595 w 1030"/>
                <a:gd name="T49" fmla="*/ 649 h 2024"/>
                <a:gd name="T50" fmla="*/ 932 w 1030"/>
                <a:gd name="T51" fmla="*/ 851 h 2024"/>
                <a:gd name="T52" fmla="*/ 536 w 1030"/>
                <a:gd name="T53" fmla="*/ 1081 h 2024"/>
                <a:gd name="T54" fmla="*/ 345 w 1030"/>
                <a:gd name="T55" fmla="*/ 1053 h 2024"/>
                <a:gd name="T56" fmla="*/ 424 w 1030"/>
                <a:gd name="T57" fmla="*/ 1131 h 2024"/>
                <a:gd name="T58" fmla="*/ 581 w 1030"/>
                <a:gd name="T59" fmla="*/ 1217 h 2024"/>
                <a:gd name="T60" fmla="*/ 669 w 1030"/>
                <a:gd name="T61" fmla="*/ 1295 h 2024"/>
                <a:gd name="T62" fmla="*/ 779 w 1030"/>
                <a:gd name="T63" fmla="*/ 977 h 2024"/>
                <a:gd name="T64" fmla="*/ 983 w 1030"/>
                <a:gd name="T65" fmla="*/ 1221 h 2024"/>
                <a:gd name="T66" fmla="*/ 203 w 1030"/>
                <a:gd name="T67" fmla="*/ 1366 h 2024"/>
                <a:gd name="T68" fmla="*/ 235 w 1030"/>
                <a:gd name="T69" fmla="*/ 1334 h 2024"/>
                <a:gd name="T70" fmla="*/ 179 w 1030"/>
                <a:gd name="T71" fmla="*/ 1567 h 2024"/>
                <a:gd name="T72" fmla="*/ 440 w 1030"/>
                <a:gd name="T73" fmla="*/ 404 h 2024"/>
                <a:gd name="T74" fmla="*/ 470 w 1030"/>
                <a:gd name="T75" fmla="*/ 383 h 2024"/>
                <a:gd name="T76" fmla="*/ 438 w 1030"/>
                <a:gd name="T77" fmla="*/ 415 h 2024"/>
                <a:gd name="T78" fmla="*/ 776 w 1030"/>
                <a:gd name="T79" fmla="*/ 765 h 2024"/>
                <a:gd name="T80" fmla="*/ 744 w 1030"/>
                <a:gd name="T81" fmla="*/ 797 h 2024"/>
                <a:gd name="T82" fmla="*/ 313 w 1030"/>
                <a:gd name="T83" fmla="*/ 1131 h 2024"/>
                <a:gd name="T84" fmla="*/ 591 w 1030"/>
                <a:gd name="T85" fmla="*/ 1263 h 2024"/>
                <a:gd name="T86" fmla="*/ 559 w 1030"/>
                <a:gd name="T87" fmla="*/ 1295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0" h="2024">
                  <a:moveTo>
                    <a:pt x="960" y="1004"/>
                  </a:moveTo>
                  <a:cubicBezTo>
                    <a:pt x="964" y="972"/>
                    <a:pt x="978" y="879"/>
                    <a:pt x="978" y="851"/>
                  </a:cubicBezTo>
                  <a:cubicBezTo>
                    <a:pt x="978" y="765"/>
                    <a:pt x="954" y="684"/>
                    <a:pt x="908" y="616"/>
                  </a:cubicBezTo>
                  <a:cubicBezTo>
                    <a:pt x="866" y="554"/>
                    <a:pt x="809" y="507"/>
                    <a:pt x="744" y="481"/>
                  </a:cubicBezTo>
                  <a:cubicBezTo>
                    <a:pt x="743" y="458"/>
                    <a:pt x="743" y="420"/>
                    <a:pt x="743" y="416"/>
                  </a:cubicBezTo>
                  <a:cubicBezTo>
                    <a:pt x="743" y="251"/>
                    <a:pt x="622" y="117"/>
                    <a:pt x="473" y="117"/>
                  </a:cubicBezTo>
                  <a:cubicBezTo>
                    <a:pt x="457" y="117"/>
                    <a:pt x="442" y="118"/>
                    <a:pt x="427" y="121"/>
                  </a:cubicBezTo>
                  <a:cubicBezTo>
                    <a:pt x="385" y="46"/>
                    <a:pt x="311" y="0"/>
                    <a:pt x="230" y="0"/>
                  </a:cubicBezTo>
                  <a:cubicBezTo>
                    <a:pt x="183" y="0"/>
                    <a:pt x="138" y="16"/>
                    <a:pt x="99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83" y="58"/>
                    <a:pt x="69" y="72"/>
                    <a:pt x="56" y="87"/>
                  </a:cubicBezTo>
                  <a:cubicBezTo>
                    <a:pt x="50" y="96"/>
                    <a:pt x="42" y="108"/>
                    <a:pt x="35" y="124"/>
                  </a:cubicBezTo>
                  <a:cubicBezTo>
                    <a:pt x="12" y="171"/>
                    <a:pt x="0" y="226"/>
                    <a:pt x="0" y="282"/>
                  </a:cubicBezTo>
                  <a:cubicBezTo>
                    <a:pt x="0" y="1724"/>
                    <a:pt x="0" y="1724"/>
                    <a:pt x="0" y="1724"/>
                  </a:cubicBezTo>
                  <a:cubicBezTo>
                    <a:pt x="0" y="1890"/>
                    <a:pt x="121" y="2024"/>
                    <a:pt x="271" y="2024"/>
                  </a:cubicBezTo>
                  <a:cubicBezTo>
                    <a:pt x="411" y="2024"/>
                    <a:pt x="508" y="1933"/>
                    <a:pt x="538" y="1875"/>
                  </a:cubicBezTo>
                  <a:cubicBezTo>
                    <a:pt x="588" y="1869"/>
                    <a:pt x="637" y="1851"/>
                    <a:pt x="679" y="1821"/>
                  </a:cubicBezTo>
                  <a:cubicBezTo>
                    <a:pt x="711" y="1799"/>
                    <a:pt x="740" y="1771"/>
                    <a:pt x="763" y="1738"/>
                  </a:cubicBezTo>
                  <a:cubicBezTo>
                    <a:pt x="766" y="1734"/>
                    <a:pt x="768" y="1731"/>
                    <a:pt x="770" y="1727"/>
                  </a:cubicBezTo>
                  <a:cubicBezTo>
                    <a:pt x="806" y="1673"/>
                    <a:pt x="827" y="1609"/>
                    <a:pt x="831" y="1541"/>
                  </a:cubicBezTo>
                  <a:cubicBezTo>
                    <a:pt x="951" y="1491"/>
                    <a:pt x="1030" y="1364"/>
                    <a:pt x="1030" y="1221"/>
                  </a:cubicBezTo>
                  <a:cubicBezTo>
                    <a:pt x="1030" y="1142"/>
                    <a:pt x="1005" y="1065"/>
                    <a:pt x="960" y="1004"/>
                  </a:cubicBezTo>
                  <a:close/>
                  <a:moveTo>
                    <a:pt x="800" y="1503"/>
                  </a:moveTo>
                  <a:cubicBezTo>
                    <a:pt x="791" y="1507"/>
                    <a:pt x="785" y="1515"/>
                    <a:pt x="785" y="1525"/>
                  </a:cubicBezTo>
                  <a:cubicBezTo>
                    <a:pt x="783" y="1589"/>
                    <a:pt x="765" y="1650"/>
                    <a:pt x="731" y="1702"/>
                  </a:cubicBezTo>
                  <a:cubicBezTo>
                    <a:pt x="729" y="1704"/>
                    <a:pt x="727" y="1707"/>
                    <a:pt x="725" y="1711"/>
                  </a:cubicBezTo>
                  <a:cubicBezTo>
                    <a:pt x="704" y="1740"/>
                    <a:pt x="680" y="1764"/>
                    <a:pt x="653" y="1783"/>
                  </a:cubicBezTo>
                  <a:cubicBezTo>
                    <a:pt x="621" y="1805"/>
                    <a:pt x="585" y="1820"/>
                    <a:pt x="548" y="1826"/>
                  </a:cubicBezTo>
                  <a:cubicBezTo>
                    <a:pt x="551" y="1780"/>
                    <a:pt x="548" y="1690"/>
                    <a:pt x="490" y="1623"/>
                  </a:cubicBezTo>
                  <a:cubicBezTo>
                    <a:pt x="467" y="1597"/>
                    <a:pt x="439" y="1578"/>
                    <a:pt x="405" y="1564"/>
                  </a:cubicBezTo>
                  <a:cubicBezTo>
                    <a:pt x="416" y="1490"/>
                    <a:pt x="405" y="1429"/>
                    <a:pt x="372" y="1384"/>
                  </a:cubicBezTo>
                  <a:cubicBezTo>
                    <a:pt x="342" y="1344"/>
                    <a:pt x="303" y="1327"/>
                    <a:pt x="280" y="1320"/>
                  </a:cubicBezTo>
                  <a:cubicBezTo>
                    <a:pt x="274" y="1283"/>
                    <a:pt x="242" y="1255"/>
                    <a:pt x="203" y="1255"/>
                  </a:cubicBezTo>
                  <a:cubicBezTo>
                    <a:pt x="159" y="1255"/>
                    <a:pt x="124" y="1291"/>
                    <a:pt x="124" y="1334"/>
                  </a:cubicBezTo>
                  <a:cubicBezTo>
                    <a:pt x="124" y="1377"/>
                    <a:pt x="159" y="1413"/>
                    <a:pt x="203" y="1413"/>
                  </a:cubicBezTo>
                  <a:cubicBezTo>
                    <a:pt x="234" y="1413"/>
                    <a:pt x="261" y="1394"/>
                    <a:pt x="274" y="1367"/>
                  </a:cubicBezTo>
                  <a:cubicBezTo>
                    <a:pt x="291" y="1374"/>
                    <a:pt x="316" y="1386"/>
                    <a:pt x="334" y="1412"/>
                  </a:cubicBezTo>
                  <a:cubicBezTo>
                    <a:pt x="359" y="1446"/>
                    <a:pt x="367" y="1492"/>
                    <a:pt x="360" y="1551"/>
                  </a:cubicBezTo>
                  <a:cubicBezTo>
                    <a:pt x="337" y="1546"/>
                    <a:pt x="312" y="1544"/>
                    <a:pt x="286" y="1544"/>
                  </a:cubicBezTo>
                  <a:cubicBezTo>
                    <a:pt x="276" y="1512"/>
                    <a:pt x="246" y="1488"/>
                    <a:pt x="211" y="1488"/>
                  </a:cubicBezTo>
                  <a:cubicBezTo>
                    <a:pt x="167" y="1488"/>
                    <a:pt x="132" y="1524"/>
                    <a:pt x="132" y="1567"/>
                  </a:cubicBezTo>
                  <a:cubicBezTo>
                    <a:pt x="132" y="1610"/>
                    <a:pt x="167" y="1646"/>
                    <a:pt x="211" y="1646"/>
                  </a:cubicBezTo>
                  <a:cubicBezTo>
                    <a:pt x="246" y="1646"/>
                    <a:pt x="276" y="1622"/>
                    <a:pt x="286" y="1590"/>
                  </a:cubicBezTo>
                  <a:cubicBezTo>
                    <a:pt x="361" y="1591"/>
                    <a:pt x="418" y="1612"/>
                    <a:pt x="454" y="1653"/>
                  </a:cubicBezTo>
                  <a:cubicBezTo>
                    <a:pt x="515" y="1723"/>
                    <a:pt x="502" y="1831"/>
                    <a:pt x="499" y="1847"/>
                  </a:cubicBezTo>
                  <a:cubicBezTo>
                    <a:pt x="488" y="1878"/>
                    <a:pt x="409" y="1977"/>
                    <a:pt x="271" y="1977"/>
                  </a:cubicBezTo>
                  <a:cubicBezTo>
                    <a:pt x="147" y="1977"/>
                    <a:pt x="46" y="1864"/>
                    <a:pt x="46" y="1724"/>
                  </a:cubicBezTo>
                  <a:cubicBezTo>
                    <a:pt x="46" y="282"/>
                    <a:pt x="46" y="282"/>
                    <a:pt x="46" y="282"/>
                  </a:cubicBezTo>
                  <a:cubicBezTo>
                    <a:pt x="46" y="233"/>
                    <a:pt x="57" y="185"/>
                    <a:pt x="77" y="144"/>
                  </a:cubicBezTo>
                  <a:cubicBezTo>
                    <a:pt x="84" y="129"/>
                    <a:pt x="90" y="120"/>
                    <a:pt x="93" y="116"/>
                  </a:cubicBezTo>
                  <a:cubicBezTo>
                    <a:pt x="103" y="104"/>
                    <a:pt x="114" y="9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58" y="59"/>
                    <a:pt x="193" y="47"/>
                    <a:pt x="230" y="47"/>
                  </a:cubicBezTo>
                  <a:cubicBezTo>
                    <a:pt x="293" y="47"/>
                    <a:pt x="350" y="82"/>
                    <a:pt x="384" y="141"/>
                  </a:cubicBezTo>
                  <a:cubicBezTo>
                    <a:pt x="357" y="162"/>
                    <a:pt x="337" y="191"/>
                    <a:pt x="328" y="224"/>
                  </a:cubicBezTo>
                  <a:cubicBezTo>
                    <a:pt x="316" y="266"/>
                    <a:pt x="321" y="310"/>
                    <a:pt x="342" y="347"/>
                  </a:cubicBezTo>
                  <a:cubicBezTo>
                    <a:pt x="355" y="370"/>
                    <a:pt x="372" y="388"/>
                    <a:pt x="393" y="402"/>
                  </a:cubicBezTo>
                  <a:cubicBezTo>
                    <a:pt x="392" y="407"/>
                    <a:pt x="391" y="411"/>
                    <a:pt x="391" y="415"/>
                  </a:cubicBezTo>
                  <a:cubicBezTo>
                    <a:pt x="391" y="459"/>
                    <a:pt x="427" y="494"/>
                    <a:pt x="470" y="494"/>
                  </a:cubicBezTo>
                  <a:cubicBezTo>
                    <a:pt x="513" y="494"/>
                    <a:pt x="549" y="459"/>
                    <a:pt x="549" y="415"/>
                  </a:cubicBezTo>
                  <a:cubicBezTo>
                    <a:pt x="549" y="372"/>
                    <a:pt x="513" y="337"/>
                    <a:pt x="470" y="337"/>
                  </a:cubicBezTo>
                  <a:cubicBezTo>
                    <a:pt x="448" y="337"/>
                    <a:pt x="428" y="346"/>
                    <a:pt x="414" y="360"/>
                  </a:cubicBezTo>
                  <a:cubicBezTo>
                    <a:pt x="401" y="351"/>
                    <a:pt x="391" y="339"/>
                    <a:pt x="383" y="325"/>
                  </a:cubicBezTo>
                  <a:cubicBezTo>
                    <a:pt x="368" y="298"/>
                    <a:pt x="364" y="267"/>
                    <a:pt x="373" y="237"/>
                  </a:cubicBezTo>
                  <a:cubicBezTo>
                    <a:pt x="381" y="209"/>
                    <a:pt x="399" y="185"/>
                    <a:pt x="424" y="170"/>
                  </a:cubicBezTo>
                  <a:cubicBezTo>
                    <a:pt x="440" y="166"/>
                    <a:pt x="456" y="164"/>
                    <a:pt x="473" y="164"/>
                  </a:cubicBezTo>
                  <a:cubicBezTo>
                    <a:pt x="596" y="164"/>
                    <a:pt x="696" y="277"/>
                    <a:pt x="696" y="416"/>
                  </a:cubicBezTo>
                  <a:cubicBezTo>
                    <a:pt x="696" y="420"/>
                    <a:pt x="697" y="455"/>
                    <a:pt x="697" y="478"/>
                  </a:cubicBezTo>
                  <a:cubicBezTo>
                    <a:pt x="613" y="490"/>
                    <a:pt x="548" y="562"/>
                    <a:pt x="548" y="649"/>
                  </a:cubicBezTo>
                  <a:cubicBezTo>
                    <a:pt x="548" y="737"/>
                    <a:pt x="615" y="810"/>
                    <a:pt x="700" y="820"/>
                  </a:cubicBezTo>
                  <a:cubicBezTo>
                    <a:pt x="710" y="852"/>
                    <a:pt x="740" y="876"/>
                    <a:pt x="776" y="876"/>
                  </a:cubicBezTo>
                  <a:cubicBezTo>
                    <a:pt x="819" y="876"/>
                    <a:pt x="854" y="841"/>
                    <a:pt x="854" y="797"/>
                  </a:cubicBezTo>
                  <a:cubicBezTo>
                    <a:pt x="854" y="754"/>
                    <a:pt x="819" y="719"/>
                    <a:pt x="776" y="719"/>
                  </a:cubicBezTo>
                  <a:cubicBezTo>
                    <a:pt x="741" y="719"/>
                    <a:pt x="712" y="741"/>
                    <a:pt x="701" y="773"/>
                  </a:cubicBezTo>
                  <a:cubicBezTo>
                    <a:pt x="641" y="763"/>
                    <a:pt x="595" y="711"/>
                    <a:pt x="595" y="649"/>
                  </a:cubicBezTo>
                  <a:cubicBezTo>
                    <a:pt x="595" y="579"/>
                    <a:pt x="651" y="523"/>
                    <a:pt x="720" y="523"/>
                  </a:cubicBezTo>
                  <a:cubicBezTo>
                    <a:pt x="722" y="523"/>
                    <a:pt x="723" y="523"/>
                    <a:pt x="724" y="523"/>
                  </a:cubicBezTo>
                  <a:cubicBezTo>
                    <a:pt x="848" y="571"/>
                    <a:pt x="932" y="701"/>
                    <a:pt x="932" y="851"/>
                  </a:cubicBezTo>
                  <a:cubicBezTo>
                    <a:pt x="932" y="869"/>
                    <a:pt x="924" y="925"/>
                    <a:pt x="918" y="968"/>
                  </a:cubicBezTo>
                  <a:cubicBezTo>
                    <a:pt x="876" y="943"/>
                    <a:pt x="828" y="930"/>
                    <a:pt x="779" y="930"/>
                  </a:cubicBezTo>
                  <a:cubicBezTo>
                    <a:pt x="676" y="930"/>
                    <a:pt x="582" y="989"/>
                    <a:pt x="536" y="1081"/>
                  </a:cubicBezTo>
                  <a:cubicBezTo>
                    <a:pt x="520" y="1073"/>
                    <a:pt x="501" y="1067"/>
                    <a:pt x="482" y="1065"/>
                  </a:cubicBezTo>
                  <a:cubicBezTo>
                    <a:pt x="454" y="1063"/>
                    <a:pt x="427" y="1067"/>
                    <a:pt x="402" y="1077"/>
                  </a:cubicBezTo>
                  <a:cubicBezTo>
                    <a:pt x="388" y="1062"/>
                    <a:pt x="367" y="1053"/>
                    <a:pt x="345" y="1053"/>
                  </a:cubicBezTo>
                  <a:cubicBezTo>
                    <a:pt x="302" y="1053"/>
                    <a:pt x="266" y="1088"/>
                    <a:pt x="266" y="1131"/>
                  </a:cubicBezTo>
                  <a:cubicBezTo>
                    <a:pt x="266" y="1175"/>
                    <a:pt x="302" y="1210"/>
                    <a:pt x="345" y="1210"/>
                  </a:cubicBezTo>
                  <a:cubicBezTo>
                    <a:pt x="388" y="1210"/>
                    <a:pt x="424" y="1175"/>
                    <a:pt x="424" y="1131"/>
                  </a:cubicBezTo>
                  <a:cubicBezTo>
                    <a:pt x="424" y="1127"/>
                    <a:pt x="423" y="1123"/>
                    <a:pt x="423" y="1120"/>
                  </a:cubicBezTo>
                  <a:cubicBezTo>
                    <a:pt x="440" y="1113"/>
                    <a:pt x="458" y="1110"/>
                    <a:pt x="477" y="1112"/>
                  </a:cubicBezTo>
                  <a:cubicBezTo>
                    <a:pt x="533" y="1117"/>
                    <a:pt x="576" y="1163"/>
                    <a:pt x="581" y="1217"/>
                  </a:cubicBezTo>
                  <a:cubicBezTo>
                    <a:pt x="542" y="1222"/>
                    <a:pt x="512" y="1255"/>
                    <a:pt x="512" y="1295"/>
                  </a:cubicBezTo>
                  <a:cubicBezTo>
                    <a:pt x="512" y="1339"/>
                    <a:pt x="547" y="1374"/>
                    <a:pt x="591" y="1374"/>
                  </a:cubicBezTo>
                  <a:cubicBezTo>
                    <a:pt x="634" y="1374"/>
                    <a:pt x="669" y="1339"/>
                    <a:pt x="669" y="1295"/>
                  </a:cubicBezTo>
                  <a:cubicBezTo>
                    <a:pt x="669" y="1265"/>
                    <a:pt x="652" y="1239"/>
                    <a:pt x="628" y="1226"/>
                  </a:cubicBezTo>
                  <a:cubicBezTo>
                    <a:pt x="628" y="1180"/>
                    <a:pt x="608" y="1137"/>
                    <a:pt x="575" y="1107"/>
                  </a:cubicBezTo>
                  <a:cubicBezTo>
                    <a:pt x="612" y="1028"/>
                    <a:pt x="691" y="977"/>
                    <a:pt x="779" y="977"/>
                  </a:cubicBezTo>
                  <a:cubicBezTo>
                    <a:pt x="828" y="977"/>
                    <a:pt x="877" y="993"/>
                    <a:pt x="916" y="1023"/>
                  </a:cubicBezTo>
                  <a:cubicBezTo>
                    <a:pt x="916" y="1024"/>
                    <a:pt x="916" y="1024"/>
                    <a:pt x="917" y="1024"/>
                  </a:cubicBezTo>
                  <a:cubicBezTo>
                    <a:pt x="960" y="1079"/>
                    <a:pt x="983" y="1149"/>
                    <a:pt x="983" y="1221"/>
                  </a:cubicBezTo>
                  <a:cubicBezTo>
                    <a:pt x="983" y="1350"/>
                    <a:pt x="910" y="1464"/>
                    <a:pt x="800" y="1503"/>
                  </a:cubicBezTo>
                  <a:close/>
                  <a:moveTo>
                    <a:pt x="235" y="1334"/>
                  </a:moveTo>
                  <a:cubicBezTo>
                    <a:pt x="235" y="1352"/>
                    <a:pt x="220" y="1366"/>
                    <a:pt x="203" y="1366"/>
                  </a:cubicBezTo>
                  <a:cubicBezTo>
                    <a:pt x="185" y="1366"/>
                    <a:pt x="171" y="1352"/>
                    <a:pt x="171" y="1334"/>
                  </a:cubicBezTo>
                  <a:cubicBezTo>
                    <a:pt x="171" y="1316"/>
                    <a:pt x="185" y="1302"/>
                    <a:pt x="203" y="1302"/>
                  </a:cubicBezTo>
                  <a:cubicBezTo>
                    <a:pt x="220" y="1302"/>
                    <a:pt x="235" y="1316"/>
                    <a:pt x="235" y="1334"/>
                  </a:cubicBezTo>
                  <a:close/>
                  <a:moveTo>
                    <a:pt x="243" y="1567"/>
                  </a:moveTo>
                  <a:cubicBezTo>
                    <a:pt x="243" y="1585"/>
                    <a:pt x="228" y="1599"/>
                    <a:pt x="211" y="1599"/>
                  </a:cubicBezTo>
                  <a:cubicBezTo>
                    <a:pt x="193" y="1599"/>
                    <a:pt x="179" y="1585"/>
                    <a:pt x="179" y="1567"/>
                  </a:cubicBezTo>
                  <a:cubicBezTo>
                    <a:pt x="179" y="1549"/>
                    <a:pt x="193" y="1535"/>
                    <a:pt x="211" y="1535"/>
                  </a:cubicBezTo>
                  <a:cubicBezTo>
                    <a:pt x="228" y="1535"/>
                    <a:pt x="243" y="1549"/>
                    <a:pt x="243" y="1567"/>
                  </a:cubicBezTo>
                  <a:close/>
                  <a:moveTo>
                    <a:pt x="440" y="404"/>
                  </a:moveTo>
                  <a:cubicBezTo>
                    <a:pt x="441" y="403"/>
                    <a:pt x="441" y="403"/>
                    <a:pt x="441" y="402"/>
                  </a:cubicBezTo>
                  <a:cubicBezTo>
                    <a:pt x="442" y="402"/>
                    <a:pt x="442" y="401"/>
                    <a:pt x="442" y="400"/>
                  </a:cubicBezTo>
                  <a:cubicBezTo>
                    <a:pt x="448" y="390"/>
                    <a:pt x="458" y="383"/>
                    <a:pt x="470" y="383"/>
                  </a:cubicBezTo>
                  <a:cubicBezTo>
                    <a:pt x="488" y="383"/>
                    <a:pt x="502" y="398"/>
                    <a:pt x="502" y="415"/>
                  </a:cubicBezTo>
                  <a:cubicBezTo>
                    <a:pt x="502" y="433"/>
                    <a:pt x="488" y="447"/>
                    <a:pt x="470" y="447"/>
                  </a:cubicBezTo>
                  <a:cubicBezTo>
                    <a:pt x="452" y="447"/>
                    <a:pt x="438" y="433"/>
                    <a:pt x="438" y="415"/>
                  </a:cubicBezTo>
                  <a:cubicBezTo>
                    <a:pt x="438" y="411"/>
                    <a:pt x="439" y="407"/>
                    <a:pt x="440" y="404"/>
                  </a:cubicBezTo>
                  <a:close/>
                  <a:moveTo>
                    <a:pt x="744" y="797"/>
                  </a:moveTo>
                  <a:cubicBezTo>
                    <a:pt x="744" y="780"/>
                    <a:pt x="758" y="765"/>
                    <a:pt x="776" y="765"/>
                  </a:cubicBezTo>
                  <a:cubicBezTo>
                    <a:pt x="793" y="765"/>
                    <a:pt x="808" y="780"/>
                    <a:pt x="808" y="797"/>
                  </a:cubicBezTo>
                  <a:cubicBezTo>
                    <a:pt x="808" y="815"/>
                    <a:pt x="793" y="829"/>
                    <a:pt x="776" y="829"/>
                  </a:cubicBezTo>
                  <a:cubicBezTo>
                    <a:pt x="758" y="829"/>
                    <a:pt x="744" y="815"/>
                    <a:pt x="744" y="797"/>
                  </a:cubicBezTo>
                  <a:close/>
                  <a:moveTo>
                    <a:pt x="377" y="1131"/>
                  </a:moveTo>
                  <a:cubicBezTo>
                    <a:pt x="377" y="1149"/>
                    <a:pt x="363" y="1163"/>
                    <a:pt x="345" y="1163"/>
                  </a:cubicBezTo>
                  <a:cubicBezTo>
                    <a:pt x="327" y="1163"/>
                    <a:pt x="313" y="1149"/>
                    <a:pt x="313" y="1131"/>
                  </a:cubicBezTo>
                  <a:cubicBezTo>
                    <a:pt x="313" y="1114"/>
                    <a:pt x="327" y="1099"/>
                    <a:pt x="345" y="1099"/>
                  </a:cubicBezTo>
                  <a:cubicBezTo>
                    <a:pt x="363" y="1099"/>
                    <a:pt x="377" y="1114"/>
                    <a:pt x="377" y="1131"/>
                  </a:cubicBezTo>
                  <a:close/>
                  <a:moveTo>
                    <a:pt x="591" y="1263"/>
                  </a:moveTo>
                  <a:cubicBezTo>
                    <a:pt x="608" y="1263"/>
                    <a:pt x="623" y="1278"/>
                    <a:pt x="623" y="1295"/>
                  </a:cubicBezTo>
                  <a:cubicBezTo>
                    <a:pt x="623" y="1313"/>
                    <a:pt x="608" y="1327"/>
                    <a:pt x="591" y="1327"/>
                  </a:cubicBezTo>
                  <a:cubicBezTo>
                    <a:pt x="573" y="1327"/>
                    <a:pt x="559" y="1313"/>
                    <a:pt x="559" y="1295"/>
                  </a:cubicBezTo>
                  <a:cubicBezTo>
                    <a:pt x="559" y="1278"/>
                    <a:pt x="573" y="1263"/>
                    <a:pt x="591" y="1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50">
              <a:extLst>
                <a:ext uri="{FF2B5EF4-FFF2-40B4-BE49-F238E27FC236}">
                  <a16:creationId xmlns:a16="http://schemas.microsoft.com/office/drawing/2014/main" id="{BF6B9250-F020-434C-8324-C0312D7B55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9129" y="5301339"/>
              <a:ext cx="134541" cy="227012"/>
            </a:xfrm>
            <a:custGeom>
              <a:avLst/>
              <a:gdLst>
                <a:gd name="T0" fmla="*/ 284 w 330"/>
                <a:gd name="T1" fmla="*/ 477 h 556"/>
                <a:gd name="T2" fmla="*/ 276 w 330"/>
                <a:gd name="T3" fmla="*/ 442 h 556"/>
                <a:gd name="T4" fmla="*/ 330 w 330"/>
                <a:gd name="T5" fmla="*/ 290 h 556"/>
                <a:gd name="T6" fmla="*/ 155 w 330"/>
                <a:gd name="T7" fmla="*/ 60 h 556"/>
                <a:gd name="T8" fmla="*/ 79 w 330"/>
                <a:gd name="T9" fmla="*/ 0 h 556"/>
                <a:gd name="T10" fmla="*/ 0 w 330"/>
                <a:gd name="T11" fmla="*/ 79 h 556"/>
                <a:gd name="T12" fmla="*/ 79 w 330"/>
                <a:gd name="T13" fmla="*/ 158 h 556"/>
                <a:gd name="T14" fmla="*/ 152 w 330"/>
                <a:gd name="T15" fmla="*/ 108 h 556"/>
                <a:gd name="T16" fmla="*/ 283 w 330"/>
                <a:gd name="T17" fmla="*/ 290 h 556"/>
                <a:gd name="T18" fmla="*/ 243 w 330"/>
                <a:gd name="T19" fmla="*/ 408 h 556"/>
                <a:gd name="T20" fmla="*/ 205 w 330"/>
                <a:gd name="T21" fmla="*/ 398 h 556"/>
                <a:gd name="T22" fmla="*/ 127 w 330"/>
                <a:gd name="T23" fmla="*/ 477 h 556"/>
                <a:gd name="T24" fmla="*/ 205 w 330"/>
                <a:gd name="T25" fmla="*/ 556 h 556"/>
                <a:gd name="T26" fmla="*/ 284 w 330"/>
                <a:gd name="T27" fmla="*/ 477 h 556"/>
                <a:gd name="T28" fmla="*/ 79 w 330"/>
                <a:gd name="T29" fmla="*/ 111 h 556"/>
                <a:gd name="T30" fmla="*/ 47 w 330"/>
                <a:gd name="T31" fmla="*/ 79 h 556"/>
                <a:gd name="T32" fmla="*/ 79 w 330"/>
                <a:gd name="T33" fmla="*/ 47 h 556"/>
                <a:gd name="T34" fmla="*/ 111 w 330"/>
                <a:gd name="T35" fmla="*/ 79 h 556"/>
                <a:gd name="T36" fmla="*/ 111 w 330"/>
                <a:gd name="T37" fmla="*/ 79 h 556"/>
                <a:gd name="T38" fmla="*/ 79 w 330"/>
                <a:gd name="T39" fmla="*/ 111 h 556"/>
                <a:gd name="T40" fmla="*/ 173 w 330"/>
                <a:gd name="T41" fmla="*/ 477 h 556"/>
                <a:gd name="T42" fmla="*/ 205 w 330"/>
                <a:gd name="T43" fmla="*/ 445 h 556"/>
                <a:gd name="T44" fmla="*/ 237 w 330"/>
                <a:gd name="T45" fmla="*/ 477 h 556"/>
                <a:gd name="T46" fmla="*/ 205 w 330"/>
                <a:gd name="T47" fmla="*/ 509 h 556"/>
                <a:gd name="T48" fmla="*/ 173 w 330"/>
                <a:gd name="T49" fmla="*/ 47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556">
                  <a:moveTo>
                    <a:pt x="284" y="477"/>
                  </a:moveTo>
                  <a:cubicBezTo>
                    <a:pt x="284" y="464"/>
                    <a:pt x="281" y="452"/>
                    <a:pt x="276" y="442"/>
                  </a:cubicBezTo>
                  <a:cubicBezTo>
                    <a:pt x="311" y="399"/>
                    <a:pt x="330" y="346"/>
                    <a:pt x="330" y="290"/>
                  </a:cubicBezTo>
                  <a:cubicBezTo>
                    <a:pt x="330" y="183"/>
                    <a:pt x="257" y="89"/>
                    <a:pt x="155" y="60"/>
                  </a:cubicBezTo>
                  <a:cubicBezTo>
                    <a:pt x="147" y="26"/>
                    <a:pt x="116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8"/>
                    <a:pt x="79" y="158"/>
                  </a:cubicBezTo>
                  <a:cubicBezTo>
                    <a:pt x="112" y="158"/>
                    <a:pt x="140" y="137"/>
                    <a:pt x="152" y="108"/>
                  </a:cubicBezTo>
                  <a:cubicBezTo>
                    <a:pt x="229" y="134"/>
                    <a:pt x="283" y="207"/>
                    <a:pt x="283" y="290"/>
                  </a:cubicBezTo>
                  <a:cubicBezTo>
                    <a:pt x="283" y="333"/>
                    <a:pt x="269" y="374"/>
                    <a:pt x="243" y="408"/>
                  </a:cubicBezTo>
                  <a:cubicBezTo>
                    <a:pt x="232" y="402"/>
                    <a:pt x="219" y="398"/>
                    <a:pt x="205" y="398"/>
                  </a:cubicBezTo>
                  <a:cubicBezTo>
                    <a:pt x="162" y="398"/>
                    <a:pt x="127" y="434"/>
                    <a:pt x="127" y="477"/>
                  </a:cubicBezTo>
                  <a:cubicBezTo>
                    <a:pt x="127" y="520"/>
                    <a:pt x="162" y="556"/>
                    <a:pt x="205" y="556"/>
                  </a:cubicBezTo>
                  <a:cubicBezTo>
                    <a:pt x="249" y="556"/>
                    <a:pt x="284" y="520"/>
                    <a:pt x="284" y="477"/>
                  </a:cubicBezTo>
                  <a:close/>
                  <a:moveTo>
                    <a:pt x="79" y="111"/>
                  </a:moveTo>
                  <a:cubicBezTo>
                    <a:pt x="61" y="111"/>
                    <a:pt x="47" y="96"/>
                    <a:pt x="47" y="79"/>
                  </a:cubicBezTo>
                  <a:cubicBezTo>
                    <a:pt x="47" y="61"/>
                    <a:pt x="61" y="47"/>
                    <a:pt x="79" y="47"/>
                  </a:cubicBezTo>
                  <a:cubicBezTo>
                    <a:pt x="96" y="47"/>
                    <a:pt x="111" y="61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96"/>
                    <a:pt x="96" y="111"/>
                    <a:pt x="79" y="111"/>
                  </a:cubicBezTo>
                  <a:close/>
                  <a:moveTo>
                    <a:pt x="173" y="477"/>
                  </a:moveTo>
                  <a:cubicBezTo>
                    <a:pt x="173" y="459"/>
                    <a:pt x="188" y="445"/>
                    <a:pt x="205" y="445"/>
                  </a:cubicBezTo>
                  <a:cubicBezTo>
                    <a:pt x="223" y="445"/>
                    <a:pt x="237" y="459"/>
                    <a:pt x="237" y="477"/>
                  </a:cubicBezTo>
                  <a:cubicBezTo>
                    <a:pt x="237" y="495"/>
                    <a:pt x="223" y="509"/>
                    <a:pt x="205" y="509"/>
                  </a:cubicBezTo>
                  <a:cubicBezTo>
                    <a:pt x="188" y="509"/>
                    <a:pt x="173" y="495"/>
                    <a:pt x="173" y="4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51">
              <a:extLst>
                <a:ext uri="{FF2B5EF4-FFF2-40B4-BE49-F238E27FC236}">
                  <a16:creationId xmlns:a16="http://schemas.microsoft.com/office/drawing/2014/main" id="{76D049A8-DAC1-4258-85F7-DEA240D86B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558" y="4940183"/>
              <a:ext cx="1204912" cy="1204912"/>
            </a:xfrm>
            <a:custGeom>
              <a:avLst/>
              <a:gdLst>
                <a:gd name="T0" fmla="*/ 1476 w 2952"/>
                <a:gd name="T1" fmla="*/ 2952 h 2952"/>
                <a:gd name="T2" fmla="*/ 902 w 2952"/>
                <a:gd name="T3" fmla="*/ 2836 h 2952"/>
                <a:gd name="T4" fmla="*/ 433 w 2952"/>
                <a:gd name="T5" fmla="*/ 2519 h 2952"/>
                <a:gd name="T6" fmla="*/ 116 w 2952"/>
                <a:gd name="T7" fmla="*/ 2050 h 2952"/>
                <a:gd name="T8" fmla="*/ 0 w 2952"/>
                <a:gd name="T9" fmla="*/ 1476 h 2952"/>
                <a:gd name="T10" fmla="*/ 116 w 2952"/>
                <a:gd name="T11" fmla="*/ 902 h 2952"/>
                <a:gd name="T12" fmla="*/ 433 w 2952"/>
                <a:gd name="T13" fmla="*/ 433 h 2952"/>
                <a:gd name="T14" fmla="*/ 902 w 2952"/>
                <a:gd name="T15" fmla="*/ 116 h 2952"/>
                <a:gd name="T16" fmla="*/ 1476 w 2952"/>
                <a:gd name="T17" fmla="*/ 0 h 2952"/>
                <a:gd name="T18" fmla="*/ 2050 w 2952"/>
                <a:gd name="T19" fmla="*/ 116 h 2952"/>
                <a:gd name="T20" fmla="*/ 2519 w 2952"/>
                <a:gd name="T21" fmla="*/ 433 h 2952"/>
                <a:gd name="T22" fmla="*/ 2836 w 2952"/>
                <a:gd name="T23" fmla="*/ 902 h 2952"/>
                <a:gd name="T24" fmla="*/ 2952 w 2952"/>
                <a:gd name="T25" fmla="*/ 1476 h 2952"/>
                <a:gd name="T26" fmla="*/ 2836 w 2952"/>
                <a:gd name="T27" fmla="*/ 2050 h 2952"/>
                <a:gd name="T28" fmla="*/ 2519 w 2952"/>
                <a:gd name="T29" fmla="*/ 2519 h 2952"/>
                <a:gd name="T30" fmla="*/ 2050 w 2952"/>
                <a:gd name="T31" fmla="*/ 2836 h 2952"/>
                <a:gd name="T32" fmla="*/ 1476 w 2952"/>
                <a:gd name="T33" fmla="*/ 2952 h 2952"/>
                <a:gd name="T34" fmla="*/ 1476 w 2952"/>
                <a:gd name="T35" fmla="*/ 48 h 2952"/>
                <a:gd name="T36" fmla="*/ 48 w 2952"/>
                <a:gd name="T37" fmla="*/ 1476 h 2952"/>
                <a:gd name="T38" fmla="*/ 1476 w 2952"/>
                <a:gd name="T39" fmla="*/ 2904 h 2952"/>
                <a:gd name="T40" fmla="*/ 2904 w 2952"/>
                <a:gd name="T41" fmla="*/ 1476 h 2952"/>
                <a:gd name="T42" fmla="*/ 1476 w 2952"/>
                <a:gd name="T43" fmla="*/ 48 h 2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52" h="2952">
                  <a:moveTo>
                    <a:pt x="1476" y="2952"/>
                  </a:moveTo>
                  <a:cubicBezTo>
                    <a:pt x="1277" y="2952"/>
                    <a:pt x="1084" y="2913"/>
                    <a:pt x="902" y="2836"/>
                  </a:cubicBezTo>
                  <a:cubicBezTo>
                    <a:pt x="726" y="2761"/>
                    <a:pt x="568" y="2655"/>
                    <a:pt x="433" y="2519"/>
                  </a:cubicBezTo>
                  <a:cubicBezTo>
                    <a:pt x="297" y="2384"/>
                    <a:pt x="191" y="2226"/>
                    <a:pt x="116" y="2050"/>
                  </a:cubicBezTo>
                  <a:cubicBezTo>
                    <a:pt x="39" y="1868"/>
                    <a:pt x="0" y="1675"/>
                    <a:pt x="0" y="1476"/>
                  </a:cubicBezTo>
                  <a:cubicBezTo>
                    <a:pt x="0" y="1277"/>
                    <a:pt x="39" y="1084"/>
                    <a:pt x="116" y="902"/>
                  </a:cubicBezTo>
                  <a:cubicBezTo>
                    <a:pt x="191" y="726"/>
                    <a:pt x="297" y="568"/>
                    <a:pt x="433" y="433"/>
                  </a:cubicBezTo>
                  <a:cubicBezTo>
                    <a:pt x="568" y="297"/>
                    <a:pt x="726" y="191"/>
                    <a:pt x="902" y="116"/>
                  </a:cubicBezTo>
                  <a:cubicBezTo>
                    <a:pt x="1084" y="39"/>
                    <a:pt x="1277" y="0"/>
                    <a:pt x="1476" y="0"/>
                  </a:cubicBezTo>
                  <a:cubicBezTo>
                    <a:pt x="1675" y="0"/>
                    <a:pt x="1868" y="39"/>
                    <a:pt x="2050" y="116"/>
                  </a:cubicBezTo>
                  <a:cubicBezTo>
                    <a:pt x="2226" y="191"/>
                    <a:pt x="2384" y="297"/>
                    <a:pt x="2519" y="433"/>
                  </a:cubicBezTo>
                  <a:cubicBezTo>
                    <a:pt x="2655" y="568"/>
                    <a:pt x="2761" y="726"/>
                    <a:pt x="2836" y="902"/>
                  </a:cubicBezTo>
                  <a:cubicBezTo>
                    <a:pt x="2913" y="1084"/>
                    <a:pt x="2952" y="1277"/>
                    <a:pt x="2952" y="1476"/>
                  </a:cubicBezTo>
                  <a:cubicBezTo>
                    <a:pt x="2952" y="1675"/>
                    <a:pt x="2913" y="1868"/>
                    <a:pt x="2836" y="2050"/>
                  </a:cubicBezTo>
                  <a:cubicBezTo>
                    <a:pt x="2761" y="2226"/>
                    <a:pt x="2655" y="2384"/>
                    <a:pt x="2519" y="2519"/>
                  </a:cubicBezTo>
                  <a:cubicBezTo>
                    <a:pt x="2384" y="2655"/>
                    <a:pt x="2226" y="2761"/>
                    <a:pt x="2050" y="2836"/>
                  </a:cubicBezTo>
                  <a:cubicBezTo>
                    <a:pt x="1868" y="2913"/>
                    <a:pt x="1675" y="2952"/>
                    <a:pt x="1476" y="2952"/>
                  </a:cubicBezTo>
                  <a:close/>
                  <a:moveTo>
                    <a:pt x="1476" y="48"/>
                  </a:moveTo>
                  <a:cubicBezTo>
                    <a:pt x="689" y="48"/>
                    <a:pt x="48" y="689"/>
                    <a:pt x="48" y="1476"/>
                  </a:cubicBezTo>
                  <a:cubicBezTo>
                    <a:pt x="48" y="2263"/>
                    <a:pt x="689" y="2904"/>
                    <a:pt x="1476" y="2904"/>
                  </a:cubicBezTo>
                  <a:cubicBezTo>
                    <a:pt x="2263" y="2904"/>
                    <a:pt x="2904" y="2263"/>
                    <a:pt x="2904" y="1476"/>
                  </a:cubicBezTo>
                  <a:cubicBezTo>
                    <a:pt x="2904" y="689"/>
                    <a:pt x="2263" y="48"/>
                    <a:pt x="147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152">
              <a:extLst>
                <a:ext uri="{FF2B5EF4-FFF2-40B4-BE49-F238E27FC236}">
                  <a16:creationId xmlns:a16="http://schemas.microsoft.com/office/drawing/2014/main" id="{4B20BDBE-5961-42BF-A789-10B9395414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1132" y="4752858"/>
              <a:ext cx="624681" cy="1101327"/>
            </a:xfrm>
            <a:custGeom>
              <a:avLst/>
              <a:gdLst>
                <a:gd name="T0" fmla="*/ 1373 w 1530"/>
                <a:gd name="T1" fmla="*/ 1160 h 2698"/>
                <a:gd name="T2" fmla="*/ 947 w 1530"/>
                <a:gd name="T3" fmla="*/ 527 h 2698"/>
                <a:gd name="T4" fmla="*/ 314 w 1530"/>
                <a:gd name="T5" fmla="*/ 101 h 2698"/>
                <a:gd name="T6" fmla="*/ 8 w 1530"/>
                <a:gd name="T7" fmla="*/ 0 h 2698"/>
                <a:gd name="T8" fmla="*/ 0 w 1530"/>
                <a:gd name="T9" fmla="*/ 47 h 2698"/>
                <a:gd name="T10" fmla="*/ 1482 w 1530"/>
                <a:gd name="T11" fmla="*/ 1935 h 2698"/>
                <a:gd name="T12" fmla="*/ 1331 w 1530"/>
                <a:gd name="T13" fmla="*/ 2684 h 2698"/>
                <a:gd name="T14" fmla="*/ 1378 w 1530"/>
                <a:gd name="T15" fmla="*/ 2698 h 2698"/>
                <a:gd name="T16" fmla="*/ 1530 w 1530"/>
                <a:gd name="T17" fmla="*/ 1935 h 2698"/>
                <a:gd name="T18" fmla="*/ 1373 w 1530"/>
                <a:gd name="T19" fmla="*/ 11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0" h="2698">
                  <a:moveTo>
                    <a:pt x="1373" y="1160"/>
                  </a:moveTo>
                  <a:cubicBezTo>
                    <a:pt x="1273" y="923"/>
                    <a:pt x="1130" y="710"/>
                    <a:pt x="947" y="527"/>
                  </a:cubicBezTo>
                  <a:cubicBezTo>
                    <a:pt x="764" y="344"/>
                    <a:pt x="551" y="201"/>
                    <a:pt x="314" y="101"/>
                  </a:cubicBezTo>
                  <a:cubicBezTo>
                    <a:pt x="214" y="58"/>
                    <a:pt x="112" y="25"/>
                    <a:pt x="8" y="0"/>
                  </a:cubicBezTo>
                  <a:cubicBezTo>
                    <a:pt x="6" y="16"/>
                    <a:pt x="3" y="32"/>
                    <a:pt x="0" y="47"/>
                  </a:cubicBezTo>
                  <a:cubicBezTo>
                    <a:pt x="849" y="255"/>
                    <a:pt x="1482" y="1022"/>
                    <a:pt x="1482" y="1935"/>
                  </a:cubicBezTo>
                  <a:cubicBezTo>
                    <a:pt x="1482" y="2200"/>
                    <a:pt x="1428" y="2454"/>
                    <a:pt x="1331" y="2684"/>
                  </a:cubicBezTo>
                  <a:cubicBezTo>
                    <a:pt x="1347" y="2688"/>
                    <a:pt x="1363" y="2693"/>
                    <a:pt x="1378" y="2698"/>
                  </a:cubicBezTo>
                  <a:cubicBezTo>
                    <a:pt x="1479" y="2456"/>
                    <a:pt x="1530" y="2199"/>
                    <a:pt x="1530" y="1935"/>
                  </a:cubicBezTo>
                  <a:cubicBezTo>
                    <a:pt x="1530" y="1666"/>
                    <a:pt x="1477" y="1406"/>
                    <a:pt x="1373" y="11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153">
              <a:extLst>
                <a:ext uri="{FF2B5EF4-FFF2-40B4-BE49-F238E27FC236}">
                  <a16:creationId xmlns:a16="http://schemas.microsoft.com/office/drawing/2014/main" id="{213344B9-8DE5-4403-B074-E605C38F0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14" y="4752858"/>
              <a:ext cx="624681" cy="1101327"/>
            </a:xfrm>
            <a:custGeom>
              <a:avLst/>
              <a:gdLst>
                <a:gd name="T0" fmla="*/ 1530 w 1530"/>
                <a:gd name="T1" fmla="*/ 47 h 2698"/>
                <a:gd name="T2" fmla="*/ 1522 w 1530"/>
                <a:gd name="T3" fmla="*/ 0 h 2698"/>
                <a:gd name="T4" fmla="*/ 1216 w 1530"/>
                <a:gd name="T5" fmla="*/ 101 h 2698"/>
                <a:gd name="T6" fmla="*/ 583 w 1530"/>
                <a:gd name="T7" fmla="*/ 527 h 2698"/>
                <a:gd name="T8" fmla="*/ 157 w 1530"/>
                <a:gd name="T9" fmla="*/ 1160 h 2698"/>
                <a:gd name="T10" fmla="*/ 0 w 1530"/>
                <a:gd name="T11" fmla="*/ 1935 h 2698"/>
                <a:gd name="T12" fmla="*/ 152 w 1530"/>
                <a:gd name="T13" fmla="*/ 2698 h 2698"/>
                <a:gd name="T14" fmla="*/ 199 w 1530"/>
                <a:gd name="T15" fmla="*/ 2684 h 2698"/>
                <a:gd name="T16" fmla="*/ 48 w 1530"/>
                <a:gd name="T17" fmla="*/ 1935 h 2698"/>
                <a:gd name="T18" fmla="*/ 1530 w 1530"/>
                <a:gd name="T19" fmla="*/ 47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0" h="2698">
                  <a:moveTo>
                    <a:pt x="1530" y="47"/>
                  </a:moveTo>
                  <a:cubicBezTo>
                    <a:pt x="1527" y="32"/>
                    <a:pt x="1524" y="16"/>
                    <a:pt x="1522" y="0"/>
                  </a:cubicBezTo>
                  <a:cubicBezTo>
                    <a:pt x="1418" y="25"/>
                    <a:pt x="1316" y="58"/>
                    <a:pt x="1216" y="101"/>
                  </a:cubicBezTo>
                  <a:cubicBezTo>
                    <a:pt x="979" y="201"/>
                    <a:pt x="766" y="344"/>
                    <a:pt x="583" y="527"/>
                  </a:cubicBezTo>
                  <a:cubicBezTo>
                    <a:pt x="400" y="710"/>
                    <a:pt x="257" y="923"/>
                    <a:pt x="157" y="1160"/>
                  </a:cubicBezTo>
                  <a:cubicBezTo>
                    <a:pt x="53" y="1406"/>
                    <a:pt x="0" y="1666"/>
                    <a:pt x="0" y="1935"/>
                  </a:cubicBezTo>
                  <a:cubicBezTo>
                    <a:pt x="0" y="2199"/>
                    <a:pt x="51" y="2456"/>
                    <a:pt x="152" y="2698"/>
                  </a:cubicBezTo>
                  <a:cubicBezTo>
                    <a:pt x="167" y="2693"/>
                    <a:pt x="183" y="2688"/>
                    <a:pt x="199" y="2684"/>
                  </a:cubicBezTo>
                  <a:cubicBezTo>
                    <a:pt x="102" y="2454"/>
                    <a:pt x="48" y="2200"/>
                    <a:pt x="48" y="1935"/>
                  </a:cubicBezTo>
                  <a:cubicBezTo>
                    <a:pt x="48" y="1022"/>
                    <a:pt x="681" y="255"/>
                    <a:pt x="1530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154">
              <a:extLst>
                <a:ext uri="{FF2B5EF4-FFF2-40B4-BE49-F238E27FC236}">
                  <a16:creationId xmlns:a16="http://schemas.microsoft.com/office/drawing/2014/main" id="{676F44BE-95FD-43E4-A28C-50B0AE388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026" y="6137951"/>
              <a:ext cx="1070371" cy="217487"/>
            </a:xfrm>
            <a:custGeom>
              <a:avLst/>
              <a:gdLst>
                <a:gd name="T0" fmla="*/ 2594 w 2622"/>
                <a:gd name="T1" fmla="*/ 0 h 533"/>
                <a:gd name="T2" fmla="*/ 1311 w 2622"/>
                <a:gd name="T3" fmla="*/ 485 h 533"/>
                <a:gd name="T4" fmla="*/ 28 w 2622"/>
                <a:gd name="T5" fmla="*/ 0 h 533"/>
                <a:gd name="T6" fmla="*/ 0 w 2622"/>
                <a:gd name="T7" fmla="*/ 40 h 533"/>
                <a:gd name="T8" fmla="*/ 536 w 2622"/>
                <a:gd name="T9" fmla="*/ 376 h 533"/>
                <a:gd name="T10" fmla="*/ 1311 w 2622"/>
                <a:gd name="T11" fmla="*/ 533 h 533"/>
                <a:gd name="T12" fmla="*/ 2086 w 2622"/>
                <a:gd name="T13" fmla="*/ 376 h 533"/>
                <a:gd name="T14" fmla="*/ 2622 w 2622"/>
                <a:gd name="T15" fmla="*/ 40 h 533"/>
                <a:gd name="T16" fmla="*/ 2594 w 2622"/>
                <a:gd name="T1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2" h="533">
                  <a:moveTo>
                    <a:pt x="2594" y="0"/>
                  </a:moveTo>
                  <a:cubicBezTo>
                    <a:pt x="2252" y="301"/>
                    <a:pt x="1802" y="485"/>
                    <a:pt x="1311" y="485"/>
                  </a:cubicBezTo>
                  <a:cubicBezTo>
                    <a:pt x="820" y="485"/>
                    <a:pt x="370" y="301"/>
                    <a:pt x="28" y="0"/>
                  </a:cubicBezTo>
                  <a:cubicBezTo>
                    <a:pt x="19" y="14"/>
                    <a:pt x="10" y="27"/>
                    <a:pt x="0" y="40"/>
                  </a:cubicBezTo>
                  <a:cubicBezTo>
                    <a:pt x="160" y="180"/>
                    <a:pt x="340" y="293"/>
                    <a:pt x="536" y="376"/>
                  </a:cubicBezTo>
                  <a:cubicBezTo>
                    <a:pt x="782" y="480"/>
                    <a:pt x="1042" y="533"/>
                    <a:pt x="1311" y="533"/>
                  </a:cubicBezTo>
                  <a:cubicBezTo>
                    <a:pt x="1580" y="533"/>
                    <a:pt x="1840" y="480"/>
                    <a:pt x="2086" y="376"/>
                  </a:cubicBezTo>
                  <a:cubicBezTo>
                    <a:pt x="2282" y="293"/>
                    <a:pt x="2462" y="180"/>
                    <a:pt x="2622" y="40"/>
                  </a:cubicBezTo>
                  <a:cubicBezTo>
                    <a:pt x="2612" y="27"/>
                    <a:pt x="2603" y="14"/>
                    <a:pt x="25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155">
              <a:extLst>
                <a:ext uri="{FF2B5EF4-FFF2-40B4-BE49-F238E27FC236}">
                  <a16:creationId xmlns:a16="http://schemas.microsoft.com/office/drawing/2014/main" id="{82FB8985-6929-4ADA-BAD8-01118BE84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792" y="5945070"/>
              <a:ext cx="143669" cy="181769"/>
            </a:xfrm>
            <a:custGeom>
              <a:avLst/>
              <a:gdLst>
                <a:gd name="T0" fmla="*/ 352 w 352"/>
                <a:gd name="T1" fmla="*/ 65 h 445"/>
                <a:gd name="T2" fmla="*/ 352 w 352"/>
                <a:gd name="T3" fmla="*/ 76 h 445"/>
                <a:gd name="T4" fmla="*/ 350 w 352"/>
                <a:gd name="T5" fmla="*/ 84 h 445"/>
                <a:gd name="T6" fmla="*/ 346 w 352"/>
                <a:gd name="T7" fmla="*/ 89 h 445"/>
                <a:gd name="T8" fmla="*/ 342 w 352"/>
                <a:gd name="T9" fmla="*/ 90 h 445"/>
                <a:gd name="T10" fmla="*/ 329 w 352"/>
                <a:gd name="T11" fmla="*/ 84 h 445"/>
                <a:gd name="T12" fmla="*/ 303 w 352"/>
                <a:gd name="T13" fmla="*/ 70 h 445"/>
                <a:gd name="T14" fmla="*/ 266 w 352"/>
                <a:gd name="T15" fmla="*/ 56 h 445"/>
                <a:gd name="T16" fmla="*/ 214 w 352"/>
                <a:gd name="T17" fmla="*/ 49 h 445"/>
                <a:gd name="T18" fmla="*/ 149 w 352"/>
                <a:gd name="T19" fmla="*/ 62 h 445"/>
                <a:gd name="T20" fmla="*/ 101 w 352"/>
                <a:gd name="T21" fmla="*/ 98 h 445"/>
                <a:gd name="T22" fmla="*/ 71 w 352"/>
                <a:gd name="T23" fmla="*/ 153 h 445"/>
                <a:gd name="T24" fmla="*/ 60 w 352"/>
                <a:gd name="T25" fmla="*/ 222 h 445"/>
                <a:gd name="T26" fmla="*/ 72 w 352"/>
                <a:gd name="T27" fmla="*/ 296 h 445"/>
                <a:gd name="T28" fmla="*/ 104 w 352"/>
                <a:gd name="T29" fmla="*/ 350 h 445"/>
                <a:gd name="T30" fmla="*/ 153 w 352"/>
                <a:gd name="T31" fmla="*/ 384 h 445"/>
                <a:gd name="T32" fmla="*/ 215 w 352"/>
                <a:gd name="T33" fmla="*/ 395 h 445"/>
                <a:gd name="T34" fmla="*/ 255 w 352"/>
                <a:gd name="T35" fmla="*/ 390 h 445"/>
                <a:gd name="T36" fmla="*/ 294 w 352"/>
                <a:gd name="T37" fmla="*/ 375 h 445"/>
                <a:gd name="T38" fmla="*/ 294 w 352"/>
                <a:gd name="T39" fmla="*/ 249 h 445"/>
                <a:gd name="T40" fmla="*/ 193 w 352"/>
                <a:gd name="T41" fmla="*/ 249 h 445"/>
                <a:gd name="T42" fmla="*/ 185 w 352"/>
                <a:gd name="T43" fmla="*/ 244 h 445"/>
                <a:gd name="T44" fmla="*/ 182 w 352"/>
                <a:gd name="T45" fmla="*/ 226 h 445"/>
                <a:gd name="T46" fmla="*/ 183 w 352"/>
                <a:gd name="T47" fmla="*/ 215 h 445"/>
                <a:gd name="T48" fmla="*/ 185 w 352"/>
                <a:gd name="T49" fmla="*/ 208 h 445"/>
                <a:gd name="T50" fmla="*/ 188 w 352"/>
                <a:gd name="T51" fmla="*/ 203 h 445"/>
                <a:gd name="T52" fmla="*/ 193 w 352"/>
                <a:gd name="T53" fmla="*/ 202 h 445"/>
                <a:gd name="T54" fmla="*/ 331 w 352"/>
                <a:gd name="T55" fmla="*/ 202 h 445"/>
                <a:gd name="T56" fmla="*/ 338 w 352"/>
                <a:gd name="T57" fmla="*/ 203 h 445"/>
                <a:gd name="T58" fmla="*/ 345 w 352"/>
                <a:gd name="T59" fmla="*/ 207 h 445"/>
                <a:gd name="T60" fmla="*/ 350 w 352"/>
                <a:gd name="T61" fmla="*/ 215 h 445"/>
                <a:gd name="T62" fmla="*/ 351 w 352"/>
                <a:gd name="T63" fmla="*/ 226 h 445"/>
                <a:gd name="T64" fmla="*/ 351 w 352"/>
                <a:gd name="T65" fmla="*/ 391 h 445"/>
                <a:gd name="T66" fmla="*/ 348 w 352"/>
                <a:gd name="T67" fmla="*/ 406 h 445"/>
                <a:gd name="T68" fmla="*/ 336 w 352"/>
                <a:gd name="T69" fmla="*/ 417 h 445"/>
                <a:gd name="T70" fmla="*/ 310 w 352"/>
                <a:gd name="T71" fmla="*/ 427 h 445"/>
                <a:gd name="T72" fmla="*/ 279 w 352"/>
                <a:gd name="T73" fmla="*/ 437 h 445"/>
                <a:gd name="T74" fmla="*/ 246 w 352"/>
                <a:gd name="T75" fmla="*/ 443 h 445"/>
                <a:gd name="T76" fmla="*/ 212 w 352"/>
                <a:gd name="T77" fmla="*/ 445 h 445"/>
                <a:gd name="T78" fmla="*/ 123 w 352"/>
                <a:gd name="T79" fmla="*/ 430 h 445"/>
                <a:gd name="T80" fmla="*/ 56 w 352"/>
                <a:gd name="T81" fmla="*/ 385 h 445"/>
                <a:gd name="T82" fmla="*/ 14 w 352"/>
                <a:gd name="T83" fmla="*/ 316 h 445"/>
                <a:gd name="T84" fmla="*/ 0 w 352"/>
                <a:gd name="T85" fmla="*/ 227 h 445"/>
                <a:gd name="T86" fmla="*/ 15 w 352"/>
                <a:gd name="T87" fmla="*/ 133 h 445"/>
                <a:gd name="T88" fmla="*/ 59 w 352"/>
                <a:gd name="T89" fmla="*/ 62 h 445"/>
                <a:gd name="T90" fmla="*/ 127 w 352"/>
                <a:gd name="T91" fmla="*/ 16 h 445"/>
                <a:gd name="T92" fmla="*/ 215 w 352"/>
                <a:gd name="T93" fmla="*/ 0 h 445"/>
                <a:gd name="T94" fmla="*/ 262 w 352"/>
                <a:gd name="T95" fmla="*/ 4 h 445"/>
                <a:gd name="T96" fmla="*/ 300 w 352"/>
                <a:gd name="T97" fmla="*/ 15 h 445"/>
                <a:gd name="T98" fmla="*/ 329 w 352"/>
                <a:gd name="T99" fmla="*/ 27 h 445"/>
                <a:gd name="T100" fmla="*/ 345 w 352"/>
                <a:gd name="T101" fmla="*/ 38 h 445"/>
                <a:gd name="T102" fmla="*/ 351 w 352"/>
                <a:gd name="T103" fmla="*/ 48 h 445"/>
                <a:gd name="T104" fmla="*/ 352 w 352"/>
                <a:gd name="T105" fmla="*/ 6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45">
                  <a:moveTo>
                    <a:pt x="352" y="65"/>
                  </a:moveTo>
                  <a:cubicBezTo>
                    <a:pt x="352" y="69"/>
                    <a:pt x="352" y="73"/>
                    <a:pt x="352" y="76"/>
                  </a:cubicBezTo>
                  <a:cubicBezTo>
                    <a:pt x="351" y="79"/>
                    <a:pt x="351" y="82"/>
                    <a:pt x="350" y="84"/>
                  </a:cubicBezTo>
                  <a:cubicBezTo>
                    <a:pt x="349" y="86"/>
                    <a:pt x="348" y="88"/>
                    <a:pt x="346" y="89"/>
                  </a:cubicBezTo>
                  <a:cubicBezTo>
                    <a:pt x="345" y="90"/>
                    <a:pt x="343" y="90"/>
                    <a:pt x="342" y="90"/>
                  </a:cubicBezTo>
                  <a:cubicBezTo>
                    <a:pt x="339" y="90"/>
                    <a:pt x="335" y="88"/>
                    <a:pt x="329" y="84"/>
                  </a:cubicBezTo>
                  <a:cubicBezTo>
                    <a:pt x="322" y="79"/>
                    <a:pt x="314" y="75"/>
                    <a:pt x="303" y="70"/>
                  </a:cubicBezTo>
                  <a:cubicBezTo>
                    <a:pt x="293" y="64"/>
                    <a:pt x="280" y="60"/>
                    <a:pt x="266" y="56"/>
                  </a:cubicBezTo>
                  <a:cubicBezTo>
                    <a:pt x="251" y="51"/>
                    <a:pt x="234" y="49"/>
                    <a:pt x="214" y="49"/>
                  </a:cubicBezTo>
                  <a:cubicBezTo>
                    <a:pt x="190" y="49"/>
                    <a:pt x="168" y="54"/>
                    <a:pt x="149" y="62"/>
                  </a:cubicBezTo>
                  <a:cubicBezTo>
                    <a:pt x="131" y="71"/>
                    <a:pt x="114" y="83"/>
                    <a:pt x="101" y="98"/>
                  </a:cubicBezTo>
                  <a:cubicBezTo>
                    <a:pt x="88" y="114"/>
                    <a:pt x="78" y="132"/>
                    <a:pt x="71" y="153"/>
                  </a:cubicBezTo>
                  <a:cubicBezTo>
                    <a:pt x="64" y="174"/>
                    <a:pt x="60" y="197"/>
                    <a:pt x="60" y="222"/>
                  </a:cubicBezTo>
                  <a:cubicBezTo>
                    <a:pt x="60" y="250"/>
                    <a:pt x="64" y="274"/>
                    <a:pt x="72" y="296"/>
                  </a:cubicBezTo>
                  <a:cubicBezTo>
                    <a:pt x="80" y="317"/>
                    <a:pt x="90" y="335"/>
                    <a:pt x="104" y="350"/>
                  </a:cubicBezTo>
                  <a:cubicBezTo>
                    <a:pt x="118" y="365"/>
                    <a:pt x="134" y="376"/>
                    <a:pt x="153" y="384"/>
                  </a:cubicBezTo>
                  <a:cubicBezTo>
                    <a:pt x="172" y="391"/>
                    <a:pt x="192" y="395"/>
                    <a:pt x="215" y="395"/>
                  </a:cubicBezTo>
                  <a:cubicBezTo>
                    <a:pt x="228" y="395"/>
                    <a:pt x="242" y="393"/>
                    <a:pt x="255" y="390"/>
                  </a:cubicBezTo>
                  <a:cubicBezTo>
                    <a:pt x="269" y="387"/>
                    <a:pt x="282" y="382"/>
                    <a:pt x="294" y="375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193" y="249"/>
                    <a:pt x="193" y="249"/>
                    <a:pt x="193" y="249"/>
                  </a:cubicBezTo>
                  <a:cubicBezTo>
                    <a:pt x="190" y="249"/>
                    <a:pt x="187" y="247"/>
                    <a:pt x="185" y="244"/>
                  </a:cubicBezTo>
                  <a:cubicBezTo>
                    <a:pt x="183" y="240"/>
                    <a:pt x="182" y="234"/>
                    <a:pt x="182" y="226"/>
                  </a:cubicBezTo>
                  <a:cubicBezTo>
                    <a:pt x="182" y="222"/>
                    <a:pt x="182" y="218"/>
                    <a:pt x="183" y="215"/>
                  </a:cubicBezTo>
                  <a:cubicBezTo>
                    <a:pt x="183" y="212"/>
                    <a:pt x="184" y="210"/>
                    <a:pt x="185" y="208"/>
                  </a:cubicBezTo>
                  <a:cubicBezTo>
                    <a:pt x="186" y="206"/>
                    <a:pt x="187" y="204"/>
                    <a:pt x="188" y="203"/>
                  </a:cubicBezTo>
                  <a:cubicBezTo>
                    <a:pt x="190" y="203"/>
                    <a:pt x="191" y="202"/>
                    <a:pt x="193" y="202"/>
                  </a:cubicBezTo>
                  <a:cubicBezTo>
                    <a:pt x="331" y="202"/>
                    <a:pt x="331" y="202"/>
                    <a:pt x="331" y="202"/>
                  </a:cubicBezTo>
                  <a:cubicBezTo>
                    <a:pt x="333" y="202"/>
                    <a:pt x="336" y="203"/>
                    <a:pt x="338" y="203"/>
                  </a:cubicBezTo>
                  <a:cubicBezTo>
                    <a:pt x="341" y="204"/>
                    <a:pt x="343" y="206"/>
                    <a:pt x="345" y="207"/>
                  </a:cubicBezTo>
                  <a:cubicBezTo>
                    <a:pt x="347" y="209"/>
                    <a:pt x="349" y="212"/>
                    <a:pt x="350" y="215"/>
                  </a:cubicBezTo>
                  <a:cubicBezTo>
                    <a:pt x="351" y="218"/>
                    <a:pt x="351" y="222"/>
                    <a:pt x="351" y="226"/>
                  </a:cubicBezTo>
                  <a:cubicBezTo>
                    <a:pt x="351" y="391"/>
                    <a:pt x="351" y="391"/>
                    <a:pt x="351" y="391"/>
                  </a:cubicBezTo>
                  <a:cubicBezTo>
                    <a:pt x="351" y="396"/>
                    <a:pt x="350" y="401"/>
                    <a:pt x="348" y="406"/>
                  </a:cubicBezTo>
                  <a:cubicBezTo>
                    <a:pt x="346" y="410"/>
                    <a:pt x="342" y="414"/>
                    <a:pt x="336" y="417"/>
                  </a:cubicBezTo>
                  <a:cubicBezTo>
                    <a:pt x="329" y="420"/>
                    <a:pt x="321" y="424"/>
                    <a:pt x="310" y="427"/>
                  </a:cubicBezTo>
                  <a:cubicBezTo>
                    <a:pt x="300" y="431"/>
                    <a:pt x="290" y="434"/>
                    <a:pt x="279" y="437"/>
                  </a:cubicBezTo>
                  <a:cubicBezTo>
                    <a:pt x="268" y="440"/>
                    <a:pt x="257" y="442"/>
                    <a:pt x="246" y="443"/>
                  </a:cubicBezTo>
                  <a:cubicBezTo>
                    <a:pt x="234" y="444"/>
                    <a:pt x="223" y="445"/>
                    <a:pt x="212" y="445"/>
                  </a:cubicBezTo>
                  <a:cubicBezTo>
                    <a:pt x="179" y="445"/>
                    <a:pt x="149" y="440"/>
                    <a:pt x="123" y="430"/>
                  </a:cubicBezTo>
                  <a:cubicBezTo>
                    <a:pt x="96" y="419"/>
                    <a:pt x="74" y="404"/>
                    <a:pt x="56" y="385"/>
                  </a:cubicBezTo>
                  <a:cubicBezTo>
                    <a:pt x="38" y="366"/>
                    <a:pt x="24" y="343"/>
                    <a:pt x="14" y="316"/>
                  </a:cubicBezTo>
                  <a:cubicBezTo>
                    <a:pt x="5" y="289"/>
                    <a:pt x="0" y="260"/>
                    <a:pt x="0" y="227"/>
                  </a:cubicBezTo>
                  <a:cubicBezTo>
                    <a:pt x="0" y="192"/>
                    <a:pt x="5" y="161"/>
                    <a:pt x="15" y="133"/>
                  </a:cubicBezTo>
                  <a:cubicBezTo>
                    <a:pt x="26" y="105"/>
                    <a:pt x="40" y="82"/>
                    <a:pt x="59" y="62"/>
                  </a:cubicBezTo>
                  <a:cubicBezTo>
                    <a:pt x="78" y="42"/>
                    <a:pt x="101" y="27"/>
                    <a:pt x="127" y="16"/>
                  </a:cubicBezTo>
                  <a:cubicBezTo>
                    <a:pt x="154" y="5"/>
                    <a:pt x="183" y="0"/>
                    <a:pt x="215" y="0"/>
                  </a:cubicBezTo>
                  <a:cubicBezTo>
                    <a:pt x="232" y="0"/>
                    <a:pt x="247" y="1"/>
                    <a:pt x="262" y="4"/>
                  </a:cubicBezTo>
                  <a:cubicBezTo>
                    <a:pt x="276" y="7"/>
                    <a:pt x="289" y="11"/>
                    <a:pt x="300" y="15"/>
                  </a:cubicBezTo>
                  <a:cubicBezTo>
                    <a:pt x="312" y="18"/>
                    <a:pt x="321" y="23"/>
                    <a:pt x="329" y="27"/>
                  </a:cubicBezTo>
                  <a:cubicBezTo>
                    <a:pt x="336" y="32"/>
                    <a:pt x="342" y="36"/>
                    <a:pt x="345" y="38"/>
                  </a:cubicBezTo>
                  <a:cubicBezTo>
                    <a:pt x="348" y="41"/>
                    <a:pt x="350" y="45"/>
                    <a:pt x="351" y="48"/>
                  </a:cubicBezTo>
                  <a:cubicBezTo>
                    <a:pt x="352" y="52"/>
                    <a:pt x="352" y="58"/>
                    <a:pt x="352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157">
              <a:extLst>
                <a:ext uri="{FF2B5EF4-FFF2-40B4-BE49-F238E27FC236}">
                  <a16:creationId xmlns:a16="http://schemas.microsoft.com/office/drawing/2014/main" id="{9F37A311-2E5C-4821-B4D9-A59F2CEA13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4276" y="4641336"/>
              <a:ext cx="117475" cy="177403"/>
            </a:xfrm>
            <a:custGeom>
              <a:avLst/>
              <a:gdLst>
                <a:gd name="T0" fmla="*/ 288 w 288"/>
                <a:gd name="T1" fmla="*/ 424 h 435"/>
                <a:gd name="T2" fmla="*/ 287 w 288"/>
                <a:gd name="T3" fmla="*/ 429 h 435"/>
                <a:gd name="T4" fmla="*/ 283 w 288"/>
                <a:gd name="T5" fmla="*/ 432 h 435"/>
                <a:gd name="T6" fmla="*/ 274 w 288"/>
                <a:gd name="T7" fmla="*/ 434 h 435"/>
                <a:gd name="T8" fmla="*/ 258 w 288"/>
                <a:gd name="T9" fmla="*/ 435 h 435"/>
                <a:gd name="T10" fmla="*/ 243 w 288"/>
                <a:gd name="T11" fmla="*/ 434 h 435"/>
                <a:gd name="T12" fmla="*/ 235 w 288"/>
                <a:gd name="T13" fmla="*/ 432 h 435"/>
                <a:gd name="T14" fmla="*/ 229 w 288"/>
                <a:gd name="T15" fmla="*/ 428 h 435"/>
                <a:gd name="T16" fmla="*/ 226 w 288"/>
                <a:gd name="T17" fmla="*/ 421 h 435"/>
                <a:gd name="T18" fmla="*/ 186 w 288"/>
                <a:gd name="T19" fmla="*/ 319 h 435"/>
                <a:gd name="T20" fmla="*/ 172 w 288"/>
                <a:gd name="T21" fmla="*/ 287 h 435"/>
                <a:gd name="T22" fmla="*/ 154 w 288"/>
                <a:gd name="T23" fmla="*/ 262 h 435"/>
                <a:gd name="T24" fmla="*/ 129 w 288"/>
                <a:gd name="T25" fmla="*/ 246 h 435"/>
                <a:gd name="T26" fmla="*/ 96 w 288"/>
                <a:gd name="T27" fmla="*/ 240 h 435"/>
                <a:gd name="T28" fmla="*/ 57 w 288"/>
                <a:gd name="T29" fmla="*/ 240 h 435"/>
                <a:gd name="T30" fmla="*/ 57 w 288"/>
                <a:gd name="T31" fmla="*/ 424 h 435"/>
                <a:gd name="T32" fmla="*/ 56 w 288"/>
                <a:gd name="T33" fmla="*/ 429 h 435"/>
                <a:gd name="T34" fmla="*/ 51 w 288"/>
                <a:gd name="T35" fmla="*/ 432 h 435"/>
                <a:gd name="T36" fmla="*/ 42 w 288"/>
                <a:gd name="T37" fmla="*/ 434 h 435"/>
                <a:gd name="T38" fmla="*/ 28 w 288"/>
                <a:gd name="T39" fmla="*/ 435 h 435"/>
                <a:gd name="T40" fmla="*/ 14 w 288"/>
                <a:gd name="T41" fmla="*/ 434 h 435"/>
                <a:gd name="T42" fmla="*/ 6 w 288"/>
                <a:gd name="T43" fmla="*/ 432 h 435"/>
                <a:gd name="T44" fmla="*/ 1 w 288"/>
                <a:gd name="T45" fmla="*/ 429 h 435"/>
                <a:gd name="T46" fmla="*/ 0 w 288"/>
                <a:gd name="T47" fmla="*/ 424 h 435"/>
                <a:gd name="T48" fmla="*/ 0 w 288"/>
                <a:gd name="T49" fmla="*/ 23 h 435"/>
                <a:gd name="T50" fmla="*/ 6 w 288"/>
                <a:gd name="T51" fmla="*/ 5 h 435"/>
                <a:gd name="T52" fmla="*/ 21 w 288"/>
                <a:gd name="T53" fmla="*/ 0 h 435"/>
                <a:gd name="T54" fmla="*/ 113 w 288"/>
                <a:gd name="T55" fmla="*/ 0 h 435"/>
                <a:gd name="T56" fmla="*/ 140 w 288"/>
                <a:gd name="T57" fmla="*/ 1 h 435"/>
                <a:gd name="T58" fmla="*/ 160 w 288"/>
                <a:gd name="T59" fmla="*/ 2 h 435"/>
                <a:gd name="T60" fmla="*/ 204 w 288"/>
                <a:gd name="T61" fmla="*/ 16 h 435"/>
                <a:gd name="T62" fmla="*/ 237 w 288"/>
                <a:gd name="T63" fmla="*/ 40 h 435"/>
                <a:gd name="T64" fmla="*/ 256 w 288"/>
                <a:gd name="T65" fmla="*/ 73 h 435"/>
                <a:gd name="T66" fmla="*/ 263 w 288"/>
                <a:gd name="T67" fmla="*/ 114 h 435"/>
                <a:gd name="T68" fmla="*/ 257 w 288"/>
                <a:gd name="T69" fmla="*/ 153 h 435"/>
                <a:gd name="T70" fmla="*/ 240 w 288"/>
                <a:gd name="T71" fmla="*/ 183 h 435"/>
                <a:gd name="T72" fmla="*/ 213 w 288"/>
                <a:gd name="T73" fmla="*/ 206 h 435"/>
                <a:gd name="T74" fmla="*/ 179 w 288"/>
                <a:gd name="T75" fmla="*/ 223 h 435"/>
                <a:gd name="T76" fmla="*/ 198 w 288"/>
                <a:gd name="T77" fmla="*/ 234 h 435"/>
                <a:gd name="T78" fmla="*/ 215 w 288"/>
                <a:gd name="T79" fmla="*/ 252 h 435"/>
                <a:gd name="T80" fmla="*/ 229 w 288"/>
                <a:gd name="T81" fmla="*/ 275 h 435"/>
                <a:gd name="T82" fmla="*/ 242 w 288"/>
                <a:gd name="T83" fmla="*/ 304 h 435"/>
                <a:gd name="T84" fmla="*/ 281 w 288"/>
                <a:gd name="T85" fmla="*/ 400 h 435"/>
                <a:gd name="T86" fmla="*/ 287 w 288"/>
                <a:gd name="T87" fmla="*/ 417 h 435"/>
                <a:gd name="T88" fmla="*/ 288 w 288"/>
                <a:gd name="T89" fmla="*/ 424 h 435"/>
                <a:gd name="T90" fmla="*/ 202 w 288"/>
                <a:gd name="T91" fmla="*/ 120 h 435"/>
                <a:gd name="T92" fmla="*/ 190 w 288"/>
                <a:gd name="T93" fmla="*/ 77 h 435"/>
                <a:gd name="T94" fmla="*/ 152 w 288"/>
                <a:gd name="T95" fmla="*/ 52 h 435"/>
                <a:gd name="T96" fmla="*/ 133 w 288"/>
                <a:gd name="T97" fmla="*/ 48 h 435"/>
                <a:gd name="T98" fmla="*/ 106 w 288"/>
                <a:gd name="T99" fmla="*/ 47 h 435"/>
                <a:gd name="T100" fmla="*/ 57 w 288"/>
                <a:gd name="T101" fmla="*/ 47 h 435"/>
                <a:gd name="T102" fmla="*/ 57 w 288"/>
                <a:gd name="T103" fmla="*/ 193 h 435"/>
                <a:gd name="T104" fmla="*/ 113 w 288"/>
                <a:gd name="T105" fmla="*/ 193 h 435"/>
                <a:gd name="T106" fmla="*/ 153 w 288"/>
                <a:gd name="T107" fmla="*/ 188 h 435"/>
                <a:gd name="T108" fmla="*/ 180 w 288"/>
                <a:gd name="T109" fmla="*/ 172 h 435"/>
                <a:gd name="T110" fmla="*/ 197 w 288"/>
                <a:gd name="T111" fmla="*/ 149 h 435"/>
                <a:gd name="T112" fmla="*/ 202 w 288"/>
                <a:gd name="T113" fmla="*/ 12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435">
                  <a:moveTo>
                    <a:pt x="288" y="424"/>
                  </a:moveTo>
                  <a:cubicBezTo>
                    <a:pt x="288" y="426"/>
                    <a:pt x="288" y="427"/>
                    <a:pt x="287" y="429"/>
                  </a:cubicBezTo>
                  <a:cubicBezTo>
                    <a:pt x="287" y="430"/>
                    <a:pt x="285" y="431"/>
                    <a:pt x="283" y="432"/>
                  </a:cubicBezTo>
                  <a:cubicBezTo>
                    <a:pt x="281" y="433"/>
                    <a:pt x="278" y="434"/>
                    <a:pt x="274" y="434"/>
                  </a:cubicBezTo>
                  <a:cubicBezTo>
                    <a:pt x="270" y="435"/>
                    <a:pt x="264" y="435"/>
                    <a:pt x="258" y="435"/>
                  </a:cubicBezTo>
                  <a:cubicBezTo>
                    <a:pt x="252" y="435"/>
                    <a:pt x="247" y="435"/>
                    <a:pt x="243" y="434"/>
                  </a:cubicBezTo>
                  <a:cubicBezTo>
                    <a:pt x="240" y="434"/>
                    <a:pt x="237" y="433"/>
                    <a:pt x="235" y="432"/>
                  </a:cubicBezTo>
                  <a:cubicBezTo>
                    <a:pt x="232" y="431"/>
                    <a:pt x="231" y="430"/>
                    <a:pt x="229" y="428"/>
                  </a:cubicBezTo>
                  <a:cubicBezTo>
                    <a:pt x="228" y="426"/>
                    <a:pt x="227" y="424"/>
                    <a:pt x="226" y="421"/>
                  </a:cubicBezTo>
                  <a:cubicBezTo>
                    <a:pt x="186" y="319"/>
                    <a:pt x="186" y="319"/>
                    <a:pt x="186" y="319"/>
                  </a:cubicBezTo>
                  <a:cubicBezTo>
                    <a:pt x="182" y="307"/>
                    <a:pt x="177" y="297"/>
                    <a:pt x="172" y="287"/>
                  </a:cubicBezTo>
                  <a:cubicBezTo>
                    <a:pt x="167" y="277"/>
                    <a:pt x="161" y="269"/>
                    <a:pt x="154" y="262"/>
                  </a:cubicBezTo>
                  <a:cubicBezTo>
                    <a:pt x="147" y="255"/>
                    <a:pt x="139" y="249"/>
                    <a:pt x="129" y="246"/>
                  </a:cubicBezTo>
                  <a:cubicBezTo>
                    <a:pt x="120" y="242"/>
                    <a:pt x="109" y="240"/>
                    <a:pt x="96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7" y="426"/>
                    <a:pt x="57" y="427"/>
                    <a:pt x="56" y="429"/>
                  </a:cubicBezTo>
                  <a:cubicBezTo>
                    <a:pt x="55" y="430"/>
                    <a:pt x="53" y="431"/>
                    <a:pt x="51" y="432"/>
                  </a:cubicBezTo>
                  <a:cubicBezTo>
                    <a:pt x="49" y="433"/>
                    <a:pt x="46" y="433"/>
                    <a:pt x="42" y="434"/>
                  </a:cubicBezTo>
                  <a:cubicBezTo>
                    <a:pt x="39" y="434"/>
                    <a:pt x="34" y="435"/>
                    <a:pt x="28" y="435"/>
                  </a:cubicBezTo>
                  <a:cubicBezTo>
                    <a:pt x="23" y="435"/>
                    <a:pt x="18" y="434"/>
                    <a:pt x="14" y="434"/>
                  </a:cubicBezTo>
                  <a:cubicBezTo>
                    <a:pt x="11" y="433"/>
                    <a:pt x="8" y="433"/>
                    <a:pt x="6" y="432"/>
                  </a:cubicBezTo>
                  <a:cubicBezTo>
                    <a:pt x="3" y="431"/>
                    <a:pt x="2" y="430"/>
                    <a:pt x="1" y="429"/>
                  </a:cubicBezTo>
                  <a:cubicBezTo>
                    <a:pt x="0" y="427"/>
                    <a:pt x="0" y="426"/>
                    <a:pt x="0" y="4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4"/>
                    <a:pt x="2" y="8"/>
                    <a:pt x="6" y="5"/>
                  </a:cubicBezTo>
                  <a:cubicBezTo>
                    <a:pt x="11" y="1"/>
                    <a:pt x="16" y="0"/>
                    <a:pt x="2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4" y="0"/>
                    <a:pt x="133" y="0"/>
                    <a:pt x="140" y="1"/>
                  </a:cubicBezTo>
                  <a:cubicBezTo>
                    <a:pt x="148" y="1"/>
                    <a:pt x="154" y="2"/>
                    <a:pt x="160" y="2"/>
                  </a:cubicBezTo>
                  <a:cubicBezTo>
                    <a:pt x="177" y="5"/>
                    <a:pt x="191" y="10"/>
                    <a:pt x="204" y="16"/>
                  </a:cubicBezTo>
                  <a:cubicBezTo>
                    <a:pt x="217" y="22"/>
                    <a:pt x="228" y="30"/>
                    <a:pt x="237" y="40"/>
                  </a:cubicBezTo>
                  <a:cubicBezTo>
                    <a:pt x="245" y="49"/>
                    <a:pt x="252" y="60"/>
                    <a:pt x="256" y="73"/>
                  </a:cubicBezTo>
                  <a:cubicBezTo>
                    <a:pt x="260" y="85"/>
                    <a:pt x="263" y="99"/>
                    <a:pt x="263" y="114"/>
                  </a:cubicBezTo>
                  <a:cubicBezTo>
                    <a:pt x="263" y="128"/>
                    <a:pt x="261" y="141"/>
                    <a:pt x="257" y="153"/>
                  </a:cubicBezTo>
                  <a:cubicBezTo>
                    <a:pt x="253" y="164"/>
                    <a:pt x="247" y="174"/>
                    <a:pt x="240" y="183"/>
                  </a:cubicBezTo>
                  <a:cubicBezTo>
                    <a:pt x="233" y="192"/>
                    <a:pt x="224" y="200"/>
                    <a:pt x="213" y="206"/>
                  </a:cubicBezTo>
                  <a:cubicBezTo>
                    <a:pt x="203" y="213"/>
                    <a:pt x="192" y="218"/>
                    <a:pt x="179" y="223"/>
                  </a:cubicBezTo>
                  <a:cubicBezTo>
                    <a:pt x="186" y="226"/>
                    <a:pt x="193" y="230"/>
                    <a:pt x="198" y="234"/>
                  </a:cubicBezTo>
                  <a:cubicBezTo>
                    <a:pt x="204" y="239"/>
                    <a:pt x="210" y="245"/>
                    <a:pt x="215" y="252"/>
                  </a:cubicBezTo>
                  <a:cubicBezTo>
                    <a:pt x="220" y="258"/>
                    <a:pt x="224" y="266"/>
                    <a:pt x="229" y="275"/>
                  </a:cubicBezTo>
                  <a:cubicBezTo>
                    <a:pt x="233" y="283"/>
                    <a:pt x="238" y="293"/>
                    <a:pt x="242" y="304"/>
                  </a:cubicBezTo>
                  <a:cubicBezTo>
                    <a:pt x="281" y="400"/>
                    <a:pt x="281" y="400"/>
                    <a:pt x="281" y="400"/>
                  </a:cubicBezTo>
                  <a:cubicBezTo>
                    <a:pt x="284" y="408"/>
                    <a:pt x="286" y="413"/>
                    <a:pt x="287" y="417"/>
                  </a:cubicBezTo>
                  <a:cubicBezTo>
                    <a:pt x="288" y="420"/>
                    <a:pt x="288" y="422"/>
                    <a:pt x="288" y="424"/>
                  </a:cubicBezTo>
                  <a:close/>
                  <a:moveTo>
                    <a:pt x="202" y="120"/>
                  </a:moveTo>
                  <a:cubicBezTo>
                    <a:pt x="202" y="103"/>
                    <a:pt x="198" y="89"/>
                    <a:pt x="190" y="77"/>
                  </a:cubicBezTo>
                  <a:cubicBezTo>
                    <a:pt x="183" y="65"/>
                    <a:pt x="170" y="57"/>
                    <a:pt x="152" y="52"/>
                  </a:cubicBezTo>
                  <a:cubicBezTo>
                    <a:pt x="147" y="50"/>
                    <a:pt x="140" y="49"/>
                    <a:pt x="133" y="48"/>
                  </a:cubicBezTo>
                  <a:cubicBezTo>
                    <a:pt x="126" y="48"/>
                    <a:pt x="117" y="47"/>
                    <a:pt x="10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29" y="193"/>
                    <a:pt x="142" y="191"/>
                    <a:pt x="153" y="188"/>
                  </a:cubicBezTo>
                  <a:cubicBezTo>
                    <a:pt x="164" y="184"/>
                    <a:pt x="173" y="179"/>
                    <a:pt x="180" y="172"/>
                  </a:cubicBezTo>
                  <a:cubicBezTo>
                    <a:pt x="188" y="166"/>
                    <a:pt x="193" y="158"/>
                    <a:pt x="197" y="149"/>
                  </a:cubicBezTo>
                  <a:cubicBezTo>
                    <a:pt x="200" y="140"/>
                    <a:pt x="202" y="130"/>
                    <a:pt x="202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82">
              <a:extLst>
                <a:ext uri="{FF2B5EF4-FFF2-40B4-BE49-F238E27FC236}">
                  <a16:creationId xmlns:a16="http://schemas.microsoft.com/office/drawing/2014/main" id="{1D5C7DD9-D2D8-490B-AA6D-5AF6B6606357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010879" y="5947054"/>
              <a:ext cx="119438" cy="177800"/>
            </a:xfrm>
            <a:custGeom>
              <a:avLst/>
              <a:gdLst>
                <a:gd name="T0" fmla="*/ 71 w 71"/>
                <a:gd name="T1" fmla="*/ 32 h 108"/>
                <a:gd name="T2" fmla="*/ 68 w 71"/>
                <a:gd name="T3" fmla="*/ 46 h 108"/>
                <a:gd name="T4" fmla="*/ 61 w 71"/>
                <a:gd name="T5" fmla="*/ 57 h 108"/>
                <a:gd name="T6" fmla="*/ 48 w 71"/>
                <a:gd name="T7" fmla="*/ 65 h 108"/>
                <a:gd name="T8" fmla="*/ 29 w 71"/>
                <a:gd name="T9" fmla="*/ 68 h 108"/>
                <a:gd name="T10" fmla="*/ 14 w 71"/>
                <a:gd name="T11" fmla="*/ 68 h 108"/>
                <a:gd name="T12" fmla="*/ 14 w 71"/>
                <a:gd name="T13" fmla="*/ 108 h 108"/>
                <a:gd name="T14" fmla="*/ 0 w 71"/>
                <a:gd name="T15" fmla="*/ 108 h 108"/>
                <a:gd name="T16" fmla="*/ 0 w 71"/>
                <a:gd name="T17" fmla="*/ 0 h 108"/>
                <a:gd name="T18" fmla="*/ 29 w 71"/>
                <a:gd name="T19" fmla="*/ 0 h 108"/>
                <a:gd name="T20" fmla="*/ 46 w 71"/>
                <a:gd name="T21" fmla="*/ 1 h 108"/>
                <a:gd name="T22" fmla="*/ 58 w 71"/>
                <a:gd name="T23" fmla="*/ 6 h 108"/>
                <a:gd name="T24" fmla="*/ 67 w 71"/>
                <a:gd name="T25" fmla="*/ 17 h 108"/>
                <a:gd name="T26" fmla="*/ 71 w 71"/>
                <a:gd name="T27" fmla="*/ 32 h 108"/>
                <a:gd name="T28" fmla="*/ 56 w 71"/>
                <a:gd name="T29" fmla="*/ 33 h 108"/>
                <a:gd name="T30" fmla="*/ 54 w 71"/>
                <a:gd name="T31" fmla="*/ 23 h 108"/>
                <a:gd name="T32" fmla="*/ 48 w 71"/>
                <a:gd name="T33" fmla="*/ 16 h 108"/>
                <a:gd name="T34" fmla="*/ 40 w 71"/>
                <a:gd name="T35" fmla="*/ 13 h 108"/>
                <a:gd name="T36" fmla="*/ 28 w 71"/>
                <a:gd name="T37" fmla="*/ 12 h 108"/>
                <a:gd name="T38" fmla="*/ 14 w 71"/>
                <a:gd name="T39" fmla="*/ 12 h 108"/>
                <a:gd name="T40" fmla="*/ 14 w 71"/>
                <a:gd name="T41" fmla="*/ 56 h 108"/>
                <a:gd name="T42" fmla="*/ 26 w 71"/>
                <a:gd name="T43" fmla="*/ 56 h 108"/>
                <a:gd name="T44" fmla="*/ 41 w 71"/>
                <a:gd name="T45" fmla="*/ 54 h 108"/>
                <a:gd name="T46" fmla="*/ 49 w 71"/>
                <a:gd name="T47" fmla="*/ 49 h 108"/>
                <a:gd name="T48" fmla="*/ 54 w 71"/>
                <a:gd name="T49" fmla="*/ 42 h 108"/>
                <a:gd name="T50" fmla="*/ 56 w 71"/>
                <a:gd name="T51" fmla="*/ 3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108">
                  <a:moveTo>
                    <a:pt x="71" y="32"/>
                  </a:moveTo>
                  <a:cubicBezTo>
                    <a:pt x="71" y="37"/>
                    <a:pt x="70" y="42"/>
                    <a:pt x="68" y="46"/>
                  </a:cubicBezTo>
                  <a:cubicBezTo>
                    <a:pt x="67" y="50"/>
                    <a:pt x="64" y="54"/>
                    <a:pt x="61" y="57"/>
                  </a:cubicBezTo>
                  <a:cubicBezTo>
                    <a:pt x="57" y="60"/>
                    <a:pt x="53" y="63"/>
                    <a:pt x="48" y="65"/>
                  </a:cubicBezTo>
                  <a:cubicBezTo>
                    <a:pt x="43" y="67"/>
                    <a:pt x="36" y="68"/>
                    <a:pt x="29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0"/>
                    <a:pt x="41" y="0"/>
                    <a:pt x="46" y="1"/>
                  </a:cubicBezTo>
                  <a:cubicBezTo>
                    <a:pt x="50" y="2"/>
                    <a:pt x="54" y="4"/>
                    <a:pt x="58" y="6"/>
                  </a:cubicBezTo>
                  <a:cubicBezTo>
                    <a:pt x="62" y="9"/>
                    <a:pt x="65" y="13"/>
                    <a:pt x="67" y="17"/>
                  </a:cubicBezTo>
                  <a:cubicBezTo>
                    <a:pt x="70" y="21"/>
                    <a:pt x="71" y="26"/>
                    <a:pt x="71" y="32"/>
                  </a:cubicBezTo>
                  <a:close/>
                  <a:moveTo>
                    <a:pt x="56" y="33"/>
                  </a:moveTo>
                  <a:cubicBezTo>
                    <a:pt x="56" y="29"/>
                    <a:pt x="55" y="26"/>
                    <a:pt x="54" y="23"/>
                  </a:cubicBezTo>
                  <a:cubicBezTo>
                    <a:pt x="52" y="20"/>
                    <a:pt x="50" y="18"/>
                    <a:pt x="48" y="16"/>
                  </a:cubicBezTo>
                  <a:cubicBezTo>
                    <a:pt x="45" y="15"/>
                    <a:pt x="43" y="14"/>
                    <a:pt x="40" y="13"/>
                  </a:cubicBezTo>
                  <a:cubicBezTo>
                    <a:pt x="37" y="12"/>
                    <a:pt x="33" y="12"/>
                    <a:pt x="2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32" y="56"/>
                    <a:pt x="37" y="55"/>
                    <a:pt x="41" y="54"/>
                  </a:cubicBezTo>
                  <a:cubicBezTo>
                    <a:pt x="44" y="53"/>
                    <a:pt x="47" y="51"/>
                    <a:pt x="49" y="49"/>
                  </a:cubicBezTo>
                  <a:cubicBezTo>
                    <a:pt x="52" y="47"/>
                    <a:pt x="53" y="44"/>
                    <a:pt x="54" y="42"/>
                  </a:cubicBezTo>
                  <a:cubicBezTo>
                    <a:pt x="55" y="39"/>
                    <a:pt x="56" y="36"/>
                    <a:pt x="56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013659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1874748"/>
              </p:ext>
            </p:extLst>
          </p:nvPr>
        </p:nvGraphicFramePr>
        <p:xfrm>
          <a:off x="1960" y="1597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Слайд think-cell" r:id="rId5" imgW="383" imgH="384" progId="TCLayout.ActiveDocument.1">
                  <p:embed/>
                </p:oleObj>
              </mc:Choice>
              <mc:Fallback>
                <p:oleObj name="Слайд think-cell" r:id="rId5" imgW="383" imgH="384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0" y="1597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000" b="0" i="0" baseline="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6244" y="388154"/>
            <a:ext cx="10440000" cy="307777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244" y="146305"/>
            <a:ext cx="10440000" cy="1846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2">
                    <a:lumMod val="65000"/>
                  </a:schemeClr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0" y="6312181"/>
            <a:ext cx="10584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24" indent="0" algn="ctr">
              <a:buNone/>
              <a:defRPr sz="2000"/>
            </a:lvl2pPr>
            <a:lvl3pPr marL="914446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6245" y="6504109"/>
            <a:ext cx="10584000" cy="138499"/>
          </a:xfrm>
        </p:spPr>
        <p:txBody>
          <a:bodyPr wrap="square" anchor="t" anchorCtr="0">
            <a:spAutoFit/>
          </a:bodyPr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анализ рабочей группы</a:t>
            </a:r>
          </a:p>
        </p:txBody>
      </p:sp>
    </p:spTree>
    <p:extLst>
      <p:ext uri="{BB962C8B-B14F-4D97-AF65-F5344CB8AC3E}">
        <p14:creationId xmlns:p14="http://schemas.microsoft.com/office/powerpoint/2010/main" val="1245825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6426-57C4-4296-B85C-C5104ABD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2DE12-DD52-4CD4-A878-BA9BF02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75D94-32CC-49C2-8F3A-8205C369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5F9C5-F46D-4E26-881C-35DCEAB5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746EF-15CC-4B71-8C8A-A2C2E5C4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5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D8689-424A-467F-B83A-922780D6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D50DC-53F8-446B-BC01-9B36F039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17D08-955A-49C2-BB7D-7F946E7B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A0083-9B6B-4EB0-BE2C-AFF4EFF1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6C4CC-4145-4E10-B092-9ED9EE6E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9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77EE2-CC20-44A7-86D2-00E907F2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01CDE-DD41-4507-A38A-6325DC5ED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A891D-8A11-4C21-8AC8-4C4D2AE4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05090-2080-442A-BBEC-06118435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FD916-ED80-48DC-A784-63731DBB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F637D-FC14-460F-9062-B4179CA9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A8C29-CBAF-45A7-87E9-F004B575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4F73B6-7005-4F9A-A458-AA08C3E7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D6596-23D3-491C-A795-5789C6EE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6FF9D4-9668-4C31-82E4-709ED559B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53B75D-4F89-4ABC-81AD-E0DD9EA3A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A2F083-067F-4416-9510-E5F1E85B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715AE4-6F34-47DA-A3F3-B3CF4ABA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AB0C05-3E2B-452C-AF2A-BFBD8F0B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134FD-F7A5-4B46-BDD0-8FB74826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3052E-5150-46D4-A188-31397F27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A9C240-6069-4B7E-B6ED-3BD1A896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305ECA-1F77-4BD0-A56F-D2CAEB29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6BDD1E-241A-44EA-9FF1-C5950A9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D915BD-2984-4AFF-A96C-1729B1AE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8E0C9C-2643-44AA-BF60-FFE4DD12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8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03A3-776F-463E-95D9-F42ED9F5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B4A2E-F134-441C-AF04-8AEEADF6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EC259E-511F-472B-8B63-3DA3CC0B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1AEB5-34F9-4FB8-9FE8-70F9B54B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744C0-429D-4C9F-A907-18F548F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0CD318-B5EB-431A-A8B8-0A1D1562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0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628E9-02ED-4120-B6D4-4A3A92CE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C6D219-37BB-4076-8AC2-4C01770B1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4C804-F086-4676-9321-5000EB3F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CB998-95E2-486B-994C-C8BC7FD6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99731B-5E43-4718-91EA-9B2BF99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A9183D-E41D-402B-9737-21FD801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31EF7-FEC0-4E26-A549-2234C40D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67FEC-63E7-46F9-89D6-CDB6366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10C43-6DD7-4634-8294-51C92DB8D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ED59-E7DE-4044-A27A-648B515DEA6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1AD53F-4C32-4C44-A60F-EB8198A06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651EE-4C83-4B2B-8F76-52A23D6D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DC48-94CE-45E4-A5CB-344BEE85E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hyperlink" Target="https://rosstat.gov.ru/storage/mediabank/%D0%9A%D0%BE%D0%BB%D0%B8%D1%87%D0%B5%D1%81%D1%82%D0%B2%D0%BE%20%D0%90%D0%97%D0%A1(1).xls" TargetMode="Externa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hyperlink" Target="https://vesti-sochi.tv/obshhestvo/70750-sochi-stal-liderom-po-rossii-po-kolichestvu-mashin-na-tysyachu-zhitelej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3409EBE-3023-4990-AC86-CF634619F2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Слайд think-cell" r:id="rId4" imgW="350" imgH="350" progId="TCLayout.ActiveDocument.1">
                  <p:embed/>
                </p:oleObj>
              </mc:Choice>
              <mc:Fallback>
                <p:oleObj name="Слайд think-cell" r:id="rId4" imgW="350" imgH="35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3409EBE-3023-4990-AC86-CF634619F2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EFF72-2CAD-45DA-B13F-C09D7913F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2033899"/>
            <a:ext cx="6472238" cy="2101276"/>
          </a:xfrm>
        </p:spPr>
        <p:txBody>
          <a:bodyPr vert="horz"/>
          <a:lstStyle/>
          <a:p>
            <a:r>
              <a:rPr lang="ru-RU" sz="3600" dirty="0"/>
              <a:t>Анализ целесообразности покупки электромобилей для коммерческого проекта таксопарка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DE9B1-DD9D-443A-B1EA-F0F9D196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0" y="4135175"/>
            <a:ext cx="1554385" cy="221599"/>
          </a:xfrm>
        </p:spPr>
        <p:txBody>
          <a:bodyPr/>
          <a:lstStyle/>
          <a:p>
            <a:r>
              <a:rPr lang="ru-RU" dirty="0"/>
              <a:t>в городе Сочи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BFE17-ECAF-49F9-B3C0-A1213FE191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1C0AF9-6A47-4BE1-B512-1C24ABBDB6BE}" type="datetime4">
              <a:rPr lang="ru-RU" smtClean="0">
                <a:solidFill>
                  <a:srgbClr val="FFFFFF"/>
                </a:solidFill>
              </a:rPr>
              <a:pPr/>
              <a:t>19 ноября 2023 г.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30BC07-0348-4D05-B91B-E04BBAB29541}"/>
              </a:ext>
            </a:extLst>
          </p:cNvPr>
          <p:cNvSpPr txBox="1">
            <a:spLocks/>
          </p:cNvSpPr>
          <p:nvPr/>
        </p:nvSpPr>
        <p:spPr>
          <a:xfrm>
            <a:off x="5384800" y="6246075"/>
            <a:ext cx="3522910" cy="221599"/>
          </a:xfrm>
          <a:prstGeom prst="rect">
            <a:avLst/>
          </a:prstGeom>
        </p:spPr>
        <p:txBody>
          <a:bodyPr vert="horz" wrap="square" lIns="0" tIns="0" rIns="7200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2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Тарбеев</a:t>
            </a:r>
            <a:r>
              <a:rPr lang="ru-RU" dirty="0"/>
              <a:t> Александр / Аналитик проекта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BF9DF9F-FA12-48DE-852D-BF34C0F041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Слайд think-cell" r:id="rId5" imgW="532" imgH="533" progId="TCLayout.ActiveDocument.1">
                  <p:embed/>
                </p:oleObj>
              </mc:Choice>
              <mc:Fallback>
                <p:oleObj name="Слайд think-cell" r:id="rId5" imgW="532" imgH="53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BF9DF9F-FA12-48DE-852D-BF34C0F04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5964554-F6A8-44F9-B87F-E7B5ECAF34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6" name="Заголовок 1">
            <a:extLst>
              <a:ext uri="{FF2B5EF4-FFF2-40B4-BE49-F238E27FC236}">
                <a16:creationId xmlns:a16="http://schemas.microsoft.com/office/drawing/2014/main" id="{9867C3C7-A191-4036-9A3C-312B3CE05A99}"/>
              </a:ext>
            </a:extLst>
          </p:cNvPr>
          <p:cNvSpPr txBox="1">
            <a:spLocks/>
          </p:cNvSpPr>
          <p:nvPr/>
        </p:nvSpPr>
        <p:spPr>
          <a:xfrm>
            <a:off x="336244" y="391316"/>
            <a:ext cx="205657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Executive Summary</a:t>
            </a:r>
            <a:endParaRPr lang="ru-RU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FEEFA0-3619-454D-A779-218764CA2E36}"/>
              </a:ext>
            </a:extLst>
          </p:cNvPr>
          <p:cNvSpPr/>
          <p:nvPr/>
        </p:nvSpPr>
        <p:spPr>
          <a:xfrm>
            <a:off x="335268" y="1196352"/>
            <a:ext cx="2785437" cy="147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500" dirty="0">
                <a:solidFill>
                  <a:schemeClr val="tx1"/>
                </a:solidFill>
              </a:rPr>
              <a:t>Информация</a:t>
            </a:r>
          </a:p>
          <a:p>
            <a:pPr algn="r"/>
            <a:r>
              <a:rPr lang="ru-RU" sz="1500" dirty="0">
                <a:solidFill>
                  <a:schemeClr val="tx1"/>
                </a:solidFill>
              </a:rPr>
              <a:t> о компании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4CDB4A6-3BBD-4EDA-A1E8-318F5EF08389}"/>
              </a:ext>
            </a:extLst>
          </p:cNvPr>
          <p:cNvSpPr/>
          <p:nvPr/>
        </p:nvSpPr>
        <p:spPr>
          <a:xfrm>
            <a:off x="335267" y="2981146"/>
            <a:ext cx="2785437" cy="147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500" dirty="0">
                <a:solidFill>
                  <a:schemeClr val="tx1"/>
                </a:solidFill>
              </a:rPr>
              <a:t>Цель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0291A9-EBFD-4DE2-AC78-EF997D392D3D}"/>
              </a:ext>
            </a:extLst>
          </p:cNvPr>
          <p:cNvSpPr/>
          <p:nvPr/>
        </p:nvSpPr>
        <p:spPr>
          <a:xfrm>
            <a:off x="335267" y="4765940"/>
            <a:ext cx="2785437" cy="147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500" dirty="0">
                <a:solidFill>
                  <a:schemeClr val="tx1"/>
                </a:solidFill>
              </a:rPr>
              <a:t>Ключевые </a:t>
            </a:r>
          </a:p>
          <a:p>
            <a:pPr algn="r"/>
            <a:r>
              <a:rPr lang="ru-RU" sz="1500" dirty="0">
                <a:solidFill>
                  <a:schemeClr val="tx1"/>
                </a:solidFill>
              </a:rPr>
              <a:t>инициативы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9CDE18-9EF6-4F4C-87A8-D21666589E27}"/>
              </a:ext>
            </a:extLst>
          </p:cNvPr>
          <p:cNvSpPr/>
          <p:nvPr/>
        </p:nvSpPr>
        <p:spPr>
          <a:xfrm>
            <a:off x="3464650" y="1196351"/>
            <a:ext cx="8391103" cy="1471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Таксопарк в Сочи. 200 единиц автотранспорта на ДВС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6DF0ECB-090D-4FE5-ACA5-154F46A0E13E}"/>
              </a:ext>
            </a:extLst>
          </p:cNvPr>
          <p:cNvSpPr/>
          <p:nvPr/>
        </p:nvSpPr>
        <p:spPr>
          <a:xfrm>
            <a:off x="3464652" y="2981146"/>
            <a:ext cx="8391103" cy="1471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Принять решение о целесообразности покупки электромобилей в штат таксопарка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BBF62EE-A831-4F06-9C00-ED93E8F63957}"/>
              </a:ext>
            </a:extLst>
          </p:cNvPr>
          <p:cNvSpPr/>
          <p:nvPr/>
        </p:nvSpPr>
        <p:spPr>
          <a:xfrm>
            <a:off x="3464650" y="4765940"/>
            <a:ext cx="8391103" cy="1471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Оценить объем рынка легковых перевозок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Произвести анализ транспортной инфраструктуры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Оценить сезонность услуги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Рассчитать сравнительную характеристику ДВС и ЭД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56864-9F2A-400A-BD32-89C2A2562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" y="2888193"/>
            <a:ext cx="1611534" cy="16115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B3A935-5FFB-4A19-ADAD-919880577B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7" y="4903437"/>
            <a:ext cx="1363285" cy="11963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7275BB-8F82-4774-9AD9-0C7287684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7" y="1291905"/>
            <a:ext cx="1230199" cy="12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BF9DF9F-FA12-48DE-852D-BF34C0F041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Слайд think-cell" r:id="rId5" imgW="532" imgH="533" progId="TCLayout.ActiveDocument.1">
                  <p:embed/>
                </p:oleObj>
              </mc:Choice>
              <mc:Fallback>
                <p:oleObj name="Слайд think-cell" r:id="rId5" imgW="532" imgH="53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BF9DF9F-FA12-48DE-852D-BF34C0F04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5964554-F6A8-44F9-B87F-E7B5ECAF34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02CCB7-1E4A-4CD8-98CC-33A5A52E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244" y="146304"/>
            <a:ext cx="2056578" cy="215443"/>
          </a:xfrm>
        </p:spPr>
        <p:txBody>
          <a:bodyPr/>
          <a:lstStyle/>
          <a:p>
            <a:r>
              <a:rPr lang="ru-RU" dirty="0"/>
              <a:t>Рынок клиентов по сегментам</a:t>
            </a:r>
          </a:p>
        </p:txBody>
      </p:sp>
      <p:sp>
        <p:nvSpPr>
          <p:cNvPr id="143" name="Left Brace 15">
            <a:extLst>
              <a:ext uri="{FF2B5EF4-FFF2-40B4-BE49-F238E27FC236}">
                <a16:creationId xmlns:a16="http://schemas.microsoft.com/office/drawing/2014/main" id="{B5DFE120-49FB-4875-B2D8-361C92774BB6}"/>
              </a:ext>
            </a:extLst>
          </p:cNvPr>
          <p:cNvSpPr/>
          <p:nvPr/>
        </p:nvSpPr>
        <p:spPr>
          <a:xfrm>
            <a:off x="6880665" y="4411867"/>
            <a:ext cx="240142" cy="1574714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193B13F-15E9-4B97-827B-22CD8FA4F556}"/>
              </a:ext>
            </a:extLst>
          </p:cNvPr>
          <p:cNvCxnSpPr>
            <a:cxnSpLocks/>
          </p:cNvCxnSpPr>
          <p:nvPr/>
        </p:nvCxnSpPr>
        <p:spPr>
          <a:xfrm flipH="1">
            <a:off x="487931" y="1722839"/>
            <a:ext cx="5984618" cy="0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Текст 26">
            <a:extLst>
              <a:ext uri="{FF2B5EF4-FFF2-40B4-BE49-F238E27FC236}">
                <a16:creationId xmlns:a16="http://schemas.microsoft.com/office/drawing/2014/main" id="{1A1BECA8-0C5C-4798-B2E4-A78552D6CB4C}"/>
              </a:ext>
            </a:extLst>
          </p:cNvPr>
          <p:cNvSpPr txBox="1">
            <a:spLocks/>
          </p:cNvSpPr>
          <p:nvPr/>
        </p:nvSpPr>
        <p:spPr>
          <a:xfrm>
            <a:off x="1032154" y="1371431"/>
            <a:ext cx="5043749" cy="2308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44000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100"/>
            </a:lvl1pPr>
            <a:lvl2pPr marL="288000" lvl="1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1100"/>
            </a:lvl2pPr>
            <a:lvl3pPr marL="432000" lvl="2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▫"/>
              <a:defRPr sz="1100"/>
            </a:lvl3pPr>
            <a:lvl4pPr marL="576000" lvl="3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-"/>
              <a:defRPr sz="1100"/>
            </a:lvl4pPr>
            <a:lvl5pPr marL="20574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500" b="1" dirty="0"/>
              <a:t>Динамика численности туристов и населения в городе Сочи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193B13F-15E9-4B97-827B-22CD8FA4F556}"/>
              </a:ext>
            </a:extLst>
          </p:cNvPr>
          <p:cNvCxnSpPr>
            <a:cxnSpLocks/>
          </p:cNvCxnSpPr>
          <p:nvPr/>
        </p:nvCxnSpPr>
        <p:spPr>
          <a:xfrm flipH="1">
            <a:off x="7223686" y="1722839"/>
            <a:ext cx="4454537" cy="0"/>
          </a:xfrm>
          <a:prstGeom prst="line">
            <a:avLst/>
          </a:prstGeom>
          <a:ln w="12700"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Текст 26">
            <a:extLst>
              <a:ext uri="{FF2B5EF4-FFF2-40B4-BE49-F238E27FC236}">
                <a16:creationId xmlns:a16="http://schemas.microsoft.com/office/drawing/2014/main" id="{1A1BECA8-0C5C-4798-B2E4-A78552D6CB4C}"/>
              </a:ext>
            </a:extLst>
          </p:cNvPr>
          <p:cNvSpPr txBox="1">
            <a:spLocks/>
          </p:cNvSpPr>
          <p:nvPr/>
        </p:nvSpPr>
        <p:spPr>
          <a:xfrm>
            <a:off x="8030785" y="1339212"/>
            <a:ext cx="2840338" cy="23083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44000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100"/>
            </a:lvl1pPr>
            <a:lvl2pPr marL="288000" lvl="1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1100"/>
            </a:lvl2pPr>
            <a:lvl3pPr marL="432000" lvl="2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▫"/>
              <a:defRPr sz="1100"/>
            </a:lvl3pPr>
            <a:lvl4pPr marL="576000" lvl="3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-"/>
              <a:defRPr sz="1100"/>
            </a:lvl4pPr>
            <a:lvl5pPr marL="20574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500" b="1" dirty="0"/>
              <a:t>Конверсия в динамике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EDA2F6-6BB3-450A-9C19-62511ADD6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1" y="2040333"/>
            <a:ext cx="5744377" cy="19243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98BAB95-E2B8-4394-A7CD-7248C1035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5" y="4205139"/>
            <a:ext cx="5820587" cy="19814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5D57F48-AB62-437F-8DF4-FDB836D2A0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03" y="2309346"/>
            <a:ext cx="1124107" cy="14289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EFBA11-7D1C-4D9D-A0AC-88CBFED21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44" y="4411867"/>
            <a:ext cx="1057423" cy="1524213"/>
          </a:xfrm>
          <a:prstGeom prst="rect">
            <a:avLst/>
          </a:prstGeom>
        </p:spPr>
      </p:pic>
      <p:sp>
        <p:nvSpPr>
          <p:cNvPr id="78" name="Left Brace 15">
            <a:extLst>
              <a:ext uri="{FF2B5EF4-FFF2-40B4-BE49-F238E27FC236}">
                <a16:creationId xmlns:a16="http://schemas.microsoft.com/office/drawing/2014/main" id="{E055D88B-6E91-42A1-8A3C-2D9006FBB316}"/>
              </a:ext>
            </a:extLst>
          </p:cNvPr>
          <p:cNvSpPr/>
          <p:nvPr/>
        </p:nvSpPr>
        <p:spPr>
          <a:xfrm>
            <a:off x="6872867" y="2218482"/>
            <a:ext cx="240142" cy="1574714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26233F-E11C-4A0A-8D9E-60F52C94F307}"/>
              </a:ext>
            </a:extLst>
          </p:cNvPr>
          <p:cNvSpPr txBox="1"/>
          <p:nvPr/>
        </p:nvSpPr>
        <p:spPr bwMode="auto">
          <a:xfrm>
            <a:off x="9641110" y="3917866"/>
            <a:ext cx="2037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CR - 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Отношение показателя к суммарному человеко-потоку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Left Brace 15">
            <a:extLst>
              <a:ext uri="{FF2B5EF4-FFF2-40B4-BE49-F238E27FC236}">
                <a16:creationId xmlns:a16="http://schemas.microsoft.com/office/drawing/2014/main" id="{01E8FB50-4933-4EBD-AA08-15F17F2B120E}"/>
              </a:ext>
            </a:extLst>
          </p:cNvPr>
          <p:cNvSpPr/>
          <p:nvPr/>
        </p:nvSpPr>
        <p:spPr>
          <a:xfrm flipH="1">
            <a:off x="9186900" y="2218483"/>
            <a:ext cx="294135" cy="3768098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Текст 4">
            <a:extLst>
              <a:ext uri="{FF2B5EF4-FFF2-40B4-BE49-F238E27FC236}">
                <a16:creationId xmlns:a16="http://schemas.microsoft.com/office/drawing/2014/main" id="{3B258432-71AE-429B-8AA6-C4879E03F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245" y="6504109"/>
            <a:ext cx="10584000" cy="216982"/>
          </a:xfrm>
        </p:spPr>
        <p:txBody>
          <a:bodyPr/>
          <a:lstStyle/>
          <a:p>
            <a:r>
              <a:rPr lang="ru-RU" dirty="0"/>
              <a:t>Источник: </a:t>
            </a:r>
            <a:r>
              <a:rPr lang="en-US" dirty="0" err="1"/>
              <a:t>wikipedia</a:t>
            </a:r>
            <a:endParaRPr lang="ru-RU" dirty="0"/>
          </a:p>
        </p:txBody>
      </p:sp>
      <p:sp>
        <p:nvSpPr>
          <p:cNvPr id="86" name="Заголовок 1">
            <a:extLst>
              <a:ext uri="{FF2B5EF4-FFF2-40B4-BE49-F238E27FC236}">
                <a16:creationId xmlns:a16="http://schemas.microsoft.com/office/drawing/2014/main" id="{9867C3C7-A191-4036-9A3C-312B3CE05A99}"/>
              </a:ext>
            </a:extLst>
          </p:cNvPr>
          <p:cNvSpPr txBox="1">
            <a:spLocks/>
          </p:cNvSpPr>
          <p:nvPr/>
        </p:nvSpPr>
        <p:spPr>
          <a:xfrm>
            <a:off x="336244" y="391316"/>
            <a:ext cx="11520488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Туристы являются самым крупным сегментом в рынке транспортных перевозок. Прогноз тренда показывает положительный рост потока туристов и населения в регион, что способствует расширению таксопарка</a:t>
            </a:r>
          </a:p>
        </p:txBody>
      </p:sp>
    </p:spTree>
    <p:extLst>
      <p:ext uri="{BB962C8B-B14F-4D97-AF65-F5344CB8AC3E}">
        <p14:creationId xmlns:p14="http://schemas.microsoft.com/office/powerpoint/2010/main" val="20888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Слайд think-cell" r:id="rId5" imgW="306" imgH="306" progId="TCLayout.ActiveDocument.1">
                  <p:embed/>
                </p:oleObj>
              </mc:Choice>
              <mc:Fallback>
                <p:oleObj name="Слайд think-cell" r:id="rId5" imgW="306" imgH="306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ru-RU" sz="120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268" y="405881"/>
            <a:ext cx="11520488" cy="615553"/>
          </a:xfrm>
        </p:spPr>
        <p:txBody>
          <a:bodyPr vert="horz"/>
          <a:lstStyle/>
          <a:p>
            <a:r>
              <a:rPr lang="ru-RU" dirty="0"/>
              <a:t>Рост ЭЗС, благоприятно влияет на владение электротранспортом. В среднем, за год на один автосервис приходится 283 машины, что обеспечивает высокую сервисную проходимость при росте ед. автотранспорта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44645" y="146459"/>
            <a:ext cx="3153563" cy="16584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транспортной инфраструктуры региона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36245" y="6504109"/>
            <a:ext cx="10584000" cy="216982"/>
          </a:xfrm>
        </p:spPr>
        <p:txBody>
          <a:bodyPr/>
          <a:lstStyle/>
          <a:p>
            <a:r>
              <a:rPr lang="ru-RU" dirty="0"/>
              <a:t>Источник: </a:t>
            </a:r>
            <a:r>
              <a:rPr lang="en-US" dirty="0">
                <a:hlinkClick r:id="rId7"/>
              </a:rPr>
              <a:t>rosstat.gov</a:t>
            </a:r>
            <a:r>
              <a:rPr lang="ru-RU" dirty="0"/>
              <a:t>; </a:t>
            </a:r>
            <a:r>
              <a:rPr lang="en-US" dirty="0" err="1"/>
              <a:t>sochi.jsprav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9906" y="1262411"/>
            <a:ext cx="60066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Структура роста доли заправок по Краснодарскому краю в динамике </a:t>
            </a:r>
            <a:endParaRPr kumimoji="0" lang="ru-RU" sz="15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Прямая соединительная линия 58"/>
          <p:cNvCxnSpPr>
            <a:cxnSpLocks/>
          </p:cNvCxnSpPr>
          <p:nvPr/>
        </p:nvCxnSpPr>
        <p:spPr>
          <a:xfrm>
            <a:off x="672912" y="1559302"/>
            <a:ext cx="6120995" cy="0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 bwMode="auto">
          <a:xfrm>
            <a:off x="8523215" y="1255082"/>
            <a:ext cx="22311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Доля автосервисов в Сочи </a:t>
            </a:r>
            <a:endParaRPr kumimoji="0" lang="ru-RU" sz="15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Прямая соединительная линия 130"/>
          <p:cNvCxnSpPr>
            <a:cxnSpLocks/>
          </p:cNvCxnSpPr>
          <p:nvPr/>
        </p:nvCxnSpPr>
        <p:spPr>
          <a:xfrm>
            <a:off x="7451933" y="1582685"/>
            <a:ext cx="4127934" cy="0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DF7A61A-2884-41B3-AC86-BC17124F6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98" y="1644779"/>
            <a:ext cx="4258269" cy="462979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AAE0D81-5941-4966-9B05-487F74755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" y="1703301"/>
            <a:ext cx="6744641" cy="452500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72259F9-2846-46F0-A12E-698842604185}"/>
              </a:ext>
            </a:extLst>
          </p:cNvPr>
          <p:cNvSpPr txBox="1"/>
          <p:nvPr/>
        </p:nvSpPr>
        <p:spPr bwMode="auto">
          <a:xfrm>
            <a:off x="1412815" y="2397680"/>
            <a:ext cx="2474737" cy="5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ru-RU" sz="12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Серые значения - недостаток данных восполнен экспоненциальным прогнозом данных </a:t>
            </a:r>
          </a:p>
        </p:txBody>
      </p:sp>
      <p:sp>
        <p:nvSpPr>
          <p:cNvPr id="85" name="Left Brace 15">
            <a:extLst>
              <a:ext uri="{FF2B5EF4-FFF2-40B4-BE49-F238E27FC236}">
                <a16:creationId xmlns:a16="http://schemas.microsoft.com/office/drawing/2014/main" id="{47CBAEB7-AFEE-4938-A63F-24E71E1BFC36}"/>
              </a:ext>
            </a:extLst>
          </p:cNvPr>
          <p:cNvSpPr/>
          <p:nvPr/>
        </p:nvSpPr>
        <p:spPr>
          <a:xfrm flipH="1">
            <a:off x="10324057" y="2563261"/>
            <a:ext cx="272300" cy="503341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9F905B-9AC0-4270-A30B-3385715681EC}"/>
              </a:ext>
            </a:extLst>
          </p:cNvPr>
          <p:cNvSpPr txBox="1"/>
          <p:nvPr/>
        </p:nvSpPr>
        <p:spPr bwMode="auto">
          <a:xfrm>
            <a:off x="10684593" y="2697385"/>
            <a:ext cx="90013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 – 15,8%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B81F48-8AC5-45EF-9BE6-CF5B953A657C}"/>
              </a:ext>
            </a:extLst>
          </p:cNvPr>
          <p:cNvSpPr txBox="1"/>
          <p:nvPr/>
        </p:nvSpPr>
        <p:spPr bwMode="auto">
          <a:xfrm>
            <a:off x="1395983" y="3216089"/>
            <a:ext cx="24747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006C64"/>
              </a:buClr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CAGR = 3,875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5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Объект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Слайд think-cell" r:id="rId5" imgW="384" imgH="384" progId="TCLayout.ActiveDocument.1">
                  <p:embed/>
                </p:oleObj>
              </mc:Choice>
              <mc:Fallback>
                <p:oleObj name="Слайд think-cell" r:id="rId5" imgW="384" imgH="384" progId="TCLayout.ActiveDocument.1">
                  <p:embed/>
                  <p:pic>
                    <p:nvPicPr>
                      <p:cNvPr id="28" name="Объект 2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ru-RU" sz="120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269" y="405163"/>
            <a:ext cx="11521461" cy="623521"/>
          </a:xfrm>
        </p:spPr>
        <p:txBody>
          <a:bodyPr vert="horz"/>
          <a:lstStyle/>
          <a:p>
            <a:r>
              <a:rPr lang="ru-RU" dirty="0"/>
              <a:t>Основным клиентом являются туристы. Пик активности услуги приходится на летние месяцы. Закуп электромобилей лучше всего производить перед началом сезона, вначале весны</a:t>
            </a:r>
            <a:br>
              <a:rPr lang="ru-RU" dirty="0">
                <a:solidFill>
                  <a:srgbClr val="000000"/>
                </a:solidFill>
                <a:latin typeface="Calibri"/>
              </a:rPr>
            </a:br>
            <a:endParaRPr lang="ru-RU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36244" y="146305"/>
            <a:ext cx="919988" cy="2266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Сезонность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36245" y="6504109"/>
            <a:ext cx="10584000" cy="216982"/>
          </a:xfrm>
        </p:spPr>
        <p:txBody>
          <a:bodyPr/>
          <a:lstStyle/>
          <a:p>
            <a:r>
              <a:rPr lang="ru-RU" dirty="0"/>
              <a:t>Источник: </a:t>
            </a:r>
            <a:r>
              <a:rPr lang="en-US" dirty="0" err="1">
                <a:hlinkClick r:id="rId7"/>
              </a:rPr>
              <a:t>vesti-sochi</a:t>
            </a:r>
            <a:r>
              <a:rPr lang="ru-RU" dirty="0"/>
              <a:t>; </a:t>
            </a:r>
            <a:r>
              <a:rPr lang="en-US" dirty="0" err="1"/>
              <a:t>wordstat.yandex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70917" y="1896110"/>
            <a:ext cx="15088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Динамика спроса на услугу такси</a:t>
            </a:r>
            <a:endParaRPr kumimoji="0" lang="ru-RU" sz="15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 flipV="1">
            <a:off x="2007910" y="1265587"/>
            <a:ext cx="0" cy="1722709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470918" y="4664043"/>
            <a:ext cx="17353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500" b="1" dirty="0">
                <a:solidFill>
                  <a:srgbClr val="000000"/>
                </a:solidFill>
                <a:latin typeface="Calibri"/>
              </a:rPr>
              <a:t>Сезонный спрос</a:t>
            </a: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обусловлен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следующими показателями </a:t>
            </a:r>
          </a:p>
        </p:txBody>
      </p:sp>
      <p:sp>
        <p:nvSpPr>
          <p:cNvPr id="12" name="Прямоугольник 11" hidden="1">
            <a:extLst>
              <a:ext uri="{FF2B5EF4-FFF2-40B4-BE49-F238E27FC236}">
                <a16:creationId xmlns:a16="http://schemas.microsoft.com/office/drawing/2014/main" id="{2B4BA564-6745-4C4C-A521-70AE3470007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Прямоугольник 12" hidden="1">
            <a:extLst>
              <a:ext uri="{FF2B5EF4-FFF2-40B4-BE49-F238E27FC236}">
                <a16:creationId xmlns:a16="http://schemas.microsoft.com/office/drawing/2014/main" id="{5B6A9430-CEF9-46ED-8E22-35005B59BBA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Прямоугольник 13" hidden="1">
            <a:extLst>
              <a:ext uri="{FF2B5EF4-FFF2-40B4-BE49-F238E27FC236}">
                <a16:creationId xmlns:a16="http://schemas.microsoft.com/office/drawing/2014/main" id="{FE143BEB-CC1F-4EF1-B0B7-9E29674F3AF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Прямоугольник 14" hidden="1">
            <a:extLst>
              <a:ext uri="{FF2B5EF4-FFF2-40B4-BE49-F238E27FC236}">
                <a16:creationId xmlns:a16="http://schemas.microsoft.com/office/drawing/2014/main" id="{2CC605C3-1F22-4BFD-88D2-B63E7F0D310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B5F26B90-CE6B-4A10-927B-08E9521E4D1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Прямоугольник 30" hidden="1">
            <a:extLst>
              <a:ext uri="{FF2B5EF4-FFF2-40B4-BE49-F238E27FC236}">
                <a16:creationId xmlns:a16="http://schemas.microsoft.com/office/drawing/2014/main" id="{9DA8FFE0-6284-44E9-AC0B-733C3B304C9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Прямоугольник 33" hidden="1">
            <a:extLst>
              <a:ext uri="{FF2B5EF4-FFF2-40B4-BE49-F238E27FC236}">
                <a16:creationId xmlns:a16="http://schemas.microsoft.com/office/drawing/2014/main" id="{96D28908-0D0C-4F09-A705-81642FA8330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BC6A2B-7728-4672-94C1-F9B382FEC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04" y="1162266"/>
            <a:ext cx="9271494" cy="2092713"/>
          </a:xfrm>
          <a:prstGeom prst="rect">
            <a:avLst/>
          </a:prstGeom>
        </p:spPr>
      </p:pic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43D58AF-F97C-4F51-B901-6616356C474E}"/>
              </a:ext>
            </a:extLst>
          </p:cNvPr>
          <p:cNvCxnSpPr>
            <a:cxnSpLocks/>
          </p:cNvCxnSpPr>
          <p:nvPr/>
        </p:nvCxnSpPr>
        <p:spPr>
          <a:xfrm flipV="1">
            <a:off x="2036841" y="3674377"/>
            <a:ext cx="0" cy="2390861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49469B-01B9-49CF-A6C5-3B155AB208FD}"/>
              </a:ext>
            </a:extLst>
          </p:cNvPr>
          <p:cNvSpPr txBox="1"/>
          <p:nvPr/>
        </p:nvSpPr>
        <p:spPr bwMode="auto">
          <a:xfrm>
            <a:off x="10281228" y="3946910"/>
            <a:ext cx="1439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Основным клиентом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является турист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9CBC866-ACDA-4F20-B313-D6D32A7018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79" y="3603021"/>
            <a:ext cx="8097380" cy="260068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F5581F5-2C50-410E-BAC9-6865F7854317}"/>
              </a:ext>
            </a:extLst>
          </p:cNvPr>
          <p:cNvSpPr txBox="1"/>
          <p:nvPr/>
        </p:nvSpPr>
        <p:spPr bwMode="auto">
          <a:xfrm>
            <a:off x="10281228" y="5125708"/>
            <a:ext cx="154498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Годовой поток туристов в 10 раз превышает численность населения Сочи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6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Объект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Слайд think-cell" r:id="rId5" imgW="384" imgH="384" progId="TCLayout.ActiveDocument.1">
                  <p:embed/>
                </p:oleObj>
              </mc:Choice>
              <mc:Fallback>
                <p:oleObj name="Слайд think-cell" r:id="rId5" imgW="384" imgH="384" progId="TCLayout.ActiveDocument.1">
                  <p:embed/>
                  <p:pic>
                    <p:nvPicPr>
                      <p:cNvPr id="28" name="Объект 2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ru-RU" sz="120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268" y="392407"/>
            <a:ext cx="11509011" cy="615553"/>
          </a:xfrm>
        </p:spPr>
        <p:txBody>
          <a:bodyPr vert="horz"/>
          <a:lstStyle/>
          <a:p>
            <a:r>
              <a:rPr lang="ru-RU" b="1" dirty="0"/>
              <a:t>Гос. программа в г. </a:t>
            </a:r>
            <a:r>
              <a:rPr lang="ru-RU" dirty="0"/>
              <a:t>Сочи формирует сеть бесплатных ЭСЗ – способствует сокращению амортизационных расходов у владельцев электромобилей. ЭД становится экономичнее на 15,53% в сравнении с ДВС</a:t>
            </a:r>
            <a:endParaRPr lang="ru-RU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36244" y="146305"/>
            <a:ext cx="2808608" cy="1937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>
                    <a:lumMod val="65000"/>
                  </a:srgbClr>
                </a:solidFill>
                <a:latin typeface="Calibri"/>
              </a:rPr>
              <a:t>Сравнительная характеристика ЭД и ДВС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36245" y="6504109"/>
            <a:ext cx="10584000" cy="216982"/>
          </a:xfrm>
        </p:spPr>
        <p:txBody>
          <a:bodyPr/>
          <a:lstStyle/>
          <a:p>
            <a:r>
              <a:rPr lang="ru-RU" dirty="0"/>
              <a:t>Источник: </a:t>
            </a:r>
            <a:r>
              <a:rPr lang="en-US" dirty="0" err="1"/>
              <a:t>napinfo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40536" y="2505670"/>
            <a:ext cx="1920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500" b="1" dirty="0">
                <a:solidFill>
                  <a:srgbClr val="000000"/>
                </a:solidFill>
                <a:latin typeface="Calibri"/>
              </a:rPr>
              <a:t>Сравнительная характеристика автомобилей в одном классе</a:t>
            </a:r>
            <a:endParaRPr kumimoji="0" lang="ru-RU" sz="15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 flipV="1">
            <a:off x="2334997" y="1444752"/>
            <a:ext cx="0" cy="3235371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440536" y="5325057"/>
            <a:ext cx="21301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64"/>
              </a:buClr>
              <a:buSzTx/>
              <a:buFontTx/>
              <a:buNone/>
              <a:tabLst/>
              <a:defRPr/>
            </a:pPr>
            <a:r>
              <a:rPr lang="ru-RU" sz="1500" b="1" dirty="0">
                <a:solidFill>
                  <a:srgbClr val="000000"/>
                </a:solidFill>
                <a:latin typeface="Calibri"/>
              </a:rPr>
              <a:t>Заключение</a:t>
            </a:r>
            <a:endParaRPr kumimoji="0" lang="ru-RU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Прямоугольник 11" hidden="1">
            <a:extLst>
              <a:ext uri="{FF2B5EF4-FFF2-40B4-BE49-F238E27FC236}">
                <a16:creationId xmlns:a16="http://schemas.microsoft.com/office/drawing/2014/main" id="{2B4BA564-6745-4C4C-A521-70AE34700077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Прямоугольник 12" hidden="1">
            <a:extLst>
              <a:ext uri="{FF2B5EF4-FFF2-40B4-BE49-F238E27FC236}">
                <a16:creationId xmlns:a16="http://schemas.microsoft.com/office/drawing/2014/main" id="{5B6A9430-CEF9-46ED-8E22-35005B59BBA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Прямоугольник 13" hidden="1">
            <a:extLst>
              <a:ext uri="{FF2B5EF4-FFF2-40B4-BE49-F238E27FC236}">
                <a16:creationId xmlns:a16="http://schemas.microsoft.com/office/drawing/2014/main" id="{FE143BEB-CC1F-4EF1-B0B7-9E29674F3AF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Прямоугольник 14" hidden="1">
            <a:extLst>
              <a:ext uri="{FF2B5EF4-FFF2-40B4-BE49-F238E27FC236}">
                <a16:creationId xmlns:a16="http://schemas.microsoft.com/office/drawing/2014/main" id="{2CC605C3-1F22-4BFD-88D2-B63E7F0D310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B5F26B90-CE6B-4A10-927B-08E9521E4D1C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Прямоугольник 30" hidden="1">
            <a:extLst>
              <a:ext uri="{FF2B5EF4-FFF2-40B4-BE49-F238E27FC236}">
                <a16:creationId xmlns:a16="http://schemas.microsoft.com/office/drawing/2014/main" id="{9DA8FFE0-6284-44E9-AC0B-733C3B304C9E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Прямоугольник 33" hidden="1">
            <a:extLst>
              <a:ext uri="{FF2B5EF4-FFF2-40B4-BE49-F238E27FC236}">
                <a16:creationId xmlns:a16="http://schemas.microsoft.com/office/drawing/2014/main" id="{96D28908-0D0C-4F09-A705-81642FA8330F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43D58AF-F97C-4F51-B901-6616356C474E}"/>
              </a:ext>
            </a:extLst>
          </p:cNvPr>
          <p:cNvCxnSpPr>
            <a:cxnSpLocks/>
          </p:cNvCxnSpPr>
          <p:nvPr/>
        </p:nvCxnSpPr>
        <p:spPr>
          <a:xfrm flipV="1">
            <a:off x="2334997" y="5065450"/>
            <a:ext cx="0" cy="989902"/>
          </a:xfrm>
          <a:prstGeom prst="line">
            <a:avLst/>
          </a:prstGeom>
          <a:ln w="12700">
            <a:gradFill>
              <a:gsLst>
                <a:gs pos="100000">
                  <a:schemeClr val="accent2"/>
                </a:gs>
                <a:gs pos="0">
                  <a:schemeClr val="accent5"/>
                </a:gs>
              </a:gsLst>
              <a:lin ang="0" scaled="0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0AAEB2-AAE6-4FC7-B861-5290EF073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21" y="1444752"/>
            <a:ext cx="6582694" cy="79068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86AEF89-7A96-4786-974F-EDE945B4E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21" y="2488556"/>
            <a:ext cx="6439799" cy="8097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CA01F7-E54E-404A-8CA7-7ABC9ED26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51" y="3784979"/>
            <a:ext cx="6782747" cy="7906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D0F135E-2D36-44C1-9549-DF294577E9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22" y="4884697"/>
            <a:ext cx="9211961" cy="13336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1E512BB-B447-474E-A386-AC35608CD5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53" y="3477627"/>
            <a:ext cx="2343477" cy="149563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3ED3DDB-37DA-41FF-B905-267A8FA556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908" y="1274781"/>
            <a:ext cx="2201165" cy="2201165"/>
          </a:xfrm>
          <a:prstGeom prst="rect">
            <a:avLst/>
          </a:prstGeom>
        </p:spPr>
      </p:pic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3DE9700-F9F0-4EAE-B2A5-753F9D81E215}"/>
              </a:ext>
            </a:extLst>
          </p:cNvPr>
          <p:cNvSpPr/>
          <p:nvPr/>
        </p:nvSpPr>
        <p:spPr>
          <a:xfrm>
            <a:off x="336244" y="1196352"/>
            <a:ext cx="11520488" cy="50409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26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DmZyMIbDDQw7HumvDi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NgM_ejJAIJ89Cqk7B4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NgM_ejJAIJ89Cqk7B4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yKBSDzR0Gbr66dz1Ls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MhMW7kRpq69QUaym87W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ufnGJqWG3aiIy43LJZ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ufnGJqWG3aiIy43LJZZ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289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Слайд think-cell</vt:lpstr>
      <vt:lpstr>Анализ целесообразности покупки электромобилей для коммерческого проекта таксопарка</vt:lpstr>
      <vt:lpstr>Презентация PowerPoint</vt:lpstr>
      <vt:lpstr>Презентация PowerPoint</vt:lpstr>
      <vt:lpstr>Рост ЭЗС, благоприятно влияет на владение электротранспортом. В среднем, за год на один автосервис приходится 283 машины, что обеспечивает высокую сервисную проходимость при росте ед. автотранспорта</vt:lpstr>
      <vt:lpstr>Основным клиентом являются туристы. Пик активности услуги приходится на летние месяцы. Закуп электромобилей лучше всего производить перед началом сезона, вначале весны </vt:lpstr>
      <vt:lpstr>Гос. программа в г. Сочи формирует сеть бесплатных ЭСЗ – способствует сокращению амортизационных расходов у владельцев электромобилей. ЭД становится экономичнее на 15,53% в сравнении с ДВС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целесообразности покупки электромобилей для коммерческого проекта таксопарка</dc:title>
  <dc:creator>creolly@mail.ru</dc:creator>
  <cp:lastModifiedBy>creolly@mail.ru</cp:lastModifiedBy>
  <cp:revision>5</cp:revision>
  <dcterms:created xsi:type="dcterms:W3CDTF">2023-11-18T06:56:11Z</dcterms:created>
  <dcterms:modified xsi:type="dcterms:W3CDTF">2023-11-19T10:57:11Z</dcterms:modified>
</cp:coreProperties>
</file>