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1" r:id="rId4"/>
  </p:sldMasterIdLst>
  <p:notesMasterIdLst>
    <p:notesMasterId r:id="rId12"/>
  </p:notesMasterIdLst>
  <p:handoutMasterIdLst>
    <p:handoutMasterId r:id="rId13"/>
  </p:handoutMasterIdLst>
  <p:sldIdLst>
    <p:sldId id="305" r:id="rId5"/>
    <p:sldId id="372" r:id="rId6"/>
    <p:sldId id="378" r:id="rId7"/>
    <p:sldId id="375" r:id="rId8"/>
    <p:sldId id="374" r:id="rId9"/>
    <p:sldId id="376" r:id="rId10"/>
    <p:sldId id="300" r:id="rId11"/>
  </p:sldIdLst>
  <p:sldSz cx="9144000" cy="6858000" type="screen4x3"/>
  <p:notesSz cx="6400800" cy="8686800"/>
  <p:defaultTextStyle>
    <a:defPPr>
      <a:defRPr lang="de-CH"/>
    </a:defPPr>
    <a:lvl1pPr algn="l" rtl="0" fontAlgn="base">
      <a:spcBef>
        <a:spcPct val="20000"/>
      </a:spcBef>
      <a:spcAft>
        <a:spcPct val="0"/>
      </a:spcAft>
      <a:buChar char="•"/>
      <a:defRPr sz="1200" kern="1200">
        <a:solidFill>
          <a:schemeClr val="tx1"/>
        </a:solidFill>
        <a:latin typeface="Tahoma" charset="0"/>
        <a:ea typeface="" charset="0"/>
        <a:cs typeface="Lucida Grande" charset="0"/>
      </a:defRPr>
    </a:lvl1pPr>
    <a:lvl2pPr marL="457200" algn="l" rtl="0" fontAlgn="base">
      <a:spcBef>
        <a:spcPct val="20000"/>
      </a:spcBef>
      <a:spcAft>
        <a:spcPct val="0"/>
      </a:spcAft>
      <a:buChar char="•"/>
      <a:defRPr sz="1200" kern="1200">
        <a:solidFill>
          <a:schemeClr val="tx1"/>
        </a:solidFill>
        <a:latin typeface="Tahoma" charset="0"/>
        <a:ea typeface="" charset="0"/>
        <a:cs typeface="Lucida Grande" charset="0"/>
      </a:defRPr>
    </a:lvl2pPr>
    <a:lvl3pPr marL="914400" algn="l" rtl="0" fontAlgn="base">
      <a:spcBef>
        <a:spcPct val="20000"/>
      </a:spcBef>
      <a:spcAft>
        <a:spcPct val="0"/>
      </a:spcAft>
      <a:buChar char="•"/>
      <a:defRPr sz="1200" kern="1200">
        <a:solidFill>
          <a:schemeClr val="tx1"/>
        </a:solidFill>
        <a:latin typeface="Tahoma" charset="0"/>
        <a:ea typeface="" charset="0"/>
        <a:cs typeface="Lucida Grande" charset="0"/>
      </a:defRPr>
    </a:lvl3pPr>
    <a:lvl4pPr marL="1371600" algn="l" rtl="0" fontAlgn="base">
      <a:spcBef>
        <a:spcPct val="20000"/>
      </a:spcBef>
      <a:spcAft>
        <a:spcPct val="0"/>
      </a:spcAft>
      <a:buChar char="•"/>
      <a:defRPr sz="1200" kern="1200">
        <a:solidFill>
          <a:schemeClr val="tx1"/>
        </a:solidFill>
        <a:latin typeface="Tahoma" charset="0"/>
        <a:ea typeface="" charset="0"/>
        <a:cs typeface="Lucida Grande" charset="0"/>
      </a:defRPr>
    </a:lvl4pPr>
    <a:lvl5pPr marL="1828800" algn="l" rtl="0" fontAlgn="base">
      <a:spcBef>
        <a:spcPct val="20000"/>
      </a:spcBef>
      <a:spcAft>
        <a:spcPct val="0"/>
      </a:spcAft>
      <a:buChar char="•"/>
      <a:defRPr sz="1200" kern="1200">
        <a:solidFill>
          <a:schemeClr val="tx1"/>
        </a:solidFill>
        <a:latin typeface="Tahoma" charset="0"/>
        <a:ea typeface="" charset="0"/>
        <a:cs typeface="Lucida Grande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Tahoma" charset="0"/>
        <a:ea typeface="" charset="0"/>
        <a:cs typeface="Lucida Grande" charset="0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Tahoma" charset="0"/>
        <a:ea typeface="" charset="0"/>
        <a:cs typeface="Lucida Grande" charset="0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Tahoma" charset="0"/>
        <a:ea typeface="" charset="0"/>
        <a:cs typeface="Lucida Grande" charset="0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Tahoma" charset="0"/>
        <a:ea typeface="" charset="0"/>
        <a:cs typeface="Lucida Grande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1" userDrawn="1">
          <p15:clr>
            <a:srgbClr val="A4A3A4"/>
          </p15:clr>
        </p15:guide>
        <p15:guide id="2" pos="38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01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3366"/>
    <a:srgbClr val="000099"/>
    <a:srgbClr val="333399"/>
    <a:srgbClr val="FDDBDB"/>
    <a:srgbClr val="009CA6"/>
    <a:srgbClr val="C7E6E8"/>
    <a:srgbClr val="17A6B4"/>
    <a:srgbClr val="FF0000"/>
    <a:srgbClr val="FB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Стиль из темы 1 - акцент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Светлый стиль 2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Светлый стиль 2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ABFCF23-3B69-468F-B69F-88F6DE6A72F2}" styleName="Средний стиль 1 —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Средний стиль 4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52" autoAdjust="0"/>
    <p:restoredTop sz="86938" autoAdjust="0"/>
  </p:normalViewPr>
  <p:slideViewPr>
    <p:cSldViewPr snapToObjects="1">
      <p:cViewPr varScale="1">
        <p:scale>
          <a:sx n="101" d="100"/>
          <a:sy n="101" d="100"/>
        </p:scale>
        <p:origin x="2094" y="108"/>
      </p:cViewPr>
      <p:guideLst>
        <p:guide orient="horz" pos="391"/>
        <p:guide pos="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73" d="100"/>
          <a:sy n="73" d="100"/>
        </p:scale>
        <p:origin x="-2850" y="-108"/>
      </p:cViewPr>
      <p:guideLst>
        <p:guide orient="horz" pos="2736"/>
        <p:guide pos="201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3514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l" defTabSz="862013">
              <a:spcBef>
                <a:spcPct val="0"/>
              </a:spcBef>
              <a:buFontTx/>
              <a:buNone/>
              <a:defRPr sz="900">
                <a:latin typeface="Frutiger 55 Roman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351463" y="8469313"/>
            <a:ext cx="1049337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r" defTabSz="862013">
              <a:spcBef>
                <a:spcPct val="0"/>
              </a:spcBef>
              <a:buFontTx/>
              <a:buNone/>
              <a:defRPr sz="700">
                <a:latin typeface="Frutiger 55 Roman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50238"/>
            <a:ext cx="5283200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algn="l" defTabSz="862013">
              <a:spcBef>
                <a:spcPct val="0"/>
              </a:spcBef>
              <a:buFontTx/>
              <a:buNone/>
              <a:defRPr sz="700">
                <a:latin typeface="Frutiger 55 Roman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53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19750" y="8250238"/>
            <a:ext cx="779463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r" defTabSz="862013">
              <a:spcBef>
                <a:spcPct val="0"/>
              </a:spcBef>
              <a:buFontTx/>
              <a:buNone/>
              <a:defRPr sz="700">
                <a:latin typeface="Frutiger 55 Roman" charset="0"/>
              </a:defRPr>
            </a:lvl1pPr>
          </a:lstStyle>
          <a:p>
            <a:fld id="{4323FFE0-BD91-AF47-976E-51D62A6B02B7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7880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351463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algn="l" defTabSz="862013">
              <a:spcBef>
                <a:spcPct val="0"/>
              </a:spcBef>
              <a:buFontTx/>
              <a:buNone/>
              <a:defRPr sz="900">
                <a:latin typeface="Frutiger 55 Roman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84788" y="8469313"/>
            <a:ext cx="1116012" cy="217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r" defTabSz="862013">
              <a:spcBef>
                <a:spcPct val="0"/>
              </a:spcBef>
              <a:buFontTx/>
              <a:buNone/>
              <a:defRPr sz="700">
                <a:latin typeface="Frutiger 55 Roman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50925" y="4125913"/>
            <a:ext cx="4300538" cy="391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CH" noProof="0" dirty="0" smtClean="0"/>
              <a:t>Click </a:t>
            </a:r>
            <a:r>
              <a:rPr lang="de-CH" noProof="0" dirty="0" err="1" smtClean="0"/>
              <a:t>to</a:t>
            </a:r>
            <a:r>
              <a:rPr lang="de-CH" noProof="0" dirty="0" smtClean="0"/>
              <a:t> </a:t>
            </a:r>
            <a:r>
              <a:rPr lang="de-CH" noProof="0" dirty="0" err="1" smtClean="0"/>
              <a:t>edit</a:t>
            </a:r>
            <a:r>
              <a:rPr lang="de-CH" noProof="0" dirty="0" smtClean="0"/>
              <a:t> Master </a:t>
            </a:r>
            <a:r>
              <a:rPr lang="de-CH" noProof="0" dirty="0" err="1" smtClean="0"/>
              <a:t>text</a:t>
            </a:r>
            <a:r>
              <a:rPr lang="de-CH" noProof="0" dirty="0" smtClean="0"/>
              <a:t> </a:t>
            </a:r>
            <a:r>
              <a:rPr lang="de-CH" noProof="0" dirty="0" err="1" smtClean="0"/>
              <a:t>styles</a:t>
            </a:r>
            <a:endParaRPr lang="de-CH" noProof="0" dirty="0" smtClean="0"/>
          </a:p>
          <a:p>
            <a:pPr lvl="1"/>
            <a:r>
              <a:rPr lang="de-CH" noProof="0" dirty="0" smtClean="0"/>
              <a:t>Second </a:t>
            </a:r>
            <a:r>
              <a:rPr lang="de-CH" noProof="0" dirty="0" err="1" smtClean="0"/>
              <a:t>level</a:t>
            </a:r>
            <a:endParaRPr lang="de-CH" noProof="0" dirty="0" smtClean="0"/>
          </a:p>
          <a:p>
            <a:pPr lvl="2"/>
            <a:r>
              <a:rPr lang="de-CH" noProof="0" dirty="0" smtClean="0"/>
              <a:t>Third </a:t>
            </a:r>
            <a:r>
              <a:rPr lang="de-CH" noProof="0" dirty="0" err="1" smtClean="0"/>
              <a:t>level</a:t>
            </a:r>
            <a:endParaRPr lang="de-CH" noProof="0" dirty="0" smtClean="0"/>
          </a:p>
          <a:p>
            <a:pPr lvl="3"/>
            <a:r>
              <a:rPr lang="de-CH" noProof="0" dirty="0" err="1" smtClean="0"/>
              <a:t>Fourth</a:t>
            </a:r>
            <a:r>
              <a:rPr lang="de-CH" noProof="0" dirty="0" smtClean="0"/>
              <a:t> </a:t>
            </a:r>
            <a:r>
              <a:rPr lang="de-CH" noProof="0" dirty="0" err="1" smtClean="0"/>
              <a:t>level</a:t>
            </a:r>
            <a:endParaRPr lang="de-CH" noProof="0" dirty="0" smtClean="0"/>
          </a:p>
          <a:p>
            <a:pPr lvl="4"/>
            <a:r>
              <a:rPr lang="de-CH" noProof="0" dirty="0" err="1" smtClean="0"/>
              <a:t>Fifth</a:t>
            </a:r>
            <a:r>
              <a:rPr lang="de-CH" noProof="0" dirty="0" smtClean="0"/>
              <a:t> </a:t>
            </a:r>
            <a:r>
              <a:rPr lang="de-CH" noProof="0" dirty="0" err="1" smtClean="0"/>
              <a:t>level</a:t>
            </a:r>
            <a:endParaRPr lang="de-CH" noProof="0" dirty="0" smtClean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250238"/>
            <a:ext cx="5081588" cy="434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t" anchorCtr="0" compatLnSpc="1">
            <a:prstTxWarp prst="textNoShape">
              <a:avLst/>
            </a:prstTxWarp>
          </a:bodyPr>
          <a:lstStyle>
            <a:lvl1pPr algn="l" defTabSz="862013">
              <a:spcBef>
                <a:spcPct val="0"/>
              </a:spcBef>
              <a:buFontTx/>
              <a:buNone/>
              <a:defRPr sz="700">
                <a:latin typeface="Frutiger 55 Roman"/>
                <a:ea typeface="+mn-ea"/>
                <a:cs typeface="+mn-cs"/>
              </a:defRPr>
            </a:lvl1pPr>
          </a:lstStyle>
          <a:p>
            <a:pPr>
              <a:defRPr/>
            </a:pPr>
            <a:endParaRPr lang="de-CH" dirty="0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351463" y="8250238"/>
            <a:ext cx="1047750" cy="19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6210" tIns="43105" rIns="86210" bIns="43105" numCol="1" anchor="b" anchorCtr="0" compatLnSpc="1">
            <a:prstTxWarp prst="textNoShape">
              <a:avLst/>
            </a:prstTxWarp>
          </a:bodyPr>
          <a:lstStyle>
            <a:lvl1pPr algn="r" defTabSz="862013">
              <a:spcBef>
                <a:spcPct val="0"/>
              </a:spcBef>
              <a:buFontTx/>
              <a:buNone/>
              <a:defRPr sz="700">
                <a:latin typeface="Frutiger 55 Roman" charset="0"/>
              </a:defRPr>
            </a:lvl1pPr>
          </a:lstStyle>
          <a:p>
            <a:fld id="{66307F45-EECC-FF47-93DA-F5DC91EED149}" type="slidenum">
              <a:rPr lang="de-CH"/>
              <a:pPr/>
              <a:t>‹#›</a:t>
            </a:fld>
            <a:endParaRPr lang="de-CH" dirty="0"/>
          </a:p>
        </p:txBody>
      </p:sp>
      <p:sp>
        <p:nvSpPr>
          <p:cNvPr id="34823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28700" y="650875"/>
            <a:ext cx="4343400" cy="3257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rgbClr val="000000">
                <a:alpha val="74998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42168437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Frutiger 45 Light" pitchFamily="34" charset="0"/>
        <a:ea typeface="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Frutiger 45 Light" pitchFamily="34" charset="0"/>
        <a:ea typeface="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Frutiger 45 Light" pitchFamily="34" charset="0"/>
        <a:ea typeface="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Frutiger 45 Light" pitchFamily="34" charset="0"/>
        <a:ea typeface="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Frutiger 45 Light" pitchFamily="34" charset="0"/>
        <a:ea typeface="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Frutiger 45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232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6" t="1037" r="3471"/>
          <a:stretch/>
        </p:blipFill>
        <p:spPr>
          <a:xfrm>
            <a:off x="-4519" y="0"/>
            <a:ext cx="9148519" cy="6858000"/>
          </a:xfrm>
          <a:prstGeom prst="rect">
            <a:avLst/>
          </a:prstGeom>
        </p:spPr>
      </p:pic>
      <p:sp>
        <p:nvSpPr>
          <p:cNvPr id="18" name="Прямоугольник с двумя скругленными соседними углами 17"/>
          <p:cNvSpPr/>
          <p:nvPr userDrawn="1"/>
        </p:nvSpPr>
        <p:spPr bwMode="auto">
          <a:xfrm rot="5400000">
            <a:off x="-1625204" y="1953340"/>
            <a:ext cx="6192688" cy="2951317"/>
          </a:xfrm>
          <a:prstGeom prst="round2SameRect">
            <a:avLst>
              <a:gd name="adj1" fmla="val 2606"/>
              <a:gd name="adj2" fmla="val 0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1" hasCustomPrompt="1"/>
          </p:nvPr>
        </p:nvSpPr>
        <p:spPr>
          <a:xfrm>
            <a:off x="395883" y="3349725"/>
            <a:ext cx="2375917" cy="1227686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bg1"/>
                </a:solidFill>
                <a:latin typeface="Tahoma"/>
              </a:defRPr>
            </a:lvl1pPr>
          </a:lstStyle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Дата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Имя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координатора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организационной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единицы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Бизнес-единица</a:t>
            </a:r>
            <a:endParaRPr lang="en-US" sz="1000" dirty="0"/>
          </a:p>
        </p:txBody>
      </p:sp>
      <p:sp>
        <p:nvSpPr>
          <p:cNvPr id="16" name="ZConf"/>
          <p:cNvSpPr txBox="1">
            <a:spLocks noChangeArrowheads="1"/>
          </p:cNvSpPr>
          <p:nvPr userDrawn="1"/>
        </p:nvSpPr>
        <p:spPr bwMode="auto">
          <a:xfrm>
            <a:off x="7848832" y="6402233"/>
            <a:ext cx="8996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269875" indent="-269875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1pPr>
            <a:lvl2pPr marL="742950" indent="-28575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2pPr>
            <a:lvl3pPr marL="11430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3pPr>
            <a:lvl4pPr marL="16002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4pPr>
            <a:lvl5pPr marL="20574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9pPr>
          </a:lstStyle>
          <a:p>
            <a:pPr algn="r" eaLnBrk="1" hangingPunct="1">
              <a:buClr>
                <a:srgbClr val="BEC007"/>
              </a:buClr>
              <a:buSzPct val="120000"/>
              <a:buFont typeface="Symbol" charset="0"/>
              <a:buNone/>
            </a:pP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Internal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use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only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  </a:t>
            </a:r>
          </a:p>
        </p:txBody>
      </p:sp>
      <p:sp>
        <p:nvSpPr>
          <p:cNvPr id="5" name="Название 4"/>
          <p:cNvSpPr>
            <a:spLocks noGrp="1"/>
          </p:cNvSpPr>
          <p:nvPr>
            <p:ph type="title" hasCustomPrompt="1"/>
          </p:nvPr>
        </p:nvSpPr>
        <p:spPr>
          <a:xfrm>
            <a:off x="395536" y="1349896"/>
            <a:ext cx="2242592" cy="1143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презентации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2106" y="404664"/>
            <a:ext cx="1364794" cy="477428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 с текстом и с иллюстрац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Рисунок 2"/>
          <p:cNvSpPr>
            <a:spLocks noGrp="1"/>
          </p:cNvSpPr>
          <p:nvPr>
            <p:ph type="pic" sz="quarter" idx="11"/>
          </p:nvPr>
        </p:nvSpPr>
        <p:spPr>
          <a:xfrm>
            <a:off x="6660232" y="1428750"/>
            <a:ext cx="2088579" cy="2088232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ahoma"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7" name="Текст 9"/>
          <p:cNvSpPr>
            <a:spLocks noGrp="1"/>
          </p:cNvSpPr>
          <p:nvPr>
            <p:ph type="body" sz="quarter" idx="12"/>
          </p:nvPr>
        </p:nvSpPr>
        <p:spPr>
          <a:xfrm>
            <a:off x="395536" y="1340768"/>
            <a:ext cx="5832646" cy="4649526"/>
          </a:xfrm>
          <a:prstGeom prst="rect">
            <a:avLst/>
          </a:prstGeom>
        </p:spPr>
        <p:txBody>
          <a:bodyPr wrap="square" lIns="0" tIns="54000" rIns="0" bIns="0" anchor="t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19194E"/>
                </a:solidFill>
                <a:latin typeface="Tahom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Прямоугольник с двумя скругленными соседними углами 7"/>
          <p:cNvSpPr/>
          <p:nvPr userDrawn="1"/>
        </p:nvSpPr>
        <p:spPr bwMode="auto">
          <a:xfrm>
            <a:off x="401936" y="0"/>
            <a:ext cx="5826245" cy="1052735"/>
          </a:xfrm>
          <a:prstGeom prst="round2SameRect">
            <a:avLst>
              <a:gd name="adj1" fmla="val 0"/>
              <a:gd name="adj2" fmla="val 5382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C3D9F1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ru-RU" b="0" smtClean="0"/>
              <a:t>Блок с текстом и с иллюстрацией</a:t>
            </a:r>
          </a:p>
        </p:txBody>
      </p:sp>
    </p:spTree>
    <p:extLst>
      <p:ext uri="{BB962C8B-B14F-4D97-AF65-F5344CB8AC3E}">
        <p14:creationId xmlns:p14="http://schemas.microsoft.com/office/powerpoint/2010/main" val="3931886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аблица 8"/>
          <p:cNvSpPr>
            <a:spLocks noGrp="1"/>
          </p:cNvSpPr>
          <p:nvPr>
            <p:ph type="tbl" sz="quarter" idx="10"/>
          </p:nvPr>
        </p:nvSpPr>
        <p:spPr>
          <a:xfrm>
            <a:off x="401936" y="1340768"/>
            <a:ext cx="8346528" cy="4676970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ahoma"/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  <p:sp>
        <p:nvSpPr>
          <p:cNvPr id="10" name="Прямоугольник с двумя скругленными соседними углами 9"/>
          <p:cNvSpPr/>
          <p:nvPr userDrawn="1"/>
        </p:nvSpPr>
        <p:spPr bwMode="auto">
          <a:xfrm>
            <a:off x="401936" y="0"/>
            <a:ext cx="5826245" cy="1052735"/>
          </a:xfrm>
          <a:prstGeom prst="round2SameRect">
            <a:avLst>
              <a:gd name="adj1" fmla="val 0"/>
              <a:gd name="adj2" fmla="val 5382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C3D9F1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ru-RU" b="0" dirty="0" smtClean="0"/>
              <a:t>Таблица</a:t>
            </a:r>
          </a:p>
        </p:txBody>
      </p:sp>
    </p:spTree>
    <p:extLst>
      <p:ext uri="{BB962C8B-B14F-4D97-AF65-F5344CB8AC3E}">
        <p14:creationId xmlns:p14="http://schemas.microsoft.com/office/powerpoint/2010/main" val="32309802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с с иллюстрацие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аблица 8"/>
          <p:cNvSpPr>
            <a:spLocks noGrp="1"/>
          </p:cNvSpPr>
          <p:nvPr>
            <p:ph type="tbl" sz="quarter" idx="10"/>
          </p:nvPr>
        </p:nvSpPr>
        <p:spPr>
          <a:xfrm>
            <a:off x="403358" y="1340768"/>
            <a:ext cx="5824823" cy="4664546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ahoma"/>
              </a:defRPr>
            </a:lvl1pPr>
          </a:lstStyle>
          <a:p>
            <a:r>
              <a:rPr lang="ru-RU" smtClean="0"/>
              <a:t>Вставка таблицы</a:t>
            </a:r>
            <a:endParaRPr lang="ru-RU" dirty="0"/>
          </a:p>
        </p:txBody>
      </p:sp>
      <p:sp>
        <p:nvSpPr>
          <p:cNvPr id="6" name="Прямоугольник с двумя скругленными соседними углами 5"/>
          <p:cNvSpPr/>
          <p:nvPr userDrawn="1"/>
        </p:nvSpPr>
        <p:spPr bwMode="auto">
          <a:xfrm>
            <a:off x="401936" y="0"/>
            <a:ext cx="5826245" cy="1052735"/>
          </a:xfrm>
          <a:prstGeom prst="round2SameRect">
            <a:avLst>
              <a:gd name="adj1" fmla="val 0"/>
              <a:gd name="adj2" fmla="val 538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C3D9F1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3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ru-RU" b="0" dirty="0" smtClean="0"/>
              <a:t>Таблица с иллюстрацией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sz="quarter" idx="14"/>
          </p:nvPr>
        </p:nvSpPr>
        <p:spPr>
          <a:xfrm>
            <a:off x="6646863" y="1428750"/>
            <a:ext cx="2101850" cy="2144266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Вставка рисунка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290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с двумя скругленными соседними углами 10"/>
          <p:cNvSpPr/>
          <p:nvPr userDrawn="1"/>
        </p:nvSpPr>
        <p:spPr bwMode="auto">
          <a:xfrm>
            <a:off x="401936" y="4005"/>
            <a:ext cx="5826245" cy="1048730"/>
          </a:xfrm>
          <a:prstGeom prst="round2SameRect">
            <a:avLst>
              <a:gd name="adj1" fmla="val 0"/>
              <a:gd name="adj2" fmla="val 538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0060BD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4" name="Диаграмма 3"/>
          <p:cNvSpPr>
            <a:spLocks noGrp="1"/>
          </p:cNvSpPr>
          <p:nvPr>
            <p:ph type="chart" sz="quarter" idx="10"/>
          </p:nvPr>
        </p:nvSpPr>
        <p:spPr>
          <a:xfrm>
            <a:off x="401936" y="1311733"/>
            <a:ext cx="5826245" cy="4781564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ahoma"/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ru-RU" b="0" dirty="0" smtClean="0"/>
              <a:t>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28772311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иаграма с текстовым блок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иаграмма 3"/>
          <p:cNvSpPr>
            <a:spLocks noGrp="1"/>
          </p:cNvSpPr>
          <p:nvPr>
            <p:ph type="chart" sz="quarter" idx="10"/>
          </p:nvPr>
        </p:nvSpPr>
        <p:spPr>
          <a:xfrm>
            <a:off x="401935" y="1311733"/>
            <a:ext cx="5826245" cy="4781564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ahoma"/>
              </a:defRPr>
            </a:lvl1pPr>
          </a:lstStyle>
          <a:p>
            <a:r>
              <a:rPr lang="ru-RU" smtClean="0"/>
              <a:t>Вставка диаграммы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>
          <a:xfrm>
            <a:off x="6646863" y="1311732"/>
            <a:ext cx="2101850" cy="4781093"/>
          </a:xfrm>
          <a:prstGeom prst="rect">
            <a:avLst/>
          </a:prstGeom>
        </p:spPr>
        <p:txBody>
          <a:bodyPr vert="horz" lIns="0" tIns="54000" rIns="0" bIns="0"/>
          <a:lstStyle>
            <a:lvl1pPr>
              <a:defRPr>
                <a:latin typeface="Tahoma"/>
              </a:defRPr>
            </a:lvl1pPr>
            <a:lvl2pPr>
              <a:defRPr>
                <a:latin typeface="Tahoma"/>
              </a:defRPr>
            </a:lvl2pPr>
            <a:lvl3pPr>
              <a:defRPr>
                <a:latin typeface="Tahoma"/>
              </a:defRPr>
            </a:lvl3pPr>
            <a:lvl4pPr>
              <a:defRPr>
                <a:latin typeface="Tahoma"/>
              </a:defRPr>
            </a:lvl4pPr>
            <a:lvl5pPr>
              <a:defRPr>
                <a:latin typeface="Tahoma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с двумя скругленными соседними углами 6"/>
          <p:cNvSpPr/>
          <p:nvPr userDrawn="1"/>
        </p:nvSpPr>
        <p:spPr bwMode="auto">
          <a:xfrm>
            <a:off x="401936" y="4005"/>
            <a:ext cx="5826245" cy="1048730"/>
          </a:xfrm>
          <a:prstGeom prst="round2SameRect">
            <a:avLst>
              <a:gd name="adj1" fmla="val 0"/>
              <a:gd name="adj2" fmla="val 5382"/>
            </a:avLst>
          </a:prstGeom>
          <a:solidFill>
            <a:schemeClr val="accent2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0060BD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10" name="Текст 6"/>
          <p:cNvSpPr>
            <a:spLocks noGrp="1"/>
          </p:cNvSpPr>
          <p:nvPr>
            <p:ph type="body" sz="quarter" idx="12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ru-RU" b="0" dirty="0" smtClean="0"/>
              <a:t>Диаграммы</a:t>
            </a:r>
          </a:p>
        </p:txBody>
      </p:sp>
    </p:spTree>
    <p:extLst>
      <p:ext uri="{BB962C8B-B14F-4D97-AF65-F5344CB8AC3E}">
        <p14:creationId xmlns:p14="http://schemas.microsoft.com/office/powerpoint/2010/main" val="71512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Рисунок 5"/>
          <p:cNvSpPr>
            <a:spLocks noGrp="1"/>
          </p:cNvSpPr>
          <p:nvPr>
            <p:ph type="pic" sz="quarter" idx="12"/>
          </p:nvPr>
        </p:nvSpPr>
        <p:spPr>
          <a:xfrm>
            <a:off x="6664798" y="1446546"/>
            <a:ext cx="2083666" cy="294488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ahoma"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0" name="Рисунок 5"/>
          <p:cNvSpPr>
            <a:spLocks noGrp="1"/>
          </p:cNvSpPr>
          <p:nvPr>
            <p:ph type="pic" sz="quarter" idx="13"/>
          </p:nvPr>
        </p:nvSpPr>
        <p:spPr>
          <a:xfrm>
            <a:off x="401935" y="1428750"/>
            <a:ext cx="5826245" cy="3401623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ahoma"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11" name="Рисунок 5"/>
          <p:cNvSpPr>
            <a:spLocks noGrp="1"/>
          </p:cNvSpPr>
          <p:nvPr>
            <p:ph type="pic" sz="quarter" idx="14"/>
          </p:nvPr>
        </p:nvSpPr>
        <p:spPr>
          <a:xfrm>
            <a:off x="6647964" y="4830373"/>
            <a:ext cx="2100500" cy="1224136"/>
          </a:xfrm>
          <a:prstGeom prst="rect">
            <a:avLst/>
          </a:prstGeom>
        </p:spPr>
        <p:txBody>
          <a:bodyPr vert="horz"/>
          <a:lstStyle>
            <a:lvl1pPr>
              <a:defRPr>
                <a:latin typeface="Tahoma"/>
              </a:defRPr>
            </a:lvl1pPr>
          </a:lstStyle>
          <a:p>
            <a:r>
              <a:rPr lang="ru-RU" smtClean="0"/>
              <a:t>Вставка рисунка</a:t>
            </a:r>
            <a:endParaRPr lang="ru-RU" dirty="0"/>
          </a:p>
        </p:txBody>
      </p:sp>
      <p:sp>
        <p:nvSpPr>
          <p:cNvPr id="7" name="Прямоугольник с двумя скругленными соседними углами 6"/>
          <p:cNvSpPr/>
          <p:nvPr userDrawn="1"/>
        </p:nvSpPr>
        <p:spPr bwMode="auto">
          <a:xfrm>
            <a:off x="401936" y="4005"/>
            <a:ext cx="5826245" cy="1048730"/>
          </a:xfrm>
          <a:prstGeom prst="round2SameRect">
            <a:avLst>
              <a:gd name="adj1" fmla="val 0"/>
              <a:gd name="adj2" fmla="val 5382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0060BD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13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ru-RU" b="0" smtClean="0"/>
              <a:t>Изображения</a:t>
            </a:r>
          </a:p>
        </p:txBody>
      </p:sp>
    </p:spTree>
    <p:extLst>
      <p:ext uri="{BB962C8B-B14F-4D97-AF65-F5344CB8AC3E}">
        <p14:creationId xmlns:p14="http://schemas.microsoft.com/office/powerpoint/2010/main" val="39849420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рганизационная структур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с двумя скругленными соседними углами 5"/>
          <p:cNvSpPr/>
          <p:nvPr userDrawn="1"/>
        </p:nvSpPr>
        <p:spPr bwMode="auto">
          <a:xfrm>
            <a:off x="401936" y="4005"/>
            <a:ext cx="5826245" cy="1048730"/>
          </a:xfrm>
          <a:prstGeom prst="round2SameRect">
            <a:avLst>
              <a:gd name="adj1" fmla="val 0"/>
              <a:gd name="adj2" fmla="val 5382"/>
            </a:avLst>
          </a:prstGeom>
          <a:solidFill>
            <a:schemeClr val="accent5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0060BD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9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en-US" dirty="0" err="1" smtClean="0">
                <a:solidFill>
                  <a:schemeClr val="bg1"/>
                </a:solidFill>
              </a:rPr>
              <a:t>Организационная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структура</a:t>
            </a:r>
            <a:endParaRPr lang="ru-RU" b="0" smtClean="0"/>
          </a:p>
        </p:txBody>
      </p:sp>
      <p:sp>
        <p:nvSpPr>
          <p:cNvPr id="3" name="Рисунок SmartArt 2"/>
          <p:cNvSpPr>
            <a:spLocks noGrp="1"/>
          </p:cNvSpPr>
          <p:nvPr>
            <p:ph type="dgm" sz="quarter" idx="17"/>
          </p:nvPr>
        </p:nvSpPr>
        <p:spPr>
          <a:xfrm>
            <a:off x="401638" y="1428751"/>
            <a:ext cx="5826125" cy="4592638"/>
          </a:xfrm>
          <a:prstGeom prst="rect">
            <a:avLst/>
          </a:prstGeom>
        </p:spPr>
        <p:txBody>
          <a:bodyPr vert="horz"/>
          <a:lstStyle/>
          <a:p>
            <a:r>
              <a:rPr lang="ru-RU" smtClean="0"/>
              <a:t>Вставка рисунка SmartArt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0680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овые блоки и цветные плаш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с двумя скругленными соседними углами 9"/>
          <p:cNvSpPr/>
          <p:nvPr userDrawn="1"/>
        </p:nvSpPr>
        <p:spPr bwMode="auto">
          <a:xfrm>
            <a:off x="401936" y="4005"/>
            <a:ext cx="5826245" cy="1048730"/>
          </a:xfrm>
          <a:prstGeom prst="round2SameRect">
            <a:avLst>
              <a:gd name="adj1" fmla="val 0"/>
              <a:gd name="adj2" fmla="val 5382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0060BD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12" name="Текст 6"/>
          <p:cNvSpPr>
            <a:spLocks noGrp="1"/>
          </p:cNvSpPr>
          <p:nvPr>
            <p:ph type="body" sz="quarter" idx="16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en-US" smtClean="0">
                <a:solidFill>
                  <a:schemeClr val="bg1"/>
                </a:solidFill>
              </a:rPr>
              <a:t>Текстовые блоки и цветные плашки</a:t>
            </a:r>
            <a:endParaRPr lang="ru-RU" b="0" smtClean="0"/>
          </a:p>
        </p:txBody>
      </p:sp>
    </p:spTree>
    <p:extLst>
      <p:ext uri="{BB962C8B-B14F-4D97-AF65-F5344CB8AC3E}">
        <p14:creationId xmlns:p14="http://schemas.microsoft.com/office/powerpoint/2010/main" val="7360654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тбив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401936" y="0"/>
            <a:ext cx="5826245" cy="6858000"/>
          </a:xfrm>
          <a:prstGeom prst="rect">
            <a:avLst/>
          </a:prstGeom>
          <a:solidFill>
            <a:srgbClr val="009CA6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28650" y="2204864"/>
            <a:ext cx="4087366" cy="363993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Отбивка. </a:t>
            </a:r>
            <a:br>
              <a:rPr lang="ru-RU" dirty="0" smtClean="0"/>
            </a:br>
            <a:r>
              <a:rPr lang="ru-RU" dirty="0" smtClean="0"/>
              <a:t>Название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6123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пасиб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с двумя скругленными соседними углами 17"/>
          <p:cNvSpPr/>
          <p:nvPr userDrawn="1"/>
        </p:nvSpPr>
        <p:spPr bwMode="auto">
          <a:xfrm rot="5400000">
            <a:off x="-1620685" y="1953341"/>
            <a:ext cx="6192688" cy="2951317"/>
          </a:xfrm>
          <a:prstGeom prst="round2SameRect">
            <a:avLst>
              <a:gd name="adj1" fmla="val 2606"/>
              <a:gd name="adj2" fmla="val 0"/>
            </a:avLst>
          </a:prstGeom>
          <a:solidFill>
            <a:schemeClr val="tx2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1" hasCustomPrompt="1"/>
          </p:nvPr>
        </p:nvSpPr>
        <p:spPr>
          <a:xfrm>
            <a:off x="395883" y="1428750"/>
            <a:ext cx="2375917" cy="1139704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2200" b="0" i="0" baseline="0">
                <a:solidFill>
                  <a:schemeClr val="bg1"/>
                </a:solidFill>
                <a:latin typeface="Tahoma"/>
              </a:defRPr>
            </a:lvl1pPr>
          </a:lstStyle>
          <a:p>
            <a:pPr marL="0" indent="0">
              <a:lnSpc>
                <a:spcPts val="1600"/>
              </a:lnSpc>
              <a:buFontTx/>
              <a:buNone/>
            </a:pPr>
            <a:r>
              <a:rPr lang="ru-RU" dirty="0" err="1" smtClean="0">
                <a:solidFill>
                  <a:schemeClr val="bg1"/>
                </a:solidFill>
              </a:rPr>
              <a:t>Спасибо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24613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20"/>
          <a:stretch/>
        </p:blipFill>
        <p:spPr>
          <a:xfrm>
            <a:off x="0" y="-10674"/>
            <a:ext cx="9144000" cy="6868674"/>
          </a:xfrm>
          <a:prstGeom prst="rect">
            <a:avLst/>
          </a:prstGeom>
        </p:spPr>
      </p:pic>
      <p:sp>
        <p:nvSpPr>
          <p:cNvPr id="18" name="Прямоугольник с двумя скругленными соседними углами 17"/>
          <p:cNvSpPr/>
          <p:nvPr userDrawn="1"/>
        </p:nvSpPr>
        <p:spPr bwMode="auto">
          <a:xfrm rot="5400000">
            <a:off x="-1620685" y="1953341"/>
            <a:ext cx="6192688" cy="2951317"/>
          </a:xfrm>
          <a:prstGeom prst="round2SameRect">
            <a:avLst>
              <a:gd name="adj1" fmla="val 2606"/>
              <a:gd name="adj2" fmla="val 0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1" hasCustomPrompt="1"/>
          </p:nvPr>
        </p:nvSpPr>
        <p:spPr>
          <a:xfrm>
            <a:off x="395883" y="3349725"/>
            <a:ext cx="2375917" cy="1227686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bg1"/>
                </a:solidFill>
                <a:latin typeface="Tahoma"/>
              </a:defRPr>
            </a:lvl1pPr>
          </a:lstStyle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Дата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Имя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координатора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организационной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единицы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Бизнес-единица</a:t>
            </a:r>
            <a:endParaRPr lang="en-US" sz="1000" dirty="0"/>
          </a:p>
        </p:txBody>
      </p:sp>
      <p:sp>
        <p:nvSpPr>
          <p:cNvPr id="16" name="ZConf"/>
          <p:cNvSpPr txBox="1">
            <a:spLocks noChangeArrowheads="1"/>
          </p:cNvSpPr>
          <p:nvPr userDrawn="1"/>
        </p:nvSpPr>
        <p:spPr bwMode="auto">
          <a:xfrm>
            <a:off x="7848832" y="6402233"/>
            <a:ext cx="8996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269875" indent="-269875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1pPr>
            <a:lvl2pPr marL="742950" indent="-28575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2pPr>
            <a:lvl3pPr marL="11430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3pPr>
            <a:lvl4pPr marL="16002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4pPr>
            <a:lvl5pPr marL="20574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9pPr>
          </a:lstStyle>
          <a:p>
            <a:pPr algn="r" eaLnBrk="1" hangingPunct="1">
              <a:buClr>
                <a:srgbClr val="BEC007"/>
              </a:buClr>
              <a:buSzPct val="120000"/>
              <a:buFont typeface="Symbol" charset="0"/>
              <a:buNone/>
            </a:pP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Internal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use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only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  </a:t>
            </a:r>
          </a:p>
        </p:txBody>
      </p:sp>
      <p:sp>
        <p:nvSpPr>
          <p:cNvPr id="5" name="Название 4"/>
          <p:cNvSpPr>
            <a:spLocks noGrp="1"/>
          </p:cNvSpPr>
          <p:nvPr>
            <p:ph type="title" hasCustomPrompt="1"/>
          </p:nvPr>
        </p:nvSpPr>
        <p:spPr>
          <a:xfrm>
            <a:off x="395536" y="1349896"/>
            <a:ext cx="2242592" cy="1143000"/>
          </a:xfrm>
          <a:prstGeom prst="rect">
            <a:avLst/>
          </a:prstGeom>
          <a:noFill/>
        </p:spPr>
        <p:txBody>
          <a:bodyPr vert="horz" lIns="0" tIns="0" rIns="0" bIns="0"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презентации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2106" y="404664"/>
            <a:ext cx="1364794" cy="4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187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Прямоугольник с двумя скругленными соседними углами 17"/>
          <p:cNvSpPr/>
          <p:nvPr userDrawn="1"/>
        </p:nvSpPr>
        <p:spPr bwMode="auto">
          <a:xfrm rot="5400000">
            <a:off x="-1620685" y="1953341"/>
            <a:ext cx="6192688" cy="2951317"/>
          </a:xfrm>
          <a:prstGeom prst="round2SameRect">
            <a:avLst>
              <a:gd name="adj1" fmla="val 2606"/>
              <a:gd name="adj2" fmla="val 0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1" hasCustomPrompt="1"/>
          </p:nvPr>
        </p:nvSpPr>
        <p:spPr>
          <a:xfrm>
            <a:off x="395883" y="3349725"/>
            <a:ext cx="2375917" cy="1227686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bg1"/>
                </a:solidFill>
                <a:latin typeface="Tahoma"/>
              </a:defRPr>
            </a:lvl1pPr>
          </a:lstStyle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Дата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Имя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координатора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организационной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единицы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Бизнес-единица</a:t>
            </a:r>
            <a:endParaRPr lang="en-US" sz="1000" dirty="0"/>
          </a:p>
        </p:txBody>
      </p:sp>
      <p:sp>
        <p:nvSpPr>
          <p:cNvPr id="16" name="ZConf"/>
          <p:cNvSpPr txBox="1">
            <a:spLocks noChangeArrowheads="1"/>
          </p:cNvSpPr>
          <p:nvPr userDrawn="1"/>
        </p:nvSpPr>
        <p:spPr bwMode="auto">
          <a:xfrm>
            <a:off x="7848832" y="6402233"/>
            <a:ext cx="8996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269875" indent="-269875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1pPr>
            <a:lvl2pPr marL="742950" indent="-28575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2pPr>
            <a:lvl3pPr marL="11430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3pPr>
            <a:lvl4pPr marL="16002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4pPr>
            <a:lvl5pPr marL="20574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9pPr>
          </a:lstStyle>
          <a:p>
            <a:pPr algn="r" eaLnBrk="1" hangingPunct="1">
              <a:buClr>
                <a:srgbClr val="BEC007"/>
              </a:buClr>
              <a:buSzPct val="120000"/>
              <a:buFont typeface="Symbol" charset="0"/>
              <a:buNone/>
            </a:pP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Internal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use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only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  </a:t>
            </a:r>
          </a:p>
        </p:txBody>
      </p:sp>
      <p:sp>
        <p:nvSpPr>
          <p:cNvPr id="5" name="Название 4"/>
          <p:cNvSpPr>
            <a:spLocks noGrp="1"/>
          </p:cNvSpPr>
          <p:nvPr>
            <p:ph type="title" hasCustomPrompt="1"/>
          </p:nvPr>
        </p:nvSpPr>
        <p:spPr>
          <a:xfrm>
            <a:off x="395536" y="1349896"/>
            <a:ext cx="2242592" cy="1143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презентации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2106" y="404664"/>
            <a:ext cx="1364794" cy="4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52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" t="-329" b="1035"/>
          <a:stretch/>
        </p:blipFill>
        <p:spPr>
          <a:xfrm>
            <a:off x="0" y="-27384"/>
            <a:ext cx="9144000" cy="6908293"/>
          </a:xfrm>
          <a:prstGeom prst="rect">
            <a:avLst/>
          </a:prstGeom>
        </p:spPr>
      </p:pic>
      <p:sp>
        <p:nvSpPr>
          <p:cNvPr id="18" name="Прямоугольник с двумя скругленными соседними углами 17"/>
          <p:cNvSpPr/>
          <p:nvPr userDrawn="1"/>
        </p:nvSpPr>
        <p:spPr bwMode="auto">
          <a:xfrm rot="5400000">
            <a:off x="-1620685" y="1953341"/>
            <a:ext cx="6192688" cy="2951317"/>
          </a:xfrm>
          <a:prstGeom prst="round2SameRect">
            <a:avLst>
              <a:gd name="adj1" fmla="val 2606"/>
              <a:gd name="adj2" fmla="val 0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1" hasCustomPrompt="1"/>
          </p:nvPr>
        </p:nvSpPr>
        <p:spPr>
          <a:xfrm>
            <a:off x="395883" y="3349725"/>
            <a:ext cx="2375917" cy="1227686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bg1"/>
                </a:solidFill>
                <a:latin typeface="Tahoma"/>
              </a:defRPr>
            </a:lvl1pPr>
          </a:lstStyle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Дата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Имя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координатора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организационной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единицы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Бизнес-единица</a:t>
            </a:r>
            <a:endParaRPr lang="en-US" sz="1000" dirty="0"/>
          </a:p>
        </p:txBody>
      </p:sp>
      <p:sp>
        <p:nvSpPr>
          <p:cNvPr id="16" name="ZConf"/>
          <p:cNvSpPr txBox="1">
            <a:spLocks noChangeArrowheads="1"/>
          </p:cNvSpPr>
          <p:nvPr userDrawn="1"/>
        </p:nvSpPr>
        <p:spPr bwMode="auto">
          <a:xfrm>
            <a:off x="7848832" y="6402233"/>
            <a:ext cx="8996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269875" indent="-269875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1pPr>
            <a:lvl2pPr marL="742950" indent="-28575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2pPr>
            <a:lvl3pPr marL="11430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3pPr>
            <a:lvl4pPr marL="16002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4pPr>
            <a:lvl5pPr marL="20574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9pPr>
          </a:lstStyle>
          <a:p>
            <a:pPr algn="r" eaLnBrk="1" hangingPunct="1">
              <a:buClr>
                <a:srgbClr val="BEC007"/>
              </a:buClr>
              <a:buSzPct val="120000"/>
              <a:buFont typeface="Symbol" charset="0"/>
              <a:buNone/>
            </a:pP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Internal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use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only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  </a:t>
            </a:r>
          </a:p>
        </p:txBody>
      </p:sp>
      <p:sp>
        <p:nvSpPr>
          <p:cNvPr id="5" name="Название 4"/>
          <p:cNvSpPr>
            <a:spLocks noGrp="1"/>
          </p:cNvSpPr>
          <p:nvPr>
            <p:ph type="title" hasCustomPrompt="1"/>
          </p:nvPr>
        </p:nvSpPr>
        <p:spPr>
          <a:xfrm>
            <a:off x="395536" y="1349896"/>
            <a:ext cx="2242592" cy="1143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презентации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2106" y="404664"/>
            <a:ext cx="1364794" cy="4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69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Изображение 8" descr="10233946.jpg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136" r="12148"/>
          <a:stretch/>
        </p:blipFill>
        <p:spPr>
          <a:xfrm>
            <a:off x="857854" y="908720"/>
            <a:ext cx="8286146" cy="5949280"/>
          </a:xfrm>
          <a:prstGeom prst="rect">
            <a:avLst/>
          </a:prstGeom>
        </p:spPr>
      </p:pic>
      <p:sp>
        <p:nvSpPr>
          <p:cNvPr id="18" name="Прямоугольник с двумя скругленными соседними углами 17"/>
          <p:cNvSpPr/>
          <p:nvPr userDrawn="1"/>
        </p:nvSpPr>
        <p:spPr bwMode="auto">
          <a:xfrm rot="5400000">
            <a:off x="-1620685" y="1953341"/>
            <a:ext cx="6192688" cy="2951317"/>
          </a:xfrm>
          <a:prstGeom prst="round2SameRect">
            <a:avLst>
              <a:gd name="adj1" fmla="val 2606"/>
              <a:gd name="adj2" fmla="val 0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1" hasCustomPrompt="1"/>
          </p:nvPr>
        </p:nvSpPr>
        <p:spPr>
          <a:xfrm>
            <a:off x="395883" y="3349725"/>
            <a:ext cx="2375917" cy="1227686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bg1"/>
                </a:solidFill>
                <a:latin typeface="Tahoma"/>
              </a:defRPr>
            </a:lvl1pPr>
          </a:lstStyle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Дата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Имя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координатора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организационной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единицы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Бизнес-единица</a:t>
            </a:r>
            <a:endParaRPr lang="en-US" sz="1000" dirty="0"/>
          </a:p>
        </p:txBody>
      </p:sp>
      <p:sp>
        <p:nvSpPr>
          <p:cNvPr id="16" name="ZConf"/>
          <p:cNvSpPr txBox="1">
            <a:spLocks noChangeArrowheads="1"/>
          </p:cNvSpPr>
          <p:nvPr userDrawn="1"/>
        </p:nvSpPr>
        <p:spPr bwMode="auto">
          <a:xfrm>
            <a:off x="7848832" y="6402233"/>
            <a:ext cx="8996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269875" indent="-269875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1pPr>
            <a:lvl2pPr marL="742950" indent="-28575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2pPr>
            <a:lvl3pPr marL="11430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3pPr>
            <a:lvl4pPr marL="16002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4pPr>
            <a:lvl5pPr marL="20574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9pPr>
          </a:lstStyle>
          <a:p>
            <a:pPr algn="r" eaLnBrk="1" hangingPunct="1">
              <a:buClr>
                <a:srgbClr val="BEC007"/>
              </a:buClr>
              <a:buSzPct val="120000"/>
              <a:buFont typeface="Symbol" charset="0"/>
              <a:buNone/>
            </a:pP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Internal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use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only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  </a:t>
            </a:r>
          </a:p>
        </p:txBody>
      </p:sp>
      <p:sp>
        <p:nvSpPr>
          <p:cNvPr id="5" name="Название 4"/>
          <p:cNvSpPr>
            <a:spLocks noGrp="1"/>
          </p:cNvSpPr>
          <p:nvPr>
            <p:ph type="title" hasCustomPrompt="1"/>
          </p:nvPr>
        </p:nvSpPr>
        <p:spPr>
          <a:xfrm>
            <a:off x="395536" y="1349896"/>
            <a:ext cx="2242592" cy="1143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презентации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2106" y="404664"/>
            <a:ext cx="1364794" cy="4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85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0" r="2584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8" name="Прямоугольник с двумя скругленными соседними углами 17"/>
          <p:cNvSpPr/>
          <p:nvPr userDrawn="1"/>
        </p:nvSpPr>
        <p:spPr bwMode="auto">
          <a:xfrm rot="5400000">
            <a:off x="-1620685" y="1953341"/>
            <a:ext cx="6192688" cy="2951317"/>
          </a:xfrm>
          <a:prstGeom prst="round2SameRect">
            <a:avLst>
              <a:gd name="adj1" fmla="val 2606"/>
              <a:gd name="adj2" fmla="val 0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1" hasCustomPrompt="1"/>
          </p:nvPr>
        </p:nvSpPr>
        <p:spPr>
          <a:xfrm>
            <a:off x="395883" y="3349725"/>
            <a:ext cx="2375917" cy="1227686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bg1"/>
                </a:solidFill>
                <a:latin typeface="Tahoma"/>
              </a:defRPr>
            </a:lvl1pPr>
          </a:lstStyle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Дата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Имя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координатора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организационной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единицы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Бизнес-единица</a:t>
            </a:r>
            <a:endParaRPr lang="en-US" sz="1000" dirty="0"/>
          </a:p>
        </p:txBody>
      </p:sp>
      <p:sp>
        <p:nvSpPr>
          <p:cNvPr id="16" name="ZConf"/>
          <p:cNvSpPr txBox="1">
            <a:spLocks noChangeArrowheads="1"/>
          </p:cNvSpPr>
          <p:nvPr userDrawn="1"/>
        </p:nvSpPr>
        <p:spPr bwMode="auto">
          <a:xfrm>
            <a:off x="7848832" y="6402233"/>
            <a:ext cx="8996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269875" indent="-269875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1pPr>
            <a:lvl2pPr marL="742950" indent="-28575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2pPr>
            <a:lvl3pPr marL="11430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3pPr>
            <a:lvl4pPr marL="16002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4pPr>
            <a:lvl5pPr marL="20574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9pPr>
          </a:lstStyle>
          <a:p>
            <a:pPr algn="r" eaLnBrk="1" hangingPunct="1">
              <a:buClr>
                <a:srgbClr val="BEC007"/>
              </a:buClr>
              <a:buSzPct val="120000"/>
              <a:buFont typeface="Symbol" charset="0"/>
              <a:buNone/>
            </a:pP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Internal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use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only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  </a:t>
            </a:r>
          </a:p>
        </p:txBody>
      </p:sp>
      <p:sp>
        <p:nvSpPr>
          <p:cNvPr id="5" name="Название 4"/>
          <p:cNvSpPr>
            <a:spLocks noGrp="1"/>
          </p:cNvSpPr>
          <p:nvPr>
            <p:ph type="title" hasCustomPrompt="1"/>
          </p:nvPr>
        </p:nvSpPr>
        <p:spPr>
          <a:xfrm>
            <a:off x="395536" y="1349896"/>
            <a:ext cx="2242592" cy="1143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презентации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2106" y="404664"/>
            <a:ext cx="1364794" cy="4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23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482" r="11056"/>
          <a:stretch/>
        </p:blipFill>
        <p:spPr>
          <a:xfrm>
            <a:off x="-468559" y="-1"/>
            <a:ext cx="9612559" cy="6858001"/>
          </a:xfrm>
          <a:prstGeom prst="rect">
            <a:avLst/>
          </a:prstGeom>
        </p:spPr>
      </p:pic>
      <p:sp>
        <p:nvSpPr>
          <p:cNvPr id="18" name="Прямоугольник с двумя скругленными соседними углами 17"/>
          <p:cNvSpPr/>
          <p:nvPr userDrawn="1"/>
        </p:nvSpPr>
        <p:spPr bwMode="auto">
          <a:xfrm rot="5400000">
            <a:off x="-1620685" y="1953341"/>
            <a:ext cx="6192688" cy="2951317"/>
          </a:xfrm>
          <a:prstGeom prst="round2SameRect">
            <a:avLst>
              <a:gd name="adj1" fmla="val 2606"/>
              <a:gd name="adj2" fmla="val 0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41" name="Текст 40"/>
          <p:cNvSpPr>
            <a:spLocks noGrp="1"/>
          </p:cNvSpPr>
          <p:nvPr>
            <p:ph type="body" sz="quarter" idx="11" hasCustomPrompt="1"/>
          </p:nvPr>
        </p:nvSpPr>
        <p:spPr>
          <a:xfrm>
            <a:off x="395883" y="3349725"/>
            <a:ext cx="2375917" cy="1227686"/>
          </a:xfrm>
          <a:prstGeom prst="rect">
            <a:avLst/>
          </a:prstGeom>
        </p:spPr>
        <p:txBody>
          <a:bodyPr vert="horz" wrap="square" lIns="0" tIns="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buFontTx/>
              <a:buNone/>
              <a:defRPr sz="1200" b="0" i="0" baseline="0">
                <a:solidFill>
                  <a:schemeClr val="bg1"/>
                </a:solidFill>
                <a:latin typeface="Tahoma"/>
              </a:defRPr>
            </a:lvl1pPr>
          </a:lstStyle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Дата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Имя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координатора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организационной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единицы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 marL="0" indent="0">
              <a:lnSpc>
                <a:spcPts val="1600"/>
              </a:lnSpc>
              <a:buFontTx/>
              <a:buNone/>
            </a:pPr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lnSpc>
                <a:spcPts val="1600"/>
              </a:lnSpc>
              <a:buFontTx/>
              <a:buNone/>
            </a:pPr>
            <a:r>
              <a:rPr lang="en-US" dirty="0" err="1" smtClean="0">
                <a:solidFill>
                  <a:schemeClr val="bg1"/>
                </a:solidFill>
              </a:rPr>
              <a:t>Бизнес-единица</a:t>
            </a:r>
            <a:endParaRPr lang="en-US" sz="1000" dirty="0"/>
          </a:p>
        </p:txBody>
      </p:sp>
      <p:sp>
        <p:nvSpPr>
          <p:cNvPr id="16" name="ZConf"/>
          <p:cNvSpPr txBox="1">
            <a:spLocks noChangeArrowheads="1"/>
          </p:cNvSpPr>
          <p:nvPr userDrawn="1"/>
        </p:nvSpPr>
        <p:spPr bwMode="auto">
          <a:xfrm>
            <a:off x="7848832" y="6402233"/>
            <a:ext cx="8996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269875" indent="-269875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1pPr>
            <a:lvl2pPr marL="742950" indent="-28575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2pPr>
            <a:lvl3pPr marL="11430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3pPr>
            <a:lvl4pPr marL="16002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4pPr>
            <a:lvl5pPr marL="20574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9pPr>
          </a:lstStyle>
          <a:p>
            <a:pPr algn="r" eaLnBrk="1" hangingPunct="1">
              <a:buClr>
                <a:srgbClr val="BEC007"/>
              </a:buClr>
              <a:buSzPct val="120000"/>
              <a:buFont typeface="Symbol" charset="0"/>
              <a:buNone/>
            </a:pP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Internal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use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only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  </a:t>
            </a:r>
          </a:p>
        </p:txBody>
      </p:sp>
      <p:sp>
        <p:nvSpPr>
          <p:cNvPr id="5" name="Название 4"/>
          <p:cNvSpPr>
            <a:spLocks noGrp="1"/>
          </p:cNvSpPr>
          <p:nvPr>
            <p:ph type="title" hasCustomPrompt="1"/>
          </p:nvPr>
        </p:nvSpPr>
        <p:spPr>
          <a:xfrm>
            <a:off x="395536" y="1349896"/>
            <a:ext cx="2242592" cy="1143000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b="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en-US" dirty="0" err="1" smtClean="0">
                <a:solidFill>
                  <a:schemeClr val="bg1"/>
                </a:solidFill>
              </a:rPr>
              <a:t>Название</a:t>
            </a:r>
            <a:r>
              <a:rPr lang="en-US" dirty="0" smtClean="0">
                <a:solidFill>
                  <a:schemeClr val="bg1"/>
                </a:solidFill>
              </a:rPr>
              <a:t/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презентации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352106" y="404664"/>
            <a:ext cx="1364794" cy="4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023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421473" y="1340768"/>
            <a:ext cx="5806708" cy="4736554"/>
          </a:xfrm>
          <a:prstGeom prst="rect">
            <a:avLst/>
          </a:prstGeom>
        </p:spPr>
        <p:txBody>
          <a:bodyPr wrap="square" lIns="0" tIns="54000" rIns="0" bIns="0" anchor="t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rgbClr val="19194E"/>
                </a:solidFill>
                <a:latin typeface="Tahom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rgbClr val="19194E"/>
                </a:solidFill>
                <a:latin typeface="Tahom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rgbClr val="19194E"/>
                </a:solidFill>
                <a:latin typeface="Tahom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rgbClr val="19194E"/>
                </a:solidFill>
                <a:latin typeface="Tahom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rgbClr val="19194E"/>
                </a:solidFill>
                <a:latin typeface="Tahoma"/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 dirty="0"/>
          </a:p>
        </p:txBody>
      </p:sp>
      <p:sp>
        <p:nvSpPr>
          <p:cNvPr id="6" name="Прямоугольник с двумя скругленными соседними углами 5"/>
          <p:cNvSpPr/>
          <p:nvPr userDrawn="1"/>
        </p:nvSpPr>
        <p:spPr bwMode="auto">
          <a:xfrm>
            <a:off x="401936" y="0"/>
            <a:ext cx="5826245" cy="1052735"/>
          </a:xfrm>
          <a:prstGeom prst="round2SameRect">
            <a:avLst>
              <a:gd name="adj1" fmla="val 0"/>
              <a:gd name="adj2" fmla="val 5382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C3D9F1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8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ru-RU" b="0" smtClean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4266474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Блок с текс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9"/>
          <p:cNvSpPr>
            <a:spLocks noGrp="1"/>
          </p:cNvSpPr>
          <p:nvPr>
            <p:ph type="body" sz="quarter" idx="10"/>
          </p:nvPr>
        </p:nvSpPr>
        <p:spPr>
          <a:xfrm>
            <a:off x="395535" y="1340768"/>
            <a:ext cx="5832646" cy="4649526"/>
          </a:xfrm>
          <a:prstGeom prst="rect">
            <a:avLst/>
          </a:prstGeom>
        </p:spPr>
        <p:txBody>
          <a:bodyPr wrap="square" lIns="0" tIns="54000" rIns="0" bIns="0" anchor="t" anchorCtr="0">
            <a:no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solidFill>
                  <a:srgbClr val="19194E"/>
                </a:solidFill>
                <a:latin typeface="Tahom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2pPr>
            <a:lvl3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3pPr>
            <a:lvl4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4pPr>
            <a:lvl5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Прямоугольник с двумя скругленными соседними углами 11"/>
          <p:cNvSpPr/>
          <p:nvPr userDrawn="1"/>
        </p:nvSpPr>
        <p:spPr bwMode="auto">
          <a:xfrm>
            <a:off x="401936" y="0"/>
            <a:ext cx="5826245" cy="1052735"/>
          </a:xfrm>
          <a:prstGeom prst="round2SameRect">
            <a:avLst>
              <a:gd name="adj1" fmla="val 0"/>
              <a:gd name="adj2" fmla="val 5382"/>
            </a:avLst>
          </a:prstGeom>
          <a:solidFill>
            <a:srgbClr val="009CA6"/>
          </a:solidFill>
          <a:ln>
            <a:noFill/>
          </a:ln>
          <a:effectLst/>
        </p:spPr>
        <p:txBody>
          <a:bodyPr vert="horz" wrap="square" lIns="144000" tIns="187200" rIns="14400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2200" b="1" i="0" u="none" strike="noStrike" cap="none" normalizeH="0" baseline="0" dirty="0">
              <a:ln>
                <a:noFill/>
              </a:ln>
              <a:solidFill>
                <a:srgbClr val="C3D9F1"/>
              </a:solidFill>
              <a:effectLst/>
              <a:latin typeface="Tahoma" charset="0"/>
              <a:ea typeface="" charset="0"/>
              <a:cs typeface="Lucida Grande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 userDrawn="1"/>
        </p:nvSpPr>
        <p:spPr bwMode="auto">
          <a:xfrm>
            <a:off x="395536" y="6237312"/>
            <a:ext cx="611600" cy="300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0" tIns="0" rIns="0" bIns="0" anchor="b" anchorCtr="0">
            <a:noAutofit/>
          </a:bodyPr>
          <a:lstStyle/>
          <a:p>
            <a:pPr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fld id="{BC4FE925-01E0-BC4C-A7EC-A94FAF079211}" type="slidenum">
              <a:rPr lang="en-US" sz="1600" u="none" baseline="0">
                <a:solidFill>
                  <a:srgbClr val="1D2163"/>
                </a:solidFill>
                <a:latin typeface="Tahoma"/>
              </a:rPr>
              <a:pPr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t>‹#›</a:t>
            </a:fld>
            <a:endParaRPr lang="en-US" sz="1600" u="none" baseline="0" dirty="0"/>
          </a:p>
        </p:txBody>
      </p:sp>
      <p:sp>
        <p:nvSpPr>
          <p:cNvPr id="14" name="Текст 6"/>
          <p:cNvSpPr>
            <a:spLocks noGrp="1"/>
          </p:cNvSpPr>
          <p:nvPr>
            <p:ph type="body" sz="quarter" idx="11" hasCustomPrompt="1"/>
          </p:nvPr>
        </p:nvSpPr>
        <p:spPr>
          <a:xfrm>
            <a:off x="401936" y="17098"/>
            <a:ext cx="5826245" cy="1035637"/>
          </a:xfrm>
          <a:prstGeom prst="rect">
            <a:avLst/>
          </a:prstGeom>
        </p:spPr>
        <p:txBody>
          <a:bodyPr vert="horz" lIns="216000" tIns="0" rIns="144000" bIns="93600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2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lvl="0"/>
            <a:r>
              <a:rPr lang="ru-RU" b="0" smtClean="0"/>
              <a:t>Содержание</a:t>
            </a:r>
          </a:p>
        </p:txBody>
      </p:sp>
    </p:spTree>
    <p:extLst>
      <p:ext uri="{BB962C8B-B14F-4D97-AF65-F5344CB8AC3E}">
        <p14:creationId xmlns:p14="http://schemas.microsoft.com/office/powerpoint/2010/main" val="26319253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emf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ZConf"/>
          <p:cNvSpPr txBox="1">
            <a:spLocks noChangeArrowheads="1"/>
          </p:cNvSpPr>
          <p:nvPr/>
        </p:nvSpPr>
        <p:spPr bwMode="auto">
          <a:xfrm>
            <a:off x="7848832" y="6402233"/>
            <a:ext cx="899632" cy="1231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spAutoFit/>
          </a:bodyPr>
          <a:lstStyle>
            <a:lvl1pPr marL="269875" indent="-269875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1pPr>
            <a:lvl2pPr marL="742950" indent="-28575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2pPr>
            <a:lvl3pPr marL="11430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3pPr>
            <a:lvl4pPr marL="16002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4pPr>
            <a:lvl5pPr marL="2057400" indent="-228600" algn="ctr" eaLnBrk="0" hangingPunct="0">
              <a:spcBef>
                <a:spcPct val="0"/>
              </a:spcBef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55 Roman" charset="0"/>
                <a:ea typeface="" charset="0"/>
              </a:defRPr>
            </a:lvl9pPr>
          </a:lstStyle>
          <a:p>
            <a:pPr algn="r" eaLnBrk="1" hangingPunct="1">
              <a:buClr>
                <a:srgbClr val="BEC007"/>
              </a:buClr>
              <a:buSzPct val="120000"/>
              <a:buFont typeface="Symbol" charset="0"/>
              <a:buNone/>
            </a:pP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Internal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use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</a:t>
            </a:r>
            <a:r>
              <a:rPr lang="de-DE" sz="800" dirty="0" err="1">
                <a:solidFill>
                  <a:schemeClr val="bg1">
                    <a:lumMod val="75000"/>
                  </a:schemeClr>
                </a:solidFill>
                <a:latin typeface="Tahoma"/>
              </a:rPr>
              <a:t>only</a:t>
            </a:r>
            <a:r>
              <a:rPr lang="de-DE" sz="800" dirty="0">
                <a:solidFill>
                  <a:schemeClr val="bg1">
                    <a:lumMod val="75000"/>
                  </a:schemeClr>
                </a:solidFill>
                <a:latin typeface="Tahoma"/>
              </a:rPr>
              <a:t>   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352106" y="404664"/>
            <a:ext cx="1364794" cy="47742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67" r:id="rId7"/>
    <p:sldLayoutId id="2147483843" r:id="rId8"/>
    <p:sldLayoutId id="2147483853" r:id="rId9"/>
    <p:sldLayoutId id="2147483854" r:id="rId10"/>
    <p:sldLayoutId id="2147483855" r:id="rId11"/>
    <p:sldLayoutId id="2147483858" r:id="rId12"/>
    <p:sldLayoutId id="2147483856" r:id="rId13"/>
    <p:sldLayoutId id="2147483857" r:id="rId14"/>
    <p:sldLayoutId id="2147483847" r:id="rId15"/>
    <p:sldLayoutId id="2147483859" r:id="rId16"/>
    <p:sldLayoutId id="2147483860" r:id="rId17"/>
    <p:sldLayoutId id="2147483868" r:id="rId18"/>
    <p:sldLayoutId id="2147483861" r:id="rId19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1D2163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D183F"/>
          </a:solidFill>
          <a:latin typeface="Thonburi" charset="0"/>
          <a:ea typeface="" charset="0"/>
          <a:cs typeface="Lucida Grande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D183F"/>
          </a:solidFill>
          <a:latin typeface="Thonburi" charset="0"/>
          <a:ea typeface="" charset="0"/>
          <a:cs typeface="Lucida Grande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D183F"/>
          </a:solidFill>
          <a:latin typeface="Thonburi" charset="0"/>
          <a:ea typeface="" charset="0"/>
          <a:cs typeface="Lucida Grande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D183F"/>
          </a:solidFill>
          <a:latin typeface="Thonburi" charset="0"/>
          <a:ea typeface="" charset="0"/>
          <a:cs typeface="Lucida Grande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D183F"/>
          </a:solidFill>
          <a:latin typeface="Thonburi" charset="0"/>
          <a:ea typeface="" charset="0"/>
          <a:cs typeface="Lucida Grande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D183F"/>
          </a:solidFill>
          <a:latin typeface="Thonburi" charset="0"/>
          <a:ea typeface="" charset="0"/>
          <a:cs typeface="Lucida Grande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D183F"/>
          </a:solidFill>
          <a:latin typeface="Thonburi" charset="0"/>
          <a:ea typeface="" charset="0"/>
          <a:cs typeface="Lucida Grande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200">
          <a:solidFill>
            <a:srgbClr val="0D183F"/>
          </a:solidFill>
          <a:latin typeface="Thonburi" charset="0"/>
          <a:ea typeface="" charset="0"/>
          <a:cs typeface="Lucida Grande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1200">
          <a:solidFill>
            <a:srgbClr val="1D2163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1200">
          <a:solidFill>
            <a:srgbClr val="1D2163"/>
          </a:solidFill>
          <a:latin typeface="+mn-lt"/>
          <a:ea typeface="Lucida Grande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1200">
          <a:solidFill>
            <a:srgbClr val="1D2163"/>
          </a:solidFill>
          <a:latin typeface="+mn-lt"/>
          <a:ea typeface="Lucida Grande" charset="0"/>
          <a:cs typeface="+mn-cs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1200">
          <a:solidFill>
            <a:srgbClr val="1D2163"/>
          </a:solidFill>
          <a:latin typeface="+mn-lt"/>
          <a:ea typeface="Lucida Grande" charset="0"/>
          <a:cs typeface="+mn-cs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+mj-lt"/>
        <a:buAutoNum type="arabicPeriod"/>
        <a:defRPr sz="1200">
          <a:solidFill>
            <a:srgbClr val="1D2163"/>
          </a:solidFill>
          <a:latin typeface="+mn-lt"/>
          <a:ea typeface="Lucida Grande" charset="0"/>
          <a:cs typeface="+mn-cs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Lucida Grande" charset="0"/>
          <a:cs typeface="+mn-cs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Lucida Grande" charset="0"/>
          <a:cs typeface="+mn-cs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Lucida Grande" charset="0"/>
          <a:cs typeface="+mn-cs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Lucida Grande" charset="0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2"/>
          <p:cNvSpPr>
            <a:spLocks noGrp="1"/>
          </p:cNvSpPr>
          <p:nvPr>
            <p:ph type="body" sz="quarter" idx="11"/>
          </p:nvPr>
        </p:nvSpPr>
        <p:spPr>
          <a:xfrm>
            <a:off x="391766" y="4293096"/>
            <a:ext cx="2375917" cy="1227686"/>
          </a:xfrm>
        </p:spPr>
        <p:txBody>
          <a:bodyPr/>
          <a:lstStyle/>
          <a:p>
            <a:endParaRPr lang="ru-RU" sz="1200" dirty="0"/>
          </a:p>
        </p:txBody>
      </p:sp>
      <p:sp>
        <p:nvSpPr>
          <p:cNvPr id="12" name="Заголовок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1600" b="1" dirty="0">
                <a:effectLst/>
              </a:rPr>
              <a:t>СТРАХОВАНИЕ ОТВЕТСТВЕННОСТИ ЛИЦ, ОСУЩЕСТВЛЯЮЩИХ ОХРАННУЮ ДЕЯТЕЛЬНОСТЬ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sz="1400" dirty="0" smtClean="0"/>
              <a:t/>
            </a:r>
            <a:br>
              <a:rPr lang="ru-RU" sz="1400" dirty="0" smtClean="0"/>
            </a:b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4699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396653" y="1484784"/>
            <a:ext cx="8346528" cy="5184576"/>
          </a:xfrm>
        </p:spPr>
        <p:txBody>
          <a:bodyPr/>
          <a:lstStyle/>
          <a:p>
            <a:pPr marL="0" indent="0">
              <a:buNone/>
            </a:pPr>
            <a:r>
              <a:rPr lang="ru-RU" sz="1400" b="1" u="sng" dirty="0" smtClean="0"/>
              <a:t>Правила страхования</a:t>
            </a:r>
          </a:p>
          <a:p>
            <a:pPr marL="0" indent="0" algn="just">
              <a:buNone/>
            </a:pPr>
            <a:r>
              <a:rPr lang="ru-RU" dirty="0" smtClean="0"/>
              <a:t>Страхование в  рамках продукта осуществляется  на  базе «</a:t>
            </a:r>
            <a:r>
              <a:rPr lang="ru-RU" b="1" dirty="0" smtClean="0"/>
              <a:t>Правил </a:t>
            </a:r>
            <a:r>
              <a:rPr lang="ru-RU" b="1" dirty="0"/>
              <a:t>страхования ответственности лиц, осуществляющих частную детективную и/или охранную </a:t>
            </a:r>
            <a:r>
              <a:rPr lang="ru-RU" b="1" dirty="0" smtClean="0"/>
              <a:t>деятельность» </a:t>
            </a:r>
            <a:r>
              <a:rPr lang="ru-RU" dirty="0"/>
              <a:t>в действующей </a:t>
            </a:r>
            <a:r>
              <a:rPr lang="ru-RU" dirty="0" smtClean="0"/>
              <a:t>редакции на  дату оформления  договора страхования. </a:t>
            </a:r>
          </a:p>
          <a:p>
            <a:pPr marL="0" indent="0" algn="just">
              <a:buNone/>
            </a:pPr>
            <a:endParaRPr lang="ru-RU" sz="1050" dirty="0"/>
          </a:p>
          <a:p>
            <a:pPr marL="0" indent="0" algn="just">
              <a:buNone/>
            </a:pPr>
            <a:r>
              <a:rPr lang="ru-RU" sz="1400" b="1" u="sng" dirty="0" smtClean="0"/>
              <a:t>Нормативные  документы:</a:t>
            </a:r>
          </a:p>
          <a:p>
            <a:pPr marL="0" indent="0" algn="just">
              <a:buNone/>
            </a:pPr>
            <a:r>
              <a:rPr lang="ru-RU" dirty="0" smtClean="0"/>
              <a:t>Федеральный закон </a:t>
            </a:r>
            <a:r>
              <a:rPr lang="ru-RU" dirty="0"/>
              <a:t>“О частной детективной и охранной деятельности в Российской Федерации” от 11 марта 1992г. № 2487-1, иных законных и подзаконных актов, регулирующих деятельность ЧОП), по которым устанавливается ответственность ЧОП перед Клиентами или третьим лицами за имущественный вред, причиненный действиями (или бездействием) его сотрудников, при оказании охранных услуг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sz="900" b="1" u="sng" dirty="0"/>
          </a:p>
          <a:p>
            <a:pPr marL="0" indent="0">
              <a:buNone/>
            </a:pPr>
            <a:endParaRPr lang="ru-RU" sz="900" dirty="0"/>
          </a:p>
          <a:p>
            <a:pPr marL="0" indent="0">
              <a:buNone/>
            </a:pPr>
            <a:r>
              <a:rPr lang="ru-RU" sz="1400" b="1" u="sng" dirty="0" smtClean="0"/>
              <a:t>Целевая аудитория продукта</a:t>
            </a:r>
          </a:p>
          <a:p>
            <a:pPr marL="0" indent="0" algn="just">
              <a:buNone/>
            </a:pPr>
            <a:r>
              <a:rPr lang="ru-RU" sz="1400" b="1" u="sng" dirty="0" smtClean="0"/>
              <a:t>Частные  охранные предприятия </a:t>
            </a:r>
            <a:r>
              <a:rPr lang="ru-RU" dirty="0"/>
              <a:t>имеющие действующую лицензию на проведение охранной (детективной) деятельности, выданную органами МВД РФ. При этом Страхователи вправе заключить договор о страховании своей ответственности, или ответственности иных лиц, если эти лица по закону несут ответственность в отношении своей деятельности по искам Клиентов или третьих </a:t>
            </a:r>
            <a:r>
              <a:rPr lang="ru-RU" dirty="0" smtClean="0"/>
              <a:t>лиц.</a:t>
            </a:r>
            <a:endParaRPr lang="ru-RU" b="1" u="sng" dirty="0" smtClean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>
              <a:solidFill>
                <a:srgbClr val="5F5F5F"/>
              </a:solidFill>
              <a:latin typeface="Arial" charset="0"/>
            </a:endParaRP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 algn="just">
              <a:buNone/>
            </a:pPr>
            <a:endParaRPr lang="ru-RU" sz="1600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Применение продукта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9875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21472" y="1340768"/>
            <a:ext cx="8543015" cy="4736554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«Частная охранная деятельность» - деятельность страхователя, связанная с предоставлением следующих видов услуг:</a:t>
            </a:r>
            <a:endParaRPr lang="ru-RU" dirty="0"/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защита жизни и здоровья граждан;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охрана объектов и (или) имущества (в том числе при его транспортировке), находящихся в собственности, во владении, в пользовании, хозяйственном ведении, оперативном управлении или доверительном управлении;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охрана объектов и (или) имущества на объектах с осуществлением работ по проектированию, монтажу и эксплуатационному обслуживанию технических средств охраны, перечень видов которых устанавливается Правительством Российской Федерации, и (или) с принятием соответствующих мер реагирования на их сигнальную информацию;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обеспечение порядка в местах проведения массовых мероприятий;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обеспечение </a:t>
            </a:r>
            <a:r>
              <a:rPr lang="ru-RU" dirty="0" err="1"/>
              <a:t>внутриобъектового</a:t>
            </a:r>
            <a:r>
              <a:rPr lang="ru-RU" dirty="0"/>
              <a:t> и пропускного режимов на объектах;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u-RU" dirty="0"/>
              <a:t>иные услуги, входящие в состав охранной деятельности в соответствии с законодательством РФ, лицензией страхователя на оказание охранных услуг и указанные в договоре страхования в качестве застрахованной деятельности.</a:t>
            </a:r>
          </a:p>
          <a:p>
            <a:pPr marL="0" indent="0" algn="just">
              <a:buNone/>
            </a:pPr>
            <a:r>
              <a:rPr lang="ru-RU" dirty="0"/>
              <a:t>Договор страхования, заключенный на основании общих правил действует на территории, указанной в договоре страхования. 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Деятельность, принимаемая на страхование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0354" y="4527030"/>
            <a:ext cx="390525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13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301080" y="1412776"/>
            <a:ext cx="5806708" cy="4896544"/>
          </a:xfrm>
        </p:spPr>
        <p:txBody>
          <a:bodyPr/>
          <a:lstStyle/>
          <a:p>
            <a:pPr marL="0" indent="0" algn="just">
              <a:buNone/>
            </a:pPr>
            <a:r>
              <a:rPr lang="ru-RU" sz="1400" b="1" dirty="0" smtClean="0"/>
              <a:t>Страховая </a:t>
            </a:r>
            <a:r>
              <a:rPr lang="ru-RU" sz="1400" b="1" dirty="0"/>
              <a:t>сумма </a:t>
            </a:r>
            <a:r>
              <a:rPr lang="ru-RU" dirty="0"/>
              <a:t>в рамках данного страхового Продукта в части страхования гражданской ответственности – </a:t>
            </a:r>
            <a:r>
              <a:rPr lang="ru-RU" b="1" dirty="0" smtClean="0"/>
              <a:t>устанавливается по соглашению сторон</a:t>
            </a:r>
            <a:r>
              <a:rPr lang="ru-RU" dirty="0" smtClean="0"/>
              <a:t>.</a:t>
            </a:r>
            <a:endParaRPr lang="ru-RU" dirty="0"/>
          </a:p>
          <a:p>
            <a:pPr marL="0" indent="0" algn="just">
              <a:buNone/>
            </a:pP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Страховая </a:t>
            </a:r>
            <a:r>
              <a:rPr lang="ru-RU" dirty="0"/>
              <a:t>сумма в части страхования финансовых рисков устанавливается в договоре отдельно в случае включения их в покрытие (п. 6.4. Заявления на страхование) и не может быть более 5% от страховой суммы по страхованию гражданской ответственности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 algn="just">
              <a:buNone/>
            </a:pPr>
            <a:r>
              <a:rPr lang="ru-RU" sz="1400" b="1" dirty="0"/>
              <a:t>Лимит ответственности </a:t>
            </a:r>
            <a:r>
              <a:rPr lang="ru-RU" dirty="0"/>
              <a:t>и франшиза устанавливаются по согласованию со Страхователем и влияют на размер страховой премии по Договору. Варианты применимых размеров франшизы и лимитов ответственности указаны в Тарифном руководстве по Продукту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r>
              <a:rPr lang="ru-RU" sz="1400" b="1" dirty="0"/>
              <a:t>Страховая премия </a:t>
            </a:r>
            <a:r>
              <a:rPr lang="ru-RU" dirty="0"/>
              <a:t>составляет в среднем 0,2-2,5% от страховой суммы. 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На </a:t>
            </a:r>
            <a:r>
              <a:rPr lang="ru-RU" dirty="0"/>
              <a:t>стоимость страховки влияют следующие факторы: </a:t>
            </a:r>
          </a:p>
          <a:p>
            <a:pPr marL="0" indent="0">
              <a:buNone/>
            </a:pPr>
            <a:r>
              <a:rPr lang="ru-RU" dirty="0"/>
              <a:t>- срок и условия страхования;</a:t>
            </a:r>
          </a:p>
          <a:p>
            <a:pPr marL="171450" indent="-171450">
              <a:buFontTx/>
              <a:buChar char="-"/>
            </a:pPr>
            <a:r>
              <a:rPr lang="ru-RU" dirty="0" smtClean="0"/>
              <a:t>риски</a:t>
            </a:r>
            <a:r>
              <a:rPr lang="ru-RU" dirty="0"/>
              <a:t>, принимаемые на страхование; 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категории </a:t>
            </a:r>
            <a:r>
              <a:rPr lang="ru-RU" dirty="0"/>
              <a:t>и количество договоров охраны; </a:t>
            </a:r>
            <a:endParaRPr lang="ru-RU" dirty="0" smtClean="0"/>
          </a:p>
          <a:p>
            <a:pPr marL="171450" indent="-171450">
              <a:buFontTx/>
              <a:buChar char="-"/>
            </a:pPr>
            <a:r>
              <a:rPr lang="ru-RU" dirty="0" smtClean="0"/>
              <a:t>срок </a:t>
            </a:r>
            <a:r>
              <a:rPr lang="ru-RU" dirty="0"/>
              <a:t>осуществления охранной деятельности Страхователем;</a:t>
            </a:r>
          </a:p>
          <a:p>
            <a:pPr marL="0" indent="0">
              <a:buNone/>
            </a:pPr>
            <a:r>
              <a:rPr lang="ru-RU" dirty="0"/>
              <a:t>- стаж профессиональной деятельности сотрудников ЧОП;</a:t>
            </a:r>
          </a:p>
          <a:p>
            <a:pPr marL="0" indent="0">
              <a:buNone/>
            </a:pPr>
            <a:r>
              <a:rPr lang="ru-RU" dirty="0"/>
              <a:t>- тип охраняемых объектов;</a:t>
            </a:r>
          </a:p>
          <a:p>
            <a:pPr marL="0" indent="0">
              <a:buNone/>
            </a:pPr>
            <a:r>
              <a:rPr lang="ru-RU" dirty="0"/>
              <a:t>- количество предъявленных Страхователю исков (имущественных претензий) в связи с охранной деятельностью за последние 5 лет.</a:t>
            </a:r>
          </a:p>
          <a:p>
            <a:pPr marL="0" indent="0" algn="just">
              <a:buNone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Страховая сумма, страховая премия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08" y="2636912"/>
            <a:ext cx="2592291" cy="1720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548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21473" y="1280579"/>
            <a:ext cx="6382776" cy="4736554"/>
          </a:xfrm>
        </p:spPr>
        <p:txBody>
          <a:bodyPr/>
          <a:lstStyle/>
          <a:p>
            <a:pPr marL="0" indent="0">
              <a:buNone/>
            </a:pPr>
            <a:r>
              <a:rPr lang="ru-RU" b="1" u="sng" dirty="0" smtClean="0"/>
              <a:t>Выгодоприобретатели по договору страхования ответственности:</a:t>
            </a:r>
          </a:p>
          <a:p>
            <a:pPr marL="0" indent="0">
              <a:buNone/>
            </a:pPr>
            <a:r>
              <a:rPr lang="ru-RU" dirty="0" smtClean="0"/>
              <a:t>Лица</a:t>
            </a:r>
            <a:r>
              <a:rPr lang="ru-RU" dirty="0"/>
              <a:t>, которым по договору страхования, может быть причинен вред жизни, здоровью и </a:t>
            </a:r>
            <a:r>
              <a:rPr lang="ru-RU" dirty="0" smtClean="0"/>
              <a:t>имуществу.</a:t>
            </a:r>
          </a:p>
          <a:p>
            <a:pPr marL="0" indent="0">
              <a:buNone/>
            </a:pPr>
            <a:endParaRPr lang="ru-RU" sz="1000" dirty="0"/>
          </a:p>
          <a:p>
            <a:pPr marL="0" indent="0">
              <a:buNone/>
            </a:pPr>
            <a:r>
              <a:rPr lang="ru-RU" b="1" u="sng" dirty="0" smtClean="0"/>
              <a:t>К страховым случаям относятся:</a:t>
            </a:r>
          </a:p>
          <a:p>
            <a:pPr marL="0" indent="0" algn="just">
              <a:buNone/>
            </a:pPr>
            <a:r>
              <a:rPr lang="ru-RU" dirty="0" smtClean="0"/>
              <a:t>     </a:t>
            </a:r>
            <a:r>
              <a:rPr lang="ru-RU" b="1" dirty="0" smtClean="0"/>
              <a:t>В </a:t>
            </a:r>
            <a:r>
              <a:rPr lang="ru-RU" b="1" dirty="0"/>
              <a:t>части страхования гражданской ответств</a:t>
            </a:r>
            <a:r>
              <a:rPr lang="ru-RU" dirty="0"/>
              <a:t>енности: установление обязанности Страхователя по возмещению в установленном законодательством РФ порядке вреда/ущерба, причиненного жизни, здоровью и/или имуществу Третьих лиц (выгодоприобретателей), в результате чего Страхователю предъявлены требования Третьих лиц (выгодоприобретателей) о возмещении нанесенного вреда/ущерба.</a:t>
            </a:r>
          </a:p>
          <a:p>
            <a:pPr marL="0" indent="0" algn="just">
              <a:buNone/>
            </a:pPr>
            <a:r>
              <a:rPr lang="ru-RU" dirty="0" smtClean="0"/>
              <a:t>     </a:t>
            </a:r>
            <a:r>
              <a:rPr lang="ru-RU" b="1" dirty="0" smtClean="0"/>
              <a:t>В </a:t>
            </a:r>
            <a:r>
              <a:rPr lang="ru-RU" b="1" dirty="0"/>
              <a:t>части страхования финансовых рисков </a:t>
            </a:r>
            <a:r>
              <a:rPr lang="ru-RU" dirty="0"/>
              <a:t>в случае включения их в покрытие (п. 6.4. Заявления на страхование): возникновение у Страхователя (Застрахованного лица) непредвиденных расходов, не относящихся к их предпринимательской деятельности, в виде судебных и «внесудебных» расходов, связанных с судебным разбирательством по установлению обстоятельств и размера вреда, причиненного жизни, здоровью физических лиц, имуществу физических и юридических лиц, государственному или муниципальному имуществу в результате наступления гражданской ответственности Страхователя (Застрахованного лица).</a:t>
            </a:r>
          </a:p>
          <a:p>
            <a:pPr marL="0" indent="0" algn="just">
              <a:buNone/>
            </a:pPr>
            <a:endParaRPr lang="ru-RU" sz="1050" dirty="0" smtClean="0"/>
          </a:p>
          <a:p>
            <a:pPr marL="0" indent="0" algn="just">
              <a:buNone/>
            </a:pPr>
            <a:r>
              <a:rPr lang="ru-RU" dirty="0" smtClean="0"/>
              <a:t>Указанные </a:t>
            </a:r>
            <a:r>
              <a:rPr lang="ru-RU" dirty="0"/>
              <a:t>события могут считаться страховым случаем только при условии, что:</a:t>
            </a:r>
          </a:p>
          <a:p>
            <a:pPr marL="0" indent="0" algn="just">
              <a:buNone/>
            </a:pPr>
            <a:r>
              <a:rPr lang="ru-RU" dirty="0"/>
              <a:t>- Событие наступило в течение срока действия договора страхования;</a:t>
            </a:r>
          </a:p>
          <a:p>
            <a:pPr marL="0" indent="0" algn="just">
              <a:buNone/>
            </a:pPr>
            <a:r>
              <a:rPr lang="ru-RU" dirty="0"/>
              <a:t>- Требования о возмещении причиненного вреда обоснованы и предъявлены в течение срока действия договора страхования в соответствии и на основе норм законодательства РФ с учетом положений Правил;</a:t>
            </a:r>
          </a:p>
          <a:p>
            <a:pPr marL="0" indent="0" algn="just">
              <a:buNone/>
            </a:pPr>
            <a:r>
              <a:rPr lang="ru-RU" dirty="0"/>
              <a:t>- Вред причинен в связи с осуществлением Застрахованной охранной деятельности вследствие непреднамеренных и случайных виновных действий (бездействия) Страхователя (Застрахованного лица) и(или) его работников.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Выгодоприобретатели и страховые случаи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074" y="2492896"/>
            <a:ext cx="2122160" cy="241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12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0"/>
          </p:nvPr>
        </p:nvSpPr>
        <p:spPr>
          <a:xfrm>
            <a:off x="421473" y="1124744"/>
            <a:ext cx="8543015" cy="4736554"/>
          </a:xfrm>
        </p:spPr>
        <p:txBody>
          <a:bodyPr/>
          <a:lstStyle/>
          <a:p>
            <a:pPr marL="0" indent="0" algn="just">
              <a:buNone/>
            </a:pPr>
            <a:r>
              <a:rPr lang="ru-RU" sz="1300" b="1" dirty="0" smtClean="0"/>
              <a:t>Сумма </a:t>
            </a:r>
            <a:r>
              <a:rPr lang="ru-RU" sz="1300" b="1" dirty="0"/>
              <a:t>страхового </a:t>
            </a:r>
            <a:r>
              <a:rPr lang="ru-RU" sz="1300" b="1" dirty="0" smtClean="0"/>
              <a:t>возмещения:</a:t>
            </a:r>
          </a:p>
          <a:p>
            <a:pPr marL="0" indent="0" algn="just">
              <a:buNone/>
            </a:pPr>
            <a:r>
              <a:rPr lang="ru-RU" sz="1300" b="1" dirty="0"/>
              <a:t> </a:t>
            </a:r>
            <a:r>
              <a:rPr lang="ru-RU" sz="1300" dirty="0"/>
              <a:t/>
            </a:r>
            <a:br>
              <a:rPr lang="ru-RU" sz="1300" dirty="0"/>
            </a:br>
            <a:r>
              <a:rPr lang="ru-RU" sz="1300" dirty="0"/>
              <a:t>а) сумма страхового возмещения при причинении вреда жизни или здоровью третьего лица включает в себя: </a:t>
            </a:r>
          </a:p>
          <a:p>
            <a:pPr marL="0" indent="0" algn="just">
              <a:buNone/>
            </a:pPr>
            <a:r>
              <a:rPr lang="ru-RU" sz="1300" dirty="0"/>
              <a:t>- заработок, которого потерпевший лишился вследствие потери трудоспособности или уменьшения его в результате причиненного увечья или иного повреждения здоровья за весь период утраты трудоспособности;</a:t>
            </a:r>
          </a:p>
          <a:p>
            <a:pPr marL="0" indent="0" algn="just">
              <a:buNone/>
            </a:pPr>
            <a:r>
              <a:rPr lang="ru-RU" sz="1300" dirty="0"/>
              <a:t>- дополнительные расходы, необходимые для восстановления здоровья потерпевшего;</a:t>
            </a:r>
          </a:p>
          <a:p>
            <a:pPr marL="0" indent="0" algn="just">
              <a:buNone/>
            </a:pPr>
            <a:r>
              <a:rPr lang="ru-RU" sz="1300" dirty="0" smtClean="0"/>
              <a:t>- часть </a:t>
            </a:r>
            <a:r>
              <a:rPr lang="ru-RU" sz="1300" dirty="0"/>
              <a:t>заработка, которого лишились иждивенцы потерпевшего из-за его смерти;</a:t>
            </a:r>
          </a:p>
          <a:p>
            <a:pPr marL="0" indent="0" algn="just">
              <a:buNone/>
            </a:pPr>
            <a:r>
              <a:rPr lang="ru-RU" sz="1300" dirty="0" smtClean="0"/>
              <a:t>- расходы </a:t>
            </a:r>
            <a:r>
              <a:rPr lang="ru-RU" sz="1300" dirty="0"/>
              <a:t>на погребение.</a:t>
            </a:r>
          </a:p>
          <a:p>
            <a:pPr marL="0" indent="0" algn="just">
              <a:buNone/>
            </a:pPr>
            <a:endParaRPr lang="ru-RU" sz="1300" dirty="0"/>
          </a:p>
          <a:p>
            <a:pPr marL="0" indent="0" algn="just">
              <a:buNone/>
            </a:pPr>
            <a:r>
              <a:rPr lang="ru-RU" sz="1300" dirty="0"/>
              <a:t>б) сумма страхового возмещения при причинении вреда имуществу Клиента или третьего лица устанавливается в размере прямого действительного убытка, причиненного гибелью (повреждением) или утратой имущества, который определяется: </a:t>
            </a:r>
          </a:p>
          <a:p>
            <a:pPr marL="0" indent="0" algn="just">
              <a:buNone/>
            </a:pPr>
            <a:r>
              <a:rPr lang="ru-RU" sz="1300" dirty="0"/>
              <a:t>- при полном уничтожении или утрате имущества – в размере его действительной стоимости на дату причинения ущерба;</a:t>
            </a:r>
          </a:p>
          <a:p>
            <a:pPr marL="171450" indent="-171450" algn="just">
              <a:buFontTx/>
              <a:buChar char="-"/>
            </a:pPr>
            <a:r>
              <a:rPr lang="ru-RU" sz="1300" dirty="0" smtClean="0"/>
              <a:t>по </a:t>
            </a:r>
            <a:r>
              <a:rPr lang="ru-RU" sz="1300" dirty="0"/>
              <a:t>частичном повреждении - в размере необходимых расходов по приведению его в состояние, в котором оно было до причинения вреда</a:t>
            </a:r>
            <a:r>
              <a:rPr lang="ru-RU" sz="1300" dirty="0" smtClean="0"/>
              <a:t>.</a:t>
            </a:r>
          </a:p>
          <a:p>
            <a:pPr marL="0" indent="0" algn="just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ru-RU" dirty="0" smtClean="0"/>
              <a:t>Страховое возмещение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074" y="4492881"/>
            <a:ext cx="2669117" cy="178340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73" y="4533137"/>
            <a:ext cx="2668406" cy="176497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5856" y="4515718"/>
            <a:ext cx="2581102" cy="176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6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ru-RU"/>
              <a:t>Спасибо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Другая 8">
      <a:dk1>
        <a:srgbClr val="19194E"/>
      </a:dk1>
      <a:lt1>
        <a:srgbClr val="FFFFFF"/>
      </a:lt1>
      <a:dk2>
        <a:srgbClr val="009CA6"/>
      </a:dk2>
      <a:lt2>
        <a:srgbClr val="FFFFFF"/>
      </a:lt2>
      <a:accent1>
        <a:srgbClr val="FFFFFF"/>
      </a:accent1>
      <a:accent2>
        <a:srgbClr val="009CA6"/>
      </a:accent2>
      <a:accent3>
        <a:srgbClr val="19194E"/>
      </a:accent3>
      <a:accent4>
        <a:srgbClr val="19194E"/>
      </a:accent4>
      <a:accent5>
        <a:srgbClr val="17A6B4"/>
      </a:accent5>
      <a:accent6>
        <a:srgbClr val="19194E"/>
      </a:accent6>
      <a:hlink>
        <a:srgbClr val="19194E"/>
      </a:hlink>
      <a:folHlink>
        <a:srgbClr val="009CA6"/>
      </a:folHlink>
    </a:clrScheme>
    <a:fontScheme name="Presentation1">
      <a:majorFont>
        <a:latin typeface="Thonburi"/>
        <a:ea typeface=""/>
        <a:cs typeface="Lucida Grande"/>
      </a:majorFont>
      <a:minorFont>
        <a:latin typeface="Thonburi"/>
        <a:ea typeface=""/>
        <a:cs typeface="Lucida Gran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5">
            <a:shade val="50000"/>
          </a:schemeClr>
        </a:lnRef>
        <a:fillRef idx="1">
          <a:schemeClr val="accent5"/>
        </a:fillRef>
        <a:effectRef idx="0">
          <a:schemeClr val="accent5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rgbClr val="000000">
                    <a:alpha val="74998"/>
                  </a:srgbClr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de-CH" sz="2400" b="1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Tahoma" charset="0"/>
            <a:ea typeface="" charset="0"/>
            <a:cs typeface="Lucida Grande" charset="0"/>
          </a:defRPr>
        </a:defPPr>
      </a:lstStyle>
    </a:lnDef>
  </a:objectDefaults>
  <a:extraClrSchemeLst>
    <a:extraClrScheme>
      <a:clrScheme name="Presentation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tion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PT_tamplate_NEW_240915.pptx [только чтение]" id="{B2BF508B-A8D6-4919-86AE-C36CA72FF2C0}" vid="{FAE7A8EC-C963-48CD-9838-81BF5748ABC7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66"/>
      </a:dk1>
      <a:lt1>
        <a:srgbClr val="FFFFFF"/>
      </a:lt1>
      <a:dk2>
        <a:srgbClr val="EEEEDD"/>
      </a:dk2>
      <a:lt2>
        <a:srgbClr val="003399"/>
      </a:lt2>
      <a:accent1>
        <a:srgbClr val="AAA999"/>
      </a:accent1>
      <a:accent2>
        <a:srgbClr val="8899BB"/>
      </a:accent2>
      <a:accent3>
        <a:srgbClr val="FFFFFF"/>
      </a:accent3>
      <a:accent4>
        <a:srgbClr val="000056"/>
      </a:accent4>
      <a:accent5>
        <a:srgbClr val="D2D1CA"/>
      </a:accent5>
      <a:accent6>
        <a:srgbClr val="7B8AA9"/>
      </a:accent6>
      <a:hlink>
        <a:srgbClr val="C3CCDD"/>
      </a:hlink>
      <a:folHlink>
        <a:srgbClr val="CCDD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66"/>
      </a:dk1>
      <a:lt1>
        <a:srgbClr val="FFFFFF"/>
      </a:lt1>
      <a:dk2>
        <a:srgbClr val="EEEEDD"/>
      </a:dk2>
      <a:lt2>
        <a:srgbClr val="003399"/>
      </a:lt2>
      <a:accent1>
        <a:srgbClr val="AAA999"/>
      </a:accent1>
      <a:accent2>
        <a:srgbClr val="8899BB"/>
      </a:accent2>
      <a:accent3>
        <a:srgbClr val="FFFFFF"/>
      </a:accent3>
      <a:accent4>
        <a:srgbClr val="000056"/>
      </a:accent4>
      <a:accent5>
        <a:srgbClr val="D2D1CA"/>
      </a:accent5>
      <a:accent6>
        <a:srgbClr val="7B8AA9"/>
      </a:accent6>
      <a:hlink>
        <a:srgbClr val="C3CCDD"/>
      </a:hlink>
      <a:folHlink>
        <a:srgbClr val="CCDDE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E4B9EB2489890D48921B2057C25889A2" ma:contentTypeVersion="0" ma:contentTypeDescription="Создание документа." ma:contentTypeScope="" ma:versionID="555ef250082ea39d879f9941fa7db3e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2f955febea7e716b4e91cddba171100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362CAD2-704A-4C93-8EF9-F2A9A5D395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F76ABC2-4816-4B57-A234-063B524D9F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616A1BF-9A98-42E7-9712-E02CB292DC65}">
  <ds:schemaRefs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4633</TotalTime>
  <Words>690</Words>
  <Application>Microsoft Office PowerPoint</Application>
  <PresentationFormat>Экран (4:3)</PresentationFormat>
  <Paragraphs>63</Paragraphs>
  <Slides>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6" baseType="lpstr">
      <vt:lpstr>Arial</vt:lpstr>
      <vt:lpstr>Frutiger 45 Light</vt:lpstr>
      <vt:lpstr>Frutiger 55 Roman</vt:lpstr>
      <vt:lpstr>Lucida Grande</vt:lpstr>
      <vt:lpstr>Symbol</vt:lpstr>
      <vt:lpstr>Tahoma</vt:lpstr>
      <vt:lpstr>Thonburi</vt:lpstr>
      <vt:lpstr>Wingdings</vt:lpstr>
      <vt:lpstr>Blank</vt:lpstr>
      <vt:lpstr>СТРАХОВАНИЕ ОТВЕТСТВЕННОСТИ ЛИЦ, ОСУЩЕСТВЛЯЮЩИХ ОХРАННУЮ ДЕЯТЕЛЬНОСТЬ  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ИЮЛ Базовый</dc:title>
  <dc:creator>Крылова Татьяна Александровна</dc:creator>
  <cp:lastModifiedBy>Еремеева Мария Васильевна</cp:lastModifiedBy>
  <cp:revision>302</cp:revision>
  <dcterms:created xsi:type="dcterms:W3CDTF">2016-03-29T09:17:18Z</dcterms:created>
  <dcterms:modified xsi:type="dcterms:W3CDTF">2025-04-08T06:27:29Z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ZurichVersion">
    <vt:lpwstr>4</vt:lpwstr>
  </property>
  <property fmtid="{D5CDD505-2E9C-101B-9397-08002B2CF9AE}" pid="3" name="Data Classification String">
    <vt:lpwstr>INTERNAL USE ONLY</vt:lpwstr>
  </property>
  <property fmtid="{D5CDD505-2E9C-101B-9397-08002B2CF9AE}" pid="4" name="Data Classification Identifier">
    <vt:lpwstr>1dd101ec51a2f103d0d6b0764239b8736c38aace</vt:lpwstr>
  </property>
  <property fmtid="{D5CDD505-2E9C-101B-9397-08002B2CF9AE}" pid="5" name="ContentTypeId">
    <vt:lpwstr>0x010100E4B9EB2489890D48921B2057C25889A2</vt:lpwstr>
  </property>
</Properties>
</file>