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3" r:id="rId6"/>
    <p:sldId id="266" r:id="rId7"/>
    <p:sldId id="269" r:id="rId8"/>
    <p:sldId id="265" r:id="rId9"/>
    <p:sldId id="267" r:id="rId10"/>
    <p:sldId id="261" r:id="rId11"/>
    <p:sldId id="268" r:id="rId12"/>
    <p:sldId id="26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6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10:01:03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3589 25 24575,'-1427'0'0,"1401"-2"0,-48-8 0,47 6 0,-46-3 0,42 7 0,-25-2 0,-1 4 0,-89 12 0,105-9 0,0-1 0,-1-2 0,-49-5 0,37 1 0,-55 5 0,97 0 0,1-1 0,-1 2 0,1-1 0,0 1 0,0 1 0,-17 10 0,-31 12 0,36-18 0,0 1 0,1 2 0,0 0 0,1 2 0,-26 20 0,7-5 0,-124 97 0,98-87 0,53-32 0,0 0 0,0 0 0,1 1 0,0 1 0,1 0 0,0 1 0,-12 12 0,3 2 0,-45 38 0,7-12 0,-45 43 0,90-80 0,1 1 0,0 0 0,1 1 0,1 0 0,-12 23 0,-35 84 0,48-103 0,0 0 0,2 0 0,0 1 0,-4 23 0,6-23 0,0 0 0,-2 0 0,0-1 0,-15 27 0,18-37 0,1-1 0,0 0 0,0 1 0,1-1 0,0 1 0,0 0 0,0 15 0,1-14 0,0 0 0,-1 0 0,0 0 0,-1 0 0,-6 18 0,1-12 0,0 1 0,2 0 0,0 1 0,1-1 0,1 1 0,1 0 0,0 0 0,1 0 0,1 24 0,0-18 0,-2-1 0,-6 30 0,0 3 0,0 2 0,4-28 0,1 0 0,0 30 0,3 51 0,3 113 0,1-197 0,1-1 0,2 0 0,0 0 0,1-1 0,2 0 0,21 43 0,17 47 0,-18-38 0,-18-50 0,-8-18 0,0 0 0,1-1 0,0 1 0,0-1 0,1 0 0,0 0 0,9 10 0,16 27 0,-7-9 0,10 25 0,-1-2 0,-16-38 0,1-2 0,1 0 0,1-1 0,41 29 0,3 4 0,-46-34 0,-1 1 0,-1 0 0,26 40 0,-26-36 0,0 0 0,32 33 0,-34-41 0,1-1 0,1-1 0,0 0 0,0-1 0,22 12 0,-16-10 0,1 1 0,-1 2 0,-1 0 0,-1 1 0,0 1 0,29 37 0,-24-28 0,-6-7 0,0-1 0,1 0 0,1-1 0,1-2 0,0 0 0,1-1 0,1-1 0,29 13 0,-44-22 0,0-1 0,-1 1 0,0 1 0,0-1 0,0 1 0,-1 1 0,0-1 0,10 14 0,-10-12 0,0-1 0,1 1 0,0-1 0,0-1 0,0 1 0,1-1 0,13 8 0,24 11 0,0 2 0,54 45 0,-53-40 0,54 28 0,-58-36 0,4 5 0,42 37 0,0-1 0,-18-11 0,-115-152 0,41 88 0,0 0 0,1-1 0,-3-20 0,5 24 0,0 0 0,0 1 0,-1-1 0,0 0 0,0 1 0,0-1 0,-1 1 0,0 0 0,-1-1 0,1 2 0,-9-12 0,8 11 0,0 0 0,0 0 0,1 0 0,0 0 0,0-1 0,1 0 0,-1 1 0,2-1 0,-1 0 0,1 0 0,0 0 0,0 0 0,1 0 0,0 0 0,0 0 0,0 0 0,3-9 0,-2 5 0,-1 0 0,0-1 0,0 1 0,-1 0 0,-3-15 0,4 26 0,0 0 0,0 0 0,0-1 0,0 1 0,0 0 0,0 0 0,0 0 0,0-1 0,0 1 0,0 0 0,0 0 0,0 0 0,0-1 0,0 1 0,0 0 0,0 0 0,0 0 0,0-1 0,0 1 0,0 0 0,0 0 0,0 0 0,0-1 0,0 1 0,0 0 0,0 0 0,0 0 0,-1-1 0,1 1 0,0 0 0,0 0 0,0 0 0,0 0 0,0 0 0,-1-1 0,1 1 0,0 0 0,0 0 0,0 0 0,0 0 0,-1 0 0,1 0 0,0 0 0,0 0 0,0 0 0,-1 0 0,1 0 0,0 0 0,0 0 0,-1 0 0,1 0 0,0 0 0,0 0 0,0 0 0,-1 0 0,1 0 0,0 0 0,0 0 0,0 0 0,-1 0 0,1 0 0,-6 19 0,1 25 0,5 343 0,0-384 0,0 0 0,0 1 0,1-1 0,-1 0 0,1 0 0,0 0 0,0 1 0,0-1 0,0 0 0,1 0 0,-1 0 0,1-1 0,-1 1 0,1 0 0,0-1 0,0 1 0,1-1 0,-1 1 0,3 1 0,-3-3 0,-1 0 0,1 0 0,0 0 0,0 0 0,0 0 0,0-1 0,0 1 0,0-1 0,0 1 0,0-1 0,0 0 0,0 0 0,0 0 0,0 0 0,0 0 0,0 0 0,0-1 0,0 1 0,0 0 0,0-1 0,0 0 0,0 1 0,-1-1 0,1 0 0,0 0 0,0 0 0,-1 0 0,1-1 0,0 1 0,-1 0 0,3-3 0,-3 3 0,-1 1 0,1-1 0,0 0 0,-1 1 0,1-1 0,0 0 0,-1 1 0,1-1 0,-1 0 0,1 0 0,-1 1 0,1-1 0,-1 0 0,0 0 0,1 0 0,-1 0 0,0 0 0,0 0 0,0 0 0,0 1 0,0-1 0,0 0 0,0 0 0,0 0 0,0 0 0,0 0 0,0 0 0,-1-1 0,0 0 0,0 0 0,0 0 0,-1 0 0,1 1 0,-1-1 0,1 1 0,-1-1 0,0 1 0,1-1 0,-1 1 0,-3-2 0,-5-2 0,0 0 0,0 1 0,-20-5 0,-17-1 0,29 6 0,-1 0 0,-31-12 0,34 9 0,-1 0 0,1 1 0,-1 1 0,0 0 0,0 1 0,0 1 0,-1 1 0,-20 0 0,-4-1 0,1-1 0,-81-19 0,68 11 0,113 14 0,-43-3 0,0 0 0,0 2 0,0 0 0,22 4 0,-5 4 0,-14-5 0,1 1 0,-1 1 0,0 1 0,0 1 0,19 11 0,-21-11 0,1-1 0,0 0 0,0-1 0,1-1 0,-1-1 0,28 3 0,12 3 0,-56-10 0,-1 1 0,0-1 0,1 0 0,-1 0 0,0-1 0,0 1 0,1 0 0,-1 0 0,0-1 0,1 1 0,-1 0 0,0-1 0,0 0 0,0 1 0,0-1 0,1 1 0,-1-1 0,0 0 0,0 0 0,0 0 0,-1 0 0,1 0 0,0 0 0,0 0 0,0 0 0,-1 0 0,1 0 0,0 0 0,-1 0 0,1 0 0,-1-1 0,1 1 0,-1 0 0,0 0 0,0-1 0,1 1 0,-1 0 0,0-1 0,0 1 0,0-2 0,-1-67 0,0 55 0,1-106 0,-3-51 0,-7 106 0,6 46 0,0-1 0,0-27 0,-3-13 0,6 57 0,0 0 0,0 0 0,0 1 0,-1-1 0,1 0 0,-1 0 0,0 1 0,0-1 0,0 1 0,0 0 0,-1 0 0,-4-6 0,6 9 0,1 1 0,-1-1 0,1 0 0,-1 0 0,1 0 0,-1 1 0,1-1 0,-1 0 0,1 1 0,0-1 0,-1 0 0,1 1 0,-1-1 0,1 0 0,0 1 0,-1-1 0,1 1 0,0-1 0,0 1 0,-1-1 0,1 0 0,0 1 0,0-1 0,0 1 0,0-1 0,0 1 0,-1-1 0,1 1 0,0 0 0,0-1 0,0 1 0,0-1 0,0 1 0,1-1 0,-1 1 0,0 0 0,-2 24 0,2-13 0,-1 2 0,0-1 0,1 1 0,1 0 0,0-1 0,0 1 0,2-1 0,0 1 0,0-1 0,11 25 0,-9-25 0,0 0 0,-1 0 0,0 1 0,-1-1 0,-1 1 0,0 0 0,0 17 0,7 44 0,4 22-1365,-8-83-5461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1E45C-F116-462B-8760-2078BF082F1A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654B-16AF-4FC8-85F1-09ECDEE7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1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2654B-16AF-4FC8-85F1-09ECDEE7574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68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2E0BD-99D0-9D2A-977E-07515073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46389-64FB-ADE7-EDBF-CC337F8A9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C1264-A88A-D429-1DA7-A0E83FD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3FF1-1C77-4208-A728-6715B8BCAEC8}" type="datetime1">
              <a:rPr lang="ru-RU" smtClean="0"/>
              <a:t>01.02.2023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179D4-757C-7BB7-92E9-922063E3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1098D-BBE2-B88F-7B81-1DF4F635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5463B-AC60-B029-7631-14546F1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88FE05-A392-396C-C566-C186D4CB7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DAE3F-7E54-3A25-4A68-BCE9F68C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2B9A-2E56-4B99-A87C-1793C4E37C39}" type="datetime1">
              <a:rPr lang="ru-RU" smtClean="0"/>
              <a:t>01.02.2023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1F6A1-2580-4B30-0D9D-C9B1246D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AAD66D-B379-7037-85E9-70BE588E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A44A10-05D8-5E7E-5DD6-2D08EFBFD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104B9B-A42B-85E1-1ED1-FB5D9784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B7269-E9A1-7484-3440-A8B3BB7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007-B469-42B5-84D0-B2D8518EE6AF}" type="datetime1">
              <a:rPr lang="ru-RU" smtClean="0"/>
              <a:t>01.02.2023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566E5-8556-8980-6F7C-086C7786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A2916-F008-C9EF-DA6B-C625EEAA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97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15A5B-F63D-D0E6-7FA1-DAF31E77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0DA7C-ADE4-63BB-F1EF-C5F8206A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17BD6-055B-AD07-3886-DB215F01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6B21-3CC2-4411-9ED7-28D4F07E6447}" type="datetime1">
              <a:rPr lang="ru-RU" smtClean="0"/>
              <a:t>01.02.2023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19BCC-0CA1-DAB1-2BB5-EBB5957A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939F8-02F2-04F7-8B08-95895E4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6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8833F-3B0E-B5CF-1EFE-ABFC5786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06BFE-D2AD-53E4-BEA1-79F4ACDD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2BDB7-92C4-843E-554E-DF1BAE85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34DB-51AD-42E8-BAE2-9D524DF6969E}" type="datetime1">
              <a:rPr lang="ru-RU" smtClean="0"/>
              <a:t>01.02.2023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DA7B0-649F-AAE0-7B97-4813314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6EDA5-A233-8D35-B771-C11B7E1B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2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75BD-3D80-7841-28B0-C76F0A06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141D2-E063-3A7E-4445-FB21A665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ADC95-F118-A6C8-D575-4E6EEA09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0348F7-0CFB-8B8B-7C37-E5152878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71E7-4231-4511-A286-4D8BAA3C5460}" type="datetime1">
              <a:rPr lang="ru-RU" smtClean="0"/>
              <a:t>01.02.2023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A4AAF-A9EE-C6A4-8E59-2BC47AC1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9BC970-6231-9199-5710-9520C577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6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E8F94-2653-ED97-1F67-8292AA81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4175C-CF0D-18B5-1EC5-F0908B0D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1A938D-6898-C951-E44B-B6CA3CA25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FCC162-7894-8635-88BA-A08EB68F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9958F7-F10A-8C6B-C094-BD2C88575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7E5484-03D0-1D83-28DE-56229299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D2B-A495-4440-AD73-F377A1E57184}" type="datetime1">
              <a:rPr lang="ru-RU" smtClean="0"/>
              <a:t>01.02.2023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4CE236-241F-0090-65D4-2E9E22C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438450-F4CA-7728-DFF5-84A4D2F2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2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E89CA-8706-3220-8738-392FC457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B48238-71E4-B566-E8F1-767E6806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52B-1D54-47AE-B2C9-575E5C19FE39}" type="datetime1">
              <a:rPr lang="ru-RU" smtClean="0"/>
              <a:t>01.02.2023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04AADD-C9F8-3368-0EAF-355139D0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4AC732-515F-809C-3791-ADA9709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4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B3B214-D39A-32F9-E948-10FE190C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FC10-F7B7-4864-9033-3EC7976FDCB5}" type="datetime1">
              <a:rPr lang="ru-RU" smtClean="0"/>
              <a:t>01.02.2023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955293-EC8D-E435-E48F-F569DF34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AAADAF-650B-AACA-1587-7D92FA75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5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7FC68-3ABC-89A5-28F7-7D6BB3CB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F2181-1859-7FE7-903C-D80778A5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8D5084-ED7A-98B8-15BB-0EAFE651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6EC7FE-4863-C9B2-7CF4-404A0DBC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DB09-C334-42D1-A8CC-92BA43584AF5}" type="datetime1">
              <a:rPr lang="ru-RU" smtClean="0"/>
              <a:t>01.02.2023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F67069-F173-7D2C-0EEC-81C0E618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C9838-60D4-9177-7F73-2390D39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C98C4-3BA3-CAA0-04B3-6423D402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F4458D-1A5C-33B2-57E6-D92822CA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B24FB1-76DC-2D63-1540-95C80EAC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E60A39-9812-1877-7AC5-0D7C346F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49B0-4AC4-4D56-AD1E-2E60E920D68F}" type="datetime1">
              <a:rPr lang="ru-RU" smtClean="0"/>
              <a:t>01.02.2023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1C81DD-5701-4FA1-5418-1F0A0C4E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9D1304-0670-ABFE-980E-0273B6EE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C3EC3-C7B3-DE78-40D6-1BFBE073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2F75C7-960F-03FD-19FA-4B1CCAC8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1BF04-A3CB-41F7-53CA-AE80CAC3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FA31-E67D-4DB0-8FD3-FD47DE2B0D1A}" type="datetime1">
              <a:rPr lang="ru-RU" smtClean="0"/>
              <a:t>01.02.2023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989ADF-CDCA-6156-F23C-EF484CCA3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376C7-2FE2-19FB-7B37-E0314536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mailto:vakulenko705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utorialspoint.com/pascal/pascal_variable_types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isk.yandex.ru/d/b8GElTwEN-pIm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ysical_addres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&#1055;&#1086;&#1088;&#1103;&#1076;&#1086;&#1082;_&#1073;&#1072;&#1081;&#1090;&#1086;&#1074;" TargetMode="External"/><Relationship Id="rId4" Type="http://schemas.openxmlformats.org/officeDocument/2006/relationships/hyperlink" Target="https://www3.ntu.edu.sg/home/ehchua/programming/cpp/cp4_PointerReferenc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EAB0B09-365B-86F0-5300-30450F75E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2821"/>
            <a:ext cx="7886700" cy="6232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Преподаватель: Вакуленко Александр Феликсович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vakulenko705@gmail.com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/>
              <a:t>Группа: 4931601/20001</a:t>
            </a:r>
          </a:p>
          <a:p>
            <a:pPr marL="0" indent="0">
              <a:buNone/>
            </a:pPr>
            <a:r>
              <a:rPr lang="ru-RU" sz="2400" dirty="0"/>
              <a:t>Время занятий для двух подгрупп: </a:t>
            </a:r>
          </a:p>
          <a:p>
            <a:pPr marL="0" indent="0">
              <a:buNone/>
            </a:pPr>
            <a:r>
              <a:rPr lang="ru-RU" sz="2400" dirty="0"/>
              <a:t>	- </a:t>
            </a:r>
            <a:r>
              <a:rPr lang="ru-RU" sz="2400" dirty="0" err="1"/>
              <a:t>чт</a:t>
            </a:r>
            <a:r>
              <a:rPr lang="ru-RU" sz="2400" dirty="0"/>
              <a:t> 10:00</a:t>
            </a:r>
          </a:p>
          <a:p>
            <a:pPr marL="0" indent="0">
              <a:buNone/>
            </a:pPr>
            <a:r>
              <a:rPr lang="ru-RU" sz="2400" dirty="0"/>
              <a:t>	- </a:t>
            </a:r>
            <a:r>
              <a:rPr lang="ru-RU" sz="2400" dirty="0" err="1"/>
              <a:t>чт</a:t>
            </a:r>
            <a:r>
              <a:rPr lang="ru-RU" sz="2400" dirty="0"/>
              <a:t> 14:00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Язык программирования: </a:t>
            </a:r>
            <a:r>
              <a:rPr lang="en-US" sz="2400" dirty="0"/>
              <a:t>Delphi pascal.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Материалы по занятиям: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2F52DA-3FA2-1E6A-7540-385E5C5DD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631" y="4156952"/>
            <a:ext cx="2479508" cy="247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8B2169BE-4FB0-4C96-9243-87507F69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1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69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9C4299B-64F1-CAB8-08A0-4F46371C2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74" y="855077"/>
            <a:ext cx="7886700" cy="46166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https://wiki.freepascal.org/Basic_Pascal_Tutorial/Chapter_1/Variables_and_Data_Types</a:t>
            </a:r>
            <a:endParaRPr lang="ru-RU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https://www.tutorialspoint.com/pascal/pascal_variable_types.htm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CF149-D8F4-A759-2FF1-482A3E3B75A7}"/>
              </a:ext>
            </a:extLst>
          </p:cNvPr>
          <p:cNvSpPr txBox="1"/>
          <p:nvPr/>
        </p:nvSpPr>
        <p:spPr>
          <a:xfrm>
            <a:off x="256674" y="160421"/>
            <a:ext cx="201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типов.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49BBE62-C005-7792-83F2-621D84F0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9" y="1471863"/>
            <a:ext cx="3933825" cy="3048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20DCBDA-B439-D9A7-DD35-AFE8B7A4B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09" y="4674984"/>
            <a:ext cx="2200275" cy="16478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85E162D-A508-FE81-F6AE-38B61DF3F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637" y="1471863"/>
            <a:ext cx="4733925" cy="2266950"/>
          </a:xfrm>
          <a:prstGeom prst="rect">
            <a:avLst/>
          </a:prstGeom>
        </p:spPr>
      </p:pic>
      <p:sp>
        <p:nvSpPr>
          <p:cNvPr id="15" name="Номер слайда 1">
            <a:extLst>
              <a:ext uri="{FF2B5EF4-FFF2-40B4-BE49-F238E27FC236}">
                <a16:creationId xmlns:a16="http://schemas.microsoft.com/office/drawing/2014/main" id="{A04C37F0-B3B5-3C98-F85A-7D61B646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10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76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E4B4A5B-5ABA-6273-94E1-A5388153F2BA}"/>
              </a:ext>
            </a:extLst>
          </p:cNvPr>
          <p:cNvGrpSpPr/>
          <p:nvPr/>
        </p:nvGrpSpPr>
        <p:grpSpPr>
          <a:xfrm>
            <a:off x="1446830" y="1437150"/>
            <a:ext cx="1226820" cy="300082"/>
            <a:chOff x="373380" y="2302484"/>
            <a:chExt cx="1226820" cy="300082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373380" y="2302484"/>
              <a:ext cx="1226820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350" b="1" dirty="0">
                  <a:ea typeface="Times New Roman" panose="02020603050405020304" pitchFamily="18" charset="0"/>
                </a:rPr>
                <a:t>Uses  Math;</a:t>
              </a:r>
              <a:endParaRPr lang="ru-RU" sz="1350" b="1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373380" y="2325567"/>
              <a:ext cx="960120" cy="27699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0"/>
            </a:p>
          </p:txBody>
        </p:sp>
      </p:grp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554585"/>
              </p:ext>
            </p:extLst>
          </p:nvPr>
        </p:nvGraphicFramePr>
        <p:xfrm>
          <a:off x="1446830" y="2254195"/>
          <a:ext cx="3280172" cy="320402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62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i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Операции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Реализация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+,  -,  *,  /               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 * Y + (X – 1.398) / Y / 4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5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DIV</a:t>
                      </a: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целочисленное деление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d:= x div y;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5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MOD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остаток от деления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s:= x mod y;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3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i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Функции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| х |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Abs(x)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Arctg x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Arctan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Arccos x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Arccos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Sin x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Sin(x)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Cos x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Cos(x)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50055"/>
              </p:ext>
            </p:extLst>
          </p:nvPr>
        </p:nvGraphicFramePr>
        <p:xfrm>
          <a:off x="4830110" y="2254195"/>
          <a:ext cx="3272552" cy="317989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5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Tg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Tan(x)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Ctg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Cotan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400" baseline="300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y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Power(x, y)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400" baseline="30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IntPower(x, n)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baseline="30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Exp(x)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Ln 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Ln(x)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400" baseline="30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Sqr(x)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√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Sqrt(x)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a:t>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Pi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92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Дробная</a:t>
                      </a: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de-DE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часть</a:t>
                      </a: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de-DE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числа</a:t>
                      </a: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х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Frac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92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Целая часть числа х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E507AF9-9EFE-D521-B667-5EB451296433}"/>
              </a:ext>
            </a:extLst>
          </p:cNvPr>
          <p:cNvSpPr txBox="1"/>
          <p:nvPr/>
        </p:nvSpPr>
        <p:spPr>
          <a:xfrm>
            <a:off x="256674" y="160421"/>
            <a:ext cx="367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Математические функции.</a:t>
            </a:r>
            <a:endParaRPr lang="ru-RU" sz="12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0D80245-C4AD-A15C-B3BD-BCFCF647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11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82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70784E7-DB38-3C3D-73E7-B8C9B595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05" y="1026695"/>
            <a:ext cx="8170445" cy="515026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1) </a:t>
            </a:r>
            <a:r>
              <a:rPr lang="ru-RU" sz="1800" dirty="0"/>
              <a:t>Создать и настроить </a:t>
            </a:r>
            <a:r>
              <a:rPr lang="en-US" sz="1800" dirty="0"/>
              <a:t>Git.</a:t>
            </a:r>
            <a:endParaRPr lang="ru-RU" sz="18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2)</a:t>
            </a:r>
            <a:r>
              <a:rPr lang="ru-RU" sz="1800" dirty="0"/>
              <a:t> Изучить основные типы данных.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/>
              <a:t>3) В процессе изучения написать несколько программ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/>
              <a:t>     использующих числовые типы данных.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/>
              <a:t>4) Узнать сколько байт занимает тип данных, если допускаются варианты.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/>
              <a:t>5) Результаты работы поместить в </a:t>
            </a:r>
            <a:r>
              <a:rPr lang="en-US" sz="1800" dirty="0" err="1"/>
              <a:t>github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Задачи:</a:t>
            </a:r>
          </a:p>
          <a:p>
            <a:pPr marL="0" indent="0">
              <a:buNone/>
            </a:pPr>
            <a:r>
              <a:rPr lang="ru-RU" sz="1800" dirty="0"/>
              <a:t>1) Вычислить точное значение факториала от </a:t>
            </a:r>
            <a:r>
              <a:rPr lang="en-US" sz="1800" dirty="0"/>
              <a:t>10, 15, 25.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2)</a:t>
            </a:r>
            <a:r>
              <a:rPr lang="ru-RU" sz="1800" dirty="0"/>
              <a:t> Получить точное значение суммы чисел 0.60 и 0.03.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8F81A-027E-20F6-AD41-2B4BE27FEA9E}"/>
              </a:ext>
            </a:extLst>
          </p:cNvPr>
          <p:cNvSpPr txBox="1"/>
          <p:nvPr/>
        </p:nvSpPr>
        <p:spPr>
          <a:xfrm>
            <a:off x="256674" y="160421"/>
            <a:ext cx="2747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Домашнее задание</a:t>
            </a:r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A6E1E402-DE73-E82A-4F4F-9192900B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12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5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23C235-3E56-25C2-0E75-BDB56B27F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84" y="1109609"/>
            <a:ext cx="6565232" cy="46387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F8F521-39B0-6642-2522-531901F589F7}"/>
              </a:ext>
            </a:extLst>
          </p:cNvPr>
          <p:cNvSpPr txBox="1"/>
          <p:nvPr/>
        </p:nvSpPr>
        <p:spPr>
          <a:xfrm>
            <a:off x="256674" y="160421"/>
            <a:ext cx="3390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Материалы по занятиям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02C802A-CB58-EB3D-22B4-BB11C0440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85" y="4097518"/>
            <a:ext cx="3250532" cy="22650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6D15DB97-C19C-9D78-D70B-CB0F9E6A3FD0}"/>
                  </a:ext>
                </a:extLst>
              </p14:cNvPr>
              <p14:cNvContentPartPr/>
              <p14:nvPr/>
            </p14:nvContentPartPr>
            <p14:xfrm>
              <a:off x="207493" y="2645880"/>
              <a:ext cx="1292400" cy="156636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6D15DB97-C19C-9D78-D70B-CB0F9E6A3F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853" y="2636880"/>
                <a:ext cx="1310040" cy="1584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Номер слайда 1">
            <a:extLst>
              <a:ext uri="{FF2B5EF4-FFF2-40B4-BE49-F238E27FC236}">
                <a16:creationId xmlns:a16="http://schemas.microsoft.com/office/drawing/2014/main" id="{105DC415-0549-AED8-74B5-0232333A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42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3E97B008-075A-1D38-5C50-E307907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689A3-FBA4-4356-23A6-B542CB3F118B}"/>
              </a:ext>
            </a:extLst>
          </p:cNvPr>
          <p:cNvSpPr txBox="1"/>
          <p:nvPr/>
        </p:nvSpPr>
        <p:spPr>
          <a:xfrm>
            <a:off x="452187" y="794082"/>
            <a:ext cx="841107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Введение.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 world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Типы данных, массивы. Ввод/вывод в консоль.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Циклы, условия.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Функции, процедуры.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Структуры.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Указатели. Передача/возврат значений в функции.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ru-RU" sz="2000" dirty="0">
                <a:effectLst/>
                <a:highlight>
                  <a:srgbClr val="A9A9A9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Контрольная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Динамическая память. Списки.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Строки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Чтение/запись файлов.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Классы. Конструктор, деструктор.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Перегрузка функций и операторов.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ru-RU" sz="2000" dirty="0">
                <a:effectLst/>
                <a:highlight>
                  <a:srgbClr val="A9A9A9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Контрольная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62ABB-6B18-ADAD-74EB-2B5169997768}"/>
              </a:ext>
            </a:extLst>
          </p:cNvPr>
          <p:cNvSpPr txBox="1"/>
          <p:nvPr/>
        </p:nvSpPr>
        <p:spPr>
          <a:xfrm>
            <a:off x="256674" y="160421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Содержание курса</a:t>
            </a:r>
          </a:p>
        </p:txBody>
      </p:sp>
    </p:spTree>
    <p:extLst>
      <p:ext uri="{BB962C8B-B14F-4D97-AF65-F5344CB8AC3E}">
        <p14:creationId xmlns:p14="http://schemas.microsoft.com/office/powerpoint/2010/main" val="210184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D35D336-F9BC-0074-A7D0-1B2A19E97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13" y="903204"/>
            <a:ext cx="8298782" cy="78121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Ссылка на установщик </a:t>
            </a:r>
            <a:r>
              <a:rPr lang="en-US" dirty="0"/>
              <a:t>IDE </a:t>
            </a:r>
            <a:r>
              <a:rPr lang="ru-RU" dirty="0"/>
              <a:t>для </a:t>
            </a:r>
            <a:r>
              <a:rPr lang="en-US" sz="2000" dirty="0"/>
              <a:t>Delphi pascal.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https://disk.yandex.ru/d/b8GElTwEN-pImg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6FD25-0EC2-68A5-1BB7-57F47706987A}"/>
              </a:ext>
            </a:extLst>
          </p:cNvPr>
          <p:cNvSpPr txBox="1"/>
          <p:nvPr/>
        </p:nvSpPr>
        <p:spPr>
          <a:xfrm>
            <a:off x="256674" y="160421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E9FCC5-E27D-937A-3CC9-5D87EDA13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11" y="1829604"/>
            <a:ext cx="6978316" cy="4632619"/>
          </a:xfrm>
          <a:prstGeom prst="rect">
            <a:avLst/>
          </a:prstGeom>
        </p:spPr>
      </p:pic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9B4D6587-24CA-C223-D084-01DC4452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8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AE968C-2FDA-8ED9-8045-779771C5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8" y="786062"/>
            <a:ext cx="8718283" cy="5398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7D2FDE-D29C-9818-2361-E5A6429E1597}"/>
              </a:ext>
            </a:extLst>
          </p:cNvPr>
          <p:cNvSpPr txBox="1"/>
          <p:nvPr/>
        </p:nvSpPr>
        <p:spPr>
          <a:xfrm>
            <a:off x="256674" y="160421"/>
            <a:ext cx="2868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</a:t>
            </a:r>
            <a:r>
              <a:rPr lang="ru-RU" sz="2400" dirty="0"/>
              <a:t>. Второй вариант.</a:t>
            </a:r>
          </a:p>
        </p:txBody>
      </p:sp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4EAA1C92-69CA-AC98-828C-36C5A12E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8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5EEA8-4203-4926-87C8-1370BB0C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55809"/>
            <a:ext cx="7886700" cy="23463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 world</a:t>
            </a: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Типы данных, массивы.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Ввод/вывод в консол</a:t>
            </a: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ь.</a:t>
            </a:r>
            <a:br>
              <a:rPr lang="ru-RU" sz="3600" dirty="0"/>
            </a:br>
            <a:endParaRPr lang="ru-RU" dirty="0"/>
          </a:p>
        </p:txBody>
      </p:sp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5595ADE5-75B9-4E45-2520-57F55D47B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6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8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B26E9613-9AC6-DA1C-7FAA-5D1714C7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9466C-9302-BAFA-3398-304210C8AE26}"/>
              </a:ext>
            </a:extLst>
          </p:cNvPr>
          <p:cNvSpPr txBox="1"/>
          <p:nvPr/>
        </p:nvSpPr>
        <p:spPr>
          <a:xfrm>
            <a:off x="256674" y="160421"/>
            <a:ext cx="1698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 world</a:t>
            </a:r>
            <a:r>
              <a:rPr lang="ru-RU" sz="2400" dirty="0"/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5FF518-8FB8-A78D-F626-7CFC59428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05" y="992341"/>
            <a:ext cx="7834145" cy="417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5F0BD6EC-2873-26F7-CAD0-0A5850B12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31" y="337882"/>
            <a:ext cx="5631997" cy="57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CA814A-C7EF-78A5-7F1D-F880D82AD5D0}"/>
              </a:ext>
            </a:extLst>
          </p:cNvPr>
          <p:cNvSpPr txBox="1"/>
          <p:nvPr/>
        </p:nvSpPr>
        <p:spPr>
          <a:xfrm>
            <a:off x="256674" y="6324972"/>
            <a:ext cx="3124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https://en.wikipedia.org/wiki/Physical_address</a:t>
            </a:r>
            <a:endParaRPr lang="en-US" sz="1200" dirty="0"/>
          </a:p>
        </p:txBody>
      </p:sp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EF0C2A72-1445-E95B-F765-D352A04F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8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7D986-2B15-ACDB-7B95-782D965A2C0D}"/>
              </a:ext>
            </a:extLst>
          </p:cNvPr>
          <p:cNvSpPr txBox="1"/>
          <p:nvPr/>
        </p:nvSpPr>
        <p:spPr>
          <a:xfrm>
            <a:off x="256674" y="160421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Память.</a:t>
            </a:r>
          </a:p>
        </p:txBody>
      </p:sp>
    </p:spTree>
    <p:extLst>
      <p:ext uri="{BB962C8B-B14F-4D97-AF65-F5344CB8AC3E}">
        <p14:creationId xmlns:p14="http://schemas.microsoft.com/office/powerpoint/2010/main" val="125388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6A41C3A-521A-DE18-CE7B-73AE8916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73" y="860875"/>
            <a:ext cx="6850218" cy="521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7F9C6D-71FD-6210-FFF4-E463C84A3CD9}"/>
              </a:ext>
            </a:extLst>
          </p:cNvPr>
          <p:cNvSpPr txBox="1"/>
          <p:nvPr/>
        </p:nvSpPr>
        <p:spPr>
          <a:xfrm>
            <a:off x="256674" y="160421"/>
            <a:ext cx="2900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Комбинации байтов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9E44C-2000-3EBD-3DB8-63BC99B7C8BF}"/>
              </a:ext>
            </a:extLst>
          </p:cNvPr>
          <p:cNvSpPr txBox="1"/>
          <p:nvPr/>
        </p:nvSpPr>
        <p:spPr>
          <a:xfrm>
            <a:off x="58275" y="6309419"/>
            <a:ext cx="566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https://www3.ntu.edu.sg/home/ehchua/programming/cpp/cp4_PointerReference.html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https://ru.wikipedia.org/wiki/</a:t>
            </a:r>
            <a:r>
              <a:rPr lang="ru-RU" sz="1200" dirty="0" err="1">
                <a:hlinkClick r:id="rId5"/>
              </a:rPr>
              <a:t>Порядок_байтов</a:t>
            </a:r>
            <a:endParaRPr lang="ru-RU" sz="1200" dirty="0"/>
          </a:p>
        </p:txBody>
      </p:sp>
      <p:sp>
        <p:nvSpPr>
          <p:cNvPr id="6" name="Номер слайда 1">
            <a:extLst>
              <a:ext uri="{FF2B5EF4-FFF2-40B4-BE49-F238E27FC236}">
                <a16:creationId xmlns:a16="http://schemas.microsoft.com/office/drawing/2014/main" id="{D6D4384B-007E-21B7-A4CC-9A9CAB3F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9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F4FA82C-14A1-31F7-928C-48AAEE280969}"/>
              </a:ext>
            </a:extLst>
          </p:cNvPr>
          <p:cNvSpPr/>
          <p:nvPr/>
        </p:nvSpPr>
        <p:spPr>
          <a:xfrm>
            <a:off x="3679902" y="784327"/>
            <a:ext cx="4433725" cy="5076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41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506</Words>
  <Application>Microsoft Office PowerPoint</Application>
  <PresentationFormat>Экран (4:3)</PresentationFormat>
  <Paragraphs>116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1. Hello world. Типы данных, массивы. Ввод/вывод в консоль.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 Vakulenko</dc:creator>
  <cp:lastModifiedBy>Aleksandr Vakulenko</cp:lastModifiedBy>
  <cp:revision>28</cp:revision>
  <dcterms:created xsi:type="dcterms:W3CDTF">2023-01-31T09:50:31Z</dcterms:created>
  <dcterms:modified xsi:type="dcterms:W3CDTF">2023-02-01T20:57:36Z</dcterms:modified>
</cp:coreProperties>
</file>