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0" r:id="rId2"/>
    <p:sldId id="262" r:id="rId3"/>
    <p:sldId id="261" r:id="rId4"/>
    <p:sldId id="26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6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1E45C-F116-462B-8760-2078BF082F1A}" type="datetimeFigureOut">
              <a:rPr lang="ru-RU" smtClean="0"/>
              <a:t>08.03.2024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654B-16AF-4FC8-85F1-09ECDEE7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1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E0BD-99D0-9D2A-977E-07515073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46389-64FB-ADE7-EDBF-CC337F8A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C1264-A88A-D429-1DA7-A0E83FD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3FF1-1C77-4208-A728-6715B8BCAEC8}" type="datetime1">
              <a:rPr lang="ru-RU" smtClean="0"/>
              <a:t>08.03.2024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179D4-757C-7BB7-92E9-922063E3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1098D-BBE2-B88F-7B81-1DF4F63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5463B-AC60-B029-7631-14546F1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88FE05-A392-396C-C566-C186D4CB7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DAE3F-7E54-3A25-4A68-BCE9F68C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2B9A-2E56-4B99-A87C-1793C4E37C39}" type="datetime1">
              <a:rPr lang="ru-RU" smtClean="0"/>
              <a:t>08.03.2024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1F6A1-2580-4B30-0D9D-C9B1246D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AD66D-B379-7037-85E9-70BE588E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A44A10-05D8-5E7E-5DD6-2D08EFBFD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104B9B-A42B-85E1-1ED1-FB5D9784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B7269-E9A1-7484-3440-A8B3BB7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007-B469-42B5-84D0-B2D8518EE6AF}" type="datetime1">
              <a:rPr lang="ru-RU" smtClean="0"/>
              <a:t>08.03.2024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66E5-8556-8980-6F7C-086C7786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A2916-F008-C9EF-DA6B-C625EEAA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97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15A5B-F63D-D0E6-7FA1-DAF31E77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0DA7C-ADE4-63BB-F1EF-C5F8206A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17BD6-055B-AD07-3886-DB215F01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6B21-3CC2-4411-9ED7-28D4F07E6447}" type="datetime1">
              <a:rPr lang="ru-RU" smtClean="0"/>
              <a:t>08.03.2024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19BCC-0CA1-DAB1-2BB5-EBB5957A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939F8-02F2-04F7-8B08-95895E4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8833F-3B0E-B5CF-1EFE-ABFC5786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06BFE-D2AD-53E4-BEA1-79F4ACDD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2BDB7-92C4-843E-554E-DF1BAE8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34DB-51AD-42E8-BAE2-9D524DF6969E}" type="datetime1">
              <a:rPr lang="ru-RU" smtClean="0"/>
              <a:t>08.03.2024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DA7B0-649F-AAE0-7B97-4813314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6EDA5-A233-8D35-B771-C11B7E1B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2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75BD-3D80-7841-28B0-C76F0A06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141D2-E063-3A7E-4445-FB21A665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ADC95-F118-A6C8-D575-4E6EEA09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348F7-0CFB-8B8B-7C37-E5152878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71E7-4231-4511-A286-4D8BAA3C5460}" type="datetime1">
              <a:rPr lang="ru-RU" smtClean="0"/>
              <a:t>08.03.2024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A4AAF-A9EE-C6A4-8E59-2BC47AC1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9BC970-6231-9199-5710-9520C577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6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8F94-2653-ED97-1F67-8292AA81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4175C-CF0D-18B5-1EC5-F0908B0D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1A938D-6898-C951-E44B-B6CA3CA2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FCC162-7894-8635-88BA-A08EB68F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958F7-F10A-8C6B-C094-BD2C88575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7E5484-03D0-1D83-28DE-56229299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D2B-A495-4440-AD73-F377A1E57184}" type="datetime1">
              <a:rPr lang="ru-RU" smtClean="0"/>
              <a:t>08.03.2024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4CE236-241F-0090-65D4-2E9E22C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438450-F4CA-7728-DFF5-84A4D2F2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2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E89CA-8706-3220-8738-392FC45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B48238-71E4-B566-E8F1-767E6806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52B-1D54-47AE-B2C9-575E5C19FE39}" type="datetime1">
              <a:rPr lang="ru-RU" smtClean="0"/>
              <a:t>08.03.2024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04AADD-C9F8-3368-0EAF-355139D0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4AC732-515F-809C-3791-ADA9709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4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B3B214-D39A-32F9-E948-10FE190C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FC10-F7B7-4864-9033-3EC7976FDCB5}" type="datetime1">
              <a:rPr lang="ru-RU" smtClean="0"/>
              <a:t>08.03.2024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955293-EC8D-E435-E48F-F569DF34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AADAF-650B-AACA-1587-7D92FA75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5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7FC68-3ABC-89A5-28F7-7D6BB3C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F2181-1859-7FE7-903C-D80778A5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8D5084-ED7A-98B8-15BB-0EAFE651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EC7FE-4863-C9B2-7CF4-404A0DBC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DB09-C334-42D1-A8CC-92BA43584AF5}" type="datetime1">
              <a:rPr lang="ru-RU" smtClean="0"/>
              <a:t>08.03.2024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F67069-F173-7D2C-0EEC-81C0E618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C9838-60D4-9177-7F73-2390D39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C98C4-3BA3-CAA0-04B3-6423D402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F4458D-1A5C-33B2-57E6-D92822CA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B24FB1-76DC-2D63-1540-95C80EAC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E60A39-9812-1877-7AC5-0D7C346F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49B0-4AC4-4D56-AD1E-2E60E920D68F}" type="datetime1">
              <a:rPr lang="ru-RU" smtClean="0"/>
              <a:t>08.03.2024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1C81DD-5701-4FA1-5418-1F0A0C4E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9D1304-0670-ABFE-980E-0273B6E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C3EC3-C7B3-DE78-40D6-1BFBE073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2F75C7-960F-03FD-19FA-4B1CCAC8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1BF04-A3CB-41F7-53CA-AE80CAC3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FA31-E67D-4DB0-8FD3-FD47DE2B0D1A}" type="datetime1">
              <a:rPr lang="ru-RU" smtClean="0"/>
              <a:t>08.03.2024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89ADF-CDCA-6156-F23C-EF484CCA3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376C7-2FE2-19FB-7B37-E0314536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utorialspoint.com/pascal/pascal_variable_types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284EDA-6775-2301-07F7-53722C87D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388682"/>
              </p:ext>
            </p:extLst>
          </p:nvPr>
        </p:nvGraphicFramePr>
        <p:xfrm>
          <a:off x="636363" y="531665"/>
          <a:ext cx="3632324" cy="56978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6031">
                  <a:extLst>
                    <a:ext uri="{9D8B030D-6E8A-4147-A177-3AD203B41FA5}">
                      <a16:colId xmlns:a16="http://schemas.microsoft.com/office/drawing/2014/main" val="3550600788"/>
                    </a:ext>
                  </a:extLst>
                </a:gridCol>
                <a:gridCol w="2676293">
                  <a:extLst>
                    <a:ext uri="{9D8B030D-6E8A-4147-A177-3AD203B41FA5}">
                      <a16:colId xmlns:a16="http://schemas.microsoft.com/office/drawing/2014/main" val="2957676236"/>
                    </a:ext>
                  </a:extLst>
                </a:gridCol>
              </a:tblGrid>
              <a:tr h="43671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Тема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37055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22</a:t>
                      </a: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/02/24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Введение. </a:t>
                      </a: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Hello world</a:t>
                      </a: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. Типы данных, массивы. Ввод/вывод в консоль.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7657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tx1"/>
                          </a:solidFill>
                        </a:rPr>
                        <a:t>29/02/24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Циклы, условия.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8617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07/03/24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Функции, процедуры.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82740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14/03/24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Структуры.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3058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21/03/24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Указатели. Динамическая память.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0889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28/03/24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Классы. Конструктор, деструктор.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1538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04/04/24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Списки.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3453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11/04/24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Чтение/запись файлов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5034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18/04/24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79792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25/04/24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08519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02/05/24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Контрольная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1474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16/05/24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188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0947E0-5ED1-DA24-6130-0C06E9B27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689889"/>
              </p:ext>
            </p:extLst>
          </p:nvPr>
        </p:nvGraphicFramePr>
        <p:xfrm>
          <a:off x="4807662" y="531665"/>
          <a:ext cx="3632324" cy="56978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2986">
                  <a:extLst>
                    <a:ext uri="{9D8B030D-6E8A-4147-A177-3AD203B41FA5}">
                      <a16:colId xmlns:a16="http://schemas.microsoft.com/office/drawing/2014/main" val="3550600788"/>
                    </a:ext>
                  </a:extLst>
                </a:gridCol>
                <a:gridCol w="2699338">
                  <a:extLst>
                    <a:ext uri="{9D8B030D-6E8A-4147-A177-3AD203B41FA5}">
                      <a16:colId xmlns:a16="http://schemas.microsoft.com/office/drawing/2014/main" val="2957676236"/>
                    </a:ext>
                  </a:extLst>
                </a:gridCol>
              </a:tblGrid>
              <a:tr h="43671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Дата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Тема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37055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7657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tx1"/>
                          </a:solidFill>
                        </a:rPr>
                        <a:t>01/03/24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Типы данных, массивы. Ввод/вывод в консоль. Циклы, условия.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8617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82740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15/03/24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Функции, процедуры.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3058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22/03/24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Структуры.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0889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29/03/24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Указатели. Динамическая память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1538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05/04/24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Классы. Конструктор, деструктор.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3453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12/04/24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Списки.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5034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19/04/24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Чтение/запись файлов.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79792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26/04/24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08519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03/05/24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Контрольная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1474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17/05/24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1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47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0784E7-DB38-3C3D-73E7-B8C9B595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05" y="733732"/>
            <a:ext cx="8170445" cy="5628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1) </a:t>
            </a:r>
            <a:r>
              <a:rPr lang="ru-RU" sz="1600" dirty="0"/>
              <a:t>Получить точное значение суммы чисел 0.60 и 0.03.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2</a:t>
            </a:r>
            <a:r>
              <a:rPr lang="ru-RU" sz="1600" dirty="0"/>
              <a:t>) Создать статический массив из </a:t>
            </a:r>
            <a:r>
              <a:rPr lang="en-US" sz="1600" dirty="0"/>
              <a:t>N</a:t>
            </a:r>
            <a:r>
              <a:rPr lang="ru-RU" sz="1600" dirty="0"/>
              <a:t> = 100 натуральных чисел идущих подряд от 1.</a:t>
            </a:r>
          </a:p>
          <a:p>
            <a:pPr marL="0" indent="0">
              <a:buNone/>
            </a:pPr>
            <a:r>
              <a:rPr lang="en-US" sz="1600" dirty="0"/>
              <a:t>3)</a:t>
            </a:r>
            <a:r>
              <a:rPr lang="ru-RU" sz="1600" dirty="0"/>
              <a:t> Перемешать числа в массиве.</a:t>
            </a:r>
          </a:p>
          <a:p>
            <a:pPr marL="0" indent="0">
              <a:buNone/>
            </a:pPr>
            <a:r>
              <a:rPr lang="en-US" sz="1600" dirty="0"/>
              <a:t>4</a:t>
            </a:r>
            <a:r>
              <a:rPr lang="ru-RU" sz="1600" dirty="0"/>
              <a:t>) Изменить тип массива на динамический, </a:t>
            </a:r>
            <a:r>
              <a:rPr lang="en-US" sz="1600" dirty="0"/>
              <a:t>N </a:t>
            </a:r>
            <a:r>
              <a:rPr lang="ru-RU" sz="1600" dirty="0"/>
              <a:t>принимать с клавиатуры.</a:t>
            </a:r>
          </a:p>
          <a:p>
            <a:pPr marL="0" indent="0">
              <a:buNone/>
            </a:pPr>
            <a:r>
              <a:rPr lang="en-US" sz="1600" dirty="0"/>
              <a:t>5</a:t>
            </a:r>
            <a:r>
              <a:rPr lang="ru-RU" sz="1600" dirty="0"/>
              <a:t>) Распечатать в консоль все числа большие </a:t>
            </a:r>
            <a:r>
              <a:rPr lang="en-US" sz="1600" dirty="0"/>
              <a:t>N/2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6)</a:t>
            </a:r>
            <a:r>
              <a:rPr lang="ru-RU" sz="1600" dirty="0"/>
              <a:t> Найти сумму всех нечетных.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en-US" sz="1600" dirty="0"/>
              <a:t>7</a:t>
            </a:r>
            <a:r>
              <a:rPr lang="ru-RU" sz="1600" dirty="0"/>
              <a:t>) Найти сумму ряда 1</a:t>
            </a:r>
            <a:r>
              <a:rPr lang="en-US" sz="1600" dirty="0"/>
              <a:t>/</a:t>
            </a:r>
            <a:r>
              <a:rPr lang="en-US" sz="1600" dirty="0" err="1"/>
              <a:t>n^p</a:t>
            </a:r>
            <a:r>
              <a:rPr lang="ru-RU" sz="1600" dirty="0"/>
              <a:t>, </a:t>
            </a:r>
            <a:r>
              <a:rPr lang="en-US" sz="1600" dirty="0"/>
              <a:t>p </a:t>
            </a:r>
            <a:r>
              <a:rPr lang="ru-RU" sz="1600" dirty="0"/>
              <a:t>вводить с клавиатуры</a:t>
            </a:r>
            <a:r>
              <a:rPr lang="en-US" sz="1600" dirty="0"/>
              <a:t>;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en-US" sz="1600" dirty="0"/>
              <a:t>8</a:t>
            </a:r>
            <a:r>
              <a:rPr lang="ru-RU" sz="1600" dirty="0"/>
              <a:t>) Написать программу пересчета величины временного интервала, заданного в секундах, в величину, выраженную в часах, минутах и секундах. Результат вывести на экран</a:t>
            </a:r>
            <a:r>
              <a:rPr lang="en-US" sz="1600" dirty="0"/>
              <a:t> </a:t>
            </a:r>
            <a:r>
              <a:rPr lang="ru-RU" sz="1600" dirty="0"/>
              <a:t>в</a:t>
            </a:r>
            <a:r>
              <a:rPr lang="en-US" sz="1600" dirty="0"/>
              <a:t> </a:t>
            </a:r>
            <a:r>
              <a:rPr lang="ru-RU" sz="1600" dirty="0"/>
              <a:t>формате </a:t>
            </a:r>
            <a:r>
              <a:rPr lang="en-US" sz="1600" dirty="0" err="1"/>
              <a:t>hhhh:mm:ss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/>
              <a:t>745</a:t>
            </a:r>
            <a:r>
              <a:rPr lang="en-US" sz="1600" dirty="0"/>
              <a:t>6</a:t>
            </a:r>
            <a:r>
              <a:rPr lang="ru-RU" sz="1600" dirty="0"/>
              <a:t> –</a:t>
            </a:r>
            <a:r>
              <a:rPr lang="en-US" sz="1600" dirty="0"/>
              <a:t>&gt; 0002:04:16</a:t>
            </a:r>
            <a:endParaRPr lang="ru-RU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8F81A-027E-20F6-AD41-2B4BE27FEA9E}"/>
              </a:ext>
            </a:extLst>
          </p:cNvPr>
          <p:cNvSpPr txBox="1"/>
          <p:nvPr/>
        </p:nvSpPr>
        <p:spPr>
          <a:xfrm>
            <a:off x="256674" y="160421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Задание</a:t>
            </a: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A6E1E402-DE73-E82A-4F4F-9192900B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5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9C4299B-64F1-CAB8-08A0-4F46371C2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74" y="855077"/>
            <a:ext cx="7886700" cy="46166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https://wiki.freepascal.org/Basic_Pascal_Tutorial/Chapter_1/Variables_and_Data_Types</a:t>
            </a:r>
            <a:endParaRPr lang="ru-RU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https://www.tutorialspoint.com/pascal/pascal_variable_types.htm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CF149-D8F4-A759-2FF1-482A3E3B75A7}"/>
              </a:ext>
            </a:extLst>
          </p:cNvPr>
          <p:cNvSpPr txBox="1"/>
          <p:nvPr/>
        </p:nvSpPr>
        <p:spPr>
          <a:xfrm>
            <a:off x="256674" y="160421"/>
            <a:ext cx="201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типов.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49BBE62-C005-7792-83F2-621D84F0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9" y="1471863"/>
            <a:ext cx="3933825" cy="3048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20DCBDA-B439-D9A7-DD35-AFE8B7A4B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09" y="4674984"/>
            <a:ext cx="2200275" cy="16478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85E162D-A508-FE81-F6AE-38B61DF3F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637" y="1471863"/>
            <a:ext cx="4733925" cy="2266950"/>
          </a:xfrm>
          <a:prstGeom prst="rect">
            <a:avLst/>
          </a:prstGeom>
        </p:spPr>
      </p:pic>
      <p:sp>
        <p:nvSpPr>
          <p:cNvPr id="15" name="Номер слайда 1">
            <a:extLst>
              <a:ext uri="{FF2B5EF4-FFF2-40B4-BE49-F238E27FC236}">
                <a16:creationId xmlns:a16="http://schemas.microsoft.com/office/drawing/2014/main" id="{A04C37F0-B3B5-3C98-F85A-7D61B646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6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E4B4A5B-5ABA-6273-94E1-A5388153F2BA}"/>
              </a:ext>
            </a:extLst>
          </p:cNvPr>
          <p:cNvGrpSpPr/>
          <p:nvPr/>
        </p:nvGrpSpPr>
        <p:grpSpPr>
          <a:xfrm>
            <a:off x="1446830" y="1437150"/>
            <a:ext cx="1226820" cy="300082"/>
            <a:chOff x="373380" y="2302484"/>
            <a:chExt cx="1226820" cy="300082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373380" y="2302484"/>
              <a:ext cx="1226820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350" b="1" dirty="0">
                  <a:ea typeface="Times New Roman" panose="02020603050405020304" pitchFamily="18" charset="0"/>
                </a:rPr>
                <a:t>Uses  Math;</a:t>
              </a:r>
              <a:endParaRPr lang="ru-RU" sz="1350" b="1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373380" y="2325567"/>
              <a:ext cx="960120" cy="27699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/>
            </a:p>
          </p:txBody>
        </p:sp>
      </p:grp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554585"/>
              </p:ext>
            </p:extLst>
          </p:nvPr>
        </p:nvGraphicFramePr>
        <p:xfrm>
          <a:off x="1446830" y="2254195"/>
          <a:ext cx="3280172" cy="320402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62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i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Операции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Реализация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+,  -,  *,  /               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 * Y + (X – 1.398) / Y / 4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5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DIV</a:t>
                      </a: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целочисленное деление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d:= x div y;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5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MOD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остаток от деления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s:= x mod y;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3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i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Функции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| х |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Abs(x)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Arctg x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Arctan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Arccos x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Arccos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Sin x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Sin(x)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Cos x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Cos(x)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50055"/>
              </p:ext>
            </p:extLst>
          </p:nvPr>
        </p:nvGraphicFramePr>
        <p:xfrm>
          <a:off x="4830110" y="2254195"/>
          <a:ext cx="3272552" cy="317989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5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Tg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Tan(x)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Ctg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Cotan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400" baseline="300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y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Power(x, y)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400" baseline="30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IntPower(x, n)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baseline="30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Exp(x)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Ln 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Ln(x)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400" baseline="30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Sqr(x)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√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Sqrt(x)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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Pi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92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Дробная</a:t>
                      </a: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de-DE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часть</a:t>
                      </a: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de-DE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числа</a:t>
                      </a: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х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Frac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92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Целая часть числа х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E507AF9-9EFE-D521-B667-5EB451296433}"/>
              </a:ext>
            </a:extLst>
          </p:cNvPr>
          <p:cNvSpPr txBox="1"/>
          <p:nvPr/>
        </p:nvSpPr>
        <p:spPr>
          <a:xfrm>
            <a:off x="256674" y="160421"/>
            <a:ext cx="367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Математические функции.</a:t>
            </a:r>
            <a:endParaRPr lang="ru-RU" sz="12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0D80245-C4AD-A15C-B3BD-BCFCF647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8201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427</Words>
  <Application>Microsoft Office PowerPoint</Application>
  <PresentationFormat>On-screen Show (4:3)</PresentationFormat>
  <Paragraphs>107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Vakulenko</dc:creator>
  <cp:lastModifiedBy>Aleksandr Vakulenko</cp:lastModifiedBy>
  <cp:revision>38</cp:revision>
  <dcterms:created xsi:type="dcterms:W3CDTF">2023-01-31T09:50:31Z</dcterms:created>
  <dcterms:modified xsi:type="dcterms:W3CDTF">2024-03-08T16:40:39Z</dcterms:modified>
</cp:coreProperties>
</file>