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FD88-3C88-4106-BAC4-4FC9E65F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F9C7D5-7EB1-42BF-AEAE-4353C5BD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8ABBF-0B2B-4593-A252-F62933CF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78102-CADA-441C-A718-8BE211B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C0EB9-42FC-4273-A70F-13426D3D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82273-94E4-4835-89F7-54F8FD1C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89B85E-2DA3-4A76-884C-7B7023FE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A8CDE-0BBF-4EE5-8930-8B99DC7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A9412-C8CF-4770-A32F-63D7AC0A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B46E1-5263-4991-8A26-F18FC244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2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F937F5-FD71-4996-B217-2831C3BA6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B1657D-977B-4620-A0F9-C4664B20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3D4CF-4117-48D0-8202-C9342B71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4EEF7-9121-4FD4-AF4C-D50679B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B95B4-8E20-4317-BC6A-6693AA18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08437-8599-49FB-9BDE-38AE3368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18701-A1B3-4DE4-A572-1AC43855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9B87B-CE9E-4631-92DF-4C17FE37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0D5AD-8B78-43FA-9C97-5348D1F5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D41F3-D239-4DE3-86F9-99ED447D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7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139C6-EB9B-4C83-8E94-6BA1A16A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4BC213-2243-4C3C-847A-2F8E0D53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C92F7-8D98-4664-8072-FFC55AEB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1C7DB-6C7A-46FA-B14C-4A596CD3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32405-8692-4FEC-98DA-8CF429D6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418BC-28BD-4108-B61E-847CC758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8DCD0-797C-4A8D-BA7C-E7E187ED1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17E1E-6B8A-4A73-A539-9507E74A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5FBE85-0F47-4608-9A13-A24C20E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EC40C6-8E84-4423-AA2A-03C2314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A43EE4-527A-483F-8E2A-B72A929F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6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6BBD5-00DD-404B-BB55-7152B821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E73A6-100B-469F-8924-876F26FD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675117-3152-4B94-A6EB-432F2C81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8CDC02-C6D6-4999-8028-E7DB6AF1F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F1D94-86AD-481F-933D-E7929C0D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6F40AB-7D06-4A5C-B22B-034977DF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2C8893-AC73-47CF-8FCA-6566CF6C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D00C55-36AA-490C-8187-72C77C41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8903B-57D6-4159-9569-B227CE48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0ABCF0-B2F7-482D-8468-32E08DC1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1C85B3-5F4F-49ED-8097-F10D359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242C8B-56E7-4EA0-BF03-A03379EF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1D74DF-230D-4A7A-8343-D13D8A8C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D439AA-6B1E-447C-B027-0C329F3B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4855CF-5B21-40C6-A4C3-FE7884F4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25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5E7BE-7D04-4E78-82CB-3BEFE714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8ADFD-8BD3-475A-919B-4663599E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02106F-288F-404B-88AC-F149C9E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1BD9B-A16F-4371-8983-B70FCAE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1D9ED-B6AD-4BA7-B7C3-E5EC564F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6103F8-9E16-4EDF-902C-8FF845C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A09D8-43A9-4976-9F9B-8442745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1D7171-8E6F-4F56-B474-0452B61A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75FF87-0CDD-4EEC-81C5-988FDF93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74FCC-FA0F-48D0-A41C-CA3798C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51F6B-2A3E-4EAE-92EE-9414D746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C5D6C-F020-4277-9576-0DAA1C1A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0C2C-4087-4CFB-86B9-7D43D7E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27707-B673-4E58-BCB8-2FF43AC1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565A00-D2D0-452D-9C32-7D2D4420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905F-4824-4BEF-B683-4630CCBBB88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328A37-6686-4822-8A50-0D0235983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84C64-3008-4B50-B725-EDC17B89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B3A3-5AA5-46F5-9E68-4AD4AD1C1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ECA5D8-DCDF-4DF4-8FE5-9894F2C2161C}"/>
              </a:ext>
            </a:extLst>
          </p:cNvPr>
          <p:cNvSpPr/>
          <p:nvPr/>
        </p:nvSpPr>
        <p:spPr>
          <a:xfrm>
            <a:off x="1044605" y="852254"/>
            <a:ext cx="10102789" cy="3630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B9440-1CD5-4456-BCFE-4F3760569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поправок в осцилляции нейтрино из-за </a:t>
            </a:r>
            <a:r>
              <a:rPr lang="ru-RU" dirty="0" err="1"/>
              <a:t>неточечности</a:t>
            </a:r>
            <a:r>
              <a:rPr lang="ru-RU" dirty="0"/>
              <a:t> тел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CE0B33-C2A2-461D-B71A-73D453F5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Юшин Александр Евгеньевич Б02-209, Виталий Завадский</a:t>
            </a:r>
          </a:p>
        </p:txBody>
      </p:sp>
    </p:spTree>
    <p:extLst>
      <p:ext uri="{BB962C8B-B14F-4D97-AF65-F5344CB8AC3E}">
        <p14:creationId xmlns:p14="http://schemas.microsoft.com/office/powerpoint/2010/main" val="302380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10/12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Вычисление с зависимости от энергией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4FEEFE-EE9E-4E8B-AD8E-B304A819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05" y="1990724"/>
            <a:ext cx="5644261" cy="379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6B4769E-DE31-428B-88D6-95B0B042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5" y="1990724"/>
            <a:ext cx="6138758" cy="38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8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40BD-B6DF-4E96-AFC9-27799859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4520140" cy="4652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Как можно видеть поправки к </a:t>
            </a:r>
            <a:r>
              <a:rPr lang="ru-RU" sz="1800" dirty="0" err="1"/>
              <a:t>неточечности</a:t>
            </a:r>
            <a:r>
              <a:rPr lang="ru-RU" sz="1800" dirty="0"/>
              <a:t> детектора и реактора существенны только при малых энергиях.</a:t>
            </a:r>
          </a:p>
          <a:p>
            <a:pPr marL="0" indent="0">
              <a:buNone/>
            </a:pPr>
            <a:r>
              <a:rPr lang="ru-RU" sz="1800" dirty="0"/>
              <a:t>Причина в следующем: при больших энергиях в одно колебание осцилляций помещается всё распределение</a:t>
            </a:r>
            <a:r>
              <a:rPr lang="en-US" sz="1800" dirty="0"/>
              <a:t>. </a:t>
            </a:r>
            <a:r>
              <a:rPr lang="ru-RU" sz="1800" dirty="0"/>
              <a:t>Из-за этого при интегрировании отклонения от точечной модели минимальны. Напротив при малых энергия число колебаний осцилляций больше и в пределе мы получаем среднее значение.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11/12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468ECA-AAD1-44C4-B0AB-A03B23A5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45" y="1724910"/>
            <a:ext cx="6529916" cy="422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40BD-B6DF-4E96-AFC9-27799859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114923" cy="4652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Материалы исследования хранятся в </a:t>
            </a:r>
            <a:r>
              <a:rPr lang="en-US" sz="1800" b="1" dirty="0"/>
              <a:t>https://github.com/AleksandrYushin/Danss-netrino</a:t>
            </a:r>
            <a:endParaRPr lang="ru-RU" sz="1800" b="1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12/12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pic>
        <p:nvPicPr>
          <p:cNvPr id="8194" name="Picture 2" descr="http://qrcoder.ru/code/?https%3A%2F%2Fgithub.com%2FAleksandrYushin%2FDanss-netrino&amp;4&amp;0">
            <a:extLst>
              <a:ext uri="{FF2B5EF4-FFF2-40B4-BE49-F238E27FC236}">
                <a16:creationId xmlns:a16="http://schemas.microsoft.com/office/drawing/2014/main" id="{458EEDC9-31FA-4127-B7D1-70971454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3" y="2400299"/>
            <a:ext cx="2381251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E1B70-7689-44B2-8394-72AB6F04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26" y="1371446"/>
            <a:ext cx="5059539" cy="44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40BD-B6DF-4E96-AFC9-27799859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0933" cy="416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2/12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0C300-1B6B-4984-B5A7-E2AD1A87B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7" r="18112"/>
          <a:stretch/>
        </p:blipFill>
        <p:spPr>
          <a:xfrm>
            <a:off x="838200" y="1318684"/>
            <a:ext cx="8856132" cy="3057724"/>
          </a:xfrm>
          <a:prstGeom prst="rect">
            <a:avLst/>
          </a:prstGeom>
        </p:spPr>
      </p:pic>
      <p:pic>
        <p:nvPicPr>
          <p:cNvPr id="1026" name="Picture 2" descr="D2h6sGZkiIgFAAAAAElFTkSuQmCC (650×416)">
            <a:extLst>
              <a:ext uri="{FF2B5EF4-FFF2-40B4-BE49-F238E27FC236}">
                <a16:creationId xmlns:a16="http://schemas.microsoft.com/office/drawing/2014/main" id="{7A7EBA62-048F-44B8-8F9E-965BBFFA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84" y="3352800"/>
            <a:ext cx="4630916" cy="29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Численный метод определения </a:t>
            </a:r>
            <a:r>
              <a:rPr lang="ru-RU" dirty="0" err="1"/>
              <a:t>распред</a:t>
            </a:r>
            <a:r>
              <a:rPr lang="ru-R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56166"/>
                <a:ext cx="5396440" cy="296722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В работе использовалось два метода: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Прямой перебор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Монте-Карло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Главный недостаток первого метода связан с длительностью исполнения вложенных циклов при достаточно малого шага сетки (число пар растёт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размеры тел</m:t>
                            </m:r>
                          </m:num>
                          <m:den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6∗3</m:t>
                        </m:r>
                      </m:sup>
                    </m:sSup>
                  </m:oMath>
                </a14:m>
                <a:r>
                  <a:rPr lang="ru-RU" sz="1800" dirty="0"/>
                  <a:t>).</a:t>
                </a:r>
              </a:p>
              <a:p>
                <a:pPr marL="0" indent="0">
                  <a:buNone/>
                </a:pPr>
                <a:r>
                  <a:rPr lang="ru-RU" sz="1800" dirty="0"/>
                  <a:t>Один из главных моментов в методе Монте-Карло является правильный выбор распределения вероятностей в ГПСЧ.</a:t>
                </a:r>
                <a:r>
                  <a:rPr lang="en-US" sz="1800" dirty="0"/>
                  <a:t> </a:t>
                </a:r>
                <a:r>
                  <a:rPr lang="ru-RU" sz="1800" dirty="0"/>
                  <a:t>Можно выбрать: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6166"/>
                <a:ext cx="5396440" cy="2967229"/>
              </a:xfrm>
              <a:blipFill>
                <a:blip r:embed="rId2"/>
                <a:stretch>
                  <a:fillRect l="-903" t="-2053" b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3/12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ADD0BA-281C-4B40-BACD-3AC5AF4C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423397"/>
            <a:ext cx="6634689" cy="19513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E82D5B-EB9F-45BE-91ED-F6C97C7C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39" y="1741917"/>
            <a:ext cx="5848156" cy="2277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8E122CAC-915F-4523-9EE2-425E25C46E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423395"/>
                <a:ext cx="4600575" cy="2069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1800" dirty="0"/>
                  <a:t>равномерно по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1800" dirty="0"/>
                  <a:t> и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800" dirty="0"/>
                  <a:t>, тогда в центре "плотнее"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равномерно по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1800" dirty="0"/>
                  <a:t> и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/>
                  <a:t> (так как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/>
                  <a:t>)</a:t>
                </a:r>
              </a:p>
              <a:p>
                <a:pPr marL="0" indent="0">
                  <a:buNone/>
                </a:pPr>
                <a:r>
                  <a:rPr lang="ru-RU" sz="1800" dirty="0"/>
                  <a:t>Наша цель сделать равномерно по объёму, т.е. т.е. для любого интегрирования плотности в. по равновеликим фигурам даёт одно и тоже значение вероятности</a:t>
                </a:r>
                <a:r>
                  <a:rPr lang="en-US" sz="1800" dirty="0"/>
                  <a:t>.</a:t>
                </a:r>
                <a:endParaRPr lang="ru-RU" sz="1800" dirty="0"/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8E122CAC-915F-4523-9EE2-425E25C4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23395"/>
                <a:ext cx="4600575" cy="2069477"/>
              </a:xfrm>
              <a:prstGeom prst="rect">
                <a:avLst/>
              </a:prstGeom>
              <a:blipFill>
                <a:blip r:embed="rId5"/>
                <a:stretch>
                  <a:fillRect l="-1060" t="-2950" r="-1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8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Отрисовка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40BD-B6DF-4E96-AFC9-27799859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0933" cy="416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Воспользуемся пакетами </a:t>
            </a:r>
            <a:r>
              <a:rPr lang="en-US" sz="2000" b="1" dirty="0"/>
              <a:t>matplotlib</a:t>
            </a:r>
            <a:endParaRPr lang="ru-RU" sz="2000" b="1" dirty="0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4/12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E58C41-01CA-4212-B622-D1652920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47" y="1719124"/>
            <a:ext cx="6795819" cy="43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125470" cy="46527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Воспользуемся пакетами </a:t>
                </a:r>
                <a:r>
                  <a:rPr lang="ru-RU" sz="1800" b="1" dirty="0" err="1"/>
                  <a:t>scipy.optimize</a:t>
                </a:r>
                <a:r>
                  <a:rPr lang="ru-RU" sz="1800" b="1" dirty="0"/>
                  <a:t> </a:t>
                </a:r>
                <a:r>
                  <a:rPr lang="ru-RU" sz="1800" dirty="0"/>
                  <a:t>для </a:t>
                </a:r>
                <a:r>
                  <a:rPr lang="ru-RU" sz="1800" dirty="0" err="1"/>
                  <a:t>фитирования</a:t>
                </a:r>
                <a:r>
                  <a:rPr lang="ru-RU" sz="1800" dirty="0"/>
                  <a:t> полученной гистограммы.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Так как внешний вид распределения похож на нормальным распределением, то попробуем использовать гауссовы и ему подобные распределения:</a:t>
                </a:r>
              </a:p>
              <a:p>
                <a:r>
                  <a:rPr lang="ru-RU" sz="1800" dirty="0"/>
                  <a:t>парабола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нормальное распределение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ассиметричное гауссово распр.</a:t>
                </a:r>
              </a:p>
              <a:p>
                <a:pPr>
                  <a:lnSpc>
                    <a:spcPct val="50000"/>
                  </a:lnSpc>
                </a:pPr>
                <a:r>
                  <a:rPr lang="ru-RU" sz="1800" dirty="0"/>
                  <a:t>лого-гауссово распределение</a:t>
                </a:r>
              </a:p>
              <a:p>
                <a:pPr marL="0" indent="0">
                  <a:buNone/>
                </a:pPr>
                <a:r>
                  <a:rPr lang="ru-RU" sz="1800" dirty="0"/>
                  <a:t>Результаты на примере гаусса: [1307.1</a:t>
                </a:r>
                <a:r>
                  <a:rPr lang="en-US" sz="1800" dirty="0"/>
                  <a:t>9; </a:t>
                </a:r>
                <a:r>
                  <a:rPr lang="ru-RU" sz="1800" dirty="0"/>
                  <a:t>10.08</a:t>
                </a:r>
                <a:r>
                  <a:rPr lang="en-US" sz="1800" dirty="0"/>
                  <a:t>; </a:t>
                </a:r>
                <a:r>
                  <a:rPr lang="ru-RU" sz="1800" dirty="0"/>
                  <a:t>19.70</a:t>
                </a:r>
                <a:r>
                  <a:rPr lang="en-US" sz="1800" dirty="0"/>
                  <a:t>; </a:t>
                </a:r>
                <a:r>
                  <a:rPr lang="ru-RU" sz="1800" dirty="0"/>
                  <a:t>981.1</a:t>
                </a:r>
                <a:r>
                  <a:rPr lang="en-US" sz="1800" dirty="0"/>
                  <a:t>8</a:t>
                </a:r>
                <a:r>
                  <a:rPr lang="ru-RU" sz="1800" dirty="0"/>
                  <a:t>]</a:t>
                </a:r>
                <a:endParaRPr lang="en-US" sz="1800" dirty="0"/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ru-RU" sz="1800" dirty="0"/>
                  <a:t>и их ошибка [2.29e+02</a:t>
                </a:r>
                <a:r>
                  <a:rPr lang="en-US" sz="1800" dirty="0"/>
                  <a:t>;</a:t>
                </a:r>
                <a:r>
                  <a:rPr lang="ru-RU" sz="1800" dirty="0"/>
                  <a:t> 5.46e-03</a:t>
                </a:r>
                <a:r>
                  <a:rPr lang="en-US" sz="1800" dirty="0"/>
                  <a:t>;</a:t>
                </a:r>
                <a:r>
                  <a:rPr lang="ru-RU" sz="1800" dirty="0"/>
                  <a:t> 3.9</a:t>
                </a:r>
                <a:r>
                  <a:rPr lang="en-US" sz="1800" dirty="0"/>
                  <a:t>6;</a:t>
                </a:r>
                <a:r>
                  <a:rPr lang="ru-RU" sz="1800" dirty="0"/>
                  <a:t> 2.</a:t>
                </a:r>
                <a:r>
                  <a:rPr lang="en-US" sz="1800" dirty="0"/>
                  <a:t>30</a:t>
                </a:r>
                <a:r>
                  <a:rPr lang="ru-RU" sz="1800" dirty="0"/>
                  <a:t>e+02]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ru-RU" sz="1800" dirty="0"/>
                  <a:t>Хи квадрат:  7084.138777589329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ru-RU" sz="1800" dirty="0"/>
                  <a:t>Уделённый на число степеней свобод:  14.340361897954107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125470" cy="4652709"/>
              </a:xfrm>
              <a:blipFill>
                <a:blip r:embed="rId2"/>
                <a:stretch>
                  <a:fillRect l="-771" t="-1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5/12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788B63-8998-405E-AD40-26AC2F33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71" y="1230847"/>
            <a:ext cx="4109795" cy="2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028F577-6206-4423-942C-860BCC7F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70" y="3848100"/>
            <a:ext cx="4109795" cy="2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8963C6A-EFB2-40FB-9C7F-F3416779E1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1235267" cy="1325563"/>
              </a:xfrm>
            </p:spPr>
            <p:txBody>
              <a:bodyPr/>
              <a:lstStyle/>
              <a:p>
                <a:r>
                  <a:rPr lang="ru-RU" dirty="0"/>
                  <a:t>Фитирование распределения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8963C6A-EFB2-40FB-9C7F-F3416779E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1235267" cy="1325563"/>
              </a:xfrm>
              <a:blipFill>
                <a:blip r:embed="rId5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07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5638800" cy="46527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Другой вариант делать интерполяцию полиномами.</a:t>
                </a:r>
              </a:p>
              <a:p>
                <a:pPr marL="0" indent="0">
                  <a:buNone/>
                </a:pPr>
                <a:r>
                  <a:rPr lang="ru-RU" sz="1800" dirty="0"/>
                  <a:t>Степень полинома: </a:t>
                </a:r>
                <a:r>
                  <a:rPr lang="it-IT" sz="1800" dirty="0"/>
                  <a:t>10</a:t>
                </a:r>
              </a:p>
              <a:p>
                <a:pPr marL="0" indent="0">
                  <a:buNone/>
                </a:pPr>
                <a:r>
                  <a:rPr lang="ru-RU" sz="1800" dirty="0"/>
                  <a:t>Параметры: </a:t>
                </a:r>
                <a:r>
                  <a:rPr lang="it-IT" sz="1800" dirty="0"/>
                  <a:t>[ 6.4</a:t>
                </a:r>
                <a:r>
                  <a:rPr lang="ru-RU" sz="1800" dirty="0"/>
                  <a:t>6</a:t>
                </a:r>
                <a:r>
                  <a:rPr lang="it-IT" sz="1800" dirty="0"/>
                  <a:t>e-02</a:t>
                </a:r>
                <a:r>
                  <a:rPr lang="en-US" sz="1800" dirty="0"/>
                  <a:t>;</a:t>
                </a:r>
                <a:r>
                  <a:rPr lang="it-IT" sz="1800" dirty="0"/>
                  <a:t> 5.78e+04; -2.63e+03; -1.19e+03; 3.93e+02; 1.12e+01; -1.65e+01; 2.60; -1.90e-01; 6.94e-03; -1.02e-04]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:r>
                  <a:rPr lang="ru-RU" sz="1800" dirty="0"/>
                  <a:t>Хи квадрат:</a:t>
                </a:r>
                <a:r>
                  <a:rPr lang="it-IT" sz="1800" dirty="0"/>
                  <a:t> 644.</a:t>
                </a:r>
                <a:r>
                  <a:rPr lang="ru-RU" sz="1800" dirty="0"/>
                  <a:t>60</a:t>
                </a:r>
              </a:p>
              <a:p>
                <a:pPr marL="0" indent="0">
                  <a:buNone/>
                </a:pPr>
                <a:r>
                  <a:rPr lang="ru-RU" sz="1800" dirty="0"/>
                  <a:t>Уделённый на число степеней свобод: </a:t>
                </a:r>
                <a:r>
                  <a:rPr lang="it-IT" sz="1800" dirty="0"/>
                  <a:t>1.32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5638800" cy="4652709"/>
              </a:xfrm>
              <a:blipFill>
                <a:blip r:embed="rId2"/>
                <a:stretch>
                  <a:fillRect l="-973" t="-1178" r="-1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6/12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8963C6A-EFB2-40FB-9C7F-F3416779E1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1235267" cy="1325563"/>
              </a:xfrm>
            </p:spPr>
            <p:txBody>
              <a:bodyPr/>
              <a:lstStyle/>
              <a:p>
                <a:r>
                  <a:rPr lang="ru-RU" dirty="0"/>
                  <a:t>Фитирование распределения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D8963C6A-EFB2-40FB-9C7F-F3416779E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1235267" cy="1325563"/>
              </a:xfrm>
              <a:blipFill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83017659-BECA-4B25-8AC0-5AB996BA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1" y="1825624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7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7/12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Теория осцилляций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350564-0CCC-44F6-BC55-483304FF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4170"/>
            <a:ext cx="9350550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5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8/12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Теория осцилляций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B9D3D8-7025-4923-A8A4-3397B9DE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343914"/>
            <a:ext cx="10601324" cy="50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5257799" cy="46527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Сделаем свёртку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1800" dirty="0"/>
                  <a:t>с полученной функцией (для этого воспользуемся библиотекой </a:t>
                </a:r>
                <a:r>
                  <a:rPr lang="en-US" sz="1800" b="1" dirty="0" err="1"/>
                  <a:t>scipy.integrate</a:t>
                </a:r>
                <a:r>
                  <a:rPr lang="ru-RU" sz="1800" dirty="0"/>
                  <a:t>):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ru-RU" sz="1800" b="1" dirty="0"/>
                  <a:t>Замечание: </a:t>
                </a:r>
                <a:r>
                  <a:rPr lang="ru-RU" sz="1800" dirty="0"/>
                  <a:t>параметр </a:t>
                </a:r>
                <a:r>
                  <a:rPr lang="en-US" sz="1800" dirty="0"/>
                  <a:t>k </a:t>
                </a:r>
                <a:r>
                  <a:rPr lang="ru-RU" sz="1800" dirty="0"/>
                  <a:t>намерено увеличен при получение графика, для наглядности.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Результат свёртки при E = 3 МэВ</a:t>
                </a:r>
              </a:p>
              <a:p>
                <a:pPr marL="0" indent="0">
                  <a:buNone/>
                </a:pPr>
                <a:r>
                  <a:rPr lang="ru-RU" sz="1800" dirty="0"/>
                  <a:t>Вероятность детектирования электронного нейтрино, </a:t>
                </a:r>
                <a:r>
                  <a:rPr lang="ru-RU" sz="1800" b="1" dirty="0"/>
                  <a:t>с учётом </a:t>
                </a:r>
                <a:r>
                  <a:rPr lang="ru-RU" sz="1800" dirty="0" err="1"/>
                  <a:t>неточечности</a:t>
                </a:r>
                <a:r>
                  <a:rPr lang="ru-RU" sz="1800" dirty="0"/>
                  <a:t>:  0.9826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ru-RU" sz="1800" dirty="0"/>
                  <a:t>где свёртка:  0.6954</a:t>
                </a:r>
              </a:p>
              <a:p>
                <a:pPr marL="0" indent="0">
                  <a:buNone/>
                </a:pPr>
                <a:r>
                  <a:rPr lang="ru-RU" sz="1800" dirty="0"/>
                  <a:t>Вероятность детектирования электронного нейтрино, </a:t>
                </a:r>
                <a:r>
                  <a:rPr lang="ru-RU" sz="1800" b="1" dirty="0"/>
                  <a:t>без учёта </a:t>
                </a:r>
                <a:r>
                  <a:rPr lang="ru-RU" sz="1800" dirty="0" err="1"/>
                  <a:t>неточечности</a:t>
                </a:r>
                <a:r>
                  <a:rPr lang="ru-RU" sz="1800" dirty="0"/>
                  <a:t>:  0.9810</a:t>
                </a: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ru-RU" sz="1800" dirty="0"/>
                  <a:t>где свёртка:  0.7596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0A40BD-B6DF-4E96-AFC9-277998590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5257799" cy="4652709"/>
              </a:xfrm>
              <a:blipFill>
                <a:blip r:embed="rId2"/>
                <a:stretch>
                  <a:fillRect l="-1044" t="-1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B69D98D1-BB21-4D30-8AF3-587742C5884A}"/>
              </a:ext>
            </a:extLst>
          </p:cNvPr>
          <p:cNvSpPr/>
          <p:nvPr/>
        </p:nvSpPr>
        <p:spPr>
          <a:xfrm rot="10800000">
            <a:off x="-1" y="-1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E39B-EEA6-41CE-AE94-0E52F14C8399}"/>
              </a:ext>
            </a:extLst>
          </p:cNvPr>
          <p:cNvSpPr txBox="1"/>
          <p:nvPr/>
        </p:nvSpPr>
        <p:spPr>
          <a:xfrm>
            <a:off x="2453784" y="-18746"/>
            <a:ext cx="728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Определение поправок в осцилляции нейтрино из-за </a:t>
            </a:r>
            <a:r>
              <a:rPr lang="ru-RU" dirty="0" err="1">
                <a:solidFill>
                  <a:sysClr val="windowText" lastClr="000000"/>
                </a:solidFill>
              </a:rPr>
              <a:t>неточечности</a:t>
            </a:r>
            <a:r>
              <a:rPr lang="ru-RU" dirty="0">
                <a:solidFill>
                  <a:sysClr val="windowText" lastClr="000000"/>
                </a:solidFill>
              </a:rPr>
              <a:t> тел</a:t>
            </a:r>
          </a:p>
        </p:txBody>
      </p:sp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1B40AADF-060C-4B7E-A67B-21ED1442E6ED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ysClr val="windowText" lastClr="000000"/>
                </a:solidFill>
              </a:rPr>
              <a:t>9/12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3C6A-EFB2-40FB-9C7F-F3416779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/>
          <a:lstStyle/>
          <a:p>
            <a:r>
              <a:rPr lang="ru-RU" dirty="0"/>
              <a:t>Вычисление с фиксированной энергией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CCA68B-38F5-4463-AF1F-EF011FA0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08" y="1825624"/>
            <a:ext cx="6147958" cy="39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38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578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Определение поправок в осцилляции нейтрино из-за неточечности тел</vt:lpstr>
      <vt:lpstr>Задача</vt:lpstr>
      <vt:lpstr>Численный метод определения распред.</vt:lpstr>
      <vt:lpstr>Отрисовка распределения</vt:lpstr>
      <vt:lpstr>Фитирование распределения F(l)</vt:lpstr>
      <vt:lpstr>Фитирование распределения F(l)</vt:lpstr>
      <vt:lpstr>Теория осцилляций</vt:lpstr>
      <vt:lpstr>Теория осцилляций</vt:lpstr>
      <vt:lpstr>Вычисление с фиксированной энергией</vt:lpstr>
      <vt:lpstr>Вычисление с зависимости от энергией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поправок в осцилляции нейтрино из-за не точечности тел</dc:title>
  <dc:creator>Sasha Yu</dc:creator>
  <cp:lastModifiedBy>Sasha Yu</cp:lastModifiedBy>
  <cp:revision>18</cp:revision>
  <dcterms:created xsi:type="dcterms:W3CDTF">2024-12-18T05:36:03Z</dcterms:created>
  <dcterms:modified xsi:type="dcterms:W3CDTF">2024-12-19T07:33:14Z</dcterms:modified>
</cp:coreProperties>
</file>