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83">
          <p15:clr>
            <a:srgbClr val="A4A3A4"/>
          </p15:clr>
        </p15:guide>
        <p15:guide id="2" pos="3840">
          <p15:clr>
            <a:srgbClr val="A4A3A4"/>
          </p15:clr>
        </p15:guide>
      </p15:sldGuideLst>
    </p:ext>
    <p:ext uri="http://customooxmlschemas.google.com/">
      <go:slidesCustomData xmlns:go="http://customooxmlschemas.google.com/" r:id="rId27" roundtripDataSignature="AMtx7mg7KS9bCjTq+GthOU/OOAwzgqALM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5F03AAE-8C97-4CE8-96E2-62B562FB8142}">
  <a:tblStyle styleId="{05F03AAE-8C97-4CE8-96E2-62B562FB8142}" styleName="Table_0">
    <a:wholeTbl>
      <a:tcTxStyle b="off" i="off">
        <a:font>
          <a:latin typeface="Arial"/>
          <a:ea typeface="Arial"/>
          <a:cs typeface="Arial"/>
        </a:font>
        <a:schemeClr val="dk1"/>
      </a:tcTxStyle>
      <a:tcStyle>
        <a:tcBdr>
          <a:left>
            <a:ln cap="flat" cmpd="sng" w="12700">
              <a:solidFill>
                <a:schemeClr val="accent1"/>
              </a:solidFill>
              <a:prstDash val="solid"/>
              <a:round/>
              <a:headEnd len="sm" w="sm" type="none"/>
              <a:tailEnd len="sm" w="sm" type="none"/>
            </a:ln>
          </a:left>
          <a:right>
            <a:ln cap="flat" cmpd="sng" w="12700">
              <a:solidFill>
                <a:schemeClr val="accent1"/>
              </a:solidFill>
              <a:prstDash val="solid"/>
              <a:round/>
              <a:headEnd len="sm" w="sm" type="none"/>
              <a:tailEnd len="sm" w="sm" type="none"/>
            </a:ln>
          </a:right>
          <a:top>
            <a:ln cap="flat" cmpd="sng" w="12700">
              <a:solidFill>
                <a:schemeClr val="accent1"/>
              </a:solidFill>
              <a:prstDash val="solid"/>
              <a:round/>
              <a:headEnd len="sm" w="sm" type="none"/>
              <a:tailEnd len="sm" w="sm" type="none"/>
            </a:ln>
          </a:top>
          <a:bottom>
            <a:ln cap="flat" cmpd="sng" w="12700">
              <a:solidFill>
                <a:schemeClr val="accent1"/>
              </a:solidFill>
              <a:prstDash val="solid"/>
              <a:round/>
              <a:headEnd len="sm" w="sm" type="none"/>
              <a:tailEnd len="sm" w="sm" type="none"/>
            </a:ln>
          </a:bottom>
          <a:insideH>
            <a:ln cap="flat" cmpd="sng" w="12700">
              <a:solidFill>
                <a:schemeClr val="accent1"/>
              </a:solidFill>
              <a:prstDash val="solid"/>
              <a:round/>
              <a:headEnd len="sm" w="sm" type="none"/>
              <a:tailEnd len="sm" w="sm" type="none"/>
            </a:ln>
          </a:insideH>
          <a:insideV>
            <a:ln cap="flat" cmpd="sng" w="12700">
              <a:solidFill>
                <a:schemeClr val="accent1"/>
              </a:solidFill>
              <a:prstDash val="solid"/>
              <a:round/>
              <a:headEnd len="sm" w="sm" type="none"/>
              <a:tailEnd len="sm" w="sm" type="none"/>
            </a:ln>
          </a:insideV>
        </a:tcBdr>
        <a:fill>
          <a:solidFill>
            <a:srgbClr val="FFFFFF">
              <a:alpha val="0"/>
            </a:srgbClr>
          </a:solidFill>
        </a:fill>
      </a:tcStyle>
    </a:wholeTbl>
    <a:band1H>
      <a:tcTxStyle b="off" i="off"/>
      <a:tcStyle>
        <a:fill>
          <a:solidFill>
            <a:schemeClr val="accent1">
              <a:alpha val="20000"/>
            </a:schemeClr>
          </a:solidFill>
        </a:fill>
      </a:tcStyle>
    </a:band1H>
    <a:band2H>
      <a:tcTxStyle b="off" i="off"/>
    </a:band2H>
    <a:band1V>
      <a:tcTxStyle b="off" i="off"/>
      <a:tcStyle>
        <a:fill>
          <a:solidFill>
            <a:schemeClr val="accent1">
              <a:alpha val="20000"/>
            </a:schemeClr>
          </a:solidFill>
        </a:fill>
      </a:tcStyle>
    </a:band1V>
    <a:band2V>
      <a:tcTxStyle b="off" i="off"/>
    </a:band2V>
    <a:lastCol>
      <a:tcTxStyle b="on" i="off"/>
    </a:lastCol>
    <a:firstCol>
      <a:tcTxStyle b="on" i="off"/>
    </a:firstCol>
    <a:lastRow>
      <a:tcTxStyle b="on" i="off"/>
      <a:tcStyle>
        <a:tcBdr>
          <a:top>
            <a:ln cap="flat" cmpd="sng" w="50800">
              <a:solidFill>
                <a:schemeClr val="accent1"/>
              </a:solidFill>
              <a:prstDash val="solid"/>
              <a:round/>
              <a:headEnd len="sm" w="sm" type="none"/>
              <a:tailEnd len="sm" w="sm" type="none"/>
            </a:ln>
          </a:top>
        </a:tcBdr>
        <a:fill>
          <a:solidFill>
            <a:srgbClr val="FFFFFF">
              <a:alpha val="0"/>
            </a:srgbClr>
          </a:solidFill>
        </a:fill>
      </a:tcStyle>
    </a:lastRow>
    <a:seCell>
      <a:tcTxStyle b="off" i="off"/>
    </a:seCell>
    <a:swCell>
      <a:tcTxStyle b="off" i="off"/>
    </a:swCell>
    <a:firstRow>
      <a:tcTxStyle b="on" i="off"/>
      <a:tcStyle>
        <a:tcBdr>
          <a:bottom>
            <a:ln cap="flat" cmpd="sng" w="25400">
              <a:solidFill>
                <a:schemeClr val="accent1"/>
              </a:solidFill>
              <a:prstDash val="solid"/>
              <a:round/>
              <a:headEnd len="sm" w="sm" type="none"/>
              <a:tailEnd len="sm" w="sm" type="none"/>
            </a:ln>
          </a:bottom>
        </a:tcBdr>
        <a:fill>
          <a:solidFill>
            <a:srgbClr val="FFFFFF">
              <a:alpha val="0"/>
            </a:srgbClr>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83"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7"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lv-LV"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71" name="Google Shape;71;p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 name="Google Shape;135;p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lv-LV"/>
              <a:t>5G</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9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1" name="Google Shape;151;p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lv-LV"/>
              <a:t>7G</a:t>
            </a:r>
            <a:endParaRPr/>
          </a:p>
          <a:p>
            <a:pPr indent="0" lvl="0" marL="0" rtl="0" algn="l">
              <a:lnSpc>
                <a:spcPct val="100000"/>
              </a:lnSpc>
              <a:spcBef>
                <a:spcPts val="0"/>
              </a:spcBef>
              <a:spcAft>
                <a:spcPts val="0"/>
              </a:spcAft>
              <a:buSzPts val="1400"/>
              <a:buNone/>
            </a:pPr>
            <a:r>
              <a:rPr lang="lv-LV"/>
              <a:t>Lai pārliecinātos par to, kā programmas saturs tev var palīdzēt, plānojot mācību darbu, veic nelielu pašvērtējuma testu! (Katram jautājumam var būt līdz 2 pareizās atbildes.)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9" name="Google Shape;159;p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lv-LV"/>
              <a:t>Plānošanas modulī vai nobeigumā pie šiem SR atgriezties! Un izvērtēt, vai kāda no bažām/grūtībām ir atrisināta.</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64" name="Google Shape;164;p9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0" name="Google Shape;170;p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lv-LV"/>
              <a:t>8G</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8" name="Google Shape;178;p9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rPr lang="lv-LV"/>
              <a:t>9G Mācīšanās tiešsaistē, izmantojot dažādus pieejamos bezmaksas e-kursus, pēdējos gados ir kļuvusi ļoti populāra. Tā ir lieliska iespēja katram kursa dalībniekam apgūt kādas konkrētas prasmes vai zināšanas sev izdevīgā laikā un vietā bez maksas. Tai ir arī savi izaicinājumi, piemēram, nav tiešā kontakta ar nodarbību vadītāju un citiem kursa dalībniekiem, pašam jāorganizē savs laiks un var rasties tehniskas problēmas, ar kurām ir grūtības pašam tikt galā.</a:t>
            </a:r>
            <a:endParaRPr/>
          </a:p>
          <a:p>
            <a:pPr indent="-228600" lvl="0" marL="457200" marR="0" rtl="0" algn="l">
              <a:lnSpc>
                <a:spcPct val="100000"/>
              </a:lnSpc>
              <a:spcBef>
                <a:spcPts val="0"/>
              </a:spcBef>
              <a:spcAft>
                <a:spcPts val="0"/>
              </a:spcAft>
              <a:buSzPts val="1400"/>
              <a:buNone/>
            </a:pPr>
            <a:r>
              <a:t/>
            </a:r>
            <a:endParaRPr/>
          </a:p>
        </p:txBody>
      </p:sp>
      <p:sp>
        <p:nvSpPr>
          <p:cNvPr id="179" name="Google Shape;179;p9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lv-LV"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9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0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1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0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7" name="Google Shape;7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4" name="Google Shape;204;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8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 name="Google Shape;83;p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9" name="Google Shape;89;p8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rPr lang="lv-LV" sz="1200"/>
              <a:t>Nodarbības ir veidotas tā, lai pa soļiem tevi vestu cauri mācīšanās procesam, tāpēc ir svarīgi, ka uzdevumus pildi dotajā secībā. Ja tev rodas šaubas par kāda uzdevuma jēgu, tev ir iespēja redzēt, kādi būs nākamie uzdevumi. Tas, cerams, palīdzēs uzdevumu saprast un izpildīt.</a:t>
            </a:r>
            <a:endParaRPr/>
          </a:p>
          <a:p>
            <a:pPr indent="-228600" lvl="0" marL="457200" marR="0" rtl="0" algn="l">
              <a:lnSpc>
                <a:spcPct val="100000"/>
              </a:lnSpc>
              <a:spcBef>
                <a:spcPts val="0"/>
              </a:spcBef>
              <a:spcAft>
                <a:spcPts val="0"/>
              </a:spcAft>
              <a:buSzPts val="1400"/>
              <a:buNone/>
            </a:pPr>
            <a:r>
              <a:t/>
            </a:r>
            <a:endParaRPr/>
          </a:p>
        </p:txBody>
      </p:sp>
      <p:sp>
        <p:nvSpPr>
          <p:cNvPr id="90" name="Google Shape;90;p8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lv-LV"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97" name="Google Shape;97;p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8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13" name="Google Shape;113;p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 name="Google Shape;121;p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lv-LV"/>
              <a:t>4G </a:t>
            </a:r>
            <a:r>
              <a:rPr lang="lv-LV" sz="1200"/>
              <a:t>Lai labāk izprastu iespējamās mācību snieguma vērtēšanas formas Programmēšana II kursā, izpildi nākamos uzdevumus! </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9" name="Google Shape;129;p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 Id="rId3" Type="http://schemas.openxmlformats.org/officeDocument/2006/relationships/image" Target="../media/image2.png"/><Relationship Id="rId4" Type="http://schemas.openxmlformats.org/officeDocument/2006/relationships/image" Target="../media/image9.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10.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1.png"/><Relationship Id="rId4"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11.png"/><Relationship Id="rId6"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evadslaids" type="title">
  <p:cSld name="TITLE">
    <p:spTree>
      <p:nvGrpSpPr>
        <p:cNvPr id="12" name="Shape 12"/>
        <p:cNvGrpSpPr/>
        <p:nvPr/>
      </p:nvGrpSpPr>
      <p:grpSpPr>
        <a:xfrm>
          <a:off x="0" y="0"/>
          <a:ext cx="0" cy="0"/>
          <a:chOff x="0" y="0"/>
          <a:chExt cx="0" cy="0"/>
        </a:xfrm>
      </p:grpSpPr>
      <p:pic>
        <p:nvPicPr>
          <p:cNvPr id="13" name="Google Shape;13;p40"/>
          <p:cNvPicPr preferRelativeResize="0"/>
          <p:nvPr/>
        </p:nvPicPr>
        <p:blipFill rotWithShape="1">
          <a:blip r:embed="rId2">
            <a:alphaModFix/>
          </a:blip>
          <a:srcRect b="0" l="0" r="0" t="0"/>
          <a:stretch/>
        </p:blipFill>
        <p:spPr>
          <a:xfrm>
            <a:off x="0" y="-29124"/>
            <a:ext cx="12192000" cy="6887124"/>
          </a:xfrm>
          <a:prstGeom prst="rect">
            <a:avLst/>
          </a:prstGeom>
          <a:noFill/>
          <a:ln>
            <a:noFill/>
          </a:ln>
        </p:spPr>
      </p:pic>
      <p:sp>
        <p:nvSpPr>
          <p:cNvPr id="14" name="Google Shape;14;p40"/>
          <p:cNvSpPr txBox="1"/>
          <p:nvPr>
            <p:ph type="ctrTitle"/>
          </p:nvPr>
        </p:nvSpPr>
        <p:spPr>
          <a:xfrm>
            <a:off x="5101388" y="1989221"/>
            <a:ext cx="5566611" cy="152074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Font typeface="Arial"/>
              <a:buNone/>
              <a:defRPr sz="18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15" name="Google Shape;15;p40"/>
          <p:cNvPicPr preferRelativeResize="0"/>
          <p:nvPr/>
        </p:nvPicPr>
        <p:blipFill rotWithShape="1">
          <a:blip r:embed="rId3">
            <a:alphaModFix/>
          </a:blip>
          <a:srcRect b="0" l="0" r="0" t="0"/>
          <a:stretch/>
        </p:blipFill>
        <p:spPr>
          <a:xfrm>
            <a:off x="3031958" y="523543"/>
            <a:ext cx="9144000" cy="2884573"/>
          </a:xfrm>
          <a:prstGeom prst="rect">
            <a:avLst/>
          </a:prstGeom>
          <a:noFill/>
          <a:ln>
            <a:noFill/>
          </a:ln>
        </p:spPr>
      </p:pic>
      <p:sp>
        <p:nvSpPr>
          <p:cNvPr id="16" name="Google Shape;16;p40"/>
          <p:cNvSpPr txBox="1"/>
          <p:nvPr>
            <p:ph idx="1" type="subTitle"/>
          </p:nvPr>
        </p:nvSpPr>
        <p:spPr>
          <a:xfrm>
            <a:off x="1524000" y="4235116"/>
            <a:ext cx="9144000" cy="740525"/>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0"/>
              </a:spcBef>
              <a:spcAft>
                <a:spcPts val="0"/>
              </a:spcAft>
              <a:buClr>
                <a:schemeClr val="lt1"/>
              </a:buClr>
              <a:buSzPts val="1400"/>
              <a:buNone/>
              <a:defRPr sz="1400">
                <a:solidFill>
                  <a:schemeClr val="lt1"/>
                </a:solidFill>
              </a:defRPr>
            </a:lvl1pPr>
            <a:lvl2pPr lvl="1" algn="ctr">
              <a:lnSpc>
                <a:spcPct val="100000"/>
              </a:lnSpc>
              <a:spcBef>
                <a:spcPts val="0"/>
              </a:spcBef>
              <a:spcAft>
                <a:spcPts val="0"/>
              </a:spcAft>
              <a:buClr>
                <a:schemeClr val="dk1"/>
              </a:buClr>
              <a:buSzPts val="2000"/>
              <a:buNone/>
              <a:defRPr sz="2000"/>
            </a:lvl2pPr>
            <a:lvl3pPr lvl="2" algn="ctr">
              <a:lnSpc>
                <a:spcPct val="100000"/>
              </a:lnSpc>
              <a:spcBef>
                <a:spcPts val="0"/>
              </a:spcBef>
              <a:spcAft>
                <a:spcPts val="0"/>
              </a:spcAft>
              <a:buClr>
                <a:schemeClr val="dk1"/>
              </a:buClr>
              <a:buSzPts val="1800"/>
              <a:buNone/>
              <a:defRPr sz="1800"/>
            </a:lvl3pPr>
            <a:lvl4pPr lvl="3" algn="ctr">
              <a:lnSpc>
                <a:spcPct val="100000"/>
              </a:lnSpc>
              <a:spcBef>
                <a:spcPts val="0"/>
              </a:spcBef>
              <a:spcAft>
                <a:spcPts val="0"/>
              </a:spcAft>
              <a:buClr>
                <a:schemeClr val="dk1"/>
              </a:buClr>
              <a:buSzPts val="1600"/>
              <a:buNone/>
              <a:defRPr sz="1600"/>
            </a:lvl4pPr>
            <a:lvl5pPr lvl="4" algn="ctr">
              <a:lnSpc>
                <a:spcPct val="100000"/>
              </a:lnSpc>
              <a:spcBef>
                <a:spcPts val="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7" name="Google Shape;17;p40"/>
          <p:cNvSpPr/>
          <p:nvPr/>
        </p:nvSpPr>
        <p:spPr>
          <a:xfrm>
            <a:off x="0" y="5311588"/>
            <a:ext cx="12192000" cy="15464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18" name="Google Shape;18;p40"/>
          <p:cNvGrpSpPr/>
          <p:nvPr/>
        </p:nvGrpSpPr>
        <p:grpSpPr>
          <a:xfrm>
            <a:off x="4018779" y="5515383"/>
            <a:ext cx="4154441" cy="1138821"/>
            <a:chOff x="3968608" y="4652963"/>
            <a:chExt cx="4154441" cy="1138821"/>
          </a:xfrm>
        </p:grpSpPr>
        <p:pic>
          <p:nvPicPr>
            <p:cNvPr id="19" name="Google Shape;19;p40"/>
            <p:cNvPicPr preferRelativeResize="0"/>
            <p:nvPr/>
          </p:nvPicPr>
          <p:blipFill rotWithShape="1">
            <a:blip r:embed="rId4">
              <a:alphaModFix/>
            </a:blip>
            <a:srcRect b="0" l="0" r="0" t="0"/>
            <a:stretch/>
          </p:blipFill>
          <p:spPr>
            <a:xfrm>
              <a:off x="3968608" y="4912211"/>
              <a:ext cx="4154441" cy="879573"/>
            </a:xfrm>
            <a:prstGeom prst="rect">
              <a:avLst/>
            </a:prstGeom>
            <a:noFill/>
            <a:ln>
              <a:noFill/>
            </a:ln>
          </p:spPr>
        </p:pic>
        <p:sp>
          <p:nvSpPr>
            <p:cNvPr id="20" name="Google Shape;20;p40"/>
            <p:cNvSpPr txBox="1"/>
            <p:nvPr/>
          </p:nvSpPr>
          <p:spPr>
            <a:xfrm>
              <a:off x="4226735" y="4652963"/>
              <a:ext cx="3738524"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lv-LV" sz="1000" u="none" cap="none" strike="noStrike">
                  <a:solidFill>
                    <a:schemeClr val="dk1"/>
                  </a:solidFill>
                  <a:latin typeface="Arial"/>
                  <a:ea typeface="Arial"/>
                  <a:cs typeface="Arial"/>
                  <a:sym typeface="Arial"/>
                </a:rPr>
                <a:t>Projekts Nr. 8.3.1.1/16/I/002 Kompetenču pieeja mācību saturā</a:t>
              </a:r>
              <a:endParaRPr b="0" i="0" sz="1000" u="none" cap="none" strike="noStrike">
                <a:solidFill>
                  <a:schemeClr val="dk1"/>
                </a:solidFill>
                <a:latin typeface="Arial"/>
                <a:ea typeface="Arial"/>
                <a:cs typeface="Arial"/>
                <a:sym typeface="Arial"/>
              </a:endParaRPr>
            </a:p>
          </p:txBody>
        </p:sp>
      </p:grpSp>
    </p:spTree>
  </p:cSld>
  <p:clrMapOvr>
    <a:masterClrMapping/>
  </p:clrMapOvr>
  <p:extLst>
    <p:ext uri="{DCECCB84-F9BA-43D5-87BE-67443E8EF086}">
      <p15:sldGuideLst>
        <p15:guide id="1" orient="horz" pos="3929">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zā_tabula_lillā">
  <p:cSld name="Mazā_tabula_lillā">
    <p:bg>
      <p:bgPr>
        <a:solidFill>
          <a:schemeClr val="accent1"/>
        </a:solidFill>
      </p:bgPr>
    </p:bg>
    <p:spTree>
      <p:nvGrpSpPr>
        <p:cNvPr id="65" name="Shape 65"/>
        <p:cNvGrpSpPr/>
        <p:nvPr/>
      </p:nvGrpSpPr>
      <p:grpSpPr>
        <a:xfrm>
          <a:off x="0" y="0"/>
          <a:ext cx="0" cy="0"/>
          <a:chOff x="0" y="0"/>
          <a:chExt cx="0" cy="0"/>
        </a:xfrm>
      </p:grpSpPr>
      <p:sp>
        <p:nvSpPr>
          <p:cNvPr id="66" name="Google Shape;66;p81"/>
          <p:cNvSpPr txBox="1"/>
          <p:nvPr>
            <p:ph type="title"/>
          </p:nvPr>
        </p:nvSpPr>
        <p:spPr>
          <a:xfrm>
            <a:off x="435496" y="417095"/>
            <a:ext cx="8560586" cy="12896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3600"/>
              <a:buFont typeface="Arial"/>
              <a:buNone/>
              <a:defRPr b="1"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67" name="Google Shape;67;p81"/>
          <p:cNvPicPr preferRelativeResize="0"/>
          <p:nvPr/>
        </p:nvPicPr>
        <p:blipFill rotWithShape="1">
          <a:blip r:embed="rId2">
            <a:alphaModFix/>
          </a:blip>
          <a:srcRect b="0" l="0" r="0" t="0"/>
          <a:stretch/>
        </p:blipFill>
        <p:spPr>
          <a:xfrm>
            <a:off x="10654009" y="6026476"/>
            <a:ext cx="947817" cy="30827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ukšs_Ja_Nepieciešams">
  <p:cSld name="Tukšs_Ja_Nepieciešams">
    <p:spTree>
      <p:nvGrpSpPr>
        <p:cNvPr id="68" name="Shape 68"/>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1"/>
        </a:solidFill>
      </p:bgPr>
    </p:bg>
    <p:spTree>
      <p:nvGrpSpPr>
        <p:cNvPr id="21" name="Shape 21"/>
        <p:cNvGrpSpPr/>
        <p:nvPr/>
      </p:nvGrpSpPr>
      <p:grpSpPr>
        <a:xfrm>
          <a:off x="0" y="0"/>
          <a:ext cx="0" cy="0"/>
          <a:chOff x="0" y="0"/>
          <a:chExt cx="0" cy="0"/>
        </a:xfrm>
      </p:grpSpPr>
      <p:sp>
        <p:nvSpPr>
          <p:cNvPr id="22" name="Google Shape;22;p41"/>
          <p:cNvSpPr/>
          <p:nvPr/>
        </p:nvSpPr>
        <p:spPr>
          <a:xfrm>
            <a:off x="10757647" y="497541"/>
            <a:ext cx="1434353" cy="64208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 name="Google Shape;23;p41"/>
          <p:cNvSpPr/>
          <p:nvPr/>
        </p:nvSpPr>
        <p:spPr>
          <a:xfrm>
            <a:off x="0" y="5311588"/>
            <a:ext cx="12192000" cy="15464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4" name="Google Shape;24;p41"/>
          <p:cNvSpPr txBox="1"/>
          <p:nvPr>
            <p:ph type="title"/>
          </p:nvPr>
        </p:nvSpPr>
        <p:spPr>
          <a:xfrm>
            <a:off x="2550619" y="1855693"/>
            <a:ext cx="7090763" cy="1573307"/>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0"/>
              </a:spcBef>
              <a:spcAft>
                <a:spcPts val="0"/>
              </a:spcAft>
              <a:buClr>
                <a:schemeClr val="lt1"/>
              </a:buClr>
              <a:buSzPts val="3600"/>
              <a:buFont typeface="Arial"/>
              <a:buNone/>
              <a:defRPr b="1"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1"/>
          <p:cNvSpPr txBox="1"/>
          <p:nvPr>
            <p:ph idx="1" type="body"/>
          </p:nvPr>
        </p:nvSpPr>
        <p:spPr>
          <a:xfrm>
            <a:off x="2550619" y="3523129"/>
            <a:ext cx="7090763" cy="1479177"/>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0"/>
              </a:spcBef>
              <a:spcAft>
                <a:spcPts val="0"/>
              </a:spcAft>
              <a:buClr>
                <a:schemeClr val="lt1"/>
              </a:buClr>
              <a:buSzPts val="2400"/>
              <a:buNone/>
              <a:defRPr sz="2400">
                <a:solidFill>
                  <a:schemeClr val="lt1"/>
                </a:solidFill>
              </a:defRPr>
            </a:lvl1pPr>
            <a:lvl2pPr indent="-228600" lvl="1" marL="914400" algn="l">
              <a:lnSpc>
                <a:spcPct val="100000"/>
              </a:lnSpc>
              <a:spcBef>
                <a:spcPts val="0"/>
              </a:spcBef>
              <a:spcAft>
                <a:spcPts val="0"/>
              </a:spcAft>
              <a:buClr>
                <a:srgbClr val="888888"/>
              </a:buClr>
              <a:buSzPts val="2000"/>
              <a:buNone/>
              <a:defRPr sz="2000">
                <a:solidFill>
                  <a:srgbClr val="888888"/>
                </a:solidFill>
              </a:defRPr>
            </a:lvl2pPr>
            <a:lvl3pPr indent="-228600" lvl="2" marL="1371600" algn="l">
              <a:lnSpc>
                <a:spcPct val="100000"/>
              </a:lnSpc>
              <a:spcBef>
                <a:spcPts val="0"/>
              </a:spcBef>
              <a:spcAft>
                <a:spcPts val="0"/>
              </a:spcAft>
              <a:buClr>
                <a:srgbClr val="888888"/>
              </a:buClr>
              <a:buSzPts val="1800"/>
              <a:buNone/>
              <a:defRPr sz="1800">
                <a:solidFill>
                  <a:srgbClr val="888888"/>
                </a:solidFill>
              </a:defRPr>
            </a:lvl3pPr>
            <a:lvl4pPr indent="-228600" lvl="3" marL="1828800" algn="l">
              <a:lnSpc>
                <a:spcPct val="100000"/>
              </a:lnSpc>
              <a:spcBef>
                <a:spcPts val="0"/>
              </a:spcBef>
              <a:spcAft>
                <a:spcPts val="0"/>
              </a:spcAft>
              <a:buClr>
                <a:srgbClr val="888888"/>
              </a:buClr>
              <a:buSzPts val="1600"/>
              <a:buNone/>
              <a:defRPr sz="1600">
                <a:solidFill>
                  <a:srgbClr val="888888"/>
                </a:solidFill>
              </a:defRPr>
            </a:lvl4pPr>
            <a:lvl5pPr indent="-228600" lvl="4" marL="2286000" algn="l">
              <a:lnSpc>
                <a:spcPct val="100000"/>
              </a:lnSpc>
              <a:spcBef>
                <a:spcPts val="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pic>
        <p:nvPicPr>
          <p:cNvPr id="26" name="Google Shape;26;p41"/>
          <p:cNvPicPr preferRelativeResize="0"/>
          <p:nvPr/>
        </p:nvPicPr>
        <p:blipFill rotWithShape="1">
          <a:blip r:embed="rId2">
            <a:alphaModFix/>
          </a:blip>
          <a:srcRect b="0" l="49729" r="0" t="971"/>
          <a:stretch/>
        </p:blipFill>
        <p:spPr>
          <a:xfrm>
            <a:off x="10851777" y="597102"/>
            <a:ext cx="1207896" cy="515535"/>
          </a:xfrm>
          <a:prstGeom prst="rect">
            <a:avLst/>
          </a:prstGeom>
          <a:noFill/>
          <a:ln>
            <a:noFill/>
          </a:ln>
        </p:spPr>
      </p:pic>
      <p:grpSp>
        <p:nvGrpSpPr>
          <p:cNvPr id="27" name="Google Shape;27;p41"/>
          <p:cNvGrpSpPr/>
          <p:nvPr/>
        </p:nvGrpSpPr>
        <p:grpSpPr>
          <a:xfrm>
            <a:off x="4018779" y="5515383"/>
            <a:ext cx="4154441" cy="1138821"/>
            <a:chOff x="3968608" y="4652963"/>
            <a:chExt cx="4154441" cy="1138821"/>
          </a:xfrm>
        </p:grpSpPr>
        <p:pic>
          <p:nvPicPr>
            <p:cNvPr id="28" name="Google Shape;28;p41"/>
            <p:cNvPicPr preferRelativeResize="0"/>
            <p:nvPr/>
          </p:nvPicPr>
          <p:blipFill rotWithShape="1">
            <a:blip r:embed="rId3">
              <a:alphaModFix/>
            </a:blip>
            <a:srcRect b="0" l="0" r="0" t="0"/>
            <a:stretch/>
          </p:blipFill>
          <p:spPr>
            <a:xfrm>
              <a:off x="3968608" y="4912211"/>
              <a:ext cx="4154441" cy="879573"/>
            </a:xfrm>
            <a:prstGeom prst="rect">
              <a:avLst/>
            </a:prstGeom>
            <a:noFill/>
            <a:ln>
              <a:noFill/>
            </a:ln>
          </p:spPr>
        </p:pic>
        <p:sp>
          <p:nvSpPr>
            <p:cNvPr id="29" name="Google Shape;29;p41"/>
            <p:cNvSpPr txBox="1"/>
            <p:nvPr/>
          </p:nvSpPr>
          <p:spPr>
            <a:xfrm>
              <a:off x="4226735" y="4652963"/>
              <a:ext cx="3738524"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lv-LV" sz="1000" u="none" cap="none" strike="noStrike">
                  <a:solidFill>
                    <a:schemeClr val="dk1"/>
                  </a:solidFill>
                  <a:latin typeface="Arial"/>
                  <a:ea typeface="Arial"/>
                  <a:cs typeface="Arial"/>
                  <a:sym typeface="Arial"/>
                </a:rPr>
                <a:t>Projekts Nr. 8.3.1.1/16/I/002 Kompetenču pieeja mācību saturā</a:t>
              </a:r>
              <a:endParaRPr b="0" i="0" sz="1000" u="none" cap="none" strike="noStrike">
                <a:solidFill>
                  <a:schemeClr val="dk1"/>
                </a:solidFill>
                <a:latin typeface="Arial"/>
                <a:ea typeface="Arial"/>
                <a:cs typeface="Arial"/>
                <a:sym typeface="Arial"/>
              </a:endParaRPr>
            </a:p>
          </p:txBody>
        </p:sp>
      </p:grpSp>
    </p:spTree>
  </p:cSld>
  <p:clrMapOvr>
    <a:masterClrMapping/>
  </p:clrMapOvr>
  <p:extLst>
    <p:ext uri="{DCECCB84-F9BA-43D5-87BE-67443E8EF086}">
      <p15:sldGuideLst>
        <p15:guide id="1" orient="horz" pos="402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eksts_lillā">
  <p:cSld name="1_Teksts_lillā">
    <p:bg>
      <p:bgPr>
        <a:solidFill>
          <a:schemeClr val="accent1"/>
        </a:solidFill>
      </p:bgPr>
    </p:bg>
    <p:spTree>
      <p:nvGrpSpPr>
        <p:cNvPr id="30" name="Shape 30"/>
        <p:cNvGrpSpPr/>
        <p:nvPr/>
      </p:nvGrpSpPr>
      <p:grpSpPr>
        <a:xfrm>
          <a:off x="0" y="0"/>
          <a:ext cx="0" cy="0"/>
          <a:chOff x="0" y="0"/>
          <a:chExt cx="0" cy="0"/>
        </a:xfrm>
      </p:grpSpPr>
      <p:sp>
        <p:nvSpPr>
          <p:cNvPr id="31" name="Google Shape;31;p53"/>
          <p:cNvSpPr txBox="1"/>
          <p:nvPr>
            <p:ph type="title"/>
          </p:nvPr>
        </p:nvSpPr>
        <p:spPr>
          <a:xfrm>
            <a:off x="435497" y="417095"/>
            <a:ext cx="8580166" cy="12896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3600"/>
              <a:buFont typeface="Arial"/>
              <a:buNone/>
              <a:defRPr b="1"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53"/>
          <p:cNvSpPr txBox="1"/>
          <p:nvPr>
            <p:ph idx="1" type="body"/>
          </p:nvPr>
        </p:nvSpPr>
        <p:spPr>
          <a:xfrm>
            <a:off x="1892968" y="2261937"/>
            <a:ext cx="7122695" cy="3915025"/>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lt1"/>
              </a:buClr>
              <a:buSzPts val="2400"/>
              <a:buNone/>
              <a:defRPr sz="2400">
                <a:solidFill>
                  <a:schemeClr val="lt1"/>
                </a:solidFill>
              </a:defRPr>
            </a:lvl1pPr>
            <a:lvl2pPr indent="-228600" lvl="1" marL="914400" algn="l">
              <a:lnSpc>
                <a:spcPct val="100000"/>
              </a:lnSpc>
              <a:spcBef>
                <a:spcPts val="0"/>
              </a:spcBef>
              <a:spcAft>
                <a:spcPts val="0"/>
              </a:spcAft>
              <a:buClr>
                <a:schemeClr val="lt1"/>
              </a:buClr>
              <a:buSzPts val="2000"/>
              <a:buNone/>
              <a:defRPr sz="2000">
                <a:solidFill>
                  <a:schemeClr val="lt1"/>
                </a:solidFill>
              </a:defRPr>
            </a:lvl2pPr>
            <a:lvl3pPr indent="-228600" lvl="2" marL="1371600" algn="l">
              <a:lnSpc>
                <a:spcPct val="100000"/>
              </a:lnSpc>
              <a:spcBef>
                <a:spcPts val="0"/>
              </a:spcBef>
              <a:spcAft>
                <a:spcPts val="0"/>
              </a:spcAft>
              <a:buClr>
                <a:schemeClr val="lt1"/>
              </a:buClr>
              <a:buSzPts val="1800"/>
              <a:buNone/>
              <a:defRPr sz="1800">
                <a:solidFill>
                  <a:schemeClr val="lt1"/>
                </a:solidFill>
              </a:defRPr>
            </a:lvl3pPr>
            <a:lvl4pPr indent="-228600" lvl="3" marL="1828800" algn="l">
              <a:lnSpc>
                <a:spcPct val="100000"/>
              </a:lnSpc>
              <a:spcBef>
                <a:spcPts val="0"/>
              </a:spcBef>
              <a:spcAft>
                <a:spcPts val="0"/>
              </a:spcAft>
              <a:buClr>
                <a:schemeClr val="lt1"/>
              </a:buClr>
              <a:buSzPts val="1600"/>
              <a:buNone/>
              <a:defRPr sz="1600">
                <a:solidFill>
                  <a:schemeClr val="lt1"/>
                </a:solidFill>
              </a:defRPr>
            </a:lvl4pPr>
            <a:lvl5pPr indent="-228600" lvl="4" marL="2286000" algn="l">
              <a:lnSpc>
                <a:spcPct val="100000"/>
              </a:lnSpc>
              <a:spcBef>
                <a:spcPts val="0"/>
              </a:spcBef>
              <a:spcAft>
                <a:spcPts val="0"/>
              </a:spcAft>
              <a:buClr>
                <a:schemeClr val="lt1"/>
              </a:buClr>
              <a:buSzPts val="1600"/>
              <a:buNone/>
              <a:defRPr sz="16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33" name="Google Shape;33;p53"/>
          <p:cNvPicPr preferRelativeResize="0"/>
          <p:nvPr/>
        </p:nvPicPr>
        <p:blipFill rotWithShape="1">
          <a:blip r:embed="rId2">
            <a:alphaModFix/>
          </a:blip>
          <a:srcRect b="0" l="0" r="0" t="0"/>
          <a:stretch/>
        </p:blipFill>
        <p:spPr>
          <a:xfrm>
            <a:off x="10654009" y="6026476"/>
            <a:ext cx="947817" cy="30827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eksts" type="obj">
  <p:cSld name="OBJECT">
    <p:bg>
      <p:bgPr>
        <a:solidFill>
          <a:schemeClr val="lt1"/>
        </a:solidFill>
      </p:bgPr>
    </p:bg>
    <p:spTree>
      <p:nvGrpSpPr>
        <p:cNvPr id="34" name="Shape 34"/>
        <p:cNvGrpSpPr/>
        <p:nvPr/>
      </p:nvGrpSpPr>
      <p:grpSpPr>
        <a:xfrm>
          <a:off x="0" y="0"/>
          <a:ext cx="0" cy="0"/>
          <a:chOff x="0" y="0"/>
          <a:chExt cx="0" cy="0"/>
        </a:xfrm>
      </p:grpSpPr>
      <p:sp>
        <p:nvSpPr>
          <p:cNvPr id="35" name="Google Shape;35;p46"/>
          <p:cNvSpPr txBox="1"/>
          <p:nvPr>
            <p:ph type="title"/>
          </p:nvPr>
        </p:nvSpPr>
        <p:spPr>
          <a:xfrm>
            <a:off x="435497" y="417095"/>
            <a:ext cx="8580166" cy="12896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accent1"/>
              </a:buClr>
              <a:buSzPts val="3600"/>
              <a:buFont typeface="Arial"/>
              <a:buNone/>
              <a:defRPr b="1" sz="36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46"/>
          <p:cNvSpPr txBox="1"/>
          <p:nvPr>
            <p:ph idx="1" type="body"/>
          </p:nvPr>
        </p:nvSpPr>
        <p:spPr>
          <a:xfrm>
            <a:off x="1892968" y="2261937"/>
            <a:ext cx="7122695" cy="3915025"/>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accent1"/>
              </a:buClr>
              <a:buSzPts val="2400"/>
              <a:buNone/>
              <a:defRPr sz="2400">
                <a:solidFill>
                  <a:schemeClr val="accent1"/>
                </a:solidFill>
              </a:defRPr>
            </a:lvl1pPr>
            <a:lvl2pPr indent="-228600" lvl="1" marL="914400" algn="l">
              <a:lnSpc>
                <a:spcPct val="100000"/>
              </a:lnSpc>
              <a:spcBef>
                <a:spcPts val="0"/>
              </a:spcBef>
              <a:spcAft>
                <a:spcPts val="0"/>
              </a:spcAft>
              <a:buClr>
                <a:schemeClr val="accent1"/>
              </a:buClr>
              <a:buSzPts val="2000"/>
              <a:buNone/>
              <a:defRPr sz="2000">
                <a:solidFill>
                  <a:schemeClr val="accent1"/>
                </a:solidFill>
              </a:defRPr>
            </a:lvl2pPr>
            <a:lvl3pPr indent="-228600" lvl="2" marL="1371600" algn="l">
              <a:lnSpc>
                <a:spcPct val="100000"/>
              </a:lnSpc>
              <a:spcBef>
                <a:spcPts val="0"/>
              </a:spcBef>
              <a:spcAft>
                <a:spcPts val="0"/>
              </a:spcAft>
              <a:buClr>
                <a:schemeClr val="accent1"/>
              </a:buClr>
              <a:buSzPts val="1800"/>
              <a:buNone/>
              <a:defRPr sz="1800">
                <a:solidFill>
                  <a:schemeClr val="accent1"/>
                </a:solidFill>
              </a:defRPr>
            </a:lvl3pPr>
            <a:lvl4pPr indent="-228600" lvl="3" marL="1828800" algn="l">
              <a:lnSpc>
                <a:spcPct val="100000"/>
              </a:lnSpc>
              <a:spcBef>
                <a:spcPts val="0"/>
              </a:spcBef>
              <a:spcAft>
                <a:spcPts val="0"/>
              </a:spcAft>
              <a:buClr>
                <a:schemeClr val="accent1"/>
              </a:buClr>
              <a:buSzPts val="1600"/>
              <a:buNone/>
              <a:defRPr sz="1600">
                <a:solidFill>
                  <a:schemeClr val="accent1"/>
                </a:solidFill>
              </a:defRPr>
            </a:lvl4pPr>
            <a:lvl5pPr indent="-228600" lvl="4" marL="2286000" algn="l">
              <a:lnSpc>
                <a:spcPct val="100000"/>
              </a:lnSpc>
              <a:spcBef>
                <a:spcPts val="0"/>
              </a:spcBef>
              <a:spcAft>
                <a:spcPts val="0"/>
              </a:spcAft>
              <a:buClr>
                <a:schemeClr val="accent1"/>
              </a:buClr>
              <a:buSzPts val="1600"/>
              <a:buNone/>
              <a:defRPr sz="1600">
                <a:solidFill>
                  <a:schemeClr val="accen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37" name="Google Shape;37;p46"/>
          <p:cNvPicPr preferRelativeResize="0"/>
          <p:nvPr/>
        </p:nvPicPr>
        <p:blipFill rotWithShape="1">
          <a:blip r:embed="rId2">
            <a:alphaModFix/>
          </a:blip>
          <a:srcRect b="0" l="0" r="0" t="0"/>
          <a:stretch/>
        </p:blipFill>
        <p:spPr>
          <a:xfrm>
            <a:off x="10227705" y="6272463"/>
            <a:ext cx="1346062" cy="585537"/>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eksts">
  <p:cSld name="2_Teksts">
    <p:bg>
      <p:bgPr>
        <a:solidFill>
          <a:schemeClr val="lt1"/>
        </a:solidFill>
      </p:bgPr>
    </p:bg>
    <p:spTree>
      <p:nvGrpSpPr>
        <p:cNvPr id="38" name="Shape 38"/>
        <p:cNvGrpSpPr/>
        <p:nvPr/>
      </p:nvGrpSpPr>
      <p:grpSpPr>
        <a:xfrm>
          <a:off x="0" y="0"/>
          <a:ext cx="0" cy="0"/>
          <a:chOff x="0" y="0"/>
          <a:chExt cx="0" cy="0"/>
        </a:xfrm>
      </p:grpSpPr>
      <p:sp>
        <p:nvSpPr>
          <p:cNvPr id="39" name="Google Shape;39;p47"/>
          <p:cNvSpPr txBox="1"/>
          <p:nvPr>
            <p:ph type="title"/>
          </p:nvPr>
        </p:nvSpPr>
        <p:spPr>
          <a:xfrm>
            <a:off x="435496" y="417095"/>
            <a:ext cx="8587479" cy="12896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accent1"/>
              </a:buClr>
              <a:buSzPts val="3600"/>
              <a:buFont typeface="Arial"/>
              <a:buNone/>
              <a:defRPr b="1" sz="36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47"/>
          <p:cNvSpPr txBox="1"/>
          <p:nvPr>
            <p:ph idx="1" type="body"/>
          </p:nvPr>
        </p:nvSpPr>
        <p:spPr>
          <a:xfrm>
            <a:off x="1299411" y="2053389"/>
            <a:ext cx="9785683" cy="3705727"/>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accent1"/>
              </a:buClr>
              <a:buSzPts val="2400"/>
              <a:buNone/>
              <a:defRPr sz="2400">
                <a:solidFill>
                  <a:schemeClr val="accent1"/>
                </a:solidFill>
              </a:defRPr>
            </a:lvl1pPr>
            <a:lvl2pPr indent="-228600" lvl="1" marL="914400" algn="l">
              <a:lnSpc>
                <a:spcPct val="100000"/>
              </a:lnSpc>
              <a:spcBef>
                <a:spcPts val="0"/>
              </a:spcBef>
              <a:spcAft>
                <a:spcPts val="0"/>
              </a:spcAft>
              <a:buClr>
                <a:schemeClr val="accent1"/>
              </a:buClr>
              <a:buSzPts val="2000"/>
              <a:buNone/>
              <a:defRPr sz="2000">
                <a:solidFill>
                  <a:schemeClr val="accent1"/>
                </a:solidFill>
              </a:defRPr>
            </a:lvl2pPr>
            <a:lvl3pPr indent="-228600" lvl="2" marL="1371600" algn="l">
              <a:lnSpc>
                <a:spcPct val="100000"/>
              </a:lnSpc>
              <a:spcBef>
                <a:spcPts val="0"/>
              </a:spcBef>
              <a:spcAft>
                <a:spcPts val="0"/>
              </a:spcAft>
              <a:buClr>
                <a:schemeClr val="accent1"/>
              </a:buClr>
              <a:buSzPts val="1800"/>
              <a:buNone/>
              <a:defRPr sz="1800">
                <a:solidFill>
                  <a:schemeClr val="accent1"/>
                </a:solidFill>
              </a:defRPr>
            </a:lvl3pPr>
            <a:lvl4pPr indent="-228600" lvl="3" marL="1828800" algn="l">
              <a:lnSpc>
                <a:spcPct val="100000"/>
              </a:lnSpc>
              <a:spcBef>
                <a:spcPts val="0"/>
              </a:spcBef>
              <a:spcAft>
                <a:spcPts val="0"/>
              </a:spcAft>
              <a:buClr>
                <a:schemeClr val="accent1"/>
              </a:buClr>
              <a:buSzPts val="1600"/>
              <a:buNone/>
              <a:defRPr sz="1600">
                <a:solidFill>
                  <a:schemeClr val="accent1"/>
                </a:solidFill>
              </a:defRPr>
            </a:lvl4pPr>
            <a:lvl5pPr indent="-228600" lvl="4" marL="2286000" algn="l">
              <a:lnSpc>
                <a:spcPct val="100000"/>
              </a:lnSpc>
              <a:spcBef>
                <a:spcPts val="0"/>
              </a:spcBef>
              <a:spcAft>
                <a:spcPts val="0"/>
              </a:spcAft>
              <a:buClr>
                <a:schemeClr val="accent1"/>
              </a:buClr>
              <a:buSzPts val="1600"/>
              <a:buNone/>
              <a:defRPr sz="1600">
                <a:solidFill>
                  <a:schemeClr val="accen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41" name="Google Shape;41;p47"/>
          <p:cNvPicPr preferRelativeResize="0"/>
          <p:nvPr/>
        </p:nvPicPr>
        <p:blipFill rotWithShape="1">
          <a:blip r:embed="rId2">
            <a:alphaModFix/>
          </a:blip>
          <a:srcRect b="0" l="0" r="0" t="0"/>
          <a:stretch/>
        </p:blipFill>
        <p:spPr>
          <a:xfrm>
            <a:off x="10227705" y="6272463"/>
            <a:ext cx="1346062" cy="585537"/>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ldies!">
  <p:cSld name="Paldies!">
    <p:bg>
      <p:bgPr>
        <a:solidFill>
          <a:schemeClr val="accent1"/>
        </a:solidFill>
      </p:bgPr>
    </p:bg>
    <p:spTree>
      <p:nvGrpSpPr>
        <p:cNvPr id="42" name="Shape 42"/>
        <p:cNvGrpSpPr/>
        <p:nvPr/>
      </p:nvGrpSpPr>
      <p:grpSpPr>
        <a:xfrm>
          <a:off x="0" y="0"/>
          <a:ext cx="0" cy="0"/>
          <a:chOff x="0" y="0"/>
          <a:chExt cx="0" cy="0"/>
        </a:xfrm>
      </p:grpSpPr>
      <p:sp>
        <p:nvSpPr>
          <p:cNvPr id="43" name="Google Shape;43;p75"/>
          <p:cNvSpPr txBox="1"/>
          <p:nvPr>
            <p:ph type="title"/>
          </p:nvPr>
        </p:nvSpPr>
        <p:spPr>
          <a:xfrm>
            <a:off x="3514165" y="2642347"/>
            <a:ext cx="5163671" cy="1573307"/>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3600"/>
              <a:buFont typeface="Arial"/>
              <a:buNone/>
              <a:defRPr b="1"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75"/>
          <p:cNvSpPr txBox="1"/>
          <p:nvPr>
            <p:ph idx="1" type="body"/>
          </p:nvPr>
        </p:nvSpPr>
        <p:spPr>
          <a:xfrm>
            <a:off x="3513932" y="4397375"/>
            <a:ext cx="5164137" cy="1425575"/>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0"/>
              </a:spcBef>
              <a:spcAft>
                <a:spcPts val="0"/>
              </a:spcAft>
              <a:buClr>
                <a:schemeClr val="lt2"/>
              </a:buClr>
              <a:buSzPts val="2400"/>
              <a:buNone/>
              <a:defRPr>
                <a:solidFill>
                  <a:schemeClr val="lt2"/>
                </a:solidFill>
              </a:defRPr>
            </a:lvl1pPr>
            <a:lvl2pPr indent="-228600" lvl="1" marL="914400" algn="ctr">
              <a:lnSpc>
                <a:spcPct val="100000"/>
              </a:lnSpc>
              <a:spcBef>
                <a:spcPts val="0"/>
              </a:spcBef>
              <a:spcAft>
                <a:spcPts val="0"/>
              </a:spcAft>
              <a:buClr>
                <a:schemeClr val="lt2"/>
              </a:buClr>
              <a:buSzPts val="2000"/>
              <a:buNone/>
              <a:defRPr>
                <a:solidFill>
                  <a:schemeClr val="lt2"/>
                </a:solidFill>
              </a:defRPr>
            </a:lvl2pPr>
            <a:lvl3pPr indent="-228600" lvl="2" marL="1371600" algn="ctr">
              <a:lnSpc>
                <a:spcPct val="100000"/>
              </a:lnSpc>
              <a:spcBef>
                <a:spcPts val="0"/>
              </a:spcBef>
              <a:spcAft>
                <a:spcPts val="0"/>
              </a:spcAft>
              <a:buClr>
                <a:schemeClr val="lt2"/>
              </a:buClr>
              <a:buSzPts val="1800"/>
              <a:buNone/>
              <a:defRPr>
                <a:solidFill>
                  <a:schemeClr val="lt2"/>
                </a:solidFill>
              </a:defRPr>
            </a:lvl3pPr>
            <a:lvl4pPr indent="-228600" lvl="3" marL="1828800" algn="ctr">
              <a:lnSpc>
                <a:spcPct val="100000"/>
              </a:lnSpc>
              <a:spcBef>
                <a:spcPts val="0"/>
              </a:spcBef>
              <a:spcAft>
                <a:spcPts val="0"/>
              </a:spcAft>
              <a:buClr>
                <a:schemeClr val="lt2"/>
              </a:buClr>
              <a:buSzPts val="1600"/>
              <a:buNone/>
              <a:defRPr>
                <a:solidFill>
                  <a:schemeClr val="lt2"/>
                </a:solidFill>
              </a:defRPr>
            </a:lvl4pPr>
            <a:lvl5pPr indent="-228600" lvl="4" marL="2286000" algn="ctr">
              <a:lnSpc>
                <a:spcPct val="100000"/>
              </a:lnSpc>
              <a:spcBef>
                <a:spcPts val="0"/>
              </a:spcBef>
              <a:spcAft>
                <a:spcPts val="0"/>
              </a:spcAft>
              <a:buClr>
                <a:schemeClr val="lt2"/>
              </a:buClr>
              <a:buSzPts val="1600"/>
              <a:buNone/>
              <a:defRPr>
                <a:solidFill>
                  <a:schemeClr val="lt2"/>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45" name="Google Shape;45;p75"/>
          <p:cNvPicPr preferRelativeResize="0"/>
          <p:nvPr/>
        </p:nvPicPr>
        <p:blipFill rotWithShape="1">
          <a:blip r:embed="rId2">
            <a:alphaModFix/>
          </a:blip>
          <a:srcRect b="0" l="0" r="0" t="0"/>
          <a:stretch/>
        </p:blipFill>
        <p:spPr>
          <a:xfrm>
            <a:off x="10621925" y="5978350"/>
            <a:ext cx="947817" cy="30827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tbalstitaji_Slaidos">
  <p:cSld name="Atbalstitaji_Slaidos">
    <p:bg>
      <p:bgPr>
        <a:solidFill>
          <a:schemeClr val="accent1"/>
        </a:solidFill>
      </p:bgPr>
    </p:bg>
    <p:spTree>
      <p:nvGrpSpPr>
        <p:cNvPr id="46" name="Shape 46"/>
        <p:cNvGrpSpPr/>
        <p:nvPr/>
      </p:nvGrpSpPr>
      <p:grpSpPr>
        <a:xfrm>
          <a:off x="0" y="0"/>
          <a:ext cx="0" cy="0"/>
          <a:chOff x="0" y="0"/>
          <a:chExt cx="0" cy="0"/>
        </a:xfrm>
      </p:grpSpPr>
      <p:sp>
        <p:nvSpPr>
          <p:cNvPr id="47" name="Google Shape;47;p76"/>
          <p:cNvSpPr txBox="1"/>
          <p:nvPr>
            <p:ph type="title"/>
          </p:nvPr>
        </p:nvSpPr>
        <p:spPr>
          <a:xfrm>
            <a:off x="2550619" y="1855693"/>
            <a:ext cx="7090763" cy="1573307"/>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0"/>
              </a:spcBef>
              <a:spcAft>
                <a:spcPts val="0"/>
              </a:spcAft>
              <a:buClr>
                <a:schemeClr val="lt1"/>
              </a:buClr>
              <a:buSzPts val="3600"/>
              <a:buFont typeface="Arial"/>
              <a:buNone/>
              <a:defRPr b="1"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6"/>
          <p:cNvSpPr txBox="1"/>
          <p:nvPr>
            <p:ph idx="1" type="body"/>
          </p:nvPr>
        </p:nvSpPr>
        <p:spPr>
          <a:xfrm>
            <a:off x="2550619" y="3523129"/>
            <a:ext cx="7090763" cy="1479177"/>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0"/>
              </a:spcBef>
              <a:spcAft>
                <a:spcPts val="0"/>
              </a:spcAft>
              <a:buClr>
                <a:schemeClr val="lt1"/>
              </a:buClr>
              <a:buSzPts val="2400"/>
              <a:buNone/>
              <a:defRPr sz="2400">
                <a:solidFill>
                  <a:schemeClr val="lt1"/>
                </a:solidFill>
              </a:defRPr>
            </a:lvl1pPr>
            <a:lvl2pPr indent="-228600" lvl="1" marL="914400" algn="l">
              <a:lnSpc>
                <a:spcPct val="100000"/>
              </a:lnSpc>
              <a:spcBef>
                <a:spcPts val="0"/>
              </a:spcBef>
              <a:spcAft>
                <a:spcPts val="0"/>
              </a:spcAft>
              <a:buClr>
                <a:srgbClr val="888888"/>
              </a:buClr>
              <a:buSzPts val="2000"/>
              <a:buNone/>
              <a:defRPr sz="2000">
                <a:solidFill>
                  <a:srgbClr val="888888"/>
                </a:solidFill>
              </a:defRPr>
            </a:lvl2pPr>
            <a:lvl3pPr indent="-228600" lvl="2" marL="1371600" algn="l">
              <a:lnSpc>
                <a:spcPct val="100000"/>
              </a:lnSpc>
              <a:spcBef>
                <a:spcPts val="0"/>
              </a:spcBef>
              <a:spcAft>
                <a:spcPts val="0"/>
              </a:spcAft>
              <a:buClr>
                <a:srgbClr val="888888"/>
              </a:buClr>
              <a:buSzPts val="1800"/>
              <a:buNone/>
              <a:defRPr sz="1800">
                <a:solidFill>
                  <a:srgbClr val="888888"/>
                </a:solidFill>
              </a:defRPr>
            </a:lvl3pPr>
            <a:lvl4pPr indent="-228600" lvl="3" marL="1828800" algn="l">
              <a:lnSpc>
                <a:spcPct val="100000"/>
              </a:lnSpc>
              <a:spcBef>
                <a:spcPts val="0"/>
              </a:spcBef>
              <a:spcAft>
                <a:spcPts val="0"/>
              </a:spcAft>
              <a:buClr>
                <a:srgbClr val="888888"/>
              </a:buClr>
              <a:buSzPts val="1600"/>
              <a:buNone/>
              <a:defRPr sz="1600">
                <a:solidFill>
                  <a:srgbClr val="888888"/>
                </a:solidFill>
              </a:defRPr>
            </a:lvl4pPr>
            <a:lvl5pPr indent="-228600" lvl="4" marL="2286000" algn="l">
              <a:lnSpc>
                <a:spcPct val="100000"/>
              </a:lnSpc>
              <a:spcBef>
                <a:spcPts val="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9" name="Google Shape;49;p76"/>
          <p:cNvSpPr/>
          <p:nvPr/>
        </p:nvSpPr>
        <p:spPr>
          <a:xfrm>
            <a:off x="0" y="5717894"/>
            <a:ext cx="12192000" cy="1140106"/>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50" name="Google Shape;50;p76"/>
          <p:cNvPicPr preferRelativeResize="0"/>
          <p:nvPr/>
        </p:nvPicPr>
        <p:blipFill rotWithShape="1">
          <a:blip r:embed="rId2">
            <a:alphaModFix/>
          </a:blip>
          <a:srcRect b="0" l="49729" r="0" t="971"/>
          <a:stretch/>
        </p:blipFill>
        <p:spPr>
          <a:xfrm>
            <a:off x="10506466" y="6053328"/>
            <a:ext cx="1207896" cy="515535"/>
          </a:xfrm>
          <a:prstGeom prst="rect">
            <a:avLst/>
          </a:prstGeom>
          <a:noFill/>
          <a:ln>
            <a:noFill/>
          </a:ln>
        </p:spPr>
      </p:pic>
      <p:pic>
        <p:nvPicPr>
          <p:cNvPr id="51" name="Google Shape;51;p76"/>
          <p:cNvPicPr preferRelativeResize="0"/>
          <p:nvPr/>
        </p:nvPicPr>
        <p:blipFill rotWithShape="1">
          <a:blip r:embed="rId3">
            <a:alphaModFix/>
          </a:blip>
          <a:srcRect b="0" l="0" r="0" t="0"/>
          <a:stretch/>
        </p:blipFill>
        <p:spPr>
          <a:xfrm>
            <a:off x="6676808" y="6115556"/>
            <a:ext cx="1170827" cy="336613"/>
          </a:xfrm>
          <a:prstGeom prst="rect">
            <a:avLst/>
          </a:prstGeom>
          <a:noFill/>
          <a:ln>
            <a:noFill/>
          </a:ln>
        </p:spPr>
      </p:pic>
      <p:pic>
        <p:nvPicPr>
          <p:cNvPr id="52" name="Google Shape;52;p76"/>
          <p:cNvPicPr preferRelativeResize="0"/>
          <p:nvPr/>
        </p:nvPicPr>
        <p:blipFill rotWithShape="1">
          <a:blip r:embed="rId4">
            <a:alphaModFix/>
          </a:blip>
          <a:srcRect b="0" l="0" r="0" t="0"/>
          <a:stretch/>
        </p:blipFill>
        <p:spPr>
          <a:xfrm>
            <a:off x="8561438" y="6137168"/>
            <a:ext cx="1601135" cy="346192"/>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ula_lillā">
  <p:cSld name="Tabula_lillā">
    <p:bg>
      <p:bgPr>
        <a:solidFill>
          <a:schemeClr val="accent1"/>
        </a:solidFill>
      </p:bgPr>
    </p:bg>
    <p:spTree>
      <p:nvGrpSpPr>
        <p:cNvPr id="53" name="Shape 53"/>
        <p:cNvGrpSpPr/>
        <p:nvPr/>
      </p:nvGrpSpPr>
      <p:grpSpPr>
        <a:xfrm>
          <a:off x="0" y="0"/>
          <a:ext cx="0" cy="0"/>
          <a:chOff x="0" y="0"/>
          <a:chExt cx="0" cy="0"/>
        </a:xfrm>
      </p:grpSpPr>
      <p:sp>
        <p:nvSpPr>
          <p:cNvPr id="54" name="Google Shape;54;p77"/>
          <p:cNvSpPr txBox="1"/>
          <p:nvPr>
            <p:ph type="title"/>
          </p:nvPr>
        </p:nvSpPr>
        <p:spPr>
          <a:xfrm>
            <a:off x="435496" y="417095"/>
            <a:ext cx="8560585" cy="12896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3600"/>
              <a:buFont typeface="Arial"/>
              <a:buNone/>
              <a:defRPr b="1"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55" name="Google Shape;55;p77"/>
          <p:cNvPicPr preferRelativeResize="0"/>
          <p:nvPr/>
        </p:nvPicPr>
        <p:blipFill rotWithShape="1">
          <a:blip r:embed="rId2">
            <a:alphaModFix/>
          </a:blip>
          <a:srcRect b="0" l="0" r="0" t="0"/>
          <a:stretch/>
        </p:blipFill>
        <p:spPr>
          <a:xfrm>
            <a:off x="10654009" y="6026476"/>
            <a:ext cx="947817" cy="30827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ula_lillā_atbalstītāji">
  <p:cSld name="Tabula_lillā_atbalstītāji">
    <p:bg>
      <p:bgPr>
        <a:solidFill>
          <a:schemeClr val="accent1"/>
        </a:solidFill>
      </p:bgPr>
    </p:bg>
    <p:spTree>
      <p:nvGrpSpPr>
        <p:cNvPr id="56" name="Shape 56"/>
        <p:cNvGrpSpPr/>
        <p:nvPr/>
      </p:nvGrpSpPr>
      <p:grpSpPr>
        <a:xfrm>
          <a:off x="0" y="0"/>
          <a:ext cx="0" cy="0"/>
          <a:chOff x="0" y="0"/>
          <a:chExt cx="0" cy="0"/>
        </a:xfrm>
      </p:grpSpPr>
      <p:sp>
        <p:nvSpPr>
          <p:cNvPr id="57" name="Google Shape;57;p80"/>
          <p:cNvSpPr/>
          <p:nvPr/>
        </p:nvSpPr>
        <p:spPr>
          <a:xfrm>
            <a:off x="10186988" y="6272463"/>
            <a:ext cx="1427496" cy="58553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8" name="Google Shape;58;p80"/>
          <p:cNvSpPr txBox="1"/>
          <p:nvPr>
            <p:ph type="title"/>
          </p:nvPr>
        </p:nvSpPr>
        <p:spPr>
          <a:xfrm>
            <a:off x="435496" y="417095"/>
            <a:ext cx="8533692" cy="12896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3600"/>
              <a:buFont typeface="Arial"/>
              <a:buNone/>
              <a:defRPr b="1"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59" name="Google Shape;59;p80"/>
          <p:cNvPicPr preferRelativeResize="0"/>
          <p:nvPr/>
        </p:nvPicPr>
        <p:blipFill rotWithShape="1">
          <a:blip r:embed="rId2">
            <a:alphaModFix/>
          </a:blip>
          <a:srcRect b="0" l="0" r="0" t="0"/>
          <a:stretch/>
        </p:blipFill>
        <p:spPr>
          <a:xfrm>
            <a:off x="10410786" y="6426196"/>
            <a:ext cx="908388" cy="295446"/>
          </a:xfrm>
          <a:prstGeom prst="rect">
            <a:avLst/>
          </a:prstGeom>
          <a:noFill/>
          <a:ln>
            <a:noFill/>
          </a:ln>
        </p:spPr>
      </p:pic>
      <p:sp>
        <p:nvSpPr>
          <p:cNvPr id="60" name="Google Shape;60;p80"/>
          <p:cNvSpPr/>
          <p:nvPr/>
        </p:nvSpPr>
        <p:spPr>
          <a:xfrm>
            <a:off x="0" y="5662863"/>
            <a:ext cx="12192000" cy="119513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61" name="Google Shape;61;p80"/>
          <p:cNvPicPr preferRelativeResize="0"/>
          <p:nvPr/>
        </p:nvPicPr>
        <p:blipFill rotWithShape="1">
          <a:blip r:embed="rId3">
            <a:alphaModFix/>
          </a:blip>
          <a:srcRect b="0" l="0" r="0" t="0"/>
          <a:stretch/>
        </p:blipFill>
        <p:spPr>
          <a:xfrm>
            <a:off x="10783529" y="6067037"/>
            <a:ext cx="908388" cy="294612"/>
          </a:xfrm>
          <a:prstGeom prst="rect">
            <a:avLst/>
          </a:prstGeom>
          <a:noFill/>
          <a:ln>
            <a:noFill/>
          </a:ln>
        </p:spPr>
      </p:pic>
      <p:pic>
        <p:nvPicPr>
          <p:cNvPr id="62" name="Google Shape;62;p80"/>
          <p:cNvPicPr preferRelativeResize="0"/>
          <p:nvPr/>
        </p:nvPicPr>
        <p:blipFill rotWithShape="1">
          <a:blip r:embed="rId4">
            <a:alphaModFix/>
          </a:blip>
          <a:srcRect b="0" l="0" r="0" t="0"/>
          <a:stretch/>
        </p:blipFill>
        <p:spPr>
          <a:xfrm>
            <a:off x="9518569" y="5803200"/>
            <a:ext cx="966690" cy="966690"/>
          </a:xfrm>
          <a:prstGeom prst="rect">
            <a:avLst/>
          </a:prstGeom>
          <a:noFill/>
          <a:ln>
            <a:noFill/>
          </a:ln>
        </p:spPr>
      </p:pic>
      <p:pic>
        <p:nvPicPr>
          <p:cNvPr id="63" name="Google Shape;63;p80"/>
          <p:cNvPicPr preferRelativeResize="0"/>
          <p:nvPr/>
        </p:nvPicPr>
        <p:blipFill rotWithShape="1">
          <a:blip r:embed="rId5">
            <a:alphaModFix/>
          </a:blip>
          <a:srcRect b="0" l="0" r="0" t="0"/>
          <a:stretch/>
        </p:blipFill>
        <p:spPr>
          <a:xfrm>
            <a:off x="8153224" y="6124237"/>
            <a:ext cx="1031136" cy="296452"/>
          </a:xfrm>
          <a:prstGeom prst="rect">
            <a:avLst/>
          </a:prstGeom>
          <a:noFill/>
          <a:ln>
            <a:noFill/>
          </a:ln>
        </p:spPr>
      </p:pic>
      <p:pic>
        <p:nvPicPr>
          <p:cNvPr id="64" name="Google Shape;64;p80"/>
          <p:cNvPicPr preferRelativeResize="0"/>
          <p:nvPr/>
        </p:nvPicPr>
        <p:blipFill rotWithShape="1">
          <a:blip r:embed="rId6">
            <a:alphaModFix/>
          </a:blip>
          <a:srcRect b="0" l="0" r="0" t="0"/>
          <a:stretch/>
        </p:blipFill>
        <p:spPr>
          <a:xfrm>
            <a:off x="6460892" y="6157653"/>
            <a:ext cx="1192249" cy="257784"/>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9"/>
          <p:cNvSpPr txBox="1"/>
          <p:nvPr>
            <p:ph type="title"/>
          </p:nvPr>
        </p:nvSpPr>
        <p:spPr>
          <a:xfrm>
            <a:off x="403412" y="365125"/>
            <a:ext cx="10950388" cy="1325563"/>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39"/>
          <p:cNvSpPr txBox="1"/>
          <p:nvPr>
            <p:ph idx="1" type="body"/>
          </p:nvPr>
        </p:nvSpPr>
        <p:spPr>
          <a:xfrm>
            <a:off x="1075764" y="2178423"/>
            <a:ext cx="10278035" cy="3998539"/>
          </a:xfrm>
          <a:prstGeom prst="rect">
            <a:avLst/>
          </a:prstGeom>
          <a:noFill/>
          <a:ln>
            <a:noFill/>
          </a:ln>
        </p:spPr>
        <p:txBody>
          <a:bodyPr anchorCtr="0" anchor="t" bIns="45700" lIns="91425" spcFirstLastPara="1" rIns="91425" wrap="square" tIns="45700">
            <a:noAutofit/>
          </a:bodyPr>
          <a:lstStyle>
            <a:lvl1pPr indent="-381000" lvl="0" marL="457200" marR="0" rtl="0" algn="l">
              <a:lnSpc>
                <a:spcPct val="100000"/>
              </a:lnSpc>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rtl="0" algn="l">
              <a:lnSpc>
                <a:spcPct val="100000"/>
              </a:lnSpc>
              <a:spcBef>
                <a:spcPts val="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10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25.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7.png"/><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23.png"/><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27.png"/><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34.png"/><Relationship Id="rId4" Type="http://schemas.openxmlformats.org/officeDocument/2006/relationships/image" Target="../media/image3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3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4.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hyperlink" Target="https://mape.skola2030.lv/resources/5290" TargetMode="External"/><Relationship Id="rId4" Type="http://schemas.openxmlformats.org/officeDocument/2006/relationships/image" Target="../media/image19.png"/><Relationship Id="rId5" Type="http://schemas.openxmlformats.org/officeDocument/2006/relationships/image" Target="../media/image2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1.png"/><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8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lv-LV"/>
              <a:t>IEVADS</a:t>
            </a:r>
            <a:endParaRPr/>
          </a:p>
        </p:txBody>
      </p:sp>
      <p:sp>
        <p:nvSpPr>
          <p:cNvPr id="74" name="Google Shape;74;p8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lv-LV"/>
              <a:t>Anita Līva </a:t>
            </a:r>
            <a:endParaRPr/>
          </a:p>
          <a:p>
            <a:pPr indent="0" lvl="0" marL="0" rtl="0" algn="ctr">
              <a:lnSpc>
                <a:spcPct val="90000"/>
              </a:lnSpc>
              <a:spcBef>
                <a:spcPts val="0"/>
              </a:spcBef>
              <a:spcAft>
                <a:spcPts val="0"/>
              </a:spcAft>
              <a:buClr>
                <a:schemeClr val="dk1"/>
              </a:buClr>
              <a:buSzPts val="2400"/>
              <a:buNone/>
            </a:pPr>
            <a:r>
              <a:rPr lang="lv-LV"/>
              <a:t>Marina Juzova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9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3600"/>
              <a:buNone/>
            </a:pPr>
            <a:r>
              <a:t/>
            </a:r>
            <a:endParaRPr sz="3300"/>
          </a:p>
        </p:txBody>
      </p:sp>
      <p:sp>
        <p:nvSpPr>
          <p:cNvPr id="138" name="Google Shape;138;p92"/>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770"/>
              <a:buFont typeface="Arial"/>
              <a:buNone/>
            </a:pPr>
            <a:r>
              <a:rPr lang="lv-LV" sz="2800"/>
              <a:t>Lai apzinātu iespējas, kā programmas paraugs var tev palīdzēt ikdienas mācību plānošanā, izlasi dotos materiālus par 1. tematu!</a:t>
            </a:r>
            <a:endParaRPr sz="2800"/>
          </a:p>
          <a:p>
            <a:pPr indent="0" lvl="0" marL="0" rtl="0" algn="l">
              <a:lnSpc>
                <a:spcPct val="100000"/>
              </a:lnSpc>
              <a:spcBef>
                <a:spcPts val="1000"/>
              </a:spcBef>
              <a:spcAft>
                <a:spcPts val="0"/>
              </a:spcAft>
              <a:buSzPts val="2400"/>
              <a:buNone/>
            </a:pPr>
            <a:r>
              <a:rPr lang="lv-LV" sz="2800"/>
              <a:t>Uzdevums: </a:t>
            </a:r>
            <a:endParaRPr sz="2800"/>
          </a:p>
          <a:p>
            <a:pPr indent="0" lvl="0" marL="0" rtl="0" algn="l">
              <a:lnSpc>
                <a:spcPct val="100000"/>
              </a:lnSpc>
              <a:spcBef>
                <a:spcPts val="1000"/>
              </a:spcBef>
              <a:spcAft>
                <a:spcPts val="0"/>
              </a:spcAft>
              <a:buSzPts val="2400"/>
              <a:buNone/>
            </a:pPr>
            <a:r>
              <a:rPr lang="lv-LV" sz="2800"/>
              <a:t>Lasi 1. temata apguves mērķi, izpētes jautājumus un apguves norisi!  </a:t>
            </a:r>
            <a:endParaRPr sz="2800"/>
          </a:p>
          <a:p>
            <a:pPr indent="-308610" lvl="0" marL="457200" rtl="0" algn="l">
              <a:lnSpc>
                <a:spcPct val="100000"/>
              </a:lnSpc>
              <a:spcBef>
                <a:spcPts val="1000"/>
              </a:spcBef>
              <a:spcAft>
                <a:spcPts val="0"/>
              </a:spcAft>
              <a:buSzPts val="1800"/>
              <a:buAutoNum type="arabicParenR"/>
            </a:pPr>
            <a:r>
              <a:rPr lang="lv-LV" sz="2800"/>
              <a:t>Lasot temata izpētes jautājumus, pasvītro to izpētes jautājumu, ko tev pašam gribētos visvairāk izpētīt! </a:t>
            </a:r>
            <a:endParaRPr sz="2800"/>
          </a:p>
          <a:p>
            <a:pPr indent="-308610" lvl="0" marL="457200" rtl="0" algn="l">
              <a:lnSpc>
                <a:spcPct val="100000"/>
              </a:lnSpc>
              <a:spcBef>
                <a:spcPts val="0"/>
              </a:spcBef>
              <a:spcAft>
                <a:spcPts val="0"/>
              </a:spcAft>
              <a:buSzPts val="1800"/>
              <a:buAutoNum type="arabicParenR"/>
            </a:pPr>
            <a:r>
              <a:rPr lang="lv-LV" sz="2800"/>
              <a:t>Lasot temata apguves norises aprakstu, atzīmē, kuras no darbībām tieši tādas vai  līdzīgas esi jau piedāvājis skolēniem! </a:t>
            </a:r>
            <a:endParaRPr sz="2800"/>
          </a:p>
          <a:p>
            <a:pPr indent="0" lvl="0" marL="0" rtl="0" algn="l">
              <a:lnSpc>
                <a:spcPct val="100000"/>
              </a:lnSpc>
              <a:spcBef>
                <a:spcPts val="1000"/>
              </a:spcBef>
              <a:spcAft>
                <a:spcPts val="0"/>
              </a:spcAft>
              <a:buSzPts val="2400"/>
              <a:buNone/>
            </a:pPr>
            <a:r>
              <a:t/>
            </a:r>
            <a:endParaRPr/>
          </a:p>
          <a:p>
            <a:pPr indent="0" lvl="0" marL="0" rtl="0" algn="l">
              <a:lnSpc>
                <a:spcPct val="100000"/>
              </a:lnSpc>
              <a:spcBef>
                <a:spcPts val="1000"/>
              </a:spcBef>
              <a:spcAft>
                <a:spcPts val="0"/>
              </a:spcAft>
              <a:buSzPts val="2400"/>
              <a:buNone/>
            </a:pPr>
            <a:r>
              <a:t/>
            </a:r>
            <a:endParaRPr/>
          </a:p>
          <a:p>
            <a:pPr indent="0" lvl="0" marL="0" rtl="0" algn="l">
              <a:lnSpc>
                <a:spcPct val="100000"/>
              </a:lnSpc>
              <a:spcBef>
                <a:spcPts val="1000"/>
              </a:spcBef>
              <a:spcAft>
                <a:spcPts val="0"/>
              </a:spcAft>
              <a:buSzPts val="2400"/>
              <a:buNone/>
            </a:pPr>
            <a:r>
              <a:t/>
            </a:r>
            <a:endParaRPr/>
          </a:p>
          <a:p>
            <a:pPr indent="0" lvl="0" marL="0" rtl="0" algn="l">
              <a:lnSpc>
                <a:spcPct val="100000"/>
              </a:lnSpc>
              <a:spcBef>
                <a:spcPts val="1000"/>
              </a:spcBef>
              <a:spcAft>
                <a:spcPts val="0"/>
              </a:spcAft>
              <a:buSzPts val="2400"/>
              <a:buNone/>
            </a:pPr>
            <a:r>
              <a:t/>
            </a:r>
            <a:endParaRPr/>
          </a:p>
        </p:txBody>
      </p:sp>
      <p:pic>
        <p:nvPicPr>
          <p:cNvPr id="139" name="Google Shape;139;p92"/>
          <p:cNvPicPr preferRelativeResize="0"/>
          <p:nvPr/>
        </p:nvPicPr>
        <p:blipFill rotWithShape="1">
          <a:blip r:embed="rId3">
            <a:alphaModFix/>
          </a:blip>
          <a:srcRect b="0" l="0" r="0" t="0"/>
          <a:stretch/>
        </p:blipFill>
        <p:spPr>
          <a:xfrm>
            <a:off x="0" y="6429375"/>
            <a:ext cx="438150" cy="428625"/>
          </a:xfrm>
          <a:prstGeom prst="rect">
            <a:avLst/>
          </a:prstGeom>
          <a:noFill/>
          <a:ln>
            <a:noFill/>
          </a:ln>
        </p:spPr>
      </p:pic>
      <p:pic>
        <p:nvPicPr>
          <p:cNvPr id="140" name="Google Shape;140;p92"/>
          <p:cNvPicPr preferRelativeResize="0"/>
          <p:nvPr/>
        </p:nvPicPr>
        <p:blipFill rotWithShape="1">
          <a:blip r:embed="rId4">
            <a:alphaModFix/>
          </a:blip>
          <a:srcRect b="0" l="0" r="0" t="0"/>
          <a:stretch/>
        </p:blipFill>
        <p:spPr>
          <a:xfrm>
            <a:off x="420564" y="6506308"/>
            <a:ext cx="2722817" cy="2773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93"/>
          <p:cNvSpPr txBox="1"/>
          <p:nvPr>
            <p:ph type="title"/>
          </p:nvPr>
        </p:nvSpPr>
        <p:spPr>
          <a:xfrm>
            <a:off x="435497" y="417095"/>
            <a:ext cx="8580166" cy="12896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accent1"/>
              </a:buClr>
              <a:buSzPts val="3600"/>
              <a:buFont typeface="Arial"/>
              <a:buNone/>
            </a:pPr>
            <a:r>
              <a:t/>
            </a:r>
            <a:endParaRPr/>
          </a:p>
        </p:txBody>
      </p:sp>
      <p:sp>
        <p:nvSpPr>
          <p:cNvPr id="146" name="Google Shape;146;p93"/>
          <p:cNvSpPr txBox="1"/>
          <p:nvPr>
            <p:ph idx="1" type="body"/>
          </p:nvPr>
        </p:nvSpPr>
        <p:spPr>
          <a:xfrm>
            <a:off x="1892968" y="2261937"/>
            <a:ext cx="7122695" cy="3915025"/>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Clr>
                <a:schemeClr val="accent1"/>
              </a:buClr>
              <a:buSzPts val="2400"/>
              <a:buNone/>
            </a:pPr>
            <a:r>
              <a:t/>
            </a:r>
            <a:endParaRPr/>
          </a:p>
        </p:txBody>
      </p:sp>
      <p:pic>
        <p:nvPicPr>
          <p:cNvPr id="147" name="Google Shape;147;p93"/>
          <p:cNvPicPr preferRelativeResize="0"/>
          <p:nvPr/>
        </p:nvPicPr>
        <p:blipFill rotWithShape="1">
          <a:blip r:embed="rId3">
            <a:alphaModFix/>
          </a:blip>
          <a:srcRect b="0" l="0" r="0" t="0"/>
          <a:stretch/>
        </p:blipFill>
        <p:spPr>
          <a:xfrm>
            <a:off x="39110" y="6440905"/>
            <a:ext cx="438150" cy="438150"/>
          </a:xfrm>
          <a:prstGeom prst="rect">
            <a:avLst/>
          </a:prstGeom>
          <a:noFill/>
          <a:ln>
            <a:noFill/>
          </a:ln>
        </p:spPr>
      </p:pic>
      <p:pic>
        <p:nvPicPr>
          <p:cNvPr id="148" name="Google Shape;148;p93"/>
          <p:cNvPicPr preferRelativeResize="0"/>
          <p:nvPr/>
        </p:nvPicPr>
        <p:blipFill rotWithShape="1">
          <a:blip r:embed="rId4">
            <a:alphaModFix/>
          </a:blip>
          <a:srcRect b="0" l="0" r="0" t="0"/>
          <a:stretch/>
        </p:blipFill>
        <p:spPr>
          <a:xfrm>
            <a:off x="459675" y="6440905"/>
            <a:ext cx="3674085" cy="36470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94"/>
          <p:cNvSpPr txBox="1"/>
          <p:nvPr>
            <p:ph type="title"/>
          </p:nvPr>
        </p:nvSpPr>
        <p:spPr>
          <a:xfrm>
            <a:off x="435496" y="417095"/>
            <a:ext cx="8587479" cy="12896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3600"/>
              <a:buNone/>
            </a:pPr>
            <a:r>
              <a:rPr lang="lv-LV" sz="3300"/>
              <a:t>Programmas izpētes noslēguma uzdevums</a:t>
            </a:r>
            <a:endParaRPr sz="3300"/>
          </a:p>
        </p:txBody>
      </p:sp>
      <p:sp>
        <p:nvSpPr>
          <p:cNvPr id="154" name="Google Shape;154;p94"/>
          <p:cNvSpPr txBox="1"/>
          <p:nvPr>
            <p:ph idx="1" type="body"/>
          </p:nvPr>
        </p:nvSpPr>
        <p:spPr>
          <a:xfrm>
            <a:off x="1299411" y="2053389"/>
            <a:ext cx="9785683" cy="3705727"/>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2400"/>
              <a:buNone/>
            </a:pPr>
            <a:r>
              <a:rPr lang="lv-LV"/>
              <a:t>7g Ievads. Programmas izpētes noslēguma uzdevums [tiešsaiste ] –  [skatīts 05.12.2021.]. Pieejams: https://skolo.lv/mod/quiz/view.php?id=8964028</a:t>
            </a:r>
            <a:endParaRPr/>
          </a:p>
        </p:txBody>
      </p:sp>
      <p:pic>
        <p:nvPicPr>
          <p:cNvPr id="155" name="Google Shape;155;p94"/>
          <p:cNvPicPr preferRelativeResize="0"/>
          <p:nvPr/>
        </p:nvPicPr>
        <p:blipFill rotWithShape="1">
          <a:blip r:embed="rId3">
            <a:alphaModFix/>
          </a:blip>
          <a:srcRect b="0" l="0" r="0" t="0"/>
          <a:stretch/>
        </p:blipFill>
        <p:spPr>
          <a:xfrm>
            <a:off x="0" y="6373800"/>
            <a:ext cx="476250" cy="419100"/>
          </a:xfrm>
          <a:prstGeom prst="rect">
            <a:avLst/>
          </a:prstGeom>
          <a:noFill/>
          <a:ln>
            <a:noFill/>
          </a:ln>
        </p:spPr>
      </p:pic>
      <p:pic>
        <p:nvPicPr>
          <p:cNvPr id="156" name="Google Shape;156;p94"/>
          <p:cNvPicPr preferRelativeResize="0"/>
          <p:nvPr/>
        </p:nvPicPr>
        <p:blipFill rotWithShape="1">
          <a:blip r:embed="rId4">
            <a:alphaModFix/>
          </a:blip>
          <a:srcRect b="0" l="0" r="0" t="0"/>
          <a:stretch/>
        </p:blipFill>
        <p:spPr>
          <a:xfrm>
            <a:off x="630092" y="6373800"/>
            <a:ext cx="3052766" cy="41125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95"/>
          <p:cNvSpPr txBox="1"/>
          <p:nvPr>
            <p:ph idx="1" type="body"/>
          </p:nvPr>
        </p:nvSpPr>
        <p:spPr>
          <a:xfrm>
            <a:off x="838200" y="561100"/>
            <a:ext cx="10515600" cy="56157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1000"/>
              </a:spcBef>
              <a:spcAft>
                <a:spcPts val="0"/>
              </a:spcAft>
              <a:buSzPts val="2400"/>
              <a:buNone/>
            </a:pPr>
            <a:r>
              <a:rPr lang="lv-LV"/>
              <a:t>Lai atbalstītu tevi ProgrammēšanaII kursa mācīšanā un tavi skolēni sasniegtu plānotos sasniedzamos rezultātus, šīm profesionālās pilnveides nodarbībām ir tam atbilstoši sasniedzamie rezultāti.</a:t>
            </a:r>
            <a:endParaRPr/>
          </a:p>
          <a:p>
            <a:pPr indent="0" lvl="0" marL="0" rtl="0" algn="l">
              <a:lnSpc>
                <a:spcPct val="100000"/>
              </a:lnSpc>
              <a:spcBef>
                <a:spcPts val="1000"/>
              </a:spcBef>
              <a:spcAft>
                <a:spcPts val="0"/>
              </a:spcAft>
              <a:buSzPts val="2400"/>
              <a:buNone/>
            </a:pPr>
            <a:r>
              <a:t/>
            </a:r>
            <a:endParaRPr/>
          </a:p>
          <a:p>
            <a:pPr indent="0" lvl="0" marL="0" rtl="0" algn="l">
              <a:lnSpc>
                <a:spcPct val="100000"/>
              </a:lnSpc>
              <a:spcBef>
                <a:spcPts val="1000"/>
              </a:spcBef>
              <a:spcAft>
                <a:spcPts val="0"/>
              </a:spcAft>
              <a:buSzPts val="2400"/>
              <a:buNone/>
            </a:pPr>
            <a:r>
              <a:rPr lang="lv-LV"/>
              <a:t>UZDEVUMS</a:t>
            </a:r>
            <a:endParaRPr/>
          </a:p>
          <a:p>
            <a:pPr indent="0" lvl="0" marL="0" rtl="0" algn="l">
              <a:lnSpc>
                <a:spcPct val="100000"/>
              </a:lnSpc>
              <a:spcBef>
                <a:spcPts val="1000"/>
              </a:spcBef>
              <a:spcAft>
                <a:spcPts val="0"/>
              </a:spcAft>
              <a:buSzPts val="2400"/>
              <a:buNone/>
            </a:pPr>
            <a:r>
              <a:rPr lang="lv-LV"/>
              <a:t>Izlasi šajās profesionālās pilnveides nodarbībās plānotos sasniedzamos rezultātus  (SR) un katrā tematā:</a:t>
            </a:r>
            <a:endParaRPr/>
          </a:p>
          <a:p>
            <a:pPr indent="-342900" lvl="0" marL="457200" rtl="0" algn="l">
              <a:lnSpc>
                <a:spcPct val="100000"/>
              </a:lnSpc>
              <a:spcBef>
                <a:spcPts val="1000"/>
              </a:spcBef>
              <a:spcAft>
                <a:spcPts val="0"/>
              </a:spcAft>
              <a:buSzPts val="1800"/>
              <a:buAutoNum type="arabicParenR"/>
            </a:pPr>
            <a:r>
              <a:rPr lang="lv-LV"/>
              <a:t>izvēlies vienu SR, kas, tavuprāt, tev būs lielākais izaicinājums;</a:t>
            </a:r>
            <a:endParaRPr/>
          </a:p>
          <a:p>
            <a:pPr indent="-342900" lvl="0" marL="457200" rtl="0" algn="l">
              <a:lnSpc>
                <a:spcPct val="100000"/>
              </a:lnSpc>
              <a:spcBef>
                <a:spcPts val="0"/>
              </a:spcBef>
              <a:spcAft>
                <a:spcPts val="0"/>
              </a:spcAft>
              <a:buSzPts val="1800"/>
              <a:buAutoNum type="arabicParenR"/>
            </a:pPr>
            <a:r>
              <a:rPr lang="lv-LV"/>
              <a:t>Izvēlies vienu SR, kas, tavuprāt, liks visvairāk aizrauties!</a:t>
            </a:r>
            <a:endParaRPr/>
          </a:p>
          <a:p>
            <a:pPr indent="0" lvl="0" marL="0" rtl="0" algn="l">
              <a:lnSpc>
                <a:spcPct val="100000"/>
              </a:lnSpc>
              <a:spcBef>
                <a:spcPts val="1000"/>
              </a:spcBef>
              <a:spcAft>
                <a:spcPts val="0"/>
              </a:spcAft>
              <a:buSzPts val="2400"/>
              <a:buNone/>
            </a:pPr>
            <a:r>
              <a:t/>
            </a:r>
            <a:endParaRPr/>
          </a:p>
          <a:p>
            <a:pPr indent="0" lvl="0" marL="0" rtl="0" algn="l">
              <a:lnSpc>
                <a:spcPct val="100000"/>
              </a:lnSpc>
              <a:spcBef>
                <a:spcPts val="1000"/>
              </a:spcBef>
              <a:spcAft>
                <a:spcPts val="0"/>
              </a:spcAft>
              <a:buSzPts val="2400"/>
              <a:buNone/>
            </a:pPr>
            <a:r>
              <a:rPr lang="lv-LV"/>
              <a:t>[SR atrodami atsevišķā dokumentā Ievada mapē]</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9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lv-LV"/>
              <a:t>Prof. pilnveides nodarbību programmas SR</a:t>
            </a:r>
            <a:endParaRPr/>
          </a:p>
        </p:txBody>
      </p:sp>
      <p:sp>
        <p:nvSpPr>
          <p:cNvPr id="167" name="Google Shape;167;p9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t/>
            </a:r>
            <a:endParaRPr/>
          </a:p>
          <a:p>
            <a:pPr indent="0" lvl="0" marL="0" rtl="0" algn="l">
              <a:lnSpc>
                <a:spcPct val="90000"/>
              </a:lnSpc>
              <a:spcBef>
                <a:spcPts val="0"/>
              </a:spcBef>
              <a:spcAft>
                <a:spcPts val="0"/>
              </a:spcAft>
              <a:buClr>
                <a:schemeClr val="dk1"/>
              </a:buClr>
              <a:buSzPts val="2800"/>
              <a:buNone/>
            </a:pPr>
            <a:r>
              <a:rPr lang="lv-LV"/>
              <a:t>Izvērsts kursa saturs  14.lpp, 16.lpp., 19.lpp., 21.lpp, 23.lpp, 25.lpp. [tiešsaiste ] –  [skatīts 05.12.2021.]. Pieejams:  https://mape.skola2030.lv/resources/5290</a:t>
            </a:r>
            <a:endParaRPr/>
          </a:p>
          <a:p>
            <a:pPr indent="0" lvl="0" marL="0" rtl="0" algn="l">
              <a:lnSpc>
                <a:spcPct val="90000"/>
              </a:lnSpc>
              <a:spcBef>
                <a:spcPts val="0"/>
              </a:spcBef>
              <a:spcAft>
                <a:spcPts val="0"/>
              </a:spcAft>
              <a:buClr>
                <a:schemeClr val="dk1"/>
              </a:buClr>
              <a:buSzPts val="2800"/>
              <a:buNone/>
            </a:pPr>
            <a:r>
              <a:t/>
            </a:r>
            <a:endParaRPr/>
          </a:p>
          <a:p>
            <a:pPr indent="0" lvl="0" marL="0" rtl="0" algn="l">
              <a:lnSpc>
                <a:spcPct val="90000"/>
              </a:lnSpc>
              <a:spcBef>
                <a:spcPts val="0"/>
              </a:spcBef>
              <a:spcAft>
                <a:spcPts val="0"/>
              </a:spcAft>
              <a:buClr>
                <a:schemeClr val="dk1"/>
              </a:buClr>
              <a:buSzPts val="2800"/>
              <a:buNone/>
            </a:pPr>
            <a:r>
              <a:t/>
            </a:r>
            <a:endParaRPr/>
          </a:p>
          <a:p>
            <a:pPr indent="0" lvl="0" marL="0" rtl="0" algn="l">
              <a:lnSpc>
                <a:spcPct val="100000"/>
              </a:lnSpc>
              <a:spcBef>
                <a:spcPts val="1000"/>
              </a:spcBef>
              <a:spcAft>
                <a:spcPts val="0"/>
              </a:spcAft>
              <a:buClr>
                <a:schemeClr val="dk1"/>
              </a:buClr>
              <a:buSzPts val="1100"/>
              <a:buFont typeface="Arial"/>
              <a:buNone/>
            </a:pPr>
            <a:r>
              <a:rPr lang="lv-LV"/>
              <a:t>Mācību gaitā šiem SR pievērs īpašu uzmanību, jautājot kolēģiem un pasniedzējiem neskaidros jautājumus, daloties ar atziņām, mērķtiecīgi krājot idejas no kolēģiem!</a:t>
            </a:r>
            <a:endParaRPr/>
          </a:p>
          <a:p>
            <a:pPr indent="0" lvl="0" marL="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9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3600"/>
              <a:buNone/>
            </a:pPr>
            <a:r>
              <a:rPr lang="lv-LV"/>
              <a:t>Izpildīt testu par tēmām.</a:t>
            </a:r>
            <a:endParaRPr/>
          </a:p>
        </p:txBody>
      </p:sp>
      <p:sp>
        <p:nvSpPr>
          <p:cNvPr id="173" name="Google Shape;173;p97"/>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1000"/>
              </a:spcBef>
              <a:spcAft>
                <a:spcPts val="0"/>
              </a:spcAft>
              <a:buSzPts val="2400"/>
              <a:buNone/>
            </a:pPr>
            <a:r>
              <a:rPr lang="lv-LV">
                <a:solidFill>
                  <a:schemeClr val="hlink"/>
                </a:solidFill>
              </a:rPr>
              <a:t>8g Ievads. Tēmas </a:t>
            </a:r>
            <a:r>
              <a:rPr lang="lv-LV" sz="2400"/>
              <a:t>[tiešsaiste ] –  [skatīts 05.12.2021.]. Pieejams:</a:t>
            </a:r>
            <a:r>
              <a:rPr lang="lv-LV">
                <a:solidFill>
                  <a:schemeClr val="hlink"/>
                </a:solidFill>
              </a:rPr>
              <a:t> https://skolo.lv/mod/quiz/view.php?id=8941294</a:t>
            </a:r>
            <a:endParaRPr/>
          </a:p>
        </p:txBody>
      </p:sp>
      <p:pic>
        <p:nvPicPr>
          <p:cNvPr id="174" name="Google Shape;174;p97"/>
          <p:cNvPicPr preferRelativeResize="0"/>
          <p:nvPr/>
        </p:nvPicPr>
        <p:blipFill rotWithShape="1">
          <a:blip r:embed="rId3">
            <a:alphaModFix/>
          </a:blip>
          <a:srcRect b="0" l="0" r="0" t="0"/>
          <a:stretch/>
        </p:blipFill>
        <p:spPr>
          <a:xfrm>
            <a:off x="0" y="6419850"/>
            <a:ext cx="400050" cy="438150"/>
          </a:xfrm>
          <a:prstGeom prst="rect">
            <a:avLst/>
          </a:prstGeom>
          <a:noFill/>
          <a:ln>
            <a:noFill/>
          </a:ln>
        </p:spPr>
      </p:pic>
      <p:pic>
        <p:nvPicPr>
          <p:cNvPr id="175" name="Google Shape;175;p97"/>
          <p:cNvPicPr preferRelativeResize="0"/>
          <p:nvPr/>
        </p:nvPicPr>
        <p:blipFill rotWithShape="1">
          <a:blip r:embed="rId4">
            <a:alphaModFix/>
          </a:blip>
          <a:srcRect b="0" l="0" r="0" t="0"/>
          <a:stretch/>
        </p:blipFill>
        <p:spPr>
          <a:xfrm>
            <a:off x="400050" y="6492875"/>
            <a:ext cx="2162444" cy="31505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graphicFrame>
        <p:nvGraphicFramePr>
          <p:cNvPr id="181" name="Google Shape;181;p98"/>
          <p:cNvGraphicFramePr/>
          <p:nvPr/>
        </p:nvGraphicFramePr>
        <p:xfrm>
          <a:off x="848412" y="791853"/>
          <a:ext cx="3000000" cy="3000000"/>
        </p:xfrm>
        <a:graphic>
          <a:graphicData uri="http://schemas.openxmlformats.org/drawingml/2006/table">
            <a:tbl>
              <a:tblPr bandRow="1" firstRow="1">
                <a:noFill/>
                <a:tableStyleId>{05F03AAE-8C97-4CE8-96E2-62B562FB8142}</a:tableStyleId>
              </a:tblPr>
              <a:tblGrid>
                <a:gridCol w="4864225"/>
                <a:gridCol w="4864225"/>
              </a:tblGrid>
              <a:tr h="1006775">
                <a:tc gridSpan="2">
                  <a:txBody>
                    <a:bodyPr/>
                    <a:lstStyle/>
                    <a:p>
                      <a:pPr indent="0" lvl="0" marL="0" marR="0" rtl="0" algn="ctr">
                        <a:lnSpc>
                          <a:spcPct val="100000"/>
                        </a:lnSpc>
                        <a:spcBef>
                          <a:spcPts val="0"/>
                        </a:spcBef>
                        <a:spcAft>
                          <a:spcPts val="0"/>
                        </a:spcAft>
                        <a:buNone/>
                      </a:pPr>
                      <a:r>
                        <a:rPr b="1" i="0" lang="lv-LV" sz="3300" u="none" cap="none" strike="noStrike">
                          <a:solidFill>
                            <a:srgbClr val="7C51A0"/>
                          </a:solidFill>
                          <a:latin typeface="Arial"/>
                          <a:ea typeface="Arial"/>
                          <a:cs typeface="Arial"/>
                          <a:sym typeface="Arial"/>
                        </a:rPr>
                        <a:t>Mācīšanās tiešsaistē</a:t>
                      </a:r>
                      <a:endParaRPr b="1" i="0" sz="3300" u="none" cap="none" strike="noStrike">
                        <a:solidFill>
                          <a:srgbClr val="7C51A0"/>
                        </a:solidFill>
                        <a:latin typeface="Arial"/>
                        <a:ea typeface="Arial"/>
                        <a:cs typeface="Arial"/>
                        <a:sym typeface="Arial"/>
                      </a:endParaRPr>
                    </a:p>
                  </a:txBody>
                  <a:tcPr marT="45725" marB="45725" marR="91450" marL="9145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76200">
                      <a:solidFill>
                        <a:schemeClr val="accent1"/>
                      </a:solidFill>
                      <a:prstDash val="solid"/>
                      <a:round/>
                      <a:headEnd len="sm" w="sm" type="none"/>
                      <a:tailEnd len="sm" w="sm" type="none"/>
                    </a:lnB>
                  </a:tcPr>
                </a:tc>
                <a:tc hMerge="1"/>
              </a:tr>
              <a:tr h="576925">
                <a:tc>
                  <a:txBody>
                    <a:bodyPr/>
                    <a:lstStyle/>
                    <a:p>
                      <a:pPr indent="0" lvl="0" marL="0" marR="0" rtl="0" algn="ctr">
                        <a:lnSpc>
                          <a:spcPct val="100000"/>
                        </a:lnSpc>
                        <a:spcBef>
                          <a:spcPts val="0"/>
                        </a:spcBef>
                        <a:spcAft>
                          <a:spcPts val="0"/>
                        </a:spcAft>
                        <a:buNone/>
                      </a:pPr>
                      <a:r>
                        <a:rPr b="1" i="0" lang="lv-LV" sz="2600" u="none" cap="none" strike="noStrike">
                          <a:solidFill>
                            <a:schemeClr val="lt2"/>
                          </a:solidFill>
                          <a:latin typeface="Arial"/>
                          <a:ea typeface="Arial"/>
                          <a:cs typeface="Arial"/>
                          <a:sym typeface="Arial"/>
                        </a:rPr>
                        <a:t>Stiprās</a:t>
                      </a:r>
                      <a:endParaRPr/>
                    </a:p>
                  </a:txBody>
                  <a:tcPr marT="45725" marB="45725" marR="91450" marL="91450">
                    <a:lnL cap="flat" cmpd="sng" w="12700">
                      <a:solidFill>
                        <a:schemeClr val="accent1"/>
                      </a:solidFill>
                      <a:prstDash val="solid"/>
                      <a:round/>
                      <a:headEnd len="sm" w="sm" type="none"/>
                      <a:tailEnd len="sm" w="sm" type="none"/>
                    </a:lnL>
                    <a:lnR cap="flat" cmpd="sng" w="76200">
                      <a:solidFill>
                        <a:schemeClr val="lt2"/>
                      </a:solidFill>
                      <a:prstDash val="solid"/>
                      <a:round/>
                      <a:headEnd len="sm" w="sm" type="none"/>
                      <a:tailEnd len="sm" w="sm" type="none"/>
                    </a:lnR>
                    <a:lnT cap="flat" cmpd="sng" w="76200">
                      <a:solidFill>
                        <a:schemeClr val="accent1"/>
                      </a:solidFill>
                      <a:prstDash val="solid"/>
                      <a:round/>
                      <a:headEnd len="sm" w="sm" type="none"/>
                      <a:tailEnd len="sm" w="sm" type="none"/>
                    </a:lnT>
                    <a:lnB cap="flat" cmpd="sng" w="76200">
                      <a:solidFill>
                        <a:schemeClr val="accent1"/>
                      </a:solidFill>
                      <a:prstDash val="solid"/>
                      <a:round/>
                      <a:headEnd len="sm" w="sm" type="none"/>
                      <a:tailEnd len="sm" w="sm" type="none"/>
                    </a:lnB>
                    <a:solidFill>
                      <a:srgbClr val="7030A0"/>
                    </a:solidFill>
                  </a:tcPr>
                </a:tc>
                <a:tc>
                  <a:txBody>
                    <a:bodyPr/>
                    <a:lstStyle/>
                    <a:p>
                      <a:pPr indent="0" lvl="0" marL="0" marR="0" rtl="0" algn="ctr">
                        <a:lnSpc>
                          <a:spcPct val="100000"/>
                        </a:lnSpc>
                        <a:spcBef>
                          <a:spcPts val="0"/>
                        </a:spcBef>
                        <a:spcAft>
                          <a:spcPts val="0"/>
                        </a:spcAft>
                        <a:buNone/>
                      </a:pPr>
                      <a:r>
                        <a:rPr b="1" i="0" lang="lv-LV" sz="2600" u="none" cap="none" strike="noStrike">
                          <a:solidFill>
                            <a:schemeClr val="lt2"/>
                          </a:solidFill>
                          <a:latin typeface="Arial"/>
                          <a:ea typeface="Arial"/>
                          <a:cs typeface="Arial"/>
                          <a:sym typeface="Arial"/>
                        </a:rPr>
                        <a:t>Vājās</a:t>
                      </a:r>
                      <a:endParaRPr/>
                    </a:p>
                  </a:txBody>
                  <a:tcPr marT="45725" marB="45725" marR="91450" marL="91450">
                    <a:lnL cap="flat" cmpd="sng" w="76200">
                      <a:solidFill>
                        <a:schemeClr val="lt2"/>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76200">
                      <a:solidFill>
                        <a:schemeClr val="accent1"/>
                      </a:solidFill>
                      <a:prstDash val="solid"/>
                      <a:round/>
                      <a:headEnd len="sm" w="sm" type="none"/>
                      <a:tailEnd len="sm" w="sm" type="none"/>
                    </a:lnT>
                    <a:lnB cap="flat" cmpd="sng" w="76200">
                      <a:solidFill>
                        <a:schemeClr val="accent1"/>
                      </a:solidFill>
                      <a:prstDash val="solid"/>
                      <a:round/>
                      <a:headEnd len="sm" w="sm" type="none"/>
                      <a:tailEnd len="sm" w="sm" type="none"/>
                    </a:lnB>
                    <a:solidFill>
                      <a:srgbClr val="7030A0"/>
                    </a:solidFill>
                  </a:tcPr>
                </a:tc>
              </a:tr>
              <a:tr h="1006775">
                <a:tc>
                  <a:txBody>
                    <a:bodyPr/>
                    <a:lstStyle/>
                    <a:p>
                      <a:pPr indent="0" lvl="0" marL="0" marR="0" rtl="0" algn="l">
                        <a:lnSpc>
                          <a:spcPct val="100000"/>
                        </a:lnSpc>
                        <a:spcBef>
                          <a:spcPts val="0"/>
                        </a:spcBef>
                        <a:spcAft>
                          <a:spcPts val="0"/>
                        </a:spcAft>
                        <a:buNone/>
                      </a:pPr>
                      <a:r>
                        <a:rPr b="0" i="0" lang="lv-LV" sz="2400" u="none" cap="none" strike="noStrike">
                          <a:solidFill>
                            <a:srgbClr val="5D3C78"/>
                          </a:solidFill>
                          <a:latin typeface="Arial"/>
                          <a:ea typeface="Arial"/>
                          <a:cs typeface="Arial"/>
                          <a:sym typeface="Arial"/>
                        </a:rPr>
                        <a:t>katram kursa dalībniekam apgūt kādas konkrētas prasmes vai zināšanas sev izdevīgā laikā un vietā bez maksas</a:t>
                      </a:r>
                      <a:endParaRPr/>
                    </a:p>
                  </a:txBody>
                  <a:tcPr marT="45725" marB="45725" marR="91450" marL="91450">
                    <a:lnL cap="flat" cmpd="sng" w="12700">
                      <a:solidFill>
                        <a:schemeClr val="accent1"/>
                      </a:solidFill>
                      <a:prstDash val="solid"/>
                      <a:round/>
                      <a:headEnd len="sm" w="sm" type="none"/>
                      <a:tailEnd len="sm" w="sm" type="none"/>
                    </a:lnL>
                    <a:lnR cap="flat" cmpd="sng" w="76200">
                      <a:solidFill>
                        <a:schemeClr val="accent1"/>
                      </a:solidFill>
                      <a:prstDash val="solid"/>
                      <a:round/>
                      <a:headEnd len="sm" w="sm" type="none"/>
                      <a:tailEnd len="sm" w="sm" type="none"/>
                    </a:lnR>
                    <a:lnT cap="flat" cmpd="sng" w="76200">
                      <a:solidFill>
                        <a:schemeClr val="accent1"/>
                      </a:solidFill>
                      <a:prstDash val="solid"/>
                      <a:round/>
                      <a:headEnd len="sm" w="sm" type="none"/>
                      <a:tailEnd len="sm" w="sm" type="none"/>
                    </a:lnT>
                    <a:lnB cap="flat" cmpd="sng" w="76200">
                      <a:solidFill>
                        <a:schemeClr val="accent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lv-LV" sz="2400" u="none" cap="none" strike="noStrike">
                          <a:solidFill>
                            <a:srgbClr val="5D3C78"/>
                          </a:solidFill>
                          <a:latin typeface="Arial"/>
                          <a:ea typeface="Arial"/>
                          <a:cs typeface="Arial"/>
                          <a:sym typeface="Arial"/>
                        </a:rPr>
                        <a:t>nav tiešā kontakta ar nodarbību vadītāju un citiem kursa dalībniekiem</a:t>
                      </a:r>
                      <a:endParaRPr/>
                    </a:p>
                  </a:txBody>
                  <a:tcPr marT="45725" marB="45725" marR="91450" marL="91450">
                    <a:lnL cap="flat" cmpd="sng" w="762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76200">
                      <a:solidFill>
                        <a:schemeClr val="accent1"/>
                      </a:solidFill>
                      <a:prstDash val="solid"/>
                      <a:round/>
                      <a:headEnd len="sm" w="sm" type="none"/>
                      <a:tailEnd len="sm" w="sm" type="none"/>
                    </a:lnT>
                    <a:lnB cap="flat" cmpd="sng" w="76200">
                      <a:solidFill>
                        <a:schemeClr val="accent1"/>
                      </a:solidFill>
                      <a:prstDash val="solid"/>
                      <a:round/>
                      <a:headEnd len="sm" w="sm" type="none"/>
                      <a:tailEnd len="sm" w="sm" type="none"/>
                    </a:lnB>
                  </a:tcPr>
                </a:tc>
              </a:tr>
              <a:tr h="605200">
                <a:tc>
                  <a:txBody>
                    <a:bodyPr/>
                    <a:lstStyle/>
                    <a:p>
                      <a:pPr indent="0" lvl="0" marL="0" marR="0" rtl="0" algn="ctr">
                        <a:lnSpc>
                          <a:spcPct val="100000"/>
                        </a:lnSpc>
                        <a:spcBef>
                          <a:spcPts val="0"/>
                        </a:spcBef>
                        <a:spcAft>
                          <a:spcPts val="0"/>
                        </a:spcAft>
                        <a:buNone/>
                      </a:pPr>
                      <a:r>
                        <a:rPr b="1" i="0" lang="lv-LV" sz="2600" u="none" cap="none" strike="noStrike">
                          <a:solidFill>
                            <a:schemeClr val="lt2"/>
                          </a:solidFill>
                          <a:latin typeface="Arial"/>
                          <a:ea typeface="Arial"/>
                          <a:cs typeface="Arial"/>
                          <a:sym typeface="Arial"/>
                        </a:rPr>
                        <a:t>Iespējas</a:t>
                      </a:r>
                      <a:endParaRPr/>
                    </a:p>
                  </a:txBody>
                  <a:tcPr marT="45725" marB="45725" marR="91450" marL="91450">
                    <a:lnL cap="flat" cmpd="sng" w="12700">
                      <a:solidFill>
                        <a:schemeClr val="accent1"/>
                      </a:solidFill>
                      <a:prstDash val="solid"/>
                      <a:round/>
                      <a:headEnd len="sm" w="sm" type="none"/>
                      <a:tailEnd len="sm" w="sm" type="none"/>
                    </a:lnL>
                    <a:lnR cap="flat" cmpd="sng" w="76200">
                      <a:solidFill>
                        <a:schemeClr val="lt2"/>
                      </a:solidFill>
                      <a:prstDash val="solid"/>
                      <a:round/>
                      <a:headEnd len="sm" w="sm" type="none"/>
                      <a:tailEnd len="sm" w="sm" type="none"/>
                    </a:lnR>
                    <a:lnT cap="flat" cmpd="sng" w="76200">
                      <a:solidFill>
                        <a:schemeClr val="accent1"/>
                      </a:solidFill>
                      <a:prstDash val="solid"/>
                      <a:round/>
                      <a:headEnd len="sm" w="sm" type="none"/>
                      <a:tailEnd len="sm" w="sm" type="none"/>
                    </a:lnT>
                    <a:lnB cap="flat" cmpd="sng" w="76200">
                      <a:solidFill>
                        <a:schemeClr val="accent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None/>
                      </a:pPr>
                      <a:r>
                        <a:rPr b="1" i="0" lang="lv-LV" sz="2600" u="none" cap="none" strike="noStrike">
                          <a:solidFill>
                            <a:schemeClr val="lt2"/>
                          </a:solidFill>
                          <a:latin typeface="Arial"/>
                          <a:ea typeface="Arial"/>
                          <a:cs typeface="Arial"/>
                          <a:sym typeface="Arial"/>
                        </a:rPr>
                        <a:t>Draudi</a:t>
                      </a:r>
                      <a:endParaRPr/>
                    </a:p>
                  </a:txBody>
                  <a:tcPr marT="45725" marB="45725" marR="91450" marL="91450">
                    <a:lnL cap="flat" cmpd="sng" w="76200">
                      <a:solidFill>
                        <a:schemeClr val="lt2"/>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76200">
                      <a:solidFill>
                        <a:schemeClr val="accent1"/>
                      </a:solidFill>
                      <a:prstDash val="solid"/>
                      <a:round/>
                      <a:headEnd len="sm" w="sm" type="none"/>
                      <a:tailEnd len="sm" w="sm" type="none"/>
                    </a:lnT>
                    <a:lnB cap="flat" cmpd="sng" w="76200">
                      <a:solidFill>
                        <a:schemeClr val="accent1"/>
                      </a:solidFill>
                      <a:prstDash val="solid"/>
                      <a:round/>
                      <a:headEnd len="sm" w="sm" type="none"/>
                      <a:tailEnd len="sm" w="sm" type="none"/>
                    </a:lnB>
                    <a:solidFill>
                      <a:schemeClr val="accent1"/>
                    </a:solidFill>
                  </a:tcPr>
                </a:tc>
              </a:tr>
              <a:tr h="1006775">
                <a:tc>
                  <a:txBody>
                    <a:bodyPr/>
                    <a:lstStyle/>
                    <a:p>
                      <a:pPr indent="0" lvl="0" marL="0" marR="0" rtl="0" algn="l">
                        <a:lnSpc>
                          <a:spcPct val="100000"/>
                        </a:lnSpc>
                        <a:spcBef>
                          <a:spcPts val="0"/>
                        </a:spcBef>
                        <a:spcAft>
                          <a:spcPts val="0"/>
                        </a:spcAft>
                        <a:buClr>
                          <a:srgbClr val="000000"/>
                        </a:buClr>
                        <a:buSzPts val="2400"/>
                        <a:buFont typeface="Arial"/>
                        <a:buNone/>
                      </a:pPr>
                      <a:r>
                        <a:rPr lang="lv-LV" sz="2400" u="none" cap="none" strike="noStrike">
                          <a:solidFill>
                            <a:srgbClr val="5D3C78"/>
                          </a:solidFill>
                        </a:rPr>
                        <a:t>pašam jāorganizē savs laiks </a:t>
                      </a:r>
                      <a:r>
                        <a:rPr b="0" i="0" lang="lv-LV" sz="2400" u="none" cap="none" strike="noStrike">
                          <a:solidFill>
                            <a:srgbClr val="5D3C78"/>
                          </a:solidFill>
                          <a:latin typeface="Arial"/>
                          <a:ea typeface="Arial"/>
                          <a:cs typeface="Arial"/>
                          <a:sym typeface="Arial"/>
                        </a:rPr>
                        <a:t>sev izdevīgā laikā un vietā bez maksas</a:t>
                      </a:r>
                      <a:endParaRPr sz="2400" u="none" cap="none" strike="noStrike">
                        <a:solidFill>
                          <a:srgbClr val="5D3C78"/>
                        </a:solidFill>
                      </a:endParaRPr>
                    </a:p>
                    <a:p>
                      <a:pPr indent="0" lvl="0" marL="0" marR="0" rtl="0" algn="l">
                        <a:lnSpc>
                          <a:spcPct val="100000"/>
                        </a:lnSpc>
                        <a:spcBef>
                          <a:spcPts val="0"/>
                        </a:spcBef>
                        <a:spcAft>
                          <a:spcPts val="0"/>
                        </a:spcAft>
                        <a:buNone/>
                      </a:pPr>
                      <a:r>
                        <a:t/>
                      </a:r>
                      <a:endParaRPr sz="2400" u="none" cap="none" strike="noStrike">
                        <a:solidFill>
                          <a:srgbClr val="5D3C78"/>
                        </a:solidFill>
                      </a:endParaRPr>
                    </a:p>
                  </a:txBody>
                  <a:tcPr marT="45725" marB="45725" marR="91450" marL="91450">
                    <a:lnL cap="flat" cmpd="sng" w="12700">
                      <a:solidFill>
                        <a:schemeClr val="accent1"/>
                      </a:solidFill>
                      <a:prstDash val="solid"/>
                      <a:round/>
                      <a:headEnd len="sm" w="sm" type="none"/>
                      <a:tailEnd len="sm" w="sm" type="none"/>
                    </a:lnL>
                    <a:lnR cap="flat" cmpd="sng" w="76200">
                      <a:solidFill>
                        <a:schemeClr val="accent1"/>
                      </a:solidFill>
                      <a:prstDash val="solid"/>
                      <a:round/>
                      <a:headEnd len="sm" w="sm" type="none"/>
                      <a:tailEnd len="sm" w="sm" type="none"/>
                    </a:lnR>
                    <a:lnT cap="flat" cmpd="sng" w="762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lv-LV" sz="2400" u="none" cap="none" strike="noStrike">
                          <a:solidFill>
                            <a:srgbClr val="5D3C78"/>
                          </a:solidFill>
                        </a:rPr>
                        <a:t>var rasties tehniskas problēmas, ar kurām ir grūtības pašam tikt galā</a:t>
                      </a:r>
                      <a:endParaRPr/>
                    </a:p>
                  </a:txBody>
                  <a:tcPr marT="45725" marB="45725" marR="91450" marL="91450">
                    <a:lnL cap="flat" cmpd="sng" w="762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762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tcPr>
                </a:tc>
              </a:tr>
            </a:tbl>
          </a:graphicData>
        </a:graphic>
      </p:graphicFrame>
      <p:pic>
        <p:nvPicPr>
          <p:cNvPr id="182" name="Google Shape;182;p98"/>
          <p:cNvPicPr preferRelativeResize="0"/>
          <p:nvPr/>
        </p:nvPicPr>
        <p:blipFill rotWithShape="1">
          <a:blip r:embed="rId3">
            <a:alphaModFix/>
          </a:blip>
          <a:srcRect b="0" l="0" r="0" t="0"/>
          <a:stretch/>
        </p:blipFill>
        <p:spPr>
          <a:xfrm>
            <a:off x="0" y="6419850"/>
            <a:ext cx="428625" cy="438150"/>
          </a:xfrm>
          <a:prstGeom prst="rect">
            <a:avLst/>
          </a:prstGeom>
          <a:noFill/>
          <a:ln>
            <a:noFill/>
          </a:ln>
        </p:spPr>
      </p:pic>
      <p:pic>
        <p:nvPicPr>
          <p:cNvPr id="183" name="Google Shape;183;p98"/>
          <p:cNvPicPr preferRelativeResize="0"/>
          <p:nvPr/>
        </p:nvPicPr>
        <p:blipFill rotWithShape="1">
          <a:blip r:embed="rId4">
            <a:alphaModFix/>
          </a:blip>
          <a:srcRect b="0" l="0" r="0" t="0"/>
          <a:stretch/>
        </p:blipFill>
        <p:spPr>
          <a:xfrm>
            <a:off x="428625" y="6419850"/>
            <a:ext cx="3653123" cy="41476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99"/>
          <p:cNvSpPr txBox="1"/>
          <p:nvPr>
            <p:ph type="title"/>
          </p:nvPr>
        </p:nvSpPr>
        <p:spPr>
          <a:xfrm>
            <a:off x="435497" y="417095"/>
            <a:ext cx="8580166" cy="12896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accent1"/>
              </a:buClr>
              <a:buSzPts val="3600"/>
              <a:buFont typeface="Arial"/>
              <a:buNone/>
            </a:pPr>
            <a:r>
              <a:rPr lang="lv-LV"/>
              <a:t>Padomi</a:t>
            </a:r>
            <a:endParaRPr/>
          </a:p>
        </p:txBody>
      </p:sp>
      <p:sp>
        <p:nvSpPr>
          <p:cNvPr id="189" name="Google Shape;189;p99"/>
          <p:cNvSpPr txBox="1"/>
          <p:nvPr>
            <p:ph idx="1" type="body"/>
          </p:nvPr>
        </p:nvSpPr>
        <p:spPr>
          <a:xfrm>
            <a:off x="1088572" y="1103086"/>
            <a:ext cx="10232571" cy="509451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lv-LV"/>
              <a:t>Zemāk apkopoti daži padomi par mācīšanos tiešsaistē.</a:t>
            </a:r>
            <a:endParaRPr/>
          </a:p>
          <a:p>
            <a:pPr indent="0" lvl="0" marL="0" rtl="0" algn="l">
              <a:lnSpc>
                <a:spcPct val="90000"/>
              </a:lnSpc>
              <a:spcBef>
                <a:spcPts val="1000"/>
              </a:spcBef>
              <a:spcAft>
                <a:spcPts val="0"/>
              </a:spcAft>
              <a:buClr>
                <a:schemeClr val="dk1"/>
              </a:buClr>
              <a:buSzPts val="2400"/>
              <a:buNone/>
            </a:pPr>
            <a:r>
              <a:rPr lang="lv-LV"/>
              <a:t>1. Iepazīsties uzmanīgi ar kursa prasībām, organizāciju un sasniedzamajiem rezultātiem!</a:t>
            </a:r>
            <a:endParaRPr/>
          </a:p>
          <a:p>
            <a:pPr indent="0" lvl="0" marL="0" rtl="0" algn="l">
              <a:lnSpc>
                <a:spcPct val="90000"/>
              </a:lnSpc>
              <a:spcBef>
                <a:spcPts val="1000"/>
              </a:spcBef>
              <a:spcAft>
                <a:spcPts val="0"/>
              </a:spcAft>
              <a:buClr>
                <a:schemeClr val="dk1"/>
              </a:buClr>
              <a:buSzPts val="2400"/>
              <a:buNone/>
            </a:pPr>
            <a:r>
              <a:rPr lang="lv-LV"/>
              <a:t>2. Uzraksti savu mērķi šīm mācībām, kas ir tās prasmes, zināšanas, kuras gribi iemācīties. Esi ļoti konkrēts! </a:t>
            </a:r>
            <a:endParaRPr/>
          </a:p>
          <a:p>
            <a:pPr indent="0" lvl="0" marL="0" rtl="0" algn="l">
              <a:lnSpc>
                <a:spcPct val="90000"/>
              </a:lnSpc>
              <a:spcBef>
                <a:spcPts val="1000"/>
              </a:spcBef>
              <a:spcAft>
                <a:spcPts val="0"/>
              </a:spcAft>
              <a:buClr>
                <a:schemeClr val="dk1"/>
              </a:buClr>
              <a:buSzPts val="2400"/>
              <a:buNone/>
            </a:pPr>
            <a:r>
              <a:rPr lang="lv-LV"/>
              <a:t>3. Apzini savus mācīšanās paradumus – kas tev palīdz un kas traucē mācīties?</a:t>
            </a:r>
            <a:endParaRPr/>
          </a:p>
          <a:p>
            <a:pPr indent="0" lvl="0" marL="0" rtl="0" algn="l">
              <a:lnSpc>
                <a:spcPct val="90000"/>
              </a:lnSpc>
              <a:spcBef>
                <a:spcPts val="1000"/>
              </a:spcBef>
              <a:spcAft>
                <a:spcPts val="0"/>
              </a:spcAft>
              <a:buClr>
                <a:schemeClr val="dk1"/>
              </a:buClr>
              <a:buSzPts val="2400"/>
              <a:buNone/>
            </a:pPr>
            <a:r>
              <a:rPr lang="lv-LV"/>
              <a:t>4. Iekārto atbilstošu mācību vidi padomājot par apgaismojumu, aprīkojumu (piemēram, ērts krēsls un galds, datora austiņas), novērs iespējamos traucēkļus (piemēram, aizver sociālos tīklus, ieslēdz telefonam klusuma režīmu), sagādā visu nepieciešamo (piemēram, pierakstu kladi, ūdeni, kafiju utt.)</a:t>
            </a:r>
            <a:endParaRPr/>
          </a:p>
          <a:p>
            <a:pPr indent="-228600" lvl="0" marL="457200" rtl="0" algn="l">
              <a:lnSpc>
                <a:spcPct val="100000"/>
              </a:lnSpc>
              <a:spcBef>
                <a:spcPts val="0"/>
              </a:spcBef>
              <a:spcAft>
                <a:spcPts val="0"/>
              </a:spcAft>
              <a:buClr>
                <a:schemeClr val="accent1"/>
              </a:buClr>
              <a:buSzPts val="24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00"/>
          <p:cNvSpPr txBox="1"/>
          <p:nvPr>
            <p:ph type="title"/>
          </p:nvPr>
        </p:nvSpPr>
        <p:spPr>
          <a:xfrm>
            <a:off x="435497" y="417095"/>
            <a:ext cx="8580166" cy="12896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accent1"/>
              </a:buClr>
              <a:buSzPts val="3600"/>
              <a:buFont typeface="Arial"/>
              <a:buNone/>
            </a:pPr>
            <a:r>
              <a:rPr lang="lv-LV"/>
              <a:t>Padomi</a:t>
            </a:r>
            <a:endParaRPr/>
          </a:p>
        </p:txBody>
      </p:sp>
      <p:sp>
        <p:nvSpPr>
          <p:cNvPr id="195" name="Google Shape;195;p100"/>
          <p:cNvSpPr txBox="1"/>
          <p:nvPr>
            <p:ph idx="1" type="body"/>
          </p:nvPr>
        </p:nvSpPr>
        <p:spPr>
          <a:xfrm>
            <a:off x="1088572" y="1103087"/>
            <a:ext cx="10232571" cy="485616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dk1"/>
              </a:buClr>
              <a:buSzPts val="2400"/>
              <a:buNone/>
            </a:pPr>
            <a:r>
              <a:rPr lang="lv-LV"/>
              <a:t>5. Izvēlies mācībām atbilstošāko laiku.</a:t>
            </a:r>
            <a:endParaRPr/>
          </a:p>
          <a:p>
            <a:pPr indent="0" lvl="0" marL="0" rtl="0" algn="l">
              <a:lnSpc>
                <a:spcPct val="90000"/>
              </a:lnSpc>
              <a:spcBef>
                <a:spcPts val="1000"/>
              </a:spcBef>
              <a:spcAft>
                <a:spcPts val="0"/>
              </a:spcAft>
              <a:buClr>
                <a:schemeClr val="dk1"/>
              </a:buClr>
              <a:buSzPts val="2400"/>
              <a:buNone/>
            </a:pPr>
            <a:r>
              <a:rPr lang="lv-LV"/>
              <a:t>6. Izveido savu mācību plānu, saskaņo to ar savu ģimeni, lai viņi zina, ka tevi tajā laikā nevar traucēt. Turies pie sava mācību plāna tā, it kā tās būtu klātienes mācības, uz kurām jādodas.</a:t>
            </a:r>
            <a:endParaRPr/>
          </a:p>
          <a:p>
            <a:pPr indent="0" lvl="0" marL="0" rtl="0" algn="l">
              <a:lnSpc>
                <a:spcPct val="90000"/>
              </a:lnSpc>
              <a:spcBef>
                <a:spcPts val="1000"/>
              </a:spcBef>
              <a:spcAft>
                <a:spcPts val="0"/>
              </a:spcAft>
              <a:buClr>
                <a:schemeClr val="dk1"/>
              </a:buClr>
              <a:buSzPts val="2400"/>
              <a:buNone/>
            </a:pPr>
            <a:r>
              <a:rPr lang="lv-LV"/>
              <a:t>7.</a:t>
            </a:r>
            <a:r>
              <a:rPr b="1" lang="lv-LV" u="sng"/>
              <a:t> </a:t>
            </a:r>
            <a:r>
              <a:rPr lang="lv-LV" u="sng"/>
              <a:t>Ļauj sev kļūdīties!</a:t>
            </a:r>
            <a:r>
              <a:rPr lang="lv-LV"/>
              <a:t> Atceries, ka katrs misēklis ir iespēja izaugsmei!</a:t>
            </a:r>
            <a:endParaRPr/>
          </a:p>
          <a:p>
            <a:pPr indent="0" lvl="0" marL="0" rtl="0" algn="l">
              <a:lnSpc>
                <a:spcPct val="90000"/>
              </a:lnSpc>
              <a:spcBef>
                <a:spcPts val="1000"/>
              </a:spcBef>
              <a:spcAft>
                <a:spcPts val="0"/>
              </a:spcAft>
              <a:buClr>
                <a:schemeClr val="dk1"/>
              </a:buClr>
              <a:buSzPts val="2400"/>
              <a:buNone/>
            </a:pPr>
            <a:r>
              <a:rPr lang="lv-LV"/>
              <a:t>8. Ja rodas grūtības, vērsies pēc palīdzības.</a:t>
            </a:r>
            <a:endParaRPr/>
          </a:p>
          <a:p>
            <a:pPr indent="0" lvl="0" marL="0" rtl="0" algn="l">
              <a:lnSpc>
                <a:spcPct val="90000"/>
              </a:lnSpc>
              <a:spcBef>
                <a:spcPts val="1000"/>
              </a:spcBef>
              <a:spcAft>
                <a:spcPts val="0"/>
              </a:spcAft>
              <a:buClr>
                <a:schemeClr val="dk1"/>
              </a:buClr>
              <a:buSzPts val="2400"/>
              <a:buNone/>
            </a:pPr>
            <a:r>
              <a:rPr lang="lv-LV"/>
              <a:t>9. Mācīšanās tiešsaistē var būt ļoti vientuļš process, tāpēc ir svarīgi veidot saikni ar citiem dalībniekiem. </a:t>
            </a:r>
            <a:endParaRPr/>
          </a:p>
          <a:p>
            <a:pPr indent="0" lvl="0" marL="0" rtl="0" algn="l">
              <a:lnSpc>
                <a:spcPct val="90000"/>
              </a:lnSpc>
              <a:spcBef>
                <a:spcPts val="1000"/>
              </a:spcBef>
              <a:spcAft>
                <a:spcPts val="0"/>
              </a:spcAft>
              <a:buClr>
                <a:schemeClr val="dk1"/>
              </a:buClr>
              <a:buSzPts val="2400"/>
              <a:buNone/>
            </a:pPr>
            <a:r>
              <a:rPr lang="lv-LV"/>
              <a:t> </a:t>
            </a:r>
            <a:endParaRPr/>
          </a:p>
          <a:p>
            <a:pPr indent="0" lvl="0" marL="0" rtl="0" algn="l">
              <a:lnSpc>
                <a:spcPct val="90000"/>
              </a:lnSpc>
              <a:spcBef>
                <a:spcPts val="1000"/>
              </a:spcBef>
              <a:spcAft>
                <a:spcPts val="0"/>
              </a:spcAft>
              <a:buClr>
                <a:schemeClr val="dk1"/>
              </a:buClr>
              <a:buSzPts val="2400"/>
              <a:buNone/>
            </a:pPr>
            <a:r>
              <a:t/>
            </a:r>
            <a:endParaRPr/>
          </a:p>
          <a:p>
            <a:pPr indent="-228600" lvl="0" marL="457200" rtl="0" algn="l">
              <a:lnSpc>
                <a:spcPct val="100000"/>
              </a:lnSpc>
              <a:spcBef>
                <a:spcPts val="0"/>
              </a:spcBef>
              <a:spcAft>
                <a:spcPts val="0"/>
              </a:spcAft>
              <a:buClr>
                <a:schemeClr val="accent1"/>
              </a:buClr>
              <a:buSzPts val="24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01"/>
          <p:cNvSpPr txBox="1"/>
          <p:nvPr>
            <p:ph type="title"/>
          </p:nvPr>
        </p:nvSpPr>
        <p:spPr>
          <a:xfrm>
            <a:off x="435497" y="417095"/>
            <a:ext cx="8580166" cy="12896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accent1"/>
              </a:buClr>
              <a:buSzPts val="3600"/>
              <a:buFont typeface="Arial"/>
              <a:buNone/>
            </a:pPr>
            <a:r>
              <a:rPr lang="lv-LV"/>
              <a:t>Padomi</a:t>
            </a:r>
            <a:endParaRPr/>
          </a:p>
        </p:txBody>
      </p:sp>
      <p:sp>
        <p:nvSpPr>
          <p:cNvPr id="201" name="Google Shape;201;p101"/>
          <p:cNvSpPr txBox="1"/>
          <p:nvPr>
            <p:ph idx="1" type="body"/>
          </p:nvPr>
        </p:nvSpPr>
        <p:spPr>
          <a:xfrm>
            <a:off x="1088572" y="1103087"/>
            <a:ext cx="10232571" cy="485616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dk1"/>
              </a:buClr>
              <a:buSzPts val="2400"/>
              <a:buNone/>
            </a:pPr>
            <a:r>
              <a:rPr lang="lv-LV"/>
              <a:t>10. Lai tava mācīšanās būtu efektīvāka, sameklē sev mācīšanās partneri. Ja iespējams, veidojiet mācīšanās komandu savā skolā, lai varat apspriest redzēto un izlasīto.</a:t>
            </a:r>
            <a:endParaRPr/>
          </a:p>
          <a:p>
            <a:pPr indent="0" lvl="0" marL="0" rtl="0" algn="l">
              <a:lnSpc>
                <a:spcPct val="90000"/>
              </a:lnSpc>
              <a:spcBef>
                <a:spcPts val="1000"/>
              </a:spcBef>
              <a:spcAft>
                <a:spcPts val="0"/>
              </a:spcAft>
              <a:buClr>
                <a:schemeClr val="dk1"/>
              </a:buClr>
              <a:buSzPts val="2400"/>
              <a:buNone/>
            </a:pPr>
            <a:r>
              <a:rPr lang="lv-LV"/>
              <a:t>11. Plānojot mācības, ieplāno regulāras pauzes. Pauzes laikā neskaties citos ekrānos (piemēram, telefonā). Nomaini vidi un, ja ir iespēja, izej ārā!</a:t>
            </a:r>
            <a:endParaRPr/>
          </a:p>
          <a:p>
            <a:pPr indent="0" lvl="0" marL="0" rtl="0" algn="l">
              <a:lnSpc>
                <a:spcPct val="90000"/>
              </a:lnSpc>
              <a:spcBef>
                <a:spcPts val="1000"/>
              </a:spcBef>
              <a:spcAft>
                <a:spcPts val="0"/>
              </a:spcAft>
              <a:buClr>
                <a:schemeClr val="dk1"/>
              </a:buClr>
              <a:buSzPts val="2400"/>
              <a:buNone/>
            </a:pPr>
            <a:r>
              <a:rPr lang="lv-LV"/>
              <a:t>12. Ieplāno sev atalgojumu par paveikto - kādu našķi vai mīļāko TV pārraidi! Tas sūtīs pozitīvus signālus smadzenēm un veidos pozitīvas asociācijas ar mācīšanos tiešsaistē.</a:t>
            </a:r>
            <a:endParaRPr/>
          </a:p>
          <a:p>
            <a:pPr indent="0" lvl="0" marL="0" rtl="0" algn="l">
              <a:lnSpc>
                <a:spcPct val="90000"/>
              </a:lnSpc>
              <a:spcBef>
                <a:spcPts val="1000"/>
              </a:spcBef>
              <a:spcAft>
                <a:spcPts val="0"/>
              </a:spcAft>
              <a:buClr>
                <a:schemeClr val="dk1"/>
              </a:buClr>
              <a:buSzPts val="2400"/>
              <a:buNone/>
            </a:pPr>
            <a:r>
              <a:rPr lang="lv-LV"/>
              <a:t> </a:t>
            </a:r>
            <a:endParaRPr/>
          </a:p>
          <a:p>
            <a:pPr indent="0" lvl="0" marL="0" rtl="0" algn="l">
              <a:lnSpc>
                <a:spcPct val="90000"/>
              </a:lnSpc>
              <a:spcBef>
                <a:spcPts val="1000"/>
              </a:spcBef>
              <a:spcAft>
                <a:spcPts val="0"/>
              </a:spcAft>
              <a:buClr>
                <a:schemeClr val="dk1"/>
              </a:buClr>
              <a:buSzPts val="2400"/>
              <a:buNone/>
            </a:pPr>
            <a:r>
              <a:t/>
            </a:r>
            <a:endParaRPr/>
          </a:p>
          <a:p>
            <a:pPr indent="-228600" lvl="0" marL="457200" rtl="0" algn="l">
              <a:lnSpc>
                <a:spcPct val="100000"/>
              </a:lnSpc>
              <a:spcBef>
                <a:spcPts val="0"/>
              </a:spcBef>
              <a:spcAft>
                <a:spcPts val="0"/>
              </a:spcAft>
              <a:buClr>
                <a:schemeClr val="accent1"/>
              </a:buClr>
              <a:buSzPts val="24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2"/>
          <p:cNvSpPr txBox="1"/>
          <p:nvPr>
            <p:ph type="title"/>
          </p:nvPr>
        </p:nvSpPr>
        <p:spPr>
          <a:xfrm>
            <a:off x="2550619" y="1855693"/>
            <a:ext cx="7090763" cy="1573307"/>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b="0" lang="lv-LV"/>
              <a:t>Padziļinātā kursa veiksmīgākai ieviešanai </a:t>
            </a:r>
            <a:r>
              <a:rPr b="0" lang="lv-LV">
                <a:latin typeface="Arial"/>
                <a:ea typeface="Arial"/>
                <a:cs typeface="Arial"/>
                <a:sym typeface="Arial"/>
              </a:rPr>
              <a:t>skolās</a:t>
            </a:r>
            <a:endParaRPr/>
          </a:p>
        </p:txBody>
      </p:sp>
      <p:sp>
        <p:nvSpPr>
          <p:cNvPr id="80" name="Google Shape;80;p2"/>
          <p:cNvSpPr txBox="1"/>
          <p:nvPr>
            <p:ph idx="1" type="body"/>
          </p:nvPr>
        </p:nvSpPr>
        <p:spPr>
          <a:xfrm>
            <a:off x="2550619" y="3523129"/>
            <a:ext cx="7090763" cy="1479177"/>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chemeClr val="lt1"/>
              </a:buClr>
              <a:buSzPts val="2400"/>
              <a:buNone/>
            </a:pPr>
            <a:r>
              <a:rPr lang="lv-LV"/>
              <a:t>Anita Līva </a:t>
            </a:r>
            <a:endParaRPr/>
          </a:p>
          <a:p>
            <a:pPr indent="0" lvl="0" marL="0" rtl="0" algn="ctr">
              <a:lnSpc>
                <a:spcPct val="100000"/>
              </a:lnSpc>
              <a:spcBef>
                <a:spcPts val="0"/>
              </a:spcBef>
              <a:spcAft>
                <a:spcPts val="0"/>
              </a:spcAft>
              <a:buClr>
                <a:schemeClr val="lt1"/>
              </a:buClr>
              <a:buSzPts val="2400"/>
              <a:buNone/>
            </a:pPr>
            <a:r>
              <a:rPr lang="lv-LV"/>
              <a:t>Marina Juzova</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8"/>
          <p:cNvSpPr txBox="1"/>
          <p:nvPr>
            <p:ph type="title"/>
          </p:nvPr>
        </p:nvSpPr>
        <p:spPr>
          <a:xfrm>
            <a:off x="3514165" y="2642347"/>
            <a:ext cx="5163671" cy="157330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lv-LV"/>
              <a:t>Paldies! </a:t>
            </a:r>
            <a:endParaRPr/>
          </a:p>
        </p:txBody>
      </p:sp>
      <p:sp>
        <p:nvSpPr>
          <p:cNvPr id="207" name="Google Shape;207;p38"/>
          <p:cNvSpPr txBox="1"/>
          <p:nvPr>
            <p:ph idx="1" type="body"/>
          </p:nvPr>
        </p:nvSpPr>
        <p:spPr>
          <a:xfrm>
            <a:off x="3513932" y="4397375"/>
            <a:ext cx="5164137" cy="1425575"/>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lt2"/>
              </a:buClr>
              <a:buSzPts val="2400"/>
              <a:buNone/>
            </a:pPr>
            <a:r>
              <a:rPr lang="lv-LV"/>
              <a:t>www.skola2030.lv</a:t>
            </a:r>
            <a:endParaRPr/>
          </a:p>
          <a:p>
            <a:pPr indent="0" lvl="0" marL="0" rtl="0" algn="ctr">
              <a:lnSpc>
                <a:spcPct val="100000"/>
              </a:lnSpc>
              <a:spcBef>
                <a:spcPts val="0"/>
              </a:spcBef>
              <a:spcAft>
                <a:spcPts val="0"/>
              </a:spcAft>
              <a:buClr>
                <a:schemeClr val="lt2"/>
              </a:buClr>
              <a:buSzPts val="2400"/>
              <a:buNone/>
            </a:pPr>
            <a:r>
              <a:rPr lang="lv-LV"/>
              <a:t>facebook.com/Skola2030</a:t>
            </a:r>
            <a:endParaRPr/>
          </a:p>
          <a:p>
            <a:pPr indent="0" lvl="0" marL="0" rtl="0" algn="ctr">
              <a:lnSpc>
                <a:spcPct val="100000"/>
              </a:lnSpc>
              <a:spcBef>
                <a:spcPts val="0"/>
              </a:spcBef>
              <a:spcAft>
                <a:spcPts val="0"/>
              </a:spcAft>
              <a:buClr>
                <a:schemeClr val="lt2"/>
              </a:buClr>
              <a:buSzPts val="2400"/>
              <a:buNone/>
            </a:pPr>
            <a:r>
              <a:t/>
            </a:r>
            <a:endParaRPr/>
          </a:p>
        </p:txBody>
      </p:sp>
      <p:sp>
        <p:nvSpPr>
          <p:cNvPr id="208" name="Google Shape;208;p38"/>
          <p:cNvSpPr txBox="1"/>
          <p:nvPr/>
        </p:nvSpPr>
        <p:spPr>
          <a:xfrm>
            <a:off x="4724400" y="3200400"/>
            <a:ext cx="274320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lv-LV" sz="1800" u="none" cap="none" strike="noStrike">
                <a:solidFill>
                  <a:schemeClr val="dk1"/>
                </a:solidFill>
                <a:latin typeface="Arial"/>
                <a:ea typeface="Arial"/>
                <a:cs typeface="Arial"/>
                <a:sym typeface="Arial"/>
              </a:rPr>
              <a:t>Click to add text</a:t>
            </a:r>
            <a:endParaRPr b="0" i="0" sz="1400" u="none" cap="none" strike="noStrike">
              <a:solidFill>
                <a:srgbClr val="000000"/>
              </a:solidFill>
              <a:latin typeface="Arial"/>
              <a:ea typeface="Arial"/>
              <a:cs typeface="Arial"/>
              <a:sym typeface="Arial"/>
            </a:endParaRPr>
          </a:p>
        </p:txBody>
      </p:sp>
      <p:pic>
        <p:nvPicPr>
          <p:cNvPr id="209" name="Google Shape;209;p38"/>
          <p:cNvPicPr preferRelativeResize="0"/>
          <p:nvPr/>
        </p:nvPicPr>
        <p:blipFill rotWithShape="1">
          <a:blip r:embed="rId3">
            <a:alphaModFix/>
          </a:blip>
          <a:srcRect b="0" l="0" r="0" t="0"/>
          <a:stretch/>
        </p:blipFill>
        <p:spPr>
          <a:xfrm>
            <a:off x="193432" y="12010"/>
            <a:ext cx="4460630" cy="337305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84"/>
          <p:cNvSpPr txBox="1"/>
          <p:nvPr>
            <p:ph type="title"/>
          </p:nvPr>
        </p:nvSpPr>
        <p:spPr>
          <a:xfrm>
            <a:off x="435497" y="417095"/>
            <a:ext cx="8580166" cy="12896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Arial"/>
              <a:buNone/>
            </a:pPr>
            <a:r>
              <a:rPr lang="lv-LV"/>
              <a:t>Ievads</a:t>
            </a:r>
            <a:endParaRPr/>
          </a:p>
        </p:txBody>
      </p:sp>
      <p:sp>
        <p:nvSpPr>
          <p:cNvPr id="86" name="Google Shape;86;p84"/>
          <p:cNvSpPr txBox="1"/>
          <p:nvPr>
            <p:ph idx="1" type="body"/>
          </p:nvPr>
        </p:nvSpPr>
        <p:spPr>
          <a:xfrm>
            <a:off x="1351128" y="1706731"/>
            <a:ext cx="9007523" cy="447023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lv-LV"/>
              <a:t>Prieks jūs redzēt profesionālās pilnveides nodarbībās “Mācību saturs un pieeja Programmēšana II padziļinātā kursa īstenošanā”!  Šī jums būs iespēja kombinēti – gan pašmācības, gan vadītu mācību ceļā - veidot izpratni par Programmēšana II padziļinātajā kursā iekļauto tematu saturu, kā arī stiprināt prasmes, kas nepieciešamas šo kursu mācot skolēniem.</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lv-LV"/>
              <a:t>Lai šajās nodarbībās visi justos pēc iespējas brīvi, piedāvājam pāriet uz “tu” formu, tādēļ turpmāk uzdevumi būs noformēti, piemēram, “Noskaties video un atbildi uz jautājumiem!” vai “Izlasi tekstu un izvērtē, vai piekrīti dotajiem apgalvojumiem!”</a:t>
            </a:r>
            <a:endParaRPr/>
          </a:p>
          <a:p>
            <a:pPr indent="-228600" lvl="0" marL="457200" rtl="0" algn="l">
              <a:lnSpc>
                <a:spcPct val="90000"/>
              </a:lnSpc>
              <a:spcBef>
                <a:spcPts val="0"/>
              </a:spcBef>
              <a:spcAft>
                <a:spcPts val="0"/>
              </a:spcAft>
              <a:buSzPts val="2400"/>
              <a:buNone/>
            </a:pPr>
            <a:r>
              <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85"/>
          <p:cNvSpPr txBox="1"/>
          <p:nvPr>
            <p:ph type="title"/>
          </p:nvPr>
        </p:nvSpPr>
        <p:spPr>
          <a:xfrm>
            <a:off x="435497" y="417095"/>
            <a:ext cx="8580166" cy="1289635"/>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8108"/>
              <a:buFont typeface="Arial"/>
              <a:buNone/>
            </a:pPr>
            <a:r>
              <a:rPr lang="lv-LV" sz="3700"/>
              <a:t>Profesionālās pilnveides kursa apguves norise</a:t>
            </a:r>
            <a:br>
              <a:rPr b="0" lang="lv-LV" sz="3600">
                <a:solidFill>
                  <a:srgbClr val="38761D"/>
                </a:solidFill>
              </a:rPr>
            </a:br>
            <a:endParaRPr/>
          </a:p>
        </p:txBody>
      </p:sp>
      <p:sp>
        <p:nvSpPr>
          <p:cNvPr id="93" name="Google Shape;93;p85"/>
          <p:cNvSpPr txBox="1"/>
          <p:nvPr>
            <p:ph idx="1" type="body"/>
          </p:nvPr>
        </p:nvSpPr>
        <p:spPr>
          <a:xfrm>
            <a:off x="1093509" y="1706730"/>
            <a:ext cx="8908330" cy="3915025"/>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lt1"/>
              </a:buClr>
              <a:buSzPts val="2400"/>
              <a:buFont typeface="Arial"/>
              <a:buChar char="•"/>
            </a:pPr>
            <a:r>
              <a:rPr lang="lv-LV">
                <a:solidFill>
                  <a:schemeClr val="lt1"/>
                </a:solidFill>
              </a:rPr>
              <a:t>Profesionālās pilnveides kurss no 2021. gada janvāra līdz 2022. gada decembrim.</a:t>
            </a:r>
            <a:endParaRPr/>
          </a:p>
          <a:p>
            <a:pPr indent="-342900" lvl="0" marL="342900" rtl="0" algn="l">
              <a:lnSpc>
                <a:spcPct val="90000"/>
              </a:lnSpc>
              <a:spcBef>
                <a:spcPts val="0"/>
              </a:spcBef>
              <a:spcAft>
                <a:spcPts val="0"/>
              </a:spcAft>
              <a:buClr>
                <a:schemeClr val="lt1"/>
              </a:buClr>
              <a:buSzPts val="2400"/>
              <a:buFont typeface="Arial"/>
              <a:buChar char="•"/>
            </a:pPr>
            <a:r>
              <a:rPr lang="lv-LV">
                <a:solidFill>
                  <a:schemeClr val="lt1"/>
                </a:solidFill>
              </a:rPr>
              <a:t> Darbs notiks grupās kopīgi risinot un analizējot mācību programmas uzdevumus Skola2030 mācīšanās platformā  skolo.lv, strādājot tiešsaistē kopā ar citu skolu kolēģiem vai veicot patstāvīgus uzdevumus.</a:t>
            </a:r>
            <a:endParaRPr/>
          </a:p>
          <a:p>
            <a:pPr indent="-342900" lvl="0" marL="342900" rtl="0" algn="l">
              <a:lnSpc>
                <a:spcPct val="90000"/>
              </a:lnSpc>
              <a:spcBef>
                <a:spcPts val="0"/>
              </a:spcBef>
              <a:spcAft>
                <a:spcPts val="0"/>
              </a:spcAft>
              <a:buClr>
                <a:schemeClr val="lt1"/>
              </a:buClr>
              <a:buSzPts val="2400"/>
              <a:buFont typeface="Arial"/>
              <a:buChar char="•"/>
            </a:pPr>
            <a:r>
              <a:rPr lang="lv-LV">
                <a:solidFill>
                  <a:schemeClr val="lt1"/>
                </a:solidFill>
              </a:rPr>
              <a:t>Izmantosim github.com, replit.com, Python, SQLite3.  </a:t>
            </a:r>
            <a:endParaRPr/>
          </a:p>
          <a:p>
            <a:pPr indent="-342900" lvl="0" marL="342900" rtl="0" algn="l">
              <a:lnSpc>
                <a:spcPct val="90000"/>
              </a:lnSpc>
              <a:spcBef>
                <a:spcPts val="0"/>
              </a:spcBef>
              <a:spcAft>
                <a:spcPts val="0"/>
              </a:spcAft>
              <a:buClr>
                <a:schemeClr val="lt1"/>
              </a:buClr>
              <a:buSzPts val="2400"/>
              <a:buFont typeface="Arial"/>
              <a:buChar char="•"/>
            </a:pPr>
            <a:r>
              <a:rPr lang="lv-LV">
                <a:solidFill>
                  <a:schemeClr val="lt1"/>
                </a:solidFill>
              </a:rPr>
              <a:t>Kursa apguve kopumā aizņems 72–100 h, ieskaitot gan klātienes kopīgās mācības, gan patstāvīgi veicamos uzdevumus. </a:t>
            </a:r>
            <a:endParaRPr/>
          </a:p>
          <a:p>
            <a:pPr indent="-342900" lvl="0" marL="342900" rtl="0" algn="l">
              <a:lnSpc>
                <a:spcPct val="90000"/>
              </a:lnSpc>
              <a:spcBef>
                <a:spcPts val="0"/>
              </a:spcBef>
              <a:spcAft>
                <a:spcPts val="0"/>
              </a:spcAft>
              <a:buClr>
                <a:schemeClr val="lt1"/>
              </a:buClr>
              <a:buSzPts val="2400"/>
              <a:buFont typeface="Arial"/>
              <a:buChar char="•"/>
            </a:pPr>
            <a:r>
              <a:rPr lang="lv-LV">
                <a:solidFill>
                  <a:schemeClr val="lt1"/>
                </a:solidFill>
              </a:rPr>
              <a:t>Mācības notiks ar regularitāti 1–2 reizes mēnesī, vidēji mēnesī mācībām veltot 8 - 10 stundas. </a:t>
            </a:r>
            <a:endParaRPr/>
          </a:p>
          <a:p>
            <a:pPr indent="-342900" lvl="0" marL="342900" rtl="0" algn="l">
              <a:lnSpc>
                <a:spcPct val="90000"/>
              </a:lnSpc>
              <a:spcBef>
                <a:spcPts val="0"/>
              </a:spcBef>
              <a:spcAft>
                <a:spcPts val="0"/>
              </a:spcAft>
              <a:buClr>
                <a:schemeClr val="lt1"/>
              </a:buClr>
              <a:buSzPts val="2400"/>
              <a:buFont typeface="Arial"/>
              <a:buChar char="•"/>
            </a:pPr>
            <a:r>
              <a:rPr lang="lv-LV">
                <a:solidFill>
                  <a:schemeClr val="lt1"/>
                </a:solidFill>
              </a:rPr>
              <a:t>Mācības notiks grupās līdz 25 cilvēkiem, lai nodrošinātu iespēju sadarboties un iegūt kolēģus turpmākam atbalstam.</a:t>
            </a:r>
            <a:endParaRPr/>
          </a:p>
          <a:p>
            <a:pPr indent="0" lvl="0" marL="0" rtl="0" algn="l">
              <a:lnSpc>
                <a:spcPct val="90000"/>
              </a:lnSpc>
              <a:spcBef>
                <a:spcPts val="0"/>
              </a:spcBef>
              <a:spcAft>
                <a:spcPts val="0"/>
              </a:spcAft>
              <a:buClr>
                <a:schemeClr val="dk1"/>
              </a:buClr>
              <a:buSzPts val="2400"/>
              <a:buNone/>
            </a:pPr>
            <a:r>
              <a:t/>
            </a:r>
            <a:endParaRPr sz="2400">
              <a:solidFill>
                <a:srgbClr val="000000"/>
              </a:solidFill>
            </a:endParaRPr>
          </a:p>
          <a:p>
            <a:pPr indent="-228600" lvl="0" marL="457200" rtl="0" algn="l">
              <a:lnSpc>
                <a:spcPct val="100000"/>
              </a:lnSpc>
              <a:spcBef>
                <a:spcPts val="0"/>
              </a:spcBef>
              <a:spcAft>
                <a:spcPts val="0"/>
              </a:spcAft>
              <a:buClr>
                <a:schemeClr val="lt1"/>
              </a:buClr>
              <a:buSzPts val="2400"/>
              <a:buNone/>
            </a:pPr>
            <a:r>
              <a:t/>
            </a:r>
            <a:endParaRPr/>
          </a:p>
        </p:txBody>
      </p:sp>
      <p:pic>
        <p:nvPicPr>
          <p:cNvPr id="94" name="Google Shape;94;p85"/>
          <p:cNvPicPr preferRelativeResize="0"/>
          <p:nvPr/>
        </p:nvPicPr>
        <p:blipFill rotWithShape="1">
          <a:blip r:embed="rId3">
            <a:alphaModFix/>
          </a:blip>
          <a:srcRect b="0" l="0" r="0" t="0"/>
          <a:stretch/>
        </p:blipFill>
        <p:spPr>
          <a:xfrm>
            <a:off x="8887414" y="693320"/>
            <a:ext cx="2228850" cy="542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8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lv-LV" sz="3300"/>
              <a:t>Profesionālās pilnveides kursa apguves prasības</a:t>
            </a:r>
            <a:endParaRPr sz="3300"/>
          </a:p>
        </p:txBody>
      </p:sp>
      <p:sp>
        <p:nvSpPr>
          <p:cNvPr id="100" name="Google Shape;100;p86"/>
          <p:cNvSpPr txBox="1"/>
          <p:nvPr>
            <p:ph idx="1" type="body"/>
          </p:nvPr>
        </p:nvSpPr>
        <p:spPr>
          <a:xfrm>
            <a:off x="743932" y="1373139"/>
            <a:ext cx="10515600" cy="4351338"/>
          </a:xfrm>
          <a:prstGeom prst="rect">
            <a:avLst/>
          </a:prstGeom>
          <a:noFill/>
          <a:ln>
            <a:noFill/>
          </a:ln>
        </p:spPr>
        <p:txBody>
          <a:bodyPr anchorCtr="0" anchor="t" bIns="45700" lIns="91425" spcFirstLastPara="1" rIns="91425" wrap="square" tIns="45700">
            <a:noAutofit/>
          </a:bodyPr>
          <a:lstStyle/>
          <a:p>
            <a:pPr indent="-342900" lvl="0" marL="342900" rtl="0" algn="l">
              <a:lnSpc>
                <a:spcPct val="70000"/>
              </a:lnSpc>
              <a:spcBef>
                <a:spcPts val="0"/>
              </a:spcBef>
              <a:spcAft>
                <a:spcPts val="0"/>
              </a:spcAft>
              <a:buSzPts val="2380"/>
              <a:buFont typeface="Noto Sans Symbols"/>
              <a:buChar char="✔"/>
            </a:pPr>
            <a:r>
              <a:rPr b="1" lang="lv-LV" sz="2800"/>
              <a:t>70% </a:t>
            </a:r>
            <a:r>
              <a:rPr lang="lv-LV"/>
              <a:t>katra temata mācību uzdevumu regulāra izpilde: </a:t>
            </a:r>
            <a:endParaRPr/>
          </a:p>
          <a:p>
            <a:pPr indent="-342900" lvl="1" marL="800100" rtl="0" algn="l">
              <a:lnSpc>
                <a:spcPct val="70000"/>
              </a:lnSpc>
              <a:spcBef>
                <a:spcPts val="0"/>
              </a:spcBef>
              <a:spcAft>
                <a:spcPts val="0"/>
              </a:spcAft>
              <a:buSzPts val="2380"/>
              <a:buFont typeface="Noto Sans Symbols"/>
              <a:buChar char="⮚"/>
            </a:pPr>
            <a:r>
              <a:rPr lang="lv-LV"/>
              <a:t>OOP pasniegšanu un bibliotēku pievienošanu savām programmām.</a:t>
            </a:r>
            <a:endParaRPr/>
          </a:p>
          <a:p>
            <a:pPr indent="-342900" lvl="1" marL="800100" rtl="0" algn="l">
              <a:lnSpc>
                <a:spcPct val="70000"/>
              </a:lnSpc>
              <a:spcBef>
                <a:spcPts val="0"/>
              </a:spcBef>
              <a:spcAft>
                <a:spcPts val="0"/>
              </a:spcAft>
              <a:buSzPts val="2380"/>
              <a:buFont typeface="Noto Sans Symbols"/>
              <a:buChar char="⮚"/>
            </a:pPr>
            <a:r>
              <a:rPr lang="lv-LV"/>
              <a:t>Programmatūras specifikācijas veidošanu un darba plānošanu ar scrum metodoloģiju, ievērojot Agile filozofiju. </a:t>
            </a:r>
            <a:endParaRPr/>
          </a:p>
          <a:p>
            <a:pPr indent="-342900" lvl="1" marL="800100" rtl="0" algn="l">
              <a:lnSpc>
                <a:spcPct val="70000"/>
              </a:lnSpc>
              <a:spcBef>
                <a:spcPts val="0"/>
              </a:spcBef>
              <a:spcAft>
                <a:spcPts val="0"/>
              </a:spcAft>
              <a:buSzPts val="2380"/>
              <a:buFont typeface="Noto Sans Symbols"/>
              <a:buChar char="⮚"/>
            </a:pPr>
            <a:r>
              <a:rPr lang="lv-LV"/>
              <a:t>plānot un izveidot DB ar relāciju datubāzu pārvaldības sistēmu SQLite3. </a:t>
            </a:r>
            <a:endParaRPr/>
          </a:p>
          <a:p>
            <a:pPr indent="-342900" lvl="1" marL="800100" rtl="0" algn="l">
              <a:lnSpc>
                <a:spcPct val="70000"/>
              </a:lnSpc>
              <a:spcBef>
                <a:spcPts val="0"/>
              </a:spcBef>
              <a:spcAft>
                <a:spcPts val="0"/>
              </a:spcAft>
              <a:buSzPts val="2380"/>
              <a:buFont typeface="Noto Sans Symbols"/>
              <a:buChar char="⮚"/>
            </a:pPr>
            <a:r>
              <a:rPr lang="lv-LV"/>
              <a:t>Izmantot dažādas datu struktūras: masīvus, kopas, ierakstus, steku, rindu, sarakstus, koku, grafu, datni.</a:t>
            </a:r>
            <a:endParaRPr/>
          </a:p>
          <a:p>
            <a:pPr indent="-342900" lvl="1" marL="800100" rtl="0" algn="l">
              <a:lnSpc>
                <a:spcPct val="70000"/>
              </a:lnSpc>
              <a:spcBef>
                <a:spcPts val="0"/>
              </a:spcBef>
              <a:spcAft>
                <a:spcPts val="0"/>
              </a:spcAft>
              <a:buSzPts val="2380"/>
              <a:buFont typeface="Noto Sans Symbols"/>
              <a:buChar char="⮚"/>
            </a:pPr>
            <a:r>
              <a:rPr lang="lv-LV"/>
              <a:t>Realizē un iziet visu programmēšanas dzīves ciklu, kā arī regulāri reflektē par paveikto un plāno savu pedagoģisko darbību. </a:t>
            </a:r>
            <a:endParaRPr/>
          </a:p>
          <a:p>
            <a:pPr indent="-79200" lvl="0" marL="79200" rtl="0" algn="l">
              <a:lnSpc>
                <a:spcPct val="70000"/>
              </a:lnSpc>
              <a:spcBef>
                <a:spcPts val="1200"/>
              </a:spcBef>
              <a:spcAft>
                <a:spcPts val="0"/>
              </a:spcAft>
              <a:buSzPts val="2380"/>
              <a:buFont typeface="Noto Sans Symbols"/>
              <a:buChar char="✔"/>
            </a:pPr>
            <a:r>
              <a:rPr b="1" lang="lv-LV" sz="2800"/>
              <a:t>30% </a:t>
            </a:r>
            <a:r>
              <a:rPr lang="lv-LV"/>
              <a:t>2 mācību projekti:</a:t>
            </a:r>
            <a:endParaRPr/>
          </a:p>
          <a:p>
            <a:pPr indent="-457200" lvl="3" marL="993600" rtl="0" algn="l">
              <a:lnSpc>
                <a:spcPct val="70000"/>
              </a:lnSpc>
              <a:spcBef>
                <a:spcPts val="1200"/>
              </a:spcBef>
              <a:spcAft>
                <a:spcPts val="0"/>
              </a:spcAft>
              <a:buSzPts val="2030"/>
              <a:buFont typeface="Arial"/>
              <a:buAutoNum type="arabicPeriod"/>
            </a:pPr>
            <a:r>
              <a:rPr lang="lv-LV"/>
              <a:t>“</a:t>
            </a:r>
            <a:r>
              <a:rPr b="1" lang="lv-LV"/>
              <a:t>Jaunrades darbs</a:t>
            </a:r>
            <a:r>
              <a:rPr lang="lv-LV"/>
              <a:t>” - </a:t>
            </a:r>
            <a:r>
              <a:rPr lang="lv-LV" sz="2000"/>
              <a:t>dalībnieks izstrādā jaunrades darba idejas koncepciju, kas ietver darba mērķa un mērķa auditorijas noteikšanu, tēmas izpēti, refleksiju par iedvesmas avotiem, idejas vēstījumu un īstenošanas skices.</a:t>
            </a:r>
            <a:endParaRPr sz="2000"/>
          </a:p>
          <a:p>
            <a:pPr indent="-457200" lvl="3" marL="993600" rtl="0" algn="l">
              <a:lnSpc>
                <a:spcPct val="70000"/>
              </a:lnSpc>
              <a:spcBef>
                <a:spcPts val="1200"/>
              </a:spcBef>
              <a:spcAft>
                <a:spcPts val="0"/>
              </a:spcAft>
              <a:buSzPts val="2030"/>
              <a:buFont typeface="Arial"/>
              <a:buAutoNum type="arabicPeriod"/>
            </a:pPr>
            <a:r>
              <a:rPr lang="lv-LV"/>
              <a:t>“</a:t>
            </a:r>
            <a:r>
              <a:rPr b="1" lang="lv-LV"/>
              <a:t>Detalizēts temata plāns</a:t>
            </a:r>
            <a:r>
              <a:rPr lang="lv-LV"/>
              <a:t>” - </a:t>
            </a:r>
            <a:r>
              <a:rPr lang="lv-LV" sz="2000"/>
              <a:t>sadarbojoties grupās, detalizēti izplāno vienu tematu (līdz stundas līmenim) un atlasa/izstrādā temata apguvei skolēnam nepieciešamos materiālus digitālā formā. </a:t>
            </a:r>
            <a:endParaRPr sz="2000"/>
          </a:p>
        </p:txBody>
      </p:sp>
      <p:pic>
        <p:nvPicPr>
          <p:cNvPr id="101" name="Google Shape;101;p86"/>
          <p:cNvPicPr preferRelativeResize="0"/>
          <p:nvPr/>
        </p:nvPicPr>
        <p:blipFill rotWithShape="1">
          <a:blip r:embed="rId3">
            <a:alphaModFix/>
          </a:blip>
          <a:srcRect b="0" l="0" r="0" t="0"/>
          <a:stretch/>
        </p:blipFill>
        <p:spPr>
          <a:xfrm>
            <a:off x="-31228" y="6373080"/>
            <a:ext cx="466725" cy="457200"/>
          </a:xfrm>
          <a:prstGeom prst="rect">
            <a:avLst/>
          </a:prstGeom>
          <a:noFill/>
          <a:ln>
            <a:noFill/>
          </a:ln>
        </p:spPr>
      </p:pic>
      <p:pic>
        <p:nvPicPr>
          <p:cNvPr id="102" name="Google Shape;102;p86"/>
          <p:cNvPicPr preferRelativeResize="0"/>
          <p:nvPr/>
        </p:nvPicPr>
        <p:blipFill rotWithShape="1">
          <a:blip r:embed="rId4">
            <a:alphaModFix/>
          </a:blip>
          <a:srcRect b="0" l="0" r="0" t="0"/>
          <a:stretch/>
        </p:blipFill>
        <p:spPr>
          <a:xfrm>
            <a:off x="435497" y="6501108"/>
            <a:ext cx="1955314" cy="3215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87"/>
          <p:cNvSpPr txBox="1"/>
          <p:nvPr>
            <p:ph type="title"/>
          </p:nvPr>
        </p:nvSpPr>
        <p:spPr>
          <a:xfrm>
            <a:off x="435496" y="417095"/>
            <a:ext cx="8587479" cy="12896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accent1"/>
              </a:buClr>
              <a:buSzPts val="3600"/>
              <a:buFont typeface="Arial"/>
              <a:buNone/>
            </a:pPr>
            <a:r>
              <a:rPr lang="lv-LV" sz="3300"/>
              <a:t>Ievadā sasniedzamie rezultāti</a:t>
            </a:r>
            <a:endParaRPr sz="3300"/>
          </a:p>
        </p:txBody>
      </p:sp>
      <p:sp>
        <p:nvSpPr>
          <p:cNvPr id="108" name="Google Shape;108;p87"/>
          <p:cNvSpPr txBox="1"/>
          <p:nvPr>
            <p:ph idx="1" type="body"/>
          </p:nvPr>
        </p:nvSpPr>
        <p:spPr>
          <a:xfrm>
            <a:off x="1299411" y="2053389"/>
            <a:ext cx="9785683" cy="3705727"/>
          </a:xfrm>
          <a:prstGeom prst="rect">
            <a:avLst/>
          </a:prstGeom>
          <a:noFill/>
          <a:ln>
            <a:noFill/>
          </a:ln>
        </p:spPr>
        <p:txBody>
          <a:bodyPr anchorCtr="0" anchor="t" bIns="45700" lIns="91425" spcFirstLastPara="1" rIns="91425" wrap="square" tIns="45700">
            <a:normAutofit/>
          </a:bodyPr>
          <a:lstStyle/>
          <a:p>
            <a:pPr indent="-329566" lvl="0" marL="329566" rtl="0" algn="l">
              <a:lnSpc>
                <a:spcPct val="90000"/>
              </a:lnSpc>
              <a:spcBef>
                <a:spcPts val="0"/>
              </a:spcBef>
              <a:spcAft>
                <a:spcPts val="0"/>
              </a:spcAft>
              <a:buSzPts val="2800"/>
              <a:buFont typeface="Arial"/>
              <a:buChar char="•"/>
            </a:pPr>
            <a:r>
              <a:rPr lang="lv-LV"/>
              <a:t>I</a:t>
            </a:r>
            <a:r>
              <a:rPr b="0" i="0" lang="lv-LV" u="none" strike="noStrike"/>
              <a:t>zpr</a:t>
            </a:r>
            <a:r>
              <a:rPr lang="lv-LV"/>
              <a:t>as</a:t>
            </a:r>
            <a:r>
              <a:rPr b="0" i="0" lang="lv-LV" u="none" strike="noStrike"/>
              <a:t>t padziļinātā kursa mērķi, definēt skolēna ieguvumus.</a:t>
            </a:r>
            <a:endParaRPr/>
          </a:p>
          <a:p>
            <a:pPr indent="-329566" lvl="0" marL="329566" rtl="0" algn="l">
              <a:lnSpc>
                <a:spcPct val="90000"/>
              </a:lnSpc>
              <a:spcBef>
                <a:spcPts val="600"/>
              </a:spcBef>
              <a:spcAft>
                <a:spcPts val="0"/>
              </a:spcAft>
              <a:buSzPts val="2800"/>
              <a:buFont typeface="Arial"/>
              <a:buChar char="•"/>
            </a:pPr>
            <a:r>
              <a:rPr b="0" i="0" lang="lv-LV" u="none" strike="noStrike"/>
              <a:t>izpr</a:t>
            </a:r>
            <a:r>
              <a:rPr lang="lv-LV"/>
              <a:t>as</a:t>
            </a:r>
            <a:r>
              <a:rPr b="0" i="0" lang="lv-LV" u="none" strike="noStrike"/>
              <a:t>t kursa paraugprogrammas struktūras elementu nozīmi, saistību (</a:t>
            </a:r>
            <a:r>
              <a:rPr lang="lv-LV"/>
              <a:t>S</a:t>
            </a:r>
            <a:r>
              <a:rPr b="0" i="0" lang="lv-LV" u="none" strike="noStrike"/>
              <a:t>asniedzamie rezultāti, temata izpētes jautājumi, apguves norise, vērtēšanas uzdevumi u.c.).</a:t>
            </a:r>
            <a:endParaRPr/>
          </a:p>
          <a:p>
            <a:pPr indent="-329566" lvl="0" marL="329566" rtl="0" algn="l">
              <a:lnSpc>
                <a:spcPct val="90000"/>
              </a:lnSpc>
              <a:spcBef>
                <a:spcPts val="600"/>
              </a:spcBef>
              <a:spcAft>
                <a:spcPts val="0"/>
              </a:spcAft>
              <a:buSzPts val="2800"/>
              <a:buFont typeface="Arial"/>
              <a:buChar char="•"/>
            </a:pPr>
            <a:r>
              <a:rPr lang="lv-LV"/>
              <a:t>I</a:t>
            </a:r>
            <a:r>
              <a:rPr b="0" i="0" lang="lv-LV" u="none" strike="noStrike"/>
              <a:t>zvērtēt savu līdzšinējo vidusskolas satura mācīšanas pieredzi.</a:t>
            </a:r>
            <a:endParaRPr/>
          </a:p>
          <a:p>
            <a:pPr indent="-329566" lvl="0" marL="329566" rtl="0" algn="l">
              <a:lnSpc>
                <a:spcPct val="90000"/>
              </a:lnSpc>
              <a:spcBef>
                <a:spcPts val="600"/>
              </a:spcBef>
              <a:spcAft>
                <a:spcPts val="0"/>
              </a:spcAft>
              <a:buSzPts val="2800"/>
              <a:buFont typeface="Arial"/>
              <a:buChar char="•"/>
            </a:pPr>
            <a:r>
              <a:rPr lang="lv-LV"/>
              <a:t>I</a:t>
            </a:r>
            <a:r>
              <a:rPr b="0" i="0" lang="lv-LV" u="none" strike="noStrike"/>
              <a:t>zvirz</a:t>
            </a:r>
            <a:r>
              <a:rPr lang="lv-LV"/>
              <a:t>īt</a:t>
            </a:r>
            <a:r>
              <a:rPr b="0" i="0" lang="lv-LV" u="none" strike="noStrike"/>
              <a:t> savu mācību mērķi šim kursam. </a:t>
            </a:r>
            <a:endParaRPr/>
          </a:p>
          <a:p>
            <a:pPr indent="-329566" lvl="0" marL="329566" rtl="0" algn="l">
              <a:lnSpc>
                <a:spcPct val="90000"/>
              </a:lnSpc>
              <a:spcBef>
                <a:spcPts val="600"/>
              </a:spcBef>
              <a:spcAft>
                <a:spcPts val="0"/>
              </a:spcAft>
              <a:buSzPts val="2800"/>
              <a:buFont typeface="Arial"/>
              <a:buChar char="•"/>
            </a:pPr>
            <a:r>
              <a:rPr b="0" i="0" lang="lv-LV" u="none" strike="noStrike"/>
              <a:t>Zin</a:t>
            </a:r>
            <a:r>
              <a:rPr lang="lv-LV"/>
              <a:t>āt</a:t>
            </a:r>
            <a:r>
              <a:rPr b="0" i="0" lang="lv-LV" u="none" strike="noStrike"/>
              <a:t>, kā notiks mācības: organizācija, laiks, iesniedzamie darbi, lomas.</a:t>
            </a:r>
            <a:endParaRPr/>
          </a:p>
          <a:p>
            <a:pPr indent="-228600" lvl="0" marL="457200" rtl="0" algn="l">
              <a:lnSpc>
                <a:spcPct val="90000"/>
              </a:lnSpc>
              <a:spcBef>
                <a:spcPts val="600"/>
              </a:spcBef>
              <a:spcAft>
                <a:spcPts val="600"/>
              </a:spcAft>
              <a:buSzPts val="2400"/>
              <a:buNone/>
            </a:pPr>
            <a:r>
              <a:t/>
            </a:r>
            <a:endParaRPr sz="2000"/>
          </a:p>
        </p:txBody>
      </p:sp>
      <p:pic>
        <p:nvPicPr>
          <p:cNvPr id="109" name="Google Shape;109;p87"/>
          <p:cNvPicPr preferRelativeResize="0"/>
          <p:nvPr/>
        </p:nvPicPr>
        <p:blipFill rotWithShape="1">
          <a:blip r:embed="rId3">
            <a:alphaModFix/>
          </a:blip>
          <a:srcRect b="0" l="0" r="0" t="0"/>
          <a:stretch/>
        </p:blipFill>
        <p:spPr>
          <a:xfrm>
            <a:off x="0" y="6440905"/>
            <a:ext cx="438150" cy="447675"/>
          </a:xfrm>
          <a:prstGeom prst="rect">
            <a:avLst/>
          </a:prstGeom>
          <a:noFill/>
          <a:ln>
            <a:noFill/>
          </a:ln>
        </p:spPr>
      </p:pic>
      <p:pic>
        <p:nvPicPr>
          <p:cNvPr id="110" name="Google Shape;110;p87"/>
          <p:cNvPicPr preferRelativeResize="0"/>
          <p:nvPr/>
        </p:nvPicPr>
        <p:blipFill rotWithShape="1">
          <a:blip r:embed="rId4">
            <a:alphaModFix/>
          </a:blip>
          <a:srcRect b="0" l="0" r="0" t="0"/>
          <a:stretch/>
        </p:blipFill>
        <p:spPr>
          <a:xfrm>
            <a:off x="435496" y="6476075"/>
            <a:ext cx="1470878" cy="34766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88"/>
          <p:cNvSpPr txBox="1"/>
          <p:nvPr>
            <p:ph type="title"/>
          </p:nvPr>
        </p:nvSpPr>
        <p:spPr>
          <a:xfrm>
            <a:off x="994050" y="16127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4400"/>
              <a:buFont typeface="Calibri"/>
              <a:buNone/>
            </a:pPr>
            <a:r>
              <a:rPr lang="lv-LV" sz="3300"/>
              <a:t>Programmēšana II kursa mērķis un skolēna ieguvumi</a:t>
            </a:r>
            <a:endParaRPr sz="3300"/>
          </a:p>
        </p:txBody>
      </p:sp>
      <p:sp>
        <p:nvSpPr>
          <p:cNvPr id="116" name="Google Shape;116;p88"/>
          <p:cNvSpPr txBox="1"/>
          <p:nvPr>
            <p:ph idx="1" type="body"/>
          </p:nvPr>
        </p:nvSpPr>
        <p:spPr>
          <a:xfrm>
            <a:off x="681025" y="1486850"/>
            <a:ext cx="10515600" cy="48759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00000"/>
              </a:lnSpc>
              <a:spcBef>
                <a:spcPts val="0"/>
              </a:spcBef>
              <a:spcAft>
                <a:spcPts val="0"/>
              </a:spcAft>
              <a:buClr>
                <a:schemeClr val="dk1"/>
              </a:buClr>
              <a:buSzPts val="4356"/>
              <a:buNone/>
            </a:pPr>
            <a:r>
              <a:rPr lang="lv-LV" sz="2800"/>
              <a:t>Lai labāk izprastu padziļinātā kursa mērķi un definētu skolēna ieguvumus, izpildi nākamo uzdevumu!</a:t>
            </a:r>
            <a:endParaRPr sz="2800"/>
          </a:p>
          <a:p>
            <a:pPr indent="0" lvl="0" marL="0" rtl="0" algn="l">
              <a:lnSpc>
                <a:spcPct val="100000"/>
              </a:lnSpc>
              <a:spcBef>
                <a:spcPts val="0"/>
              </a:spcBef>
              <a:spcAft>
                <a:spcPts val="0"/>
              </a:spcAft>
              <a:buClr>
                <a:schemeClr val="dk1"/>
              </a:buClr>
              <a:buSzPts val="4356"/>
              <a:buFont typeface="Calibri"/>
              <a:buNone/>
            </a:pPr>
            <a:r>
              <a:t/>
            </a:r>
            <a:endParaRPr sz="2800"/>
          </a:p>
          <a:p>
            <a:pPr indent="0" lvl="0" marL="0" rtl="0" algn="l">
              <a:lnSpc>
                <a:spcPct val="90000"/>
              </a:lnSpc>
              <a:spcBef>
                <a:spcPts val="0"/>
              </a:spcBef>
              <a:spcAft>
                <a:spcPts val="0"/>
              </a:spcAft>
              <a:buClr>
                <a:schemeClr val="dk1"/>
              </a:buClr>
              <a:buSzPts val="2800"/>
              <a:buNone/>
            </a:pPr>
            <a:r>
              <a:rPr lang="lv-LV" sz="2800"/>
              <a:t>Iepazīsties ar materāliem par Programmēšana II padziļināto kursu un ieraksti forumā kopsavilkumu, kas atbild uz jautājumiem:</a:t>
            </a:r>
            <a:endParaRPr sz="2800"/>
          </a:p>
          <a:p>
            <a:pPr indent="-201930" lvl="0" marL="228600" rtl="0" algn="l">
              <a:lnSpc>
                <a:spcPct val="90000"/>
              </a:lnSpc>
              <a:spcBef>
                <a:spcPts val="1000"/>
              </a:spcBef>
              <a:spcAft>
                <a:spcPts val="0"/>
              </a:spcAft>
              <a:buClr>
                <a:schemeClr val="dk1"/>
              </a:buClr>
              <a:buSzPts val="2800"/>
              <a:buChar char="•"/>
            </a:pPr>
            <a:r>
              <a:rPr lang="lv-LV" sz="2800"/>
              <a:t>Kādi ir padziļinātā Programmēšana II kursa mērķi?</a:t>
            </a:r>
            <a:endParaRPr sz="2800"/>
          </a:p>
          <a:p>
            <a:pPr indent="-201930" lvl="0" marL="228600" rtl="0" algn="l">
              <a:lnSpc>
                <a:spcPct val="90000"/>
              </a:lnSpc>
              <a:spcBef>
                <a:spcPts val="1000"/>
              </a:spcBef>
              <a:spcAft>
                <a:spcPts val="0"/>
              </a:spcAft>
              <a:buClr>
                <a:schemeClr val="dk1"/>
              </a:buClr>
              <a:buSzPts val="2800"/>
              <a:buChar char="•"/>
            </a:pPr>
            <a:r>
              <a:rPr lang="lv-LV" sz="2800"/>
              <a:t>Kādi būs ieguvumiem skolēniem, šo kursu apgūstot?</a:t>
            </a:r>
            <a:endParaRPr sz="2800"/>
          </a:p>
          <a:p>
            <a:pPr indent="0" lvl="0" marL="0" rtl="0" algn="l">
              <a:lnSpc>
                <a:spcPct val="90000"/>
              </a:lnSpc>
              <a:spcBef>
                <a:spcPts val="1000"/>
              </a:spcBef>
              <a:spcAft>
                <a:spcPts val="0"/>
              </a:spcAft>
              <a:buClr>
                <a:srgbClr val="7F7F7F"/>
              </a:buClr>
              <a:buSzPts val="2000"/>
              <a:buNone/>
            </a:pPr>
            <a:r>
              <a:t/>
            </a:r>
            <a:endParaRPr sz="2800"/>
          </a:p>
          <a:p>
            <a:pPr indent="-228600" lvl="0" marL="457200" rtl="0" algn="l">
              <a:lnSpc>
                <a:spcPct val="100000"/>
              </a:lnSpc>
              <a:spcBef>
                <a:spcPts val="0"/>
              </a:spcBef>
              <a:spcAft>
                <a:spcPts val="0"/>
              </a:spcAft>
              <a:buClr>
                <a:schemeClr val="accent1"/>
              </a:buClr>
              <a:buSzPts val="2400"/>
              <a:buNone/>
            </a:pPr>
            <a:r>
              <a:rPr lang="lv-LV" sz="2800"/>
              <a:t>Mācību  programma (5.lpp.)  [tiešsaiste ] - [skatīts 21.07.2021.]. Pieejams:   </a:t>
            </a:r>
            <a:r>
              <a:rPr lang="lv-LV" sz="2800" u="sng">
                <a:solidFill>
                  <a:schemeClr val="hlink"/>
                </a:solidFill>
                <a:hlinkClick r:id="rId3"/>
              </a:rPr>
              <a:t>https://mape.skola2030.lv/resources/5290</a:t>
            </a:r>
            <a:r>
              <a:rPr lang="lv-LV" sz="2800"/>
              <a:t> </a:t>
            </a:r>
            <a:endParaRPr sz="2800"/>
          </a:p>
          <a:p>
            <a:pPr indent="0" lvl="0" marL="0" rtl="0" algn="l">
              <a:lnSpc>
                <a:spcPct val="90000"/>
              </a:lnSpc>
              <a:spcBef>
                <a:spcPts val="1000"/>
              </a:spcBef>
              <a:spcAft>
                <a:spcPts val="0"/>
              </a:spcAft>
              <a:buClr>
                <a:schemeClr val="dk1"/>
              </a:buClr>
              <a:buSzPts val="2000"/>
              <a:buNone/>
            </a:pPr>
            <a:r>
              <a:t/>
            </a:r>
            <a:endParaRPr i="1" sz="2000">
              <a:solidFill>
                <a:srgbClr val="7F7F7F"/>
              </a:solidFill>
            </a:endParaRPr>
          </a:p>
        </p:txBody>
      </p:sp>
      <p:pic>
        <p:nvPicPr>
          <p:cNvPr id="117" name="Google Shape;117;p88"/>
          <p:cNvPicPr preferRelativeResize="0"/>
          <p:nvPr/>
        </p:nvPicPr>
        <p:blipFill rotWithShape="1">
          <a:blip r:embed="rId4">
            <a:alphaModFix/>
          </a:blip>
          <a:srcRect b="0" l="0" r="0" t="0"/>
          <a:stretch/>
        </p:blipFill>
        <p:spPr>
          <a:xfrm>
            <a:off x="0" y="6362750"/>
            <a:ext cx="447675" cy="428625"/>
          </a:xfrm>
          <a:prstGeom prst="rect">
            <a:avLst/>
          </a:prstGeom>
          <a:noFill/>
          <a:ln>
            <a:noFill/>
          </a:ln>
        </p:spPr>
      </p:pic>
      <p:pic>
        <p:nvPicPr>
          <p:cNvPr id="118" name="Google Shape;118;p88"/>
          <p:cNvPicPr preferRelativeResize="0"/>
          <p:nvPr/>
        </p:nvPicPr>
        <p:blipFill rotWithShape="1">
          <a:blip r:embed="rId5">
            <a:alphaModFix/>
          </a:blip>
          <a:srcRect b="0" l="0" r="0" t="0"/>
          <a:stretch/>
        </p:blipFill>
        <p:spPr>
          <a:xfrm>
            <a:off x="447675" y="6397920"/>
            <a:ext cx="2857342" cy="333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90"/>
          <p:cNvSpPr txBox="1"/>
          <p:nvPr>
            <p:ph type="title"/>
          </p:nvPr>
        </p:nvSpPr>
        <p:spPr>
          <a:xfrm>
            <a:off x="1676400" y="321582"/>
            <a:ext cx="10515600" cy="4788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SzPct val="108108"/>
              <a:buNone/>
            </a:pPr>
            <a:r>
              <a:rPr lang="lv-LV" sz="3700"/>
              <a:t>Mācību snieguma vērtēšanas formas</a:t>
            </a:r>
            <a:endParaRPr sz="3700"/>
          </a:p>
        </p:txBody>
      </p:sp>
      <p:sp>
        <p:nvSpPr>
          <p:cNvPr id="124" name="Google Shape;124;p90"/>
          <p:cNvSpPr txBox="1"/>
          <p:nvPr>
            <p:ph idx="1" type="body"/>
          </p:nvPr>
        </p:nvSpPr>
        <p:spPr>
          <a:xfrm>
            <a:off x="838200" y="1086750"/>
            <a:ext cx="10515600" cy="5090100"/>
          </a:xfrm>
          <a:prstGeom prst="rect">
            <a:avLst/>
          </a:prstGeom>
          <a:noFill/>
          <a:ln>
            <a:noFill/>
          </a:ln>
        </p:spPr>
        <p:txBody>
          <a:bodyPr anchorCtr="0" anchor="t" bIns="45700" lIns="91425" spcFirstLastPara="1" rIns="91425" wrap="square" tIns="45700">
            <a:normAutofit/>
          </a:bodyPr>
          <a:lstStyle/>
          <a:p>
            <a:pPr indent="0" lvl="0" marL="116026" rtl="0" algn="l">
              <a:lnSpc>
                <a:spcPct val="100000"/>
              </a:lnSpc>
              <a:spcBef>
                <a:spcPts val="1000"/>
              </a:spcBef>
              <a:spcAft>
                <a:spcPts val="0"/>
              </a:spcAft>
              <a:buSzPts val="2070"/>
              <a:buNone/>
            </a:pPr>
            <a:r>
              <a:rPr lang="lv-LV" sz="2800"/>
              <a:t>Izlasi programmas parauga sadaļas “Kursa vērtēšanas saturs” un “Kursa apguves prasības” un zemāk atzīmē vienu vērtēšanas uzdevumu piemēru, kurš tev liekas visizaicinošākais, un  vienu, kuru tu būtu gatavs mācīt jau šobrīd. </a:t>
            </a:r>
            <a:endParaRPr/>
          </a:p>
          <a:p>
            <a:pPr indent="-209719" lvl="0" marL="457200" rtl="0" algn="l">
              <a:lnSpc>
                <a:spcPct val="100000"/>
              </a:lnSpc>
              <a:spcBef>
                <a:spcPts val="1000"/>
              </a:spcBef>
              <a:spcAft>
                <a:spcPts val="0"/>
              </a:spcAft>
              <a:buSzPts val="2070"/>
              <a:buNone/>
            </a:pPr>
            <a:r>
              <a:t/>
            </a:r>
            <a:endParaRPr sz="2800"/>
          </a:p>
          <a:p>
            <a:pPr indent="-228600" lvl="0" marL="457200" rtl="0" algn="l">
              <a:lnSpc>
                <a:spcPct val="100000"/>
              </a:lnSpc>
              <a:spcBef>
                <a:spcPts val="0"/>
              </a:spcBef>
              <a:spcAft>
                <a:spcPts val="0"/>
              </a:spcAft>
              <a:buClr>
                <a:schemeClr val="accent1"/>
              </a:buClr>
              <a:buSzPts val="2400"/>
              <a:buNone/>
            </a:pPr>
            <a:r>
              <a:rPr lang="lv-LV" sz="2800"/>
              <a:t>Programmēšanas II 4. pielikuma uzdevumi [tiešsaiste ] –</a:t>
            </a:r>
            <a:br>
              <a:rPr lang="lv-LV" sz="2800"/>
            </a:br>
            <a:r>
              <a:rPr lang="lv-LV" sz="2800"/>
              <a:t> [skatīts 05.12.2021.]. Pieejams: https://skolo.lv/mod/folder/view.php?id=6541541</a:t>
            </a:r>
            <a:endParaRPr/>
          </a:p>
          <a:p>
            <a:pPr indent="0" lvl="0" marL="0" rtl="0" algn="l">
              <a:lnSpc>
                <a:spcPct val="100000"/>
              </a:lnSpc>
              <a:spcBef>
                <a:spcPts val="1000"/>
              </a:spcBef>
              <a:spcAft>
                <a:spcPts val="0"/>
              </a:spcAft>
              <a:buSzPts val="2400"/>
              <a:buNone/>
            </a:pPr>
            <a:r>
              <a:t/>
            </a:r>
            <a:endParaRPr sz="2000"/>
          </a:p>
        </p:txBody>
      </p:sp>
      <p:pic>
        <p:nvPicPr>
          <p:cNvPr id="125" name="Google Shape;125;p90"/>
          <p:cNvPicPr preferRelativeResize="0"/>
          <p:nvPr/>
        </p:nvPicPr>
        <p:blipFill rotWithShape="1">
          <a:blip r:embed="rId3">
            <a:alphaModFix/>
          </a:blip>
          <a:srcRect b="0" l="0" r="0" t="0"/>
          <a:stretch/>
        </p:blipFill>
        <p:spPr>
          <a:xfrm>
            <a:off x="0" y="6391275"/>
            <a:ext cx="428625" cy="466725"/>
          </a:xfrm>
          <a:prstGeom prst="rect">
            <a:avLst/>
          </a:prstGeom>
          <a:noFill/>
          <a:ln>
            <a:noFill/>
          </a:ln>
        </p:spPr>
      </p:pic>
      <p:pic>
        <p:nvPicPr>
          <p:cNvPr id="126" name="Google Shape;126;p90"/>
          <p:cNvPicPr preferRelativeResize="0"/>
          <p:nvPr/>
        </p:nvPicPr>
        <p:blipFill rotWithShape="1">
          <a:blip r:embed="rId4">
            <a:alphaModFix/>
          </a:blip>
          <a:srcRect b="0" l="0" r="0" t="0"/>
          <a:stretch/>
        </p:blipFill>
        <p:spPr>
          <a:xfrm>
            <a:off x="428624" y="6426445"/>
            <a:ext cx="3679423" cy="34766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9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3600"/>
              <a:buNone/>
            </a:pPr>
            <a:r>
              <a:rPr lang="lv-LV" sz="3300"/>
              <a:t>Mācību darba organizācija Programmēšana II kursā</a:t>
            </a:r>
            <a:endParaRPr sz="3300"/>
          </a:p>
        </p:txBody>
      </p:sp>
      <p:sp>
        <p:nvSpPr>
          <p:cNvPr id="132" name="Google Shape;132;p9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fontScale="92500"/>
          </a:bodyPr>
          <a:lstStyle/>
          <a:p>
            <a:pPr indent="0" lvl="0" marL="0" rtl="0" algn="l">
              <a:lnSpc>
                <a:spcPct val="100000"/>
              </a:lnSpc>
              <a:spcBef>
                <a:spcPts val="1000"/>
              </a:spcBef>
              <a:spcAft>
                <a:spcPts val="0"/>
              </a:spcAft>
              <a:buSzPct val="92664"/>
              <a:buNone/>
            </a:pPr>
            <a:r>
              <a:rPr lang="lv-LV" sz="2800"/>
              <a:t>Izlasi paraugprogrammas sadaļu “Mācību darba organizācija” un atbildi uz jautājumiem zemāk norādītajā laukumā:</a:t>
            </a:r>
            <a:endParaRPr sz="2800"/>
          </a:p>
          <a:p>
            <a:pPr indent="-457200" lvl="0" marL="505682" rtl="0" algn="l">
              <a:lnSpc>
                <a:spcPct val="100000"/>
              </a:lnSpc>
              <a:spcBef>
                <a:spcPts val="1000"/>
              </a:spcBef>
              <a:spcAft>
                <a:spcPts val="0"/>
              </a:spcAft>
              <a:buSzPct val="109536"/>
              <a:buFont typeface="Noto Sans Symbols"/>
              <a:buChar char="⮚"/>
            </a:pPr>
            <a:r>
              <a:rPr lang="lv-LV" sz="2800"/>
              <a:t>Kādas ir sadarbības iespējas ar citiem kolēģiem manā skolā, lai īstenotu Programmēšana II kursa satura starpdisciplinaritāti? </a:t>
            </a:r>
            <a:endParaRPr sz="2800"/>
          </a:p>
          <a:p>
            <a:pPr indent="-457200" lvl="0" marL="505682" rtl="0" algn="l">
              <a:lnSpc>
                <a:spcPct val="100000"/>
              </a:lnSpc>
              <a:spcBef>
                <a:spcPts val="0"/>
              </a:spcBef>
              <a:spcAft>
                <a:spcPts val="0"/>
              </a:spcAft>
              <a:buSzPct val="109536"/>
              <a:buFont typeface="Noto Sans Symbols"/>
              <a:buChar char="⮚"/>
            </a:pPr>
            <a:r>
              <a:rPr lang="lv-LV" sz="2800"/>
              <a:t>Vai un par kādiem jautājumiem man būtu jāierosina saruna ar skolas mācību pārzini saistībā ar mācību darba organizāciju atbilstoši Programmēšana II kursam?</a:t>
            </a:r>
            <a:endParaRPr sz="2800"/>
          </a:p>
          <a:p>
            <a:pPr indent="-228568" lvl="0" marL="457200" rtl="0" algn="l">
              <a:lnSpc>
                <a:spcPct val="100000"/>
              </a:lnSpc>
              <a:spcBef>
                <a:spcPts val="0"/>
              </a:spcBef>
              <a:spcAft>
                <a:spcPts val="0"/>
              </a:spcAft>
              <a:buSzPct val="109536"/>
              <a:buNone/>
            </a:pPr>
            <a:r>
              <a:t/>
            </a:r>
            <a:endParaRPr sz="2800"/>
          </a:p>
          <a:p>
            <a:pPr indent="0" lvl="0" marL="48482" rtl="0" algn="l">
              <a:lnSpc>
                <a:spcPct val="100000"/>
              </a:lnSpc>
              <a:spcBef>
                <a:spcPts val="0"/>
              </a:spcBef>
              <a:spcAft>
                <a:spcPts val="0"/>
              </a:spcAft>
              <a:buSzPct val="117962"/>
              <a:buNone/>
            </a:pPr>
            <a:r>
              <a:rPr lang="lv-LV" sz="2600"/>
              <a:t>Ieteikumi mācību darba organizācijai [tiešsaiste ] –  [skatīts 05.12.2021.]. Pieejams: https://skolo.lv/mod/folder/view.php?id=8948932</a:t>
            </a:r>
            <a:endParaRPr sz="26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Skola2030">
      <a:dk1>
        <a:srgbClr val="000000"/>
      </a:dk1>
      <a:lt1>
        <a:srgbClr val="FFFFFF"/>
      </a:lt1>
      <a:dk2>
        <a:srgbClr val="000000"/>
      </a:dk2>
      <a:lt2>
        <a:srgbClr val="FFFFFF"/>
      </a:lt2>
      <a:accent1>
        <a:srgbClr val="7C51A0"/>
      </a:accent1>
      <a:accent2>
        <a:srgbClr val="F89C33"/>
      </a:accent2>
      <a:accent3>
        <a:srgbClr val="00B4A4"/>
      </a:accent3>
      <a:accent4>
        <a:srgbClr val="F96C4B"/>
      </a:accent4>
      <a:accent5>
        <a:srgbClr val="65BAE8"/>
      </a:accent5>
      <a:accent6>
        <a:srgbClr val="22A862"/>
      </a:accent6>
      <a:hlink>
        <a:srgbClr val="7C51A0"/>
      </a:hlink>
      <a:folHlink>
        <a:srgbClr val="F89C3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Marina Juzova</dc:creator>
  <dcterms:created xsi:type="dcterms:W3CDTF">2018-12-14T15:14:07Z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0x01010067E88174C1AD6648A7014A85443960BE</vt:lpwstr>
  </property>
  <property fmtid="{D5CDD505-2E9C-101B-9397-08002B2CF9AE}" pid="3" name="AuthorIds_UIVersion_2560">
    <vt:lpwstr>230</vt:lpwstr>
  </property>
</Properties>
</file>