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6004500" cy="51206400"/>
  <p:notesSz cx="6858000" cy="9144000"/>
  <p:defaultTextStyle>
    <a:defPPr>
      <a:defRPr lang="ru-RU"/>
    </a:defPPr>
    <a:lvl1pPr marL="0" algn="l" defTabSz="4983480" rtl="0" eaLnBrk="1" latinLnBrk="0" hangingPunct="1">
      <a:defRPr sz="9800" kern="1200">
        <a:solidFill>
          <a:schemeClr val="tx1"/>
        </a:solidFill>
        <a:latin typeface="+mn-lt"/>
        <a:ea typeface="+mn-ea"/>
        <a:cs typeface="+mn-cs"/>
      </a:defRPr>
    </a:lvl1pPr>
    <a:lvl2pPr marL="2491740" algn="l" defTabSz="4983480" rtl="0" eaLnBrk="1" latinLnBrk="0" hangingPunct="1">
      <a:defRPr sz="9800" kern="1200">
        <a:solidFill>
          <a:schemeClr val="tx1"/>
        </a:solidFill>
        <a:latin typeface="+mn-lt"/>
        <a:ea typeface="+mn-ea"/>
        <a:cs typeface="+mn-cs"/>
      </a:defRPr>
    </a:lvl2pPr>
    <a:lvl3pPr marL="4983480" algn="l" defTabSz="4983480" rtl="0" eaLnBrk="1" latinLnBrk="0" hangingPunct="1">
      <a:defRPr sz="9800" kern="1200">
        <a:solidFill>
          <a:schemeClr val="tx1"/>
        </a:solidFill>
        <a:latin typeface="+mn-lt"/>
        <a:ea typeface="+mn-ea"/>
        <a:cs typeface="+mn-cs"/>
      </a:defRPr>
    </a:lvl3pPr>
    <a:lvl4pPr marL="7475220" algn="l" defTabSz="4983480" rtl="0" eaLnBrk="1" latinLnBrk="0" hangingPunct="1">
      <a:defRPr sz="9800" kern="1200">
        <a:solidFill>
          <a:schemeClr val="tx1"/>
        </a:solidFill>
        <a:latin typeface="+mn-lt"/>
        <a:ea typeface="+mn-ea"/>
        <a:cs typeface="+mn-cs"/>
      </a:defRPr>
    </a:lvl4pPr>
    <a:lvl5pPr marL="9966960" algn="l" defTabSz="4983480" rtl="0" eaLnBrk="1" latinLnBrk="0" hangingPunct="1">
      <a:defRPr sz="9800" kern="1200">
        <a:solidFill>
          <a:schemeClr val="tx1"/>
        </a:solidFill>
        <a:latin typeface="+mn-lt"/>
        <a:ea typeface="+mn-ea"/>
        <a:cs typeface="+mn-cs"/>
      </a:defRPr>
    </a:lvl5pPr>
    <a:lvl6pPr marL="12458700" algn="l" defTabSz="4983480" rtl="0" eaLnBrk="1" latinLnBrk="0" hangingPunct="1">
      <a:defRPr sz="9800" kern="1200">
        <a:solidFill>
          <a:schemeClr val="tx1"/>
        </a:solidFill>
        <a:latin typeface="+mn-lt"/>
        <a:ea typeface="+mn-ea"/>
        <a:cs typeface="+mn-cs"/>
      </a:defRPr>
    </a:lvl6pPr>
    <a:lvl7pPr marL="14950440" algn="l" defTabSz="4983480" rtl="0" eaLnBrk="1" latinLnBrk="0" hangingPunct="1">
      <a:defRPr sz="9800" kern="1200">
        <a:solidFill>
          <a:schemeClr val="tx1"/>
        </a:solidFill>
        <a:latin typeface="+mn-lt"/>
        <a:ea typeface="+mn-ea"/>
        <a:cs typeface="+mn-cs"/>
      </a:defRPr>
    </a:lvl7pPr>
    <a:lvl8pPr marL="17442180" algn="l" defTabSz="4983480" rtl="0" eaLnBrk="1" latinLnBrk="0" hangingPunct="1">
      <a:defRPr sz="9800" kern="1200">
        <a:solidFill>
          <a:schemeClr val="tx1"/>
        </a:solidFill>
        <a:latin typeface="+mn-lt"/>
        <a:ea typeface="+mn-ea"/>
        <a:cs typeface="+mn-cs"/>
      </a:defRPr>
    </a:lvl8pPr>
    <a:lvl9pPr marL="19933920" algn="l" defTabSz="4983480" rtl="0" eaLnBrk="1" latinLnBrk="0" hangingPunct="1">
      <a:defRPr sz="9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376" autoAdjust="0"/>
  </p:normalViewPr>
  <p:slideViewPr>
    <p:cSldViewPr>
      <p:cViewPr varScale="1">
        <p:scale>
          <a:sx n="16" d="100"/>
          <a:sy n="16" d="100"/>
        </p:scale>
        <p:origin x="-2262" y="-246"/>
      </p:cViewPr>
      <p:guideLst>
        <p:guide orient="horz" pos="16128"/>
        <p:guide pos="113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661743" y="10241280"/>
            <a:ext cx="32404050" cy="13655040"/>
          </a:xfrm>
        </p:spPr>
        <p:txBody>
          <a:bodyPr vert="horz" lIns="249174" tIns="0" rIns="249174" bIns="0" anchor="b">
            <a:normAutofit/>
            <a:scene3d>
              <a:camera prst="orthographicFront"/>
              <a:lightRig rig="soft" dir="t">
                <a:rot lat="0" lon="0" rev="17220000"/>
              </a:lightRig>
            </a:scene3d>
            <a:sp3d prstMaterial="softEdge">
              <a:bevelT w="38100" h="38100"/>
            </a:sp3d>
          </a:bodyPr>
          <a:lstStyle>
            <a:lvl1pPr>
              <a:defRPr sz="262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ru-RU" smtClean="0"/>
              <a:t>Образец заголовка</a:t>
            </a:r>
            <a:endParaRPr kumimoji="0" lang="en-US"/>
          </a:p>
        </p:txBody>
      </p:sp>
      <p:sp>
        <p:nvSpPr>
          <p:cNvPr id="28" name="Дата 27"/>
          <p:cNvSpPr>
            <a:spLocks noGrp="1"/>
          </p:cNvSpPr>
          <p:nvPr>
            <p:ph type="dt" sz="half" idx="10"/>
          </p:nvPr>
        </p:nvSpPr>
        <p:spPr/>
        <p:txBody>
          <a:bodyPr/>
          <a:lstStyle/>
          <a:p>
            <a:fld id="{EB1A6AC6-CA3F-4E10-9CE5-962147B53206}" type="datetimeFigureOut">
              <a:rPr lang="ru-RU" smtClean="0"/>
              <a:t>05.10.2010</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C20CD2BB-8AF3-4600-9FEA-D2EF807CF14D}" type="slidenum">
              <a:rPr lang="ru-RU" smtClean="0"/>
              <a:t>‹#›</a:t>
            </a:fld>
            <a:endParaRPr lang="ru-RU"/>
          </a:p>
        </p:txBody>
      </p:sp>
      <p:sp>
        <p:nvSpPr>
          <p:cNvPr id="9" name="Подзаголовок 8"/>
          <p:cNvSpPr>
            <a:spLocks noGrp="1"/>
          </p:cNvSpPr>
          <p:nvPr>
            <p:ph type="subTitle" idx="1"/>
          </p:nvPr>
        </p:nvSpPr>
        <p:spPr>
          <a:xfrm>
            <a:off x="5400675" y="24876678"/>
            <a:ext cx="25203150" cy="13086080"/>
          </a:xfrm>
        </p:spPr>
        <p:txBody>
          <a:bodyPr/>
          <a:lstStyle>
            <a:lvl1pPr marL="0" indent="0" algn="ctr">
              <a:buNone/>
              <a:defRPr>
                <a:solidFill>
                  <a:schemeClr val="tx1"/>
                </a:solidFill>
              </a:defRPr>
            </a:lvl1pPr>
            <a:lvl2pPr marL="2491740" indent="0" algn="ctr">
              <a:buNone/>
            </a:lvl2pPr>
            <a:lvl3pPr marL="4983480" indent="0" algn="ctr">
              <a:buNone/>
            </a:lvl3pPr>
            <a:lvl4pPr marL="7475220" indent="0" algn="ctr">
              <a:buNone/>
            </a:lvl4pPr>
            <a:lvl5pPr marL="9966960" indent="0" algn="ctr">
              <a:buNone/>
            </a:lvl5pPr>
            <a:lvl6pPr marL="12458700" indent="0" algn="ctr">
              <a:buNone/>
            </a:lvl6pPr>
            <a:lvl7pPr marL="14950440" indent="0" algn="ctr">
              <a:buNone/>
            </a:lvl7pPr>
            <a:lvl8pPr marL="17442180" indent="0" algn="ctr">
              <a:buNone/>
            </a:lvl8pPr>
            <a:lvl9pPr marL="19933920" indent="0" algn="ctr">
              <a:buNone/>
            </a:lvl9pPr>
          </a:lstStyle>
          <a:p>
            <a:r>
              <a:rPr kumimoji="0" lang="ru-RU" smtClean="0"/>
              <a:t>Образец подзаголовка</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B1A6AC6-CA3F-4E10-9CE5-962147B53206}" type="datetimeFigureOut">
              <a:rPr lang="ru-RU" smtClean="0"/>
              <a:t>05.10.2010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26103262" y="2050634"/>
            <a:ext cx="8101013" cy="43691387"/>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1800225" y="2050634"/>
            <a:ext cx="23702963" cy="43691387"/>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B1A6AC6-CA3F-4E10-9CE5-962147B53206}" type="datetimeFigureOut">
              <a:rPr lang="ru-RU" smtClean="0"/>
              <a:t>05.10.2010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B1A6AC6-CA3F-4E10-9CE5-962147B53206}" type="datetimeFigureOut">
              <a:rPr lang="ru-RU" smtClean="0"/>
              <a:t>05.10.2010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Ref idx="1003">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0787" y="4551680"/>
            <a:ext cx="27903488" cy="1365504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62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6300787" y="18724802"/>
            <a:ext cx="27903488" cy="11272516"/>
          </a:xfrm>
        </p:spPr>
        <p:txBody>
          <a:bodyPr anchor="t"/>
          <a:lstStyle>
            <a:lvl1pPr marL="398678" indent="0" algn="l">
              <a:buNone/>
              <a:defRPr sz="10900">
                <a:solidFill>
                  <a:schemeClr val="tx1"/>
                </a:solidFill>
              </a:defRPr>
            </a:lvl1pPr>
            <a:lvl2pPr>
              <a:buNone/>
              <a:defRPr sz="9800">
                <a:solidFill>
                  <a:schemeClr val="tx1">
                    <a:tint val="75000"/>
                  </a:schemeClr>
                </a:solidFill>
              </a:defRPr>
            </a:lvl2pPr>
            <a:lvl3pPr>
              <a:buNone/>
              <a:defRPr sz="8700">
                <a:solidFill>
                  <a:schemeClr val="tx1">
                    <a:tint val="75000"/>
                  </a:schemeClr>
                </a:solidFill>
              </a:defRPr>
            </a:lvl3pPr>
            <a:lvl4pPr>
              <a:buNone/>
              <a:defRPr sz="7600">
                <a:solidFill>
                  <a:schemeClr val="tx1">
                    <a:tint val="75000"/>
                  </a:schemeClr>
                </a:solidFill>
              </a:defRPr>
            </a:lvl4pPr>
            <a:lvl5pPr>
              <a:buNone/>
              <a:defRPr sz="76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EB1A6AC6-CA3F-4E10-9CE5-962147B53206}" type="datetimeFigureOut">
              <a:rPr lang="ru-RU" smtClean="0"/>
              <a:t>05.10.2010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a:xfrm>
            <a:off x="31203900" y="47911177"/>
            <a:ext cx="3000375" cy="2726267"/>
          </a:xfrm>
        </p:spPr>
        <p:txBody>
          <a:bodyPr/>
          <a:lstStyle/>
          <a:p>
            <a:fld id="{C20CD2BB-8AF3-4600-9FEA-D2EF807CF14D}"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1800225" y="11948164"/>
            <a:ext cx="15901988" cy="33793857"/>
          </a:xfrm>
        </p:spPr>
        <p:txBody>
          <a:bodyPr/>
          <a:lstStyle>
            <a:lvl1pPr>
              <a:defRPr sz="14200"/>
            </a:lvl1pPr>
            <a:lvl2pPr>
              <a:defRPr sz="13100"/>
            </a:lvl2pPr>
            <a:lvl3pPr>
              <a:defRPr sz="10900"/>
            </a:lvl3pPr>
            <a:lvl4pPr>
              <a:defRPr sz="9800"/>
            </a:lvl4pPr>
            <a:lvl5pPr>
              <a:defRPr sz="9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18302287" y="11948164"/>
            <a:ext cx="15901988" cy="33793857"/>
          </a:xfrm>
        </p:spPr>
        <p:txBody>
          <a:bodyPr/>
          <a:lstStyle>
            <a:lvl1pPr>
              <a:defRPr sz="14200"/>
            </a:lvl1pPr>
            <a:lvl2pPr>
              <a:defRPr sz="13100"/>
            </a:lvl2pPr>
            <a:lvl3pPr>
              <a:defRPr sz="10900"/>
            </a:lvl3pPr>
            <a:lvl4pPr>
              <a:defRPr sz="9800"/>
            </a:lvl4pPr>
            <a:lvl5pPr>
              <a:defRPr sz="9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B1A6AC6-CA3F-4E10-9CE5-962147B53206}" type="datetimeFigureOut">
              <a:rPr lang="ru-RU" smtClean="0"/>
              <a:t>05.10.2010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5" y="2038773"/>
            <a:ext cx="32404050" cy="853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1800225" y="11462173"/>
            <a:ext cx="15908240" cy="5606623"/>
          </a:xfrm>
        </p:spPr>
        <p:txBody>
          <a:bodyPr anchor="ctr"/>
          <a:lstStyle>
            <a:lvl1pPr marL="0" indent="0">
              <a:buNone/>
              <a:defRPr sz="13100" b="0" cap="all" baseline="0">
                <a:solidFill>
                  <a:schemeClr val="tx1"/>
                </a:solidFill>
              </a:defRPr>
            </a:lvl1pPr>
            <a:lvl2pPr>
              <a:buNone/>
              <a:defRPr sz="10900" b="1"/>
            </a:lvl2pPr>
            <a:lvl3pPr>
              <a:buNone/>
              <a:defRPr sz="9800" b="1"/>
            </a:lvl3pPr>
            <a:lvl4pPr>
              <a:buNone/>
              <a:defRPr sz="8700" b="1"/>
            </a:lvl4pPr>
            <a:lvl5pPr>
              <a:buNone/>
              <a:defRPr sz="87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18289788" y="11462173"/>
            <a:ext cx="15914489" cy="5606623"/>
          </a:xfrm>
        </p:spPr>
        <p:txBody>
          <a:bodyPr anchor="ctr"/>
          <a:lstStyle>
            <a:lvl1pPr marL="0" indent="0">
              <a:buNone/>
              <a:defRPr sz="13100" b="0" cap="all" baseline="0">
                <a:solidFill>
                  <a:schemeClr val="tx1"/>
                </a:solidFill>
              </a:defRPr>
            </a:lvl1pPr>
            <a:lvl2pPr>
              <a:buNone/>
              <a:defRPr sz="10900" b="1"/>
            </a:lvl2pPr>
            <a:lvl3pPr>
              <a:buNone/>
              <a:defRPr sz="9800" b="1"/>
            </a:lvl3pPr>
            <a:lvl4pPr>
              <a:buNone/>
              <a:defRPr sz="8700" b="1"/>
            </a:lvl4pPr>
            <a:lvl5pPr>
              <a:buNone/>
              <a:defRPr sz="8700" b="1"/>
            </a:lvl5pPr>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1800225" y="17637764"/>
            <a:ext cx="15908240" cy="28104257"/>
          </a:xfrm>
        </p:spPr>
        <p:txBody>
          <a:bodyPr/>
          <a:lstStyle>
            <a:lvl1pPr>
              <a:defRPr sz="13100"/>
            </a:lvl1pPr>
            <a:lvl2pPr>
              <a:defRPr sz="10900"/>
            </a:lvl2pPr>
            <a:lvl3pPr>
              <a:defRPr sz="9800"/>
            </a:lvl3pPr>
            <a:lvl4pPr>
              <a:defRPr sz="8700"/>
            </a:lvl4pPr>
            <a:lvl5pPr>
              <a:defRPr sz="87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18289788" y="17637764"/>
            <a:ext cx="15914489" cy="28104257"/>
          </a:xfrm>
        </p:spPr>
        <p:txBody>
          <a:bodyPr/>
          <a:lstStyle>
            <a:lvl1pPr>
              <a:defRPr sz="13100"/>
            </a:lvl1pPr>
            <a:lvl2pPr>
              <a:defRPr sz="10900"/>
            </a:lvl2pPr>
            <a:lvl3pPr>
              <a:defRPr sz="9800"/>
            </a:lvl3pPr>
            <a:lvl4pPr>
              <a:defRPr sz="8700"/>
            </a:lvl4pPr>
            <a:lvl5pPr>
              <a:defRPr sz="87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EB1A6AC6-CA3F-4E10-9CE5-962147B53206}" type="datetimeFigureOut">
              <a:rPr lang="ru-RU" smtClean="0"/>
              <a:t>05.10.2010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EB1A6AC6-CA3F-4E10-9CE5-962147B53206}" type="datetimeFigureOut">
              <a:rPr lang="ru-RU" smtClean="0"/>
              <a:t>05.10.2010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B1A6AC6-CA3F-4E10-9CE5-962147B53206}" type="datetimeFigureOut">
              <a:rPr lang="ru-RU" smtClean="0"/>
              <a:t>05.10.2010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00227" y="2038773"/>
            <a:ext cx="11845232" cy="8676640"/>
          </a:xfrm>
        </p:spPr>
        <p:txBody>
          <a:bodyPr vert="horz" anchor="b">
            <a:normAutofit/>
            <a:sp3d prstMaterial="softEdge"/>
          </a:bodyPr>
          <a:lstStyle>
            <a:lvl1pPr algn="l">
              <a:buNone/>
              <a:defRPr sz="12000" b="0">
                <a:ln w="6350">
                  <a:noFill/>
                </a:ln>
                <a:solidFill>
                  <a:schemeClr val="accent1">
                    <a:tint val="73000"/>
                    <a:satMod val="180000"/>
                  </a:schemeClr>
                </a:solidFill>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1800227" y="11379204"/>
            <a:ext cx="11845232" cy="34362817"/>
          </a:xfrm>
        </p:spPr>
        <p:txBody>
          <a:bodyPr/>
          <a:lstStyle>
            <a:lvl1pPr marL="0" indent="0">
              <a:buNone/>
              <a:defRPr sz="7600"/>
            </a:lvl1pPr>
            <a:lvl2pPr>
              <a:buNone/>
              <a:defRPr sz="6500"/>
            </a:lvl2pPr>
            <a:lvl3pPr>
              <a:buNone/>
              <a:defRPr sz="5500"/>
            </a:lvl3pPr>
            <a:lvl4pPr>
              <a:buNone/>
              <a:defRPr sz="4900"/>
            </a:lvl4pPr>
            <a:lvl5pPr>
              <a:buNone/>
              <a:defRPr sz="4900"/>
            </a:lvl5pPr>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14076759" y="2038777"/>
            <a:ext cx="20127516" cy="43703244"/>
          </a:xfrm>
        </p:spPr>
        <p:txBody>
          <a:bodyPr/>
          <a:lstStyle>
            <a:lvl1pPr>
              <a:defRPr sz="14200"/>
            </a:lvl1pPr>
            <a:lvl2pPr>
              <a:defRPr sz="13100"/>
            </a:lvl2pPr>
            <a:lvl3pPr>
              <a:defRPr sz="12000"/>
            </a:lvl3pPr>
            <a:lvl4pPr>
              <a:defRPr sz="10900"/>
            </a:lvl4pPr>
            <a:lvl5pPr>
              <a:defRPr sz="9800"/>
            </a:lvl5p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EB1A6AC6-CA3F-4E10-9CE5-962147B53206}" type="datetimeFigureOut">
              <a:rPr lang="ru-RU" smtClean="0"/>
              <a:t>05.10.2010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00900" y="4551680"/>
            <a:ext cx="21602700" cy="3899750"/>
          </a:xfrm>
        </p:spPr>
        <p:txBody>
          <a:bodyPr lIns="249174" rIns="249174" bIns="0" anchor="b">
            <a:sp3d prstMaterial="softEdge"/>
          </a:bodyPr>
          <a:lstStyle>
            <a:lvl1pPr algn="ctr">
              <a:buNone/>
              <a:defRPr sz="109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7200900" y="13678747"/>
            <a:ext cx="21602700" cy="2958592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7400"/>
            </a:lvl1pPr>
          </a:lstStyle>
          <a:p>
            <a:pPr marL="0" algn="l" rtl="0" eaLnBrk="1" latinLnBrk="0" hangingPunct="1"/>
            <a:r>
              <a:rPr kumimoji="0" lang="ru-RU" smtClean="0">
                <a:solidFill>
                  <a:schemeClr val="lt1"/>
                </a:solidFill>
                <a:latin typeface="+mn-lt"/>
                <a:ea typeface="+mn-ea"/>
                <a:cs typeface="+mn-cs"/>
              </a:rPr>
              <a:t>Вставка рисунка</a:t>
            </a:r>
            <a:endParaRPr kumimoji="0" lang="en-US" dirty="0">
              <a:solidFill>
                <a:schemeClr val="lt1"/>
              </a:solidFill>
              <a:latin typeface="+mn-lt"/>
              <a:ea typeface="+mn-ea"/>
              <a:cs typeface="+mn-cs"/>
            </a:endParaRPr>
          </a:p>
        </p:txBody>
      </p:sp>
      <p:sp>
        <p:nvSpPr>
          <p:cNvPr id="4" name="Текст 3"/>
          <p:cNvSpPr>
            <a:spLocks noGrp="1"/>
          </p:cNvSpPr>
          <p:nvPr>
            <p:ph type="body" sz="half" idx="2"/>
          </p:nvPr>
        </p:nvSpPr>
        <p:spPr>
          <a:xfrm>
            <a:off x="7200900" y="8712009"/>
            <a:ext cx="21602700" cy="3959962"/>
          </a:xfrm>
        </p:spPr>
        <p:txBody>
          <a:bodyPr lIns="249174" tIns="249174" rIns="249174" anchor="t"/>
          <a:lstStyle>
            <a:lvl1pPr marL="0" indent="0" algn="ctr">
              <a:buNone/>
              <a:defRPr sz="7600"/>
            </a:lvl1pPr>
            <a:lvl2pPr>
              <a:defRPr sz="6500"/>
            </a:lvl2pPr>
            <a:lvl3pPr>
              <a:defRPr sz="5500"/>
            </a:lvl3pPr>
            <a:lvl4pPr>
              <a:defRPr sz="4900"/>
            </a:lvl4pPr>
            <a:lvl5pPr>
              <a:defRPr sz="4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EB1A6AC6-CA3F-4E10-9CE5-962147B53206}" type="datetimeFigureOut">
              <a:rPr lang="ru-RU" smtClean="0"/>
              <a:t>05.10.2010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20CD2BB-8AF3-4600-9FEA-D2EF807CF14D}"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1800225" y="2050630"/>
            <a:ext cx="32404050" cy="8534400"/>
          </a:xfrm>
          <a:prstGeom prst="rect">
            <a:avLst/>
          </a:prstGeom>
        </p:spPr>
        <p:txBody>
          <a:bodyPr vert="horz" lIns="498348" tIns="249174" rIns="498348" bIns="249174" anchor="ctr">
            <a:normAutofit/>
            <a:scene3d>
              <a:camera prst="orthographicFront"/>
              <a:lightRig rig="soft" dir="t">
                <a:rot lat="0" lon="0" rev="16800000"/>
              </a:lightRig>
            </a:scene3d>
            <a:sp3d prstMaterial="softEdge">
              <a:bevelT w="38100" h="38100"/>
            </a:sp3d>
          </a:bodyPr>
          <a:lstStyle/>
          <a:p>
            <a:r>
              <a:rPr kumimoji="0" lang="ru-RU" smtClean="0"/>
              <a:t>Образец заголовка</a:t>
            </a:r>
            <a:endParaRPr kumimoji="0" lang="en-US"/>
          </a:p>
        </p:txBody>
      </p:sp>
      <p:sp>
        <p:nvSpPr>
          <p:cNvPr id="13" name="Текст 12"/>
          <p:cNvSpPr>
            <a:spLocks noGrp="1"/>
          </p:cNvSpPr>
          <p:nvPr>
            <p:ph type="body" idx="1"/>
          </p:nvPr>
        </p:nvSpPr>
        <p:spPr>
          <a:xfrm>
            <a:off x="1800225" y="11948160"/>
            <a:ext cx="32404050" cy="35161728"/>
          </a:xfrm>
          <a:prstGeom prst="rect">
            <a:avLst/>
          </a:prstGeom>
        </p:spPr>
        <p:txBody>
          <a:bodyPr vert="horz" lIns="498348" tIns="249174" rIns="498348" bIns="249174">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1800225" y="47911177"/>
            <a:ext cx="8401050" cy="2726267"/>
          </a:xfrm>
          <a:prstGeom prst="rect">
            <a:avLst/>
          </a:prstGeom>
        </p:spPr>
        <p:txBody>
          <a:bodyPr vert="horz" lIns="498348" tIns="249174" rIns="498348" bIns="249174" anchor="b"/>
          <a:lstStyle>
            <a:lvl1pPr algn="l" eaLnBrk="1" latinLnBrk="0" hangingPunct="1">
              <a:defRPr kumimoji="0" sz="6500">
                <a:solidFill>
                  <a:schemeClr val="tx1">
                    <a:shade val="50000"/>
                  </a:schemeClr>
                </a:solidFill>
              </a:defRPr>
            </a:lvl1pPr>
          </a:lstStyle>
          <a:p>
            <a:fld id="{EB1A6AC6-CA3F-4E10-9CE5-962147B53206}" type="datetimeFigureOut">
              <a:rPr lang="ru-RU" smtClean="0"/>
              <a:t>05.10.2010</a:t>
            </a:fld>
            <a:endParaRPr lang="ru-RU"/>
          </a:p>
        </p:txBody>
      </p:sp>
      <p:sp>
        <p:nvSpPr>
          <p:cNvPr id="3" name="Нижний колонтитул 2"/>
          <p:cNvSpPr>
            <a:spLocks noGrp="1"/>
          </p:cNvSpPr>
          <p:nvPr>
            <p:ph type="ftr" sz="quarter" idx="3"/>
          </p:nvPr>
        </p:nvSpPr>
        <p:spPr>
          <a:xfrm>
            <a:off x="12301538" y="47911177"/>
            <a:ext cx="11401425" cy="2726267"/>
          </a:xfrm>
          <a:prstGeom prst="rect">
            <a:avLst/>
          </a:prstGeom>
        </p:spPr>
        <p:txBody>
          <a:bodyPr vert="horz" lIns="498348" tIns="249174" rIns="498348" bIns="249174" anchor="b"/>
          <a:lstStyle>
            <a:lvl1pPr algn="ctr" eaLnBrk="1" latinLnBrk="0" hangingPunct="1">
              <a:defRPr kumimoji="0" sz="6500">
                <a:solidFill>
                  <a:schemeClr val="tx1">
                    <a:shade val="50000"/>
                  </a:schemeClr>
                </a:solidFill>
              </a:defRPr>
            </a:lvl1pPr>
          </a:lstStyle>
          <a:p>
            <a:endParaRPr lang="ru-RU"/>
          </a:p>
        </p:txBody>
      </p:sp>
      <p:sp>
        <p:nvSpPr>
          <p:cNvPr id="23" name="Номер слайда 22"/>
          <p:cNvSpPr>
            <a:spLocks noGrp="1"/>
          </p:cNvSpPr>
          <p:nvPr>
            <p:ph type="sldNum" sz="quarter" idx="4"/>
          </p:nvPr>
        </p:nvSpPr>
        <p:spPr>
          <a:xfrm>
            <a:off x="31203900" y="47911177"/>
            <a:ext cx="3000375" cy="2726267"/>
          </a:xfrm>
          <a:prstGeom prst="rect">
            <a:avLst/>
          </a:prstGeom>
        </p:spPr>
        <p:txBody>
          <a:bodyPr vert="horz" lIns="0" tIns="249174" rIns="0" bIns="249174" anchor="b"/>
          <a:lstStyle>
            <a:lvl1pPr algn="r" eaLnBrk="1" latinLnBrk="0" hangingPunct="1">
              <a:defRPr kumimoji="0" sz="6500">
                <a:solidFill>
                  <a:schemeClr val="tx1">
                    <a:shade val="50000"/>
                  </a:schemeClr>
                </a:solidFill>
              </a:defRPr>
            </a:lvl1pPr>
          </a:lstStyle>
          <a:p>
            <a:fld id="{C20CD2BB-8AF3-4600-9FEA-D2EF807CF14D}" type="slidenum">
              <a:rPr lang="ru-RU" smtClean="0"/>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223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990088" indent="-2242566" algn="l" rtl="0" eaLnBrk="1" latinLnBrk="0" hangingPunct="1">
        <a:spcBef>
          <a:spcPct val="20000"/>
        </a:spcBef>
        <a:buClr>
          <a:schemeClr val="tx1">
            <a:shade val="95000"/>
          </a:schemeClr>
        </a:buClr>
        <a:buSzPct val="65000"/>
        <a:buFont typeface="Wingdings 2"/>
        <a:buChar char=""/>
        <a:defRPr kumimoji="0" sz="15300" kern="1200">
          <a:solidFill>
            <a:schemeClr val="tx1"/>
          </a:solidFill>
          <a:latin typeface="+mn-lt"/>
          <a:ea typeface="+mn-ea"/>
          <a:cs typeface="+mn-cs"/>
        </a:defRPr>
      </a:lvl1pPr>
      <a:lvl2pPr marL="4734306" indent="-1544879" algn="l" rtl="0" eaLnBrk="1" latinLnBrk="0" hangingPunct="1">
        <a:spcBef>
          <a:spcPct val="20000"/>
        </a:spcBef>
        <a:buClr>
          <a:schemeClr val="tx1"/>
        </a:buClr>
        <a:buSzPct val="80000"/>
        <a:buFont typeface="Wingdings 2"/>
        <a:buChar char=""/>
        <a:defRPr kumimoji="0" sz="13100" kern="1200">
          <a:solidFill>
            <a:schemeClr val="tx1"/>
          </a:solidFill>
          <a:latin typeface="+mn-lt"/>
          <a:ea typeface="+mn-ea"/>
          <a:cs typeface="+mn-cs"/>
        </a:defRPr>
      </a:lvl2pPr>
      <a:lvl3pPr marL="6179515" indent="-1245870" algn="l" rtl="0" eaLnBrk="1" latinLnBrk="0" hangingPunct="1">
        <a:spcBef>
          <a:spcPct val="20000"/>
        </a:spcBef>
        <a:buClr>
          <a:schemeClr val="tx1"/>
        </a:buClr>
        <a:buSzPct val="95000"/>
        <a:buFont typeface="Wingdings"/>
        <a:buChar char=""/>
        <a:defRPr kumimoji="0" sz="12000" kern="1200">
          <a:solidFill>
            <a:schemeClr val="tx1"/>
          </a:solidFill>
          <a:latin typeface="+mn-lt"/>
          <a:ea typeface="+mn-ea"/>
          <a:cs typeface="+mn-cs"/>
        </a:defRPr>
      </a:lvl3pPr>
      <a:lvl4pPr marL="7375550" indent="-996696" algn="l" rtl="0" eaLnBrk="1" latinLnBrk="0" hangingPunct="1">
        <a:spcBef>
          <a:spcPct val="20000"/>
        </a:spcBef>
        <a:buClr>
          <a:schemeClr val="tx1"/>
        </a:buClr>
        <a:buSzPct val="100000"/>
        <a:buFont typeface="Wingdings 3"/>
        <a:buChar char=""/>
        <a:defRPr kumimoji="0" sz="10900" kern="1200">
          <a:solidFill>
            <a:schemeClr val="tx1"/>
          </a:solidFill>
          <a:latin typeface="+mn-lt"/>
          <a:ea typeface="+mn-ea"/>
          <a:cs typeface="+mn-cs"/>
        </a:defRPr>
      </a:lvl4pPr>
      <a:lvl5pPr marL="8422081" indent="-996696" algn="l" rtl="0" eaLnBrk="1" latinLnBrk="0" hangingPunct="1">
        <a:spcBef>
          <a:spcPct val="20000"/>
        </a:spcBef>
        <a:buClr>
          <a:schemeClr val="tx1"/>
        </a:buClr>
        <a:buFont typeface="Wingdings 2"/>
        <a:buChar char=""/>
        <a:defRPr kumimoji="0" sz="10900" kern="1200">
          <a:solidFill>
            <a:schemeClr val="tx1"/>
          </a:solidFill>
          <a:latin typeface="+mn-lt"/>
          <a:ea typeface="+mn-ea"/>
          <a:cs typeface="+mn-cs"/>
        </a:defRPr>
      </a:lvl5pPr>
      <a:lvl6pPr marL="9618116" indent="-996696" algn="l" rtl="0" eaLnBrk="1" latinLnBrk="0" hangingPunct="1">
        <a:spcBef>
          <a:spcPct val="20000"/>
        </a:spcBef>
        <a:buClr>
          <a:schemeClr val="tx1"/>
        </a:buClr>
        <a:buFont typeface="Wingdings 3"/>
        <a:buChar char=""/>
        <a:defRPr kumimoji="0" sz="9800" kern="1200">
          <a:solidFill>
            <a:schemeClr val="tx1"/>
          </a:solidFill>
          <a:latin typeface="+mn-lt"/>
          <a:ea typeface="+mn-ea"/>
          <a:cs typeface="+mn-cs"/>
        </a:defRPr>
      </a:lvl6pPr>
      <a:lvl7pPr marL="10714482" indent="-996696" algn="l" rtl="0" eaLnBrk="1" latinLnBrk="0" hangingPunct="1">
        <a:spcBef>
          <a:spcPct val="20000"/>
        </a:spcBef>
        <a:buClr>
          <a:schemeClr val="tx1"/>
        </a:buClr>
        <a:buFont typeface="Wingdings 2"/>
        <a:buChar char=""/>
        <a:defRPr kumimoji="0" sz="8700" kern="1200">
          <a:solidFill>
            <a:schemeClr val="tx1"/>
          </a:solidFill>
          <a:latin typeface="+mn-lt"/>
          <a:ea typeface="+mn-ea"/>
          <a:cs typeface="+mn-cs"/>
        </a:defRPr>
      </a:lvl7pPr>
      <a:lvl8pPr marL="11810848" indent="-996696" algn="l" rtl="0" eaLnBrk="1" latinLnBrk="0" hangingPunct="1">
        <a:spcBef>
          <a:spcPct val="20000"/>
        </a:spcBef>
        <a:buClr>
          <a:schemeClr val="tx1"/>
        </a:buClr>
        <a:buFont typeface="Wingdings 2"/>
        <a:buChar char=""/>
        <a:defRPr kumimoji="0" sz="7600" kern="1200">
          <a:solidFill>
            <a:schemeClr val="tx1"/>
          </a:solidFill>
          <a:latin typeface="+mn-lt"/>
          <a:ea typeface="+mn-ea"/>
          <a:cs typeface="+mn-cs"/>
        </a:defRPr>
      </a:lvl8pPr>
      <a:lvl9pPr marL="12907213" indent="-996696" algn="l" rtl="0" eaLnBrk="1" latinLnBrk="0" hangingPunct="1">
        <a:spcBef>
          <a:spcPct val="20000"/>
        </a:spcBef>
        <a:buClr>
          <a:schemeClr val="tx1"/>
        </a:buClr>
        <a:buFont typeface="Wingdings 2"/>
        <a:buChar char=""/>
        <a:defRPr kumimoji="0" sz="7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491740" algn="l" rtl="0" eaLnBrk="1" latinLnBrk="0" hangingPunct="1">
        <a:defRPr kumimoji="0" kern="1200">
          <a:solidFill>
            <a:schemeClr val="tx1"/>
          </a:solidFill>
          <a:latin typeface="+mn-lt"/>
          <a:ea typeface="+mn-ea"/>
          <a:cs typeface="+mn-cs"/>
        </a:defRPr>
      </a:lvl2pPr>
      <a:lvl3pPr marL="4983480" algn="l" rtl="0" eaLnBrk="1" latinLnBrk="0" hangingPunct="1">
        <a:defRPr kumimoji="0" kern="1200">
          <a:solidFill>
            <a:schemeClr val="tx1"/>
          </a:solidFill>
          <a:latin typeface="+mn-lt"/>
          <a:ea typeface="+mn-ea"/>
          <a:cs typeface="+mn-cs"/>
        </a:defRPr>
      </a:lvl3pPr>
      <a:lvl4pPr marL="7475220" algn="l" rtl="0" eaLnBrk="1" latinLnBrk="0" hangingPunct="1">
        <a:defRPr kumimoji="0" kern="1200">
          <a:solidFill>
            <a:schemeClr val="tx1"/>
          </a:solidFill>
          <a:latin typeface="+mn-lt"/>
          <a:ea typeface="+mn-ea"/>
          <a:cs typeface="+mn-cs"/>
        </a:defRPr>
      </a:lvl4pPr>
      <a:lvl5pPr marL="9966960" algn="l" rtl="0" eaLnBrk="1" latinLnBrk="0" hangingPunct="1">
        <a:defRPr kumimoji="0" kern="1200">
          <a:solidFill>
            <a:schemeClr val="tx1"/>
          </a:solidFill>
          <a:latin typeface="+mn-lt"/>
          <a:ea typeface="+mn-ea"/>
          <a:cs typeface="+mn-cs"/>
        </a:defRPr>
      </a:lvl5pPr>
      <a:lvl6pPr marL="12458700" algn="l" rtl="0" eaLnBrk="1" latinLnBrk="0" hangingPunct="1">
        <a:defRPr kumimoji="0" kern="1200">
          <a:solidFill>
            <a:schemeClr val="tx1"/>
          </a:solidFill>
          <a:latin typeface="+mn-lt"/>
          <a:ea typeface="+mn-ea"/>
          <a:cs typeface="+mn-cs"/>
        </a:defRPr>
      </a:lvl6pPr>
      <a:lvl7pPr marL="14950440" algn="l" rtl="0" eaLnBrk="1" latinLnBrk="0" hangingPunct="1">
        <a:defRPr kumimoji="0" kern="1200">
          <a:solidFill>
            <a:schemeClr val="tx1"/>
          </a:solidFill>
          <a:latin typeface="+mn-lt"/>
          <a:ea typeface="+mn-ea"/>
          <a:cs typeface="+mn-cs"/>
        </a:defRPr>
      </a:lvl7pPr>
      <a:lvl8pPr marL="17442180" algn="l" rtl="0" eaLnBrk="1" latinLnBrk="0" hangingPunct="1">
        <a:defRPr kumimoji="0" kern="1200">
          <a:solidFill>
            <a:schemeClr val="tx1"/>
          </a:solidFill>
          <a:latin typeface="+mn-lt"/>
          <a:ea typeface="+mn-ea"/>
          <a:cs typeface="+mn-cs"/>
        </a:defRPr>
      </a:lvl8pPr>
      <a:lvl9pPr marL="1993392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jpeg"/><Relationship Id="rId18" Type="http://schemas.openxmlformats.org/officeDocument/2006/relationships/image" Target="../media/image17.jpeg"/><Relationship Id="rId3" Type="http://schemas.openxmlformats.org/officeDocument/2006/relationships/image" Target="../media/image5.png"/><Relationship Id="rId21" Type="http://schemas.openxmlformats.org/officeDocument/2006/relationships/image" Target="../media/image20.png"/><Relationship Id="rId7" Type="http://schemas.openxmlformats.org/officeDocument/2006/relationships/oleObject" Target="../embeddings/oleObject3.bin"/><Relationship Id="rId12" Type="http://schemas.openxmlformats.org/officeDocument/2006/relationships/image" Target="../media/image11.jpeg"/><Relationship Id="rId17" Type="http://schemas.openxmlformats.org/officeDocument/2006/relationships/image" Target="../media/image16.wmf"/><Relationship Id="rId25" Type="http://schemas.openxmlformats.org/officeDocument/2006/relationships/image" Target="../media/image24.png"/><Relationship Id="rId2" Type="http://schemas.openxmlformats.org/officeDocument/2006/relationships/slideLayout" Target="../slideLayouts/slideLayout1.xml"/><Relationship Id="rId16" Type="http://schemas.openxmlformats.org/officeDocument/2006/relationships/image" Target="../media/image15.jpeg"/><Relationship Id="rId20" Type="http://schemas.openxmlformats.org/officeDocument/2006/relationships/image" Target="../media/image19.jpe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jpeg"/><Relationship Id="rId24" Type="http://schemas.openxmlformats.org/officeDocument/2006/relationships/image" Target="../media/image23.png"/><Relationship Id="rId5" Type="http://schemas.openxmlformats.org/officeDocument/2006/relationships/oleObject" Target="../embeddings/oleObject1.bin"/><Relationship Id="rId15" Type="http://schemas.openxmlformats.org/officeDocument/2006/relationships/image" Target="../media/image14.jpeg"/><Relationship Id="rId23" Type="http://schemas.openxmlformats.org/officeDocument/2006/relationships/image" Target="../media/image22.png"/><Relationship Id="rId10" Type="http://schemas.openxmlformats.org/officeDocument/2006/relationships/image" Target="../media/image9.jpeg"/><Relationship Id="rId19" Type="http://schemas.openxmlformats.org/officeDocument/2006/relationships/image" Target="../media/image18.jpeg"/><Relationship Id="rId4" Type="http://schemas.openxmlformats.org/officeDocument/2006/relationships/image" Target="../media/image6.jpeg"/><Relationship Id="rId9" Type="http://schemas.openxmlformats.org/officeDocument/2006/relationships/image" Target="../media/image8.jpeg"/><Relationship Id="rId14" Type="http://schemas.openxmlformats.org/officeDocument/2006/relationships/image" Target="../media/image13.jpeg"/><Relationship Id="rId22"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Picture 8"/>
          <p:cNvPicPr>
            <a:picLocks noChangeAspect="1" noChangeArrowheads="1"/>
          </p:cNvPicPr>
          <p:nvPr/>
        </p:nvPicPr>
        <p:blipFill>
          <a:blip r:embed="rId3"/>
          <a:srcRect/>
          <a:stretch>
            <a:fillRect/>
          </a:stretch>
        </p:blipFill>
        <p:spPr bwMode="auto">
          <a:xfrm>
            <a:off x="30432336" y="31961182"/>
            <a:ext cx="4267200" cy="590391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99" name="Прямоугольник 98"/>
          <p:cNvSpPr/>
          <p:nvPr/>
        </p:nvSpPr>
        <p:spPr>
          <a:xfrm>
            <a:off x="142876" y="33604256"/>
            <a:ext cx="11501392" cy="16573616"/>
          </a:xfrm>
          <a:prstGeom prst="rect">
            <a:avLst/>
          </a:prstGeom>
          <a:gradFill>
            <a:gsLst>
              <a:gs pos="20000">
                <a:schemeClr val="accent1">
                  <a:tint val="9000"/>
                  <a:alpha val="43000"/>
                </a:schemeClr>
              </a:gs>
              <a:gs pos="100000">
                <a:schemeClr val="accent1">
                  <a:tint val="70000"/>
                  <a:satMod val="100000"/>
                  <a:alpha val="3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8" name="Прямоугольник 77"/>
          <p:cNvSpPr/>
          <p:nvPr/>
        </p:nvSpPr>
        <p:spPr>
          <a:xfrm>
            <a:off x="14144598" y="11244162"/>
            <a:ext cx="12930278" cy="7429552"/>
          </a:xfrm>
          <a:prstGeom prst="rect">
            <a:avLst/>
          </a:prstGeom>
          <a:gradFill>
            <a:gsLst>
              <a:gs pos="20000">
                <a:schemeClr val="accent1">
                  <a:tint val="9000"/>
                  <a:alpha val="43000"/>
                </a:schemeClr>
              </a:gs>
              <a:gs pos="100000">
                <a:schemeClr val="accent1">
                  <a:tint val="70000"/>
                  <a:satMod val="100000"/>
                  <a:alpha val="3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79" name="Прямоугольник 78"/>
          <p:cNvSpPr/>
          <p:nvPr/>
        </p:nvSpPr>
        <p:spPr>
          <a:xfrm>
            <a:off x="22645720" y="12029980"/>
            <a:ext cx="13144592" cy="7429552"/>
          </a:xfrm>
          <a:prstGeom prst="rect">
            <a:avLst/>
          </a:prstGeom>
          <a:gradFill>
            <a:gsLst>
              <a:gs pos="20000">
                <a:schemeClr val="accent1">
                  <a:tint val="9000"/>
                  <a:alpha val="43000"/>
                </a:schemeClr>
              </a:gs>
              <a:gs pos="100000">
                <a:schemeClr val="accent1">
                  <a:tint val="70000"/>
                  <a:satMod val="100000"/>
                  <a:alpha val="3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22" name="Прямоугольник 21"/>
          <p:cNvSpPr/>
          <p:nvPr/>
        </p:nvSpPr>
        <p:spPr>
          <a:xfrm>
            <a:off x="428502" y="3957486"/>
            <a:ext cx="13930410" cy="6858048"/>
          </a:xfrm>
          <a:prstGeom prst="rect">
            <a:avLst/>
          </a:prstGeom>
          <a:gradFill>
            <a:gsLst>
              <a:gs pos="20000">
                <a:schemeClr val="accent1">
                  <a:tint val="9000"/>
                  <a:alpha val="43000"/>
                </a:schemeClr>
              </a:gs>
              <a:gs pos="100000">
                <a:schemeClr val="accent1">
                  <a:tint val="70000"/>
                  <a:satMod val="100000"/>
                  <a:alpha val="3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ru-RU"/>
          </a:p>
        </p:txBody>
      </p:sp>
      <p:sp>
        <p:nvSpPr>
          <p:cNvPr id="23" name="Прямоугольник 22"/>
          <p:cNvSpPr/>
          <p:nvPr/>
        </p:nvSpPr>
        <p:spPr>
          <a:xfrm>
            <a:off x="642816" y="4243238"/>
            <a:ext cx="4572032" cy="6429420"/>
          </a:xfrm>
          <a:prstGeom prst="rect">
            <a:avLst/>
          </a:prstGeom>
          <a:noFill/>
          <a:ln>
            <a:solidFill>
              <a:schemeClr val="accent1">
                <a:lumMod val="40000"/>
                <a:lumOff val="6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31" name="Picture 7"/>
          <p:cNvPicPr>
            <a:picLocks noChangeAspect="1" noChangeArrowheads="1"/>
          </p:cNvPicPr>
          <p:nvPr/>
        </p:nvPicPr>
        <p:blipFill>
          <a:blip r:embed="rId4"/>
          <a:srcRect/>
          <a:stretch>
            <a:fillRect/>
          </a:stretch>
        </p:blipFill>
        <p:spPr bwMode="auto">
          <a:xfrm>
            <a:off x="785692" y="4957618"/>
            <a:ext cx="4267200" cy="50387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Заголовок 1"/>
          <p:cNvSpPr>
            <a:spLocks noGrp="1"/>
          </p:cNvSpPr>
          <p:nvPr>
            <p:ph type="ctrTitle"/>
          </p:nvPr>
        </p:nvSpPr>
        <p:spPr>
          <a:xfrm>
            <a:off x="0" y="0"/>
            <a:ext cx="36004500" cy="1957222"/>
          </a:xfrm>
        </p:spPr>
        <p:txBody>
          <a:bodyPr>
            <a:normAutofit/>
          </a:bodyPr>
          <a:lstStyle/>
          <a:p>
            <a:r>
              <a:rPr lang="ru-RU" sz="12000" dirty="0" smtClean="0"/>
              <a:t>ЛИЗИМЕТРИЧЕСКИЕ ИССЛЕДОВАНИЯ ПОЧВ</a:t>
            </a:r>
            <a:endParaRPr lang="ru-RU" sz="12000" dirty="0"/>
          </a:p>
        </p:txBody>
      </p:sp>
      <p:sp>
        <p:nvSpPr>
          <p:cNvPr id="3" name="Подзаголовок 2"/>
          <p:cNvSpPr>
            <a:spLocks noGrp="1"/>
          </p:cNvSpPr>
          <p:nvPr>
            <p:ph type="subTitle" idx="1"/>
          </p:nvPr>
        </p:nvSpPr>
        <p:spPr>
          <a:xfrm>
            <a:off x="28003570" y="1885784"/>
            <a:ext cx="7358114" cy="2714644"/>
          </a:xfrm>
        </p:spPr>
        <p:txBody>
          <a:bodyPr>
            <a:normAutofit fontScale="25000" lnSpcReduction="20000"/>
          </a:bodyPr>
          <a:lstStyle/>
          <a:p>
            <a:pPr algn="just"/>
            <a:r>
              <a:rPr lang="ru-RU" sz="9600" b="1" dirty="0" smtClean="0">
                <a:latin typeface="+mj-lt"/>
              </a:rPr>
              <a:t>Лизиметр </a:t>
            </a:r>
            <a:r>
              <a:rPr lang="ru-RU" sz="9600" b="1" i="1" dirty="0" smtClean="0">
                <a:latin typeface="+mj-lt"/>
              </a:rPr>
              <a:t>(от греч. «</a:t>
            </a:r>
            <a:r>
              <a:rPr lang="en-US" sz="9600" b="1" i="1" dirty="0" err="1" smtClean="0">
                <a:latin typeface="+mj-lt"/>
              </a:rPr>
              <a:t>lysos</a:t>
            </a:r>
            <a:r>
              <a:rPr lang="ru-RU" sz="9600" b="1" i="1" dirty="0" smtClean="0">
                <a:latin typeface="+mj-lt"/>
              </a:rPr>
              <a:t>» - </a:t>
            </a:r>
            <a:r>
              <a:rPr lang="ru-RU" sz="9600" b="1" i="1" dirty="0" smtClean="0">
                <a:latin typeface="+mj-lt"/>
              </a:rPr>
              <a:t>«</a:t>
            </a:r>
            <a:r>
              <a:rPr lang="ru-RU" sz="9600" b="1" i="1" dirty="0" smtClean="0">
                <a:latin typeface="+mj-lt"/>
              </a:rPr>
              <a:t>растворение»)</a:t>
            </a:r>
            <a:r>
              <a:rPr lang="ru-RU" sz="9600" b="1" dirty="0" smtClean="0">
                <a:latin typeface="+mj-lt"/>
              </a:rPr>
              <a:t> – это </a:t>
            </a:r>
            <a:r>
              <a:rPr lang="ru-RU" sz="9600" b="1" dirty="0" smtClean="0">
                <a:latin typeface="+mj-lt"/>
              </a:rPr>
              <a:t>прибор</a:t>
            </a:r>
            <a:r>
              <a:rPr lang="en-US" sz="9600" b="1" dirty="0" smtClean="0">
                <a:latin typeface="+mj-lt"/>
              </a:rPr>
              <a:t> </a:t>
            </a:r>
            <a:r>
              <a:rPr lang="ru-RU" sz="9600" b="1" dirty="0" smtClean="0">
                <a:latin typeface="+mj-lt"/>
              </a:rPr>
              <a:t>или </a:t>
            </a:r>
            <a:r>
              <a:rPr lang="ru-RU" sz="9600" b="1" dirty="0" smtClean="0">
                <a:latin typeface="+mj-lt"/>
              </a:rPr>
              <a:t>стационарное сооружение </a:t>
            </a:r>
            <a:r>
              <a:rPr lang="en-US" sz="9600" b="1" dirty="0" smtClean="0">
                <a:latin typeface="+mj-lt"/>
              </a:rPr>
              <a:t> </a:t>
            </a:r>
            <a:r>
              <a:rPr lang="ru-RU" sz="9600" b="1" dirty="0" smtClean="0">
                <a:latin typeface="+mj-lt"/>
              </a:rPr>
              <a:t>для </a:t>
            </a:r>
            <a:r>
              <a:rPr lang="ru-RU" sz="9600" b="1" dirty="0" smtClean="0">
                <a:latin typeface="+mj-lt"/>
              </a:rPr>
              <a:t>сбора и учета влаги </a:t>
            </a:r>
            <a:r>
              <a:rPr lang="ru-RU" sz="9600" b="1" dirty="0" smtClean="0">
                <a:latin typeface="+mj-lt"/>
              </a:rPr>
              <a:t>(</a:t>
            </a:r>
            <a:r>
              <a:rPr lang="ru-RU" sz="9600" b="1" dirty="0" smtClean="0">
                <a:latin typeface="+mj-lt"/>
              </a:rPr>
              <a:t>почвенного раствора</a:t>
            </a:r>
            <a:r>
              <a:rPr lang="ru-RU" sz="9600" b="1" dirty="0" smtClean="0">
                <a:latin typeface="+mj-lt"/>
              </a:rPr>
              <a:t>),</a:t>
            </a:r>
            <a:r>
              <a:rPr lang="en-US" sz="9600" b="1" dirty="0" smtClean="0">
                <a:latin typeface="+mj-lt"/>
              </a:rPr>
              <a:t> </a:t>
            </a:r>
            <a:r>
              <a:rPr lang="ru-RU" sz="9600" b="1" dirty="0" smtClean="0">
                <a:latin typeface="+mj-lt"/>
              </a:rPr>
              <a:t>профильтровавшейся</a:t>
            </a:r>
            <a:r>
              <a:rPr lang="en-US" sz="9600" b="1" dirty="0" smtClean="0">
                <a:latin typeface="+mj-lt"/>
              </a:rPr>
              <a:t> </a:t>
            </a:r>
            <a:r>
              <a:rPr lang="ru-RU" sz="9600" b="1" dirty="0" smtClean="0">
                <a:latin typeface="+mj-lt"/>
              </a:rPr>
              <a:t>через </a:t>
            </a:r>
            <a:r>
              <a:rPr lang="ru-RU" sz="9600" b="1" dirty="0" smtClean="0">
                <a:latin typeface="+mj-lt"/>
              </a:rPr>
              <a:t>почву.</a:t>
            </a:r>
          </a:p>
          <a:p>
            <a:pPr algn="just"/>
            <a:endParaRPr lang="ru-RU" sz="9600" b="1" dirty="0" smtClean="0">
              <a:latin typeface="+mj-lt"/>
            </a:endParaRPr>
          </a:p>
          <a:p>
            <a:pPr algn="r"/>
            <a:r>
              <a:rPr lang="ru-RU" sz="9600" b="1" dirty="0" smtClean="0">
                <a:latin typeface="+mj-lt"/>
              </a:rPr>
              <a:t>                     </a:t>
            </a:r>
            <a:r>
              <a:rPr lang="ru-RU" sz="8000" b="1" dirty="0" smtClean="0">
                <a:latin typeface="+mj-lt"/>
              </a:rPr>
              <a:t>Толковый словарь по </a:t>
            </a:r>
          </a:p>
          <a:p>
            <a:pPr algn="r"/>
            <a:r>
              <a:rPr lang="ru-RU" sz="8000" b="1" dirty="0" smtClean="0">
                <a:latin typeface="+mj-lt"/>
              </a:rPr>
              <a:t>                           почвоведению, 1975.</a:t>
            </a:r>
            <a:endParaRPr lang="ru-RU" dirty="0">
              <a:latin typeface="+mj-lt"/>
            </a:endParaRPr>
          </a:p>
        </p:txBody>
      </p:sp>
      <p:cxnSp>
        <p:nvCxnSpPr>
          <p:cNvPr id="5" name="Прямая соединительная линия 4"/>
          <p:cNvCxnSpPr/>
          <p:nvPr/>
        </p:nvCxnSpPr>
        <p:spPr>
          <a:xfrm>
            <a:off x="214314" y="2100098"/>
            <a:ext cx="25646116"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1285884" y="2252498"/>
            <a:ext cx="25646116" cy="1588"/>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1" name="Прямоугольник 10"/>
          <p:cNvSpPr/>
          <p:nvPr/>
        </p:nvSpPr>
        <p:spPr>
          <a:xfrm>
            <a:off x="357064" y="2457288"/>
            <a:ext cx="12060546" cy="1077218"/>
          </a:xfrm>
          <a:prstGeom prst="rect">
            <a:avLst/>
          </a:prstGeom>
        </p:spPr>
        <p:txBody>
          <a:bodyPr wrap="none">
            <a:spAutoFit/>
          </a:bodyPr>
          <a:lstStyle/>
          <a:p>
            <a:r>
              <a:rPr lang="ru-RU" sz="3200" dirty="0" smtClean="0">
                <a:solidFill>
                  <a:schemeClr val="bg1"/>
                </a:solidFill>
                <a:latin typeface="Times New Roman" pitchFamily="18" charset="0"/>
              </a:rPr>
              <a:t>Направление разрабатывается кафедрой </a:t>
            </a:r>
            <a:r>
              <a:rPr lang="ru-RU" sz="3200" dirty="0" smtClean="0">
                <a:solidFill>
                  <a:schemeClr val="bg1"/>
                </a:solidFill>
                <a:latin typeface="Times New Roman" pitchFamily="18" charset="0"/>
              </a:rPr>
              <a:t>физики и мелиорации </a:t>
            </a:r>
            <a:r>
              <a:rPr lang="ru-RU" sz="3200" dirty="0" smtClean="0">
                <a:solidFill>
                  <a:schemeClr val="bg1"/>
                </a:solidFill>
                <a:latin typeface="Times New Roman" pitchFamily="18" charset="0"/>
              </a:rPr>
              <a:t>почв</a:t>
            </a:r>
          </a:p>
          <a:p>
            <a:r>
              <a:rPr lang="ru-RU" sz="3200" dirty="0" smtClean="0">
                <a:solidFill>
                  <a:schemeClr val="bg1"/>
                </a:solidFill>
                <a:latin typeface="Times New Roman" pitchFamily="18" charset="0"/>
              </a:rPr>
              <a:t>Факультета почвоведения МГУ </a:t>
            </a:r>
            <a:r>
              <a:rPr lang="ru-RU" sz="3200" dirty="0" smtClean="0">
                <a:solidFill>
                  <a:schemeClr val="bg1"/>
                </a:solidFill>
                <a:latin typeface="Times New Roman" pitchFamily="18" charset="0"/>
              </a:rPr>
              <a:t>(д.б.н</a:t>
            </a:r>
            <a:r>
              <a:rPr lang="ru-RU" sz="3200" dirty="0" smtClean="0">
                <a:solidFill>
                  <a:schemeClr val="bg1"/>
                </a:solidFill>
                <a:latin typeface="Times New Roman" pitchFamily="18" charset="0"/>
              </a:rPr>
              <a:t>. </a:t>
            </a:r>
            <a:r>
              <a:rPr lang="ru-RU" sz="3200" dirty="0" err="1" smtClean="0">
                <a:solidFill>
                  <a:schemeClr val="bg1"/>
                </a:solidFill>
                <a:latin typeface="Times New Roman" pitchFamily="18" charset="0"/>
              </a:rPr>
              <a:t>Умарова</a:t>
            </a:r>
            <a:r>
              <a:rPr lang="ru-RU" sz="3200" dirty="0" smtClean="0">
                <a:solidFill>
                  <a:schemeClr val="bg1"/>
                </a:solidFill>
                <a:latin typeface="Times New Roman" pitchFamily="18" charset="0"/>
              </a:rPr>
              <a:t> А.Б.)</a:t>
            </a:r>
            <a:endParaRPr lang="ru-RU" sz="3200" dirty="0">
              <a:solidFill>
                <a:schemeClr val="bg1"/>
              </a:solidFill>
            </a:endParaRPr>
          </a:p>
        </p:txBody>
      </p:sp>
      <p:sp>
        <p:nvSpPr>
          <p:cNvPr id="13" name="Rectangle 2"/>
          <p:cNvSpPr txBox="1">
            <a:spLocks noChangeArrowheads="1"/>
          </p:cNvSpPr>
          <p:nvPr/>
        </p:nvSpPr>
        <p:spPr>
          <a:xfrm>
            <a:off x="5934019" y="4243238"/>
            <a:ext cx="3538537" cy="1498600"/>
          </a:xfrm>
          <a:prstGeom prst="rect">
            <a:avLst/>
          </a:prstGeom>
        </p:spPr>
        <p:txBody>
          <a:bodyPr vert="horz" lIns="249174" tIns="0" rIns="249174" bIns="0" anchor="b">
            <a:norm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200" b="1" i="0" u="none" strike="noStrike" kern="1200" cap="all" spc="0" normalizeH="0" baseline="0" noProof="0" dirty="0" smtClean="0">
                <a:ln w="6350">
                  <a:noFill/>
                </a:ln>
                <a:solidFill>
                  <a:srgbClr val="010155"/>
                </a:solidFill>
                <a:effectLst>
                  <a:outerShdw blurRad="127000" dist="200000" dir="2700000" algn="tl" rotWithShape="0">
                    <a:srgbClr val="000000">
                      <a:alpha val="30000"/>
                    </a:srgbClr>
                  </a:outerShdw>
                </a:effectLst>
                <a:uLnTx/>
                <a:uFillTx/>
                <a:latin typeface="Tahoma" pitchFamily="34" charset="0"/>
                <a:ea typeface="+mj-ea"/>
                <a:cs typeface="+mj-cs"/>
              </a:rPr>
              <a:t>Схема лизиметра</a:t>
            </a:r>
            <a:endParaRPr kumimoji="0" lang="ru-RU" sz="3200" b="1" i="0" u="none" strike="noStrike" kern="1200" cap="all" spc="0" normalizeH="0" baseline="0" noProof="0" dirty="0">
              <a:ln w="6350">
                <a:noFill/>
              </a:ln>
              <a:solidFill>
                <a:srgbClr val="010155"/>
              </a:solidFill>
              <a:effectLst>
                <a:outerShdw blurRad="127000" dist="200000" dir="2700000" algn="tl" rotWithShape="0">
                  <a:srgbClr val="000000">
                    <a:alpha val="30000"/>
                  </a:srgbClr>
                </a:outerShdw>
              </a:effectLst>
              <a:uLnTx/>
              <a:uFillTx/>
              <a:latin typeface="Tahoma" pitchFamily="34" charset="0"/>
              <a:ea typeface="+mj-ea"/>
              <a:cs typeface="+mj-cs"/>
            </a:endParaRPr>
          </a:p>
        </p:txBody>
      </p:sp>
      <p:sp>
        <p:nvSpPr>
          <p:cNvPr id="14" name="Rectangle 3"/>
          <p:cNvSpPr>
            <a:spLocks noChangeArrowheads="1"/>
          </p:cNvSpPr>
          <p:nvPr/>
        </p:nvSpPr>
        <p:spPr bwMode="auto">
          <a:xfrm>
            <a:off x="6346769" y="8996213"/>
            <a:ext cx="3582987" cy="822325"/>
          </a:xfrm>
          <a:prstGeom prst="rect">
            <a:avLst/>
          </a:prstGeom>
          <a:noFill/>
          <a:ln w="9525">
            <a:noFill/>
            <a:miter lim="800000"/>
            <a:headEnd/>
            <a:tailEnd/>
          </a:ln>
          <a:effectLst/>
        </p:spPr>
        <p:txBody>
          <a:bodyPr wrap="none">
            <a:spAutoFit/>
          </a:bodyPr>
          <a:lstStyle/>
          <a:p>
            <a:r>
              <a:rPr lang="ru-RU" sz="2400" b="1" i="1">
                <a:solidFill>
                  <a:srgbClr val="000000"/>
                </a:solidFill>
                <a:effectLst>
                  <a:outerShdw blurRad="38100" dist="38100" dir="2700000" algn="tl">
                    <a:srgbClr val="C0C0C0"/>
                  </a:outerShdw>
                </a:effectLst>
                <a:latin typeface="Tahoma" pitchFamily="34" charset="0"/>
              </a:rPr>
              <a:t>Приемник для сбора </a:t>
            </a:r>
          </a:p>
          <a:p>
            <a:r>
              <a:rPr lang="ru-RU" sz="2400" b="1" i="1">
                <a:solidFill>
                  <a:srgbClr val="000000"/>
                </a:solidFill>
                <a:effectLst>
                  <a:outerShdw blurRad="38100" dist="38100" dir="2700000" algn="tl">
                    <a:srgbClr val="C0C0C0"/>
                  </a:outerShdw>
                </a:effectLst>
                <a:latin typeface="Tahoma" pitchFamily="34" charset="0"/>
              </a:rPr>
              <a:t>почвенного раствора</a:t>
            </a:r>
          </a:p>
        </p:txBody>
      </p:sp>
      <p:sp>
        <p:nvSpPr>
          <p:cNvPr id="15" name="Rectangle 5"/>
          <p:cNvSpPr>
            <a:spLocks noChangeArrowheads="1"/>
          </p:cNvSpPr>
          <p:nvPr/>
        </p:nvSpPr>
        <p:spPr bwMode="auto">
          <a:xfrm>
            <a:off x="6257869" y="6114900"/>
            <a:ext cx="3132137" cy="822325"/>
          </a:xfrm>
          <a:prstGeom prst="rect">
            <a:avLst/>
          </a:prstGeom>
          <a:noFill/>
          <a:ln w="9525">
            <a:noFill/>
            <a:miter lim="800000"/>
            <a:headEnd/>
            <a:tailEnd/>
          </a:ln>
          <a:effectLst/>
        </p:spPr>
        <p:txBody>
          <a:bodyPr>
            <a:spAutoFit/>
          </a:bodyPr>
          <a:lstStyle/>
          <a:p>
            <a:r>
              <a:rPr lang="ru-RU" sz="2400" b="1" i="1" dirty="0">
                <a:solidFill>
                  <a:srgbClr val="000000"/>
                </a:solidFill>
                <a:effectLst>
                  <a:outerShdw blurRad="38100" dist="38100" dir="2700000" algn="tl">
                    <a:srgbClr val="C0C0C0"/>
                  </a:outerShdw>
                </a:effectLst>
                <a:latin typeface="Tahoma" pitchFamily="34" charset="0"/>
              </a:rPr>
              <a:t>Исследуемая </a:t>
            </a:r>
          </a:p>
          <a:p>
            <a:r>
              <a:rPr lang="ru-RU" sz="2400" b="1" i="1" dirty="0">
                <a:solidFill>
                  <a:srgbClr val="000000"/>
                </a:solidFill>
                <a:effectLst>
                  <a:outerShdw blurRad="38100" dist="38100" dir="2700000" algn="tl">
                    <a:srgbClr val="C0C0C0"/>
                  </a:outerShdw>
                </a:effectLst>
                <a:latin typeface="Tahoma" pitchFamily="34" charset="0"/>
              </a:rPr>
              <a:t>почвенная толща</a:t>
            </a:r>
          </a:p>
        </p:txBody>
      </p:sp>
      <p:graphicFrame>
        <p:nvGraphicFramePr>
          <p:cNvPr id="17" name="Object 8"/>
          <p:cNvGraphicFramePr>
            <a:graphicFrameLocks noChangeAspect="1"/>
          </p:cNvGraphicFramePr>
          <p:nvPr/>
        </p:nvGraphicFramePr>
        <p:xfrm>
          <a:off x="1469969" y="4459138"/>
          <a:ext cx="3311525" cy="2808287"/>
        </p:xfrm>
        <a:graphic>
          <a:graphicData uri="http://schemas.openxmlformats.org/presentationml/2006/ole">
            <p:oleObj spid="_x0000_s1027" name="CorelDRAW" r:id="rId5" imgW="2329891" imgH="1534058" progId="CorelDRAW.Graphic.14">
              <p:embed/>
            </p:oleObj>
          </a:graphicData>
        </a:graphic>
      </p:graphicFrame>
      <p:graphicFrame>
        <p:nvGraphicFramePr>
          <p:cNvPr id="18" name="Object 9"/>
          <p:cNvGraphicFramePr>
            <a:graphicFrameLocks noChangeAspect="1"/>
          </p:cNvGraphicFramePr>
          <p:nvPr/>
        </p:nvGraphicFramePr>
        <p:xfrm>
          <a:off x="2189106" y="5827563"/>
          <a:ext cx="1441450" cy="2087562"/>
        </p:xfrm>
        <a:graphic>
          <a:graphicData uri="http://schemas.openxmlformats.org/presentationml/2006/ole">
            <p:oleObj spid="_x0000_s1028" name="CorelDRAW" r:id="rId6" imgW="462991" imgH="671474" progId="CorelDraw.Graphic.11">
              <p:embed/>
            </p:oleObj>
          </a:graphicData>
        </a:graphic>
      </p:graphicFrame>
      <p:graphicFrame>
        <p:nvGraphicFramePr>
          <p:cNvPr id="19" name="Object 10"/>
          <p:cNvGraphicFramePr>
            <a:graphicFrameLocks noChangeAspect="1"/>
          </p:cNvGraphicFramePr>
          <p:nvPr/>
        </p:nvGraphicFramePr>
        <p:xfrm>
          <a:off x="2117669" y="7843688"/>
          <a:ext cx="1576387" cy="1800225"/>
        </p:xfrm>
        <a:graphic>
          <a:graphicData uri="http://schemas.openxmlformats.org/presentationml/2006/ole">
            <p:oleObj spid="_x0000_s1029" name="CorelDRAW" r:id="rId7" imgW="571195" imgH="651967" progId="CorelDraw.Graphic.11">
              <p:embed/>
            </p:oleObj>
          </a:graphicData>
        </a:graphic>
      </p:graphicFrame>
      <p:sp>
        <p:nvSpPr>
          <p:cNvPr id="21" name="Line 12"/>
          <p:cNvSpPr>
            <a:spLocks noChangeShapeType="1"/>
          </p:cNvSpPr>
          <p:nvPr/>
        </p:nvSpPr>
        <p:spPr bwMode="auto">
          <a:xfrm flipH="1">
            <a:off x="2693931" y="6691163"/>
            <a:ext cx="3600450" cy="0"/>
          </a:xfrm>
          <a:prstGeom prst="line">
            <a:avLst/>
          </a:prstGeom>
          <a:noFill/>
          <a:ln w="25400">
            <a:solidFill>
              <a:schemeClr val="bg1"/>
            </a:solidFill>
            <a:round/>
            <a:headEnd/>
            <a:tailEnd type="triangle" w="med" len="med"/>
          </a:ln>
          <a:effectLst/>
        </p:spPr>
        <p:txBody>
          <a:bodyPr/>
          <a:lstStyle/>
          <a:p>
            <a:endParaRPr lang="ru-RU"/>
          </a:p>
        </p:txBody>
      </p:sp>
      <p:sp>
        <p:nvSpPr>
          <p:cNvPr id="20" name="Line 11"/>
          <p:cNvSpPr>
            <a:spLocks noChangeShapeType="1"/>
          </p:cNvSpPr>
          <p:nvPr/>
        </p:nvSpPr>
        <p:spPr bwMode="auto">
          <a:xfrm flipH="1">
            <a:off x="3413069" y="9428013"/>
            <a:ext cx="2736850" cy="0"/>
          </a:xfrm>
          <a:prstGeom prst="line">
            <a:avLst/>
          </a:prstGeom>
          <a:noFill/>
          <a:ln w="25400">
            <a:solidFill>
              <a:schemeClr val="bg1"/>
            </a:solidFill>
            <a:round/>
            <a:headEnd/>
            <a:tailEnd type="triangle" w="med" len="med"/>
          </a:ln>
          <a:effectLst/>
        </p:spPr>
        <p:txBody>
          <a:bodyPr/>
          <a:lstStyle/>
          <a:p>
            <a:endParaRPr lang="ru-RU"/>
          </a:p>
        </p:txBody>
      </p:sp>
      <p:sp>
        <p:nvSpPr>
          <p:cNvPr id="26" name="Rectangle 3"/>
          <p:cNvSpPr txBox="1">
            <a:spLocks noChangeArrowheads="1"/>
          </p:cNvSpPr>
          <p:nvPr/>
        </p:nvSpPr>
        <p:spPr>
          <a:xfrm>
            <a:off x="9286814" y="3957486"/>
            <a:ext cx="5357850" cy="6786610"/>
          </a:xfrm>
          <a:prstGeom prst="rect">
            <a:avLst/>
          </a:prstGeom>
        </p:spPr>
        <p:txBody>
          <a:bodyPr vert="horz" lIns="498348" tIns="249174" rIns="498348" bIns="249174">
            <a:normAutofit fontScale="85000" lnSpcReduction="10000"/>
          </a:bodyPr>
          <a:lstStyle/>
          <a:p>
            <a:pPr marL="0" marR="0" lvl="0" indent="0" algn="r" defTabSz="914400" rtl="0" eaLnBrk="1" fontAlgn="auto" latinLnBrk="0" hangingPunct="1">
              <a:lnSpc>
                <a:spcPct val="110000"/>
              </a:lnSpc>
              <a:spcBef>
                <a:spcPct val="20000"/>
              </a:spcBef>
              <a:spcAft>
                <a:spcPts val="0"/>
              </a:spcAft>
              <a:buClr>
                <a:schemeClr val="tx1">
                  <a:shade val="95000"/>
                </a:schemeClr>
              </a:buClr>
              <a:buSzPct val="65000"/>
              <a:buFont typeface="Wingdings 2"/>
              <a:buNone/>
              <a:tabLst/>
              <a:defRPr/>
            </a:pPr>
            <a:r>
              <a:rPr kumimoji="0" lang="ru-RU" sz="2800" b="0" i="0" u="none" strike="noStrike" kern="1200" cap="none" spc="0" normalizeH="0" baseline="0" noProof="0" dirty="0" smtClean="0">
                <a:ln>
                  <a:noFill/>
                </a:ln>
                <a:solidFill>
                  <a:schemeClr val="bg1"/>
                </a:solidFill>
                <a:effectLst/>
                <a:uLnTx/>
                <a:uFillTx/>
                <a:latin typeface="+mj-lt"/>
                <a:ea typeface="+mn-ea"/>
                <a:cs typeface="+mn-cs"/>
              </a:rPr>
              <a:t>Каждый лизиметр, независимо от варианта конструкции, состоит из исследуемого объема почвы, через который проходит атмосферная или поливная влага и водоприемника. Исследуемая почва может быть ограничена стенками лизиметра или не иметь их, в этом случае корпус лизиметра будет состоять только из нижней стенки – поддона, через который и будет происходить аккумуляция гравитационной влаги и ее поступление в водоприемник. </a:t>
            </a:r>
            <a:endParaRPr kumimoji="0" lang="ru-RU" sz="2800" b="0" i="0" u="none" strike="noStrike" kern="1200" cap="none" spc="0" normalizeH="0" baseline="0" noProof="0" dirty="0">
              <a:ln>
                <a:noFill/>
              </a:ln>
              <a:solidFill>
                <a:schemeClr val="bg1"/>
              </a:solidFill>
              <a:effectLst/>
              <a:uLnTx/>
              <a:uFillTx/>
              <a:latin typeface="+mj-lt"/>
              <a:ea typeface="+mn-ea"/>
              <a:cs typeface="+mn-cs"/>
            </a:endParaRPr>
          </a:p>
        </p:txBody>
      </p:sp>
      <p:cxnSp>
        <p:nvCxnSpPr>
          <p:cNvPr id="27" name="Прямая соединительная линия 26"/>
          <p:cNvCxnSpPr/>
          <p:nvPr/>
        </p:nvCxnSpPr>
        <p:spPr>
          <a:xfrm>
            <a:off x="29360892" y="4957618"/>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rot="5400000">
            <a:off x="32040674" y="4135224"/>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rot="5400000">
            <a:off x="32193074" y="4287624"/>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grpSp>
        <p:nvGrpSpPr>
          <p:cNvPr id="34" name="Группа 33"/>
          <p:cNvGrpSpPr/>
          <p:nvPr/>
        </p:nvGrpSpPr>
        <p:grpSpPr>
          <a:xfrm>
            <a:off x="16073424" y="6600692"/>
            <a:ext cx="4143404" cy="4143404"/>
            <a:chOff x="21431274" y="3457420"/>
            <a:chExt cx="4857784" cy="5000660"/>
          </a:xfrm>
        </p:grpSpPr>
        <p:sp>
          <p:nvSpPr>
            <p:cNvPr id="33" name="Прямоугольник 32"/>
            <p:cNvSpPr/>
            <p:nvPr/>
          </p:nvSpPr>
          <p:spPr>
            <a:xfrm>
              <a:off x="21431274" y="3457420"/>
              <a:ext cx="4857784" cy="500066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33" name="Picture 9"/>
            <p:cNvPicPr>
              <a:picLocks noChangeAspect="1" noChangeArrowheads="1"/>
            </p:cNvPicPr>
            <p:nvPr/>
          </p:nvPicPr>
          <p:blipFill>
            <a:blip r:embed="rId8"/>
            <a:srcRect/>
            <a:stretch>
              <a:fillRect/>
            </a:stretch>
          </p:blipFill>
          <p:spPr bwMode="auto">
            <a:xfrm>
              <a:off x="21645588" y="3743172"/>
              <a:ext cx="4210050" cy="4324350"/>
            </a:xfrm>
            <a:prstGeom prst="rect">
              <a:avLst/>
            </a:prstGeom>
            <a:ln>
              <a:noFill/>
            </a:ln>
            <a:effectLst/>
          </p:spPr>
        </p:pic>
      </p:grpSp>
      <p:sp>
        <p:nvSpPr>
          <p:cNvPr id="35" name="Rectangle 2"/>
          <p:cNvSpPr txBox="1">
            <a:spLocks noChangeArrowheads="1"/>
          </p:cNvSpPr>
          <p:nvPr/>
        </p:nvSpPr>
        <p:spPr>
          <a:xfrm>
            <a:off x="16773574" y="3100230"/>
            <a:ext cx="8229600" cy="706437"/>
          </a:xfrm>
          <a:prstGeom prst="rect">
            <a:avLst/>
          </a:prstGeom>
        </p:spPr>
        <p:txBody>
          <a:bodyPr vert="horz" lIns="249174" tIns="0" rIns="249174" bIns="0" anchor="b">
            <a:norm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3600" b="1" i="0" u="none" strike="noStrike" kern="1200" cap="all" spc="0" normalizeH="0" baseline="0" noProof="0" dirty="0" smtClean="0">
                <a:ln w="6350">
                  <a:noFill/>
                </a:ln>
                <a:solidFill>
                  <a:srgbClr val="010155"/>
                </a:solidFill>
                <a:effectLst>
                  <a:outerShdw blurRad="127000" dist="200000" dir="2700000" algn="tl" rotWithShape="0">
                    <a:srgbClr val="000000">
                      <a:alpha val="30000"/>
                    </a:srgbClr>
                  </a:outerShdw>
                </a:effectLst>
                <a:uLnTx/>
                <a:uFillTx/>
                <a:latin typeface="Tahoma" pitchFamily="34" charset="0"/>
                <a:ea typeface="+mj-ea"/>
                <a:cs typeface="+mj-cs"/>
              </a:rPr>
              <a:t>Виды лизиметров</a:t>
            </a:r>
            <a:endParaRPr kumimoji="0" lang="ru-RU" sz="3600" b="1" i="0" u="none" strike="noStrike" kern="1200" cap="all" spc="0" normalizeH="0" baseline="0" noProof="0" dirty="0">
              <a:ln w="6350">
                <a:noFill/>
              </a:ln>
              <a:solidFill>
                <a:srgbClr val="010155"/>
              </a:solidFill>
              <a:effectLst>
                <a:outerShdw blurRad="127000" dist="200000" dir="2700000" algn="tl" rotWithShape="0">
                  <a:srgbClr val="000000">
                    <a:alpha val="30000"/>
                  </a:srgbClr>
                </a:outerShdw>
              </a:effectLst>
              <a:uLnTx/>
              <a:uFillTx/>
              <a:latin typeface="Tahoma" pitchFamily="34" charset="0"/>
              <a:ea typeface="+mj-ea"/>
              <a:cs typeface="+mj-cs"/>
            </a:endParaRPr>
          </a:p>
        </p:txBody>
      </p:sp>
      <p:sp>
        <p:nvSpPr>
          <p:cNvPr id="38" name="Rectangle 4"/>
          <p:cNvSpPr>
            <a:spLocks noChangeArrowheads="1"/>
          </p:cNvSpPr>
          <p:nvPr/>
        </p:nvSpPr>
        <p:spPr bwMode="auto">
          <a:xfrm>
            <a:off x="22217092" y="5457684"/>
            <a:ext cx="2952750" cy="1107996"/>
          </a:xfrm>
          <a:prstGeom prst="rect">
            <a:avLst/>
          </a:prstGeom>
          <a:noFill/>
          <a:ln w="9525">
            <a:noFill/>
            <a:miter lim="800000"/>
            <a:headEnd/>
            <a:tailEnd/>
          </a:ln>
          <a:effectLst/>
        </p:spPr>
        <p:txBody>
          <a:bodyPr>
            <a:spAutoFit/>
          </a:bodyPr>
          <a:lstStyle/>
          <a:p>
            <a:pPr algn="ctr"/>
            <a:r>
              <a:rPr lang="ru-RU"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Встроенные секционные лизиметры</a:t>
            </a:r>
          </a:p>
        </p:txBody>
      </p:sp>
      <p:pic>
        <p:nvPicPr>
          <p:cNvPr id="1034" name="Picture 10"/>
          <p:cNvPicPr>
            <a:picLocks noChangeAspect="1" noChangeArrowheads="1"/>
          </p:cNvPicPr>
          <p:nvPr/>
        </p:nvPicPr>
        <p:blipFill>
          <a:blip r:embed="rId9"/>
          <a:srcRect/>
          <a:stretch>
            <a:fillRect/>
          </a:stretch>
        </p:blipFill>
        <p:spPr bwMode="auto">
          <a:xfrm>
            <a:off x="22860034" y="7672262"/>
            <a:ext cx="2581275" cy="2667000"/>
          </a:xfrm>
          <a:prstGeom prst="rect">
            <a:avLst/>
          </a:prstGeom>
          <a:ln>
            <a:solidFill>
              <a:schemeClr val="bg1"/>
            </a:solidFill>
          </a:ln>
          <a:effectLst>
            <a:outerShdw blurRad="190500" algn="tl" rotWithShape="0">
              <a:srgbClr val="000000">
                <a:alpha val="70000"/>
              </a:srgbClr>
            </a:outerShdw>
          </a:effectLst>
        </p:spPr>
      </p:pic>
      <p:pic>
        <p:nvPicPr>
          <p:cNvPr id="1035" name="Picture 11"/>
          <p:cNvPicPr>
            <a:picLocks noChangeAspect="1" noChangeArrowheads="1"/>
          </p:cNvPicPr>
          <p:nvPr/>
        </p:nvPicPr>
        <p:blipFill>
          <a:blip r:embed="rId10"/>
          <a:srcRect/>
          <a:stretch>
            <a:fillRect/>
          </a:stretch>
        </p:blipFill>
        <p:spPr bwMode="auto">
          <a:xfrm>
            <a:off x="24860298" y="5529122"/>
            <a:ext cx="2392363" cy="2759075"/>
          </a:xfrm>
          <a:prstGeom prst="rect">
            <a:avLst/>
          </a:prstGeom>
          <a:ln>
            <a:solidFill>
              <a:schemeClr val="bg1"/>
            </a:solidFill>
          </a:ln>
          <a:effectLst>
            <a:outerShdw blurRad="190500" algn="tl" rotWithShape="0">
              <a:srgbClr val="000000">
                <a:alpha val="70000"/>
              </a:srgbClr>
            </a:outerShdw>
          </a:effectLst>
        </p:spPr>
      </p:pic>
      <p:pic>
        <p:nvPicPr>
          <p:cNvPr id="1037" name="Picture 13"/>
          <p:cNvPicPr>
            <a:picLocks noChangeAspect="1" noChangeArrowheads="1"/>
          </p:cNvPicPr>
          <p:nvPr/>
        </p:nvPicPr>
        <p:blipFill>
          <a:blip r:embed="rId11"/>
          <a:srcRect/>
          <a:stretch>
            <a:fillRect/>
          </a:stretch>
        </p:blipFill>
        <p:spPr bwMode="auto">
          <a:xfrm>
            <a:off x="28003570" y="6996011"/>
            <a:ext cx="1971675" cy="4176713"/>
          </a:xfrm>
          <a:prstGeom prst="rect">
            <a:avLst/>
          </a:prstGeom>
          <a:ln>
            <a:solidFill>
              <a:schemeClr val="bg1"/>
            </a:solidFill>
          </a:ln>
          <a:effectLst>
            <a:outerShdw blurRad="190500" algn="tl" rotWithShape="0">
              <a:srgbClr val="000000">
                <a:alpha val="70000"/>
              </a:srgbClr>
            </a:outerShdw>
          </a:effectLst>
        </p:spPr>
      </p:pic>
      <p:pic>
        <p:nvPicPr>
          <p:cNvPr id="45" name="Picture 17"/>
          <p:cNvPicPr>
            <a:picLocks noChangeAspect="1" noChangeArrowheads="1"/>
          </p:cNvPicPr>
          <p:nvPr/>
        </p:nvPicPr>
        <p:blipFill>
          <a:blip r:embed="rId12"/>
          <a:srcRect/>
          <a:stretch>
            <a:fillRect/>
          </a:stretch>
        </p:blipFill>
        <p:spPr bwMode="auto">
          <a:xfrm>
            <a:off x="30503900" y="6996011"/>
            <a:ext cx="3448050" cy="4171950"/>
          </a:xfrm>
          <a:prstGeom prst="rect">
            <a:avLst/>
          </a:prstGeom>
          <a:ln>
            <a:solidFill>
              <a:schemeClr val="bg1"/>
            </a:solidFill>
          </a:ln>
          <a:effectLst>
            <a:outerShdw blurRad="190500" algn="tl" rotWithShape="0">
              <a:srgbClr val="000000">
                <a:alpha val="70000"/>
              </a:srgbClr>
            </a:outerShdw>
          </a:effectLst>
        </p:spPr>
      </p:pic>
      <p:sp>
        <p:nvSpPr>
          <p:cNvPr id="48" name="AutoShape 4"/>
          <p:cNvSpPr>
            <a:spLocks noChangeArrowheads="1"/>
          </p:cNvSpPr>
          <p:nvPr/>
        </p:nvSpPr>
        <p:spPr bwMode="auto">
          <a:xfrm rot="20747574">
            <a:off x="29884214" y="8264812"/>
            <a:ext cx="1656592" cy="395968"/>
          </a:xfrm>
          <a:prstGeom prst="rightArrow">
            <a:avLst>
              <a:gd name="adj1" fmla="val 50000"/>
              <a:gd name="adj2" fmla="val 375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endParaRPr lang="ru-RU">
              <a:solidFill>
                <a:srgbClr val="5F5F5F"/>
              </a:solidFill>
            </a:endParaRPr>
          </a:p>
        </p:txBody>
      </p:sp>
      <p:sp>
        <p:nvSpPr>
          <p:cNvPr id="49" name="Rectangle 11"/>
          <p:cNvSpPr>
            <a:spLocks noChangeArrowheads="1"/>
          </p:cNvSpPr>
          <p:nvPr/>
        </p:nvSpPr>
        <p:spPr bwMode="auto">
          <a:xfrm>
            <a:off x="28789388" y="8067581"/>
            <a:ext cx="1008062" cy="1657350"/>
          </a:xfrm>
          <a:prstGeom prst="rect">
            <a:avLst/>
          </a:prstGeom>
          <a:gradFill rotWithShape="1">
            <a:gsLst>
              <a:gs pos="0">
                <a:srgbClr val="969696">
                  <a:gamma/>
                  <a:shade val="46275"/>
                  <a:invGamma/>
                </a:srgbClr>
              </a:gs>
              <a:gs pos="50000">
                <a:srgbClr val="969696"/>
              </a:gs>
              <a:gs pos="100000">
                <a:srgbClr val="969696">
                  <a:gamma/>
                  <a:shade val="46275"/>
                  <a:invGamma/>
                </a:srgbClr>
              </a:gs>
            </a:gsLst>
            <a:lin ang="0" scaled="1"/>
          </a:gradFill>
          <a:ln w="9525">
            <a:noFill/>
            <a:miter lim="800000"/>
            <a:headEnd/>
            <a:tailEnd/>
          </a:ln>
          <a:effectLst/>
        </p:spPr>
        <p:txBody>
          <a:bodyPr wrap="none" anchor="ctr"/>
          <a:lstStyle/>
          <a:p>
            <a:pPr algn="ctr"/>
            <a:endParaRPr lang="ru-RU">
              <a:solidFill>
                <a:srgbClr val="5F5F5F"/>
              </a:solidFill>
            </a:endParaRPr>
          </a:p>
        </p:txBody>
      </p:sp>
      <p:sp>
        <p:nvSpPr>
          <p:cNvPr id="50" name="AutoShape 19"/>
          <p:cNvSpPr>
            <a:spLocks noChangeArrowheads="1"/>
          </p:cNvSpPr>
          <p:nvPr/>
        </p:nvSpPr>
        <p:spPr bwMode="auto">
          <a:xfrm>
            <a:off x="32146974" y="6424507"/>
            <a:ext cx="414338" cy="687387"/>
          </a:xfrm>
          <a:prstGeom prst="downArrow">
            <a:avLst>
              <a:gd name="adj1" fmla="val 50000"/>
              <a:gd name="adj2" fmla="val 41475"/>
            </a:avLst>
          </a:prstGeom>
          <a:solidFill>
            <a:schemeClr val="accent4">
              <a:lumMod val="50000"/>
            </a:schemeClr>
          </a:solidFill>
          <a:ln>
            <a:headEnd/>
            <a:tailEnd/>
          </a:ln>
        </p:spPr>
        <p:style>
          <a:lnRef idx="0">
            <a:schemeClr val="accent4"/>
          </a:lnRef>
          <a:fillRef idx="3">
            <a:schemeClr val="accent4"/>
          </a:fillRef>
          <a:effectRef idx="3">
            <a:schemeClr val="accent4"/>
          </a:effectRef>
          <a:fontRef idx="minor">
            <a:schemeClr val="lt1"/>
          </a:fontRef>
        </p:style>
        <p:txBody>
          <a:bodyPr wrap="none" anchor="ctr"/>
          <a:lstStyle/>
          <a:p>
            <a:endParaRPr lang="ru-RU"/>
          </a:p>
        </p:txBody>
      </p:sp>
      <p:sp>
        <p:nvSpPr>
          <p:cNvPr id="47" name="Rectangle 3"/>
          <p:cNvSpPr>
            <a:spLocks noChangeArrowheads="1"/>
          </p:cNvSpPr>
          <p:nvPr/>
        </p:nvSpPr>
        <p:spPr bwMode="auto">
          <a:xfrm>
            <a:off x="32413692" y="6281631"/>
            <a:ext cx="2305050" cy="396875"/>
          </a:xfrm>
          <a:prstGeom prst="rect">
            <a:avLst/>
          </a:prstGeom>
          <a:noFill/>
          <a:ln w="9525">
            <a:noFill/>
            <a:miter lim="800000"/>
            <a:headEnd/>
            <a:tailEnd/>
          </a:ln>
          <a:effectLst/>
        </p:spPr>
        <p:txBody>
          <a:bodyPr>
            <a:spAutoFit/>
          </a:bodyPr>
          <a:lstStyle/>
          <a:p>
            <a:r>
              <a:rPr lang="ru-RU" sz="2000" b="1" i="1" dirty="0">
                <a:solidFill>
                  <a:srgbClr val="002060"/>
                </a:solidFill>
                <a:latin typeface="Tahoma" pitchFamily="34" charset="0"/>
              </a:rPr>
              <a:t>раствор</a:t>
            </a:r>
          </a:p>
        </p:txBody>
      </p:sp>
      <p:sp>
        <p:nvSpPr>
          <p:cNvPr id="51" name="TextBox 50"/>
          <p:cNvSpPr txBox="1"/>
          <p:nvPr/>
        </p:nvSpPr>
        <p:spPr>
          <a:xfrm>
            <a:off x="27789256" y="5259747"/>
            <a:ext cx="612668" cy="769441"/>
          </a:xfrm>
          <a:prstGeom prst="rect">
            <a:avLst/>
          </a:prstGeom>
          <a:noFill/>
        </p:spPr>
        <p:txBody>
          <a:bodyPr wrap="none" rtlCol="0">
            <a:spAutoFit/>
          </a:bodyPr>
          <a:lstStyle/>
          <a:p>
            <a:r>
              <a:rPr lang="ru-RU"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б.</a:t>
            </a:r>
            <a:endParaRPr lang="ru-RU"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2" name="TextBox 51"/>
          <p:cNvSpPr txBox="1"/>
          <p:nvPr/>
        </p:nvSpPr>
        <p:spPr>
          <a:xfrm>
            <a:off x="22288530" y="5243370"/>
            <a:ext cx="575799" cy="769441"/>
          </a:xfrm>
          <a:prstGeom prst="rect">
            <a:avLst/>
          </a:prstGeom>
          <a:noFill/>
        </p:spPr>
        <p:txBody>
          <a:bodyPr wrap="none" rtlCol="0">
            <a:spAutoFit/>
          </a:bodyPr>
          <a:lstStyle/>
          <a:p>
            <a:r>
              <a:rPr lang="ru-RU"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а.</a:t>
            </a:r>
            <a:endParaRPr lang="ru-RU"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53" name="Прямоугольник 52"/>
          <p:cNvSpPr/>
          <p:nvPr/>
        </p:nvSpPr>
        <p:spPr>
          <a:xfrm>
            <a:off x="28360760" y="5474061"/>
            <a:ext cx="6072230" cy="769441"/>
          </a:xfrm>
          <a:prstGeom prst="rect">
            <a:avLst/>
          </a:prstGeom>
        </p:spPr>
        <p:txBody>
          <a:bodyPr wrap="square">
            <a:spAutoFit/>
          </a:bodyPr>
          <a:lstStyle/>
          <a:p>
            <a:r>
              <a:rPr lang="ru-RU"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Почвенная колонка (лабораторный </a:t>
            </a:r>
          </a:p>
          <a:p>
            <a:r>
              <a:rPr lang="ru-RU"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аналог лизиметра)</a:t>
            </a:r>
            <a:endParaRPr lang="ru-RU" sz="2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endParaRPr>
          </a:p>
        </p:txBody>
      </p:sp>
      <p:sp>
        <p:nvSpPr>
          <p:cNvPr id="54" name="Rectangle 2"/>
          <p:cNvSpPr txBox="1">
            <a:spLocks noChangeArrowheads="1"/>
          </p:cNvSpPr>
          <p:nvPr/>
        </p:nvSpPr>
        <p:spPr>
          <a:xfrm>
            <a:off x="13430218" y="4386114"/>
            <a:ext cx="8229600" cy="706437"/>
          </a:xfrm>
          <a:prstGeom prst="rect">
            <a:avLst/>
          </a:prstGeom>
        </p:spPr>
        <p:txBody>
          <a:bodyPr vert="horz" lIns="249174" tIns="0" rIns="249174" bIns="0" anchor="b">
            <a:normAutofit fontScale="77500" lnSpcReduction="20000"/>
            <a:scene3d>
              <a:camera prst="orthographicFront"/>
              <a:lightRig rig="soft" dir="t">
                <a:rot lat="0" lon="0" rev="17220000"/>
              </a:lightRig>
            </a:scene3d>
            <a:sp3d prstMaterial="softEdge">
              <a:bevelT w="38100" h="38100"/>
            </a:sp3d>
          </a:bodyPr>
          <a:lstStyle/>
          <a:p>
            <a:pPr lvl="0" algn="ctr" defTabSz="914400">
              <a:spcBef>
                <a:spcPct val="0"/>
              </a:spcBef>
            </a:pPr>
            <a:r>
              <a:rPr lang="ru-RU" sz="3600" b="1" cap="all" dirty="0">
                <a:ln w="6350">
                  <a:noFill/>
                </a:ln>
                <a:solidFill>
                  <a:srgbClr val="010155"/>
                </a:solidFill>
                <a:effectLst>
                  <a:outerShdw blurRad="127000" dist="200000" dir="2700000" algn="tl" rotWithShape="0">
                    <a:srgbClr val="000000">
                      <a:alpha val="30000"/>
                    </a:srgbClr>
                  </a:outerShdw>
                </a:effectLst>
                <a:latin typeface="Tahoma" pitchFamily="34" charset="0"/>
                <a:ea typeface="+mj-ea"/>
                <a:cs typeface="+mj-cs"/>
              </a:rPr>
              <a:t>Вертикальный </a:t>
            </a:r>
          </a:p>
          <a:p>
            <a:pPr lvl="0" algn="ctr" defTabSz="914400">
              <a:spcBef>
                <a:spcPct val="0"/>
              </a:spcBef>
            </a:pPr>
            <a:r>
              <a:rPr lang="ru-RU" sz="3600" b="1" cap="all" dirty="0">
                <a:ln w="6350">
                  <a:noFill/>
                </a:ln>
                <a:solidFill>
                  <a:srgbClr val="010155"/>
                </a:solidFill>
                <a:effectLst>
                  <a:outerShdw blurRad="127000" dist="200000" dir="2700000" algn="tl" rotWithShape="0">
                    <a:srgbClr val="000000">
                      <a:alpha val="30000"/>
                    </a:srgbClr>
                  </a:outerShdw>
                </a:effectLst>
                <a:latin typeface="Tahoma" pitchFamily="34" charset="0"/>
                <a:ea typeface="+mj-ea"/>
                <a:cs typeface="+mj-cs"/>
              </a:rPr>
              <a:t>сток/фильтрат</a:t>
            </a:r>
          </a:p>
        </p:txBody>
      </p:sp>
      <p:sp>
        <p:nvSpPr>
          <p:cNvPr id="55" name="Rectangle 2"/>
          <p:cNvSpPr txBox="1">
            <a:spLocks noChangeArrowheads="1"/>
          </p:cNvSpPr>
          <p:nvPr/>
        </p:nvSpPr>
        <p:spPr>
          <a:xfrm>
            <a:off x="21488482" y="4243238"/>
            <a:ext cx="8229600" cy="706437"/>
          </a:xfrm>
          <a:prstGeom prst="rect">
            <a:avLst/>
          </a:prstGeom>
        </p:spPr>
        <p:txBody>
          <a:bodyPr vert="horz" lIns="249174" tIns="0" rIns="249174" bIns="0" anchor="b">
            <a:normAutofit/>
            <a:scene3d>
              <a:camera prst="orthographicFront"/>
              <a:lightRig rig="soft" dir="t">
                <a:rot lat="0" lon="0" rev="17220000"/>
              </a:lightRig>
            </a:scene3d>
            <a:sp3d prstMaterial="softEdge">
              <a:bevelT w="38100" h="38100"/>
            </a:sp3d>
          </a:bodyPr>
          <a:lstStyle/>
          <a:p>
            <a:pPr lvl="0" algn="ctr" defTabSz="914400">
              <a:spcBef>
                <a:spcPct val="0"/>
              </a:spcBef>
            </a:pPr>
            <a:r>
              <a:rPr lang="ru-RU" sz="2800" b="1" cap="all" dirty="0" smtClean="0">
                <a:ln w="6350">
                  <a:noFill/>
                </a:ln>
                <a:solidFill>
                  <a:srgbClr val="010155"/>
                </a:solidFill>
                <a:effectLst>
                  <a:outerShdw blurRad="127000" dist="200000" dir="2700000" algn="tl" rotWithShape="0">
                    <a:srgbClr val="000000">
                      <a:alpha val="30000"/>
                    </a:srgbClr>
                  </a:outerShdw>
                </a:effectLst>
                <a:latin typeface="Tahoma" pitchFamily="34" charset="0"/>
                <a:ea typeface="+mj-ea"/>
                <a:cs typeface="+mj-cs"/>
              </a:rPr>
              <a:t>Порционный сбор фильтрата</a:t>
            </a:r>
          </a:p>
        </p:txBody>
      </p:sp>
      <p:sp>
        <p:nvSpPr>
          <p:cNvPr id="56" name="Rectangle 4"/>
          <p:cNvSpPr>
            <a:spLocks noChangeArrowheads="1"/>
          </p:cNvSpPr>
          <p:nvPr/>
        </p:nvSpPr>
        <p:spPr bwMode="auto">
          <a:xfrm>
            <a:off x="15573358" y="5457684"/>
            <a:ext cx="6167460" cy="769441"/>
          </a:xfrm>
          <a:prstGeom prst="rect">
            <a:avLst/>
          </a:prstGeom>
          <a:noFill/>
          <a:ln w="9525">
            <a:noFill/>
            <a:miter lim="800000"/>
            <a:headEnd/>
            <a:tailEnd/>
          </a:ln>
          <a:effectLst/>
        </p:spPr>
        <p:txBody>
          <a:bodyPr wrap="square">
            <a:spAutoFit/>
          </a:bodyPr>
          <a:lstStyle/>
          <a:p>
            <a:r>
              <a:rPr lang="ru-RU"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Лизиметр закрытого типа</a:t>
            </a:r>
            <a:br>
              <a:rPr lang="ru-RU"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br>
            <a:r>
              <a:rPr lang="ru-RU" sz="2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(используется на лизиметрических станциях) </a:t>
            </a:r>
          </a:p>
        </p:txBody>
      </p:sp>
      <p:sp>
        <p:nvSpPr>
          <p:cNvPr id="57" name="TextBox 56"/>
          <p:cNvSpPr txBox="1"/>
          <p:nvPr/>
        </p:nvSpPr>
        <p:spPr>
          <a:xfrm>
            <a:off x="15049500" y="5243370"/>
            <a:ext cx="575799" cy="769441"/>
          </a:xfrm>
          <a:prstGeom prst="rect">
            <a:avLst/>
          </a:prstGeom>
          <a:noFill/>
        </p:spPr>
        <p:txBody>
          <a:bodyPr wrap="none" rtlCol="0">
            <a:spAutoFit/>
          </a:bodyPr>
          <a:lstStyle/>
          <a:p>
            <a:r>
              <a:rPr lang="ru-RU" sz="4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а.</a:t>
            </a:r>
            <a:endParaRPr lang="ru-RU" sz="4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60" name="Стрелка вниз 59"/>
          <p:cNvSpPr/>
          <p:nvPr/>
        </p:nvSpPr>
        <p:spPr>
          <a:xfrm rot="2076945">
            <a:off x="19306784" y="3909958"/>
            <a:ext cx="219991" cy="43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Стрелка вниз 60"/>
          <p:cNvSpPr/>
          <p:nvPr/>
        </p:nvSpPr>
        <p:spPr>
          <a:xfrm rot="19523055" flipH="1">
            <a:off x="22378619" y="3909959"/>
            <a:ext cx="219991" cy="4358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Rectangle 4"/>
          <p:cNvSpPr>
            <a:spLocks noChangeArrowheads="1"/>
          </p:cNvSpPr>
          <p:nvPr/>
        </p:nvSpPr>
        <p:spPr bwMode="auto">
          <a:xfrm>
            <a:off x="2285890" y="11315600"/>
            <a:ext cx="8229600" cy="1143000"/>
          </a:xfrm>
          <a:prstGeom prst="rect">
            <a:avLst/>
          </a:prstGeom>
          <a:noFill/>
          <a:ln w="9525">
            <a:noFill/>
            <a:miter lim="800000"/>
            <a:headEnd/>
            <a:tailEnd/>
          </a:ln>
          <a:effectLst/>
        </p:spPr>
        <p:txBody>
          <a:bodyPr anchor="ctr"/>
          <a:lstStyle/>
          <a:p>
            <a:pPr algn="ctr"/>
            <a:endParaRPr lang="ru-RU" sz="3600" b="1" dirty="0">
              <a:solidFill>
                <a:srgbClr val="010155"/>
              </a:solidFill>
              <a:latin typeface="Tahoma" pitchFamily="34" charset="0"/>
            </a:endParaRPr>
          </a:p>
        </p:txBody>
      </p:sp>
      <p:sp>
        <p:nvSpPr>
          <p:cNvPr id="63" name="Прямоугольник 62"/>
          <p:cNvSpPr/>
          <p:nvPr/>
        </p:nvSpPr>
        <p:spPr>
          <a:xfrm>
            <a:off x="214188" y="12656595"/>
            <a:ext cx="4143404" cy="9731895"/>
          </a:xfrm>
          <a:prstGeom prst="rect">
            <a:avLst/>
          </a:prstGeom>
        </p:spPr>
        <p:txBody>
          <a:bodyPr wrap="square" numCol="1" spcCol="756000">
            <a:spAutoFit/>
          </a:bodyPr>
          <a:lstStyle/>
          <a:p>
            <a:pPr>
              <a:lnSpc>
                <a:spcPct val="90000"/>
              </a:lnSpc>
            </a:pPr>
            <a:r>
              <a:rPr lang="ru-RU" sz="2400" dirty="0" smtClean="0">
                <a:solidFill>
                  <a:schemeClr val="bg1"/>
                </a:solidFill>
                <a:latin typeface="+mj-lt"/>
              </a:rPr>
              <a:t>Почвы лизиметрических установок являются удобным и информативным объектом физического моделирования многих почвенных процессов, в той или иной мере связанных с вертикальным переносом влаги. Данный метод дает возможность изучения как одного узкого направления, так и целого набора факторов, их взаимное влияние друг на друга. Он позволяет в условиях, близких  природным, исследовать многие почвенные процессы, широко экспериментируя с введением или исключением отдельных факторов, позволяет вести всесторонний количественный и качественный учет изменений, происходящих в процессе эксперимента. </a:t>
            </a:r>
            <a:endParaRPr lang="ru-RU" sz="2400" dirty="0">
              <a:solidFill>
                <a:schemeClr val="bg1"/>
              </a:solidFill>
              <a:latin typeface="+mj-lt"/>
            </a:endParaRPr>
          </a:p>
        </p:txBody>
      </p:sp>
      <p:sp>
        <p:nvSpPr>
          <p:cNvPr id="64" name="Rectangle 2"/>
          <p:cNvSpPr txBox="1">
            <a:spLocks noChangeArrowheads="1"/>
          </p:cNvSpPr>
          <p:nvPr/>
        </p:nvSpPr>
        <p:spPr>
          <a:xfrm>
            <a:off x="3428898" y="13085223"/>
            <a:ext cx="5143536" cy="5643602"/>
          </a:xfrm>
          <a:prstGeom prst="rect">
            <a:avLst/>
          </a:prstGeom>
        </p:spPr>
        <p:txBody>
          <a:bodyPr vert="horz" lIns="498348" tIns="249174" rIns="498348" bIns="249174">
            <a:normAutofit fontScale="25000" lnSpcReduction="20000"/>
          </a:bodyPr>
          <a:lstStyle/>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Tx/>
              <a:buNone/>
              <a:tabLst/>
              <a:defRPr/>
            </a:pPr>
            <a:r>
              <a:rPr kumimoji="0" lang="ru-RU" sz="15300" b="0" i="0" u="none" strike="noStrike" kern="1200" cap="none" spc="0" normalizeH="0" baseline="0" noProof="0" dirty="0" smtClean="0">
                <a:ln>
                  <a:noFill/>
                </a:ln>
                <a:solidFill>
                  <a:srgbClr val="002060"/>
                </a:solidFill>
                <a:effectLst/>
                <a:uLnTx/>
                <a:uFillTx/>
                <a:latin typeface="+mn-lt"/>
                <a:ea typeface="+mn-ea"/>
                <a:cs typeface="+mn-cs"/>
              </a:rPr>
              <a:t>  </a:t>
            </a:r>
            <a:r>
              <a:rPr kumimoji="0" lang="ru-RU" sz="15300" b="1" i="0" u="none" strike="noStrike" kern="1200" cap="none" spc="0" normalizeH="0" baseline="0" noProof="0" dirty="0" smtClean="0">
                <a:ln>
                  <a:noFill/>
                </a:ln>
                <a:solidFill>
                  <a:srgbClr val="002060"/>
                </a:solidFill>
                <a:effectLst/>
                <a:uLnTx/>
                <a:uFillTx/>
                <a:latin typeface="Tahoma" pitchFamily="34" charset="0"/>
                <a:ea typeface="+mn-ea"/>
                <a:cs typeface="+mn-cs"/>
              </a:rPr>
              <a:t>«… </a:t>
            </a:r>
            <a:r>
              <a:rPr kumimoji="0" lang="ru-RU" sz="15300" b="1" i="1" u="none" strike="noStrike" kern="1200" cap="none" spc="0" normalizeH="0" baseline="0" noProof="0" dirty="0" smtClean="0">
                <a:ln>
                  <a:noFill/>
                </a:ln>
                <a:solidFill>
                  <a:srgbClr val="002060"/>
                </a:solidFill>
                <a:effectLst/>
                <a:uLnTx/>
                <a:uFillTx/>
                <a:latin typeface="Tahoma" pitchFamily="34" charset="0"/>
                <a:ea typeface="+mn-ea"/>
                <a:cs typeface="+mn-cs"/>
              </a:rPr>
              <a:t>вряд ли можно считать оборудование опытной станции законченным, если она не имеет лизиметров</a:t>
            </a:r>
            <a:r>
              <a:rPr kumimoji="0" lang="ru-RU" sz="15300" b="1" i="0" u="none" strike="noStrike" kern="1200" cap="none" spc="0" normalizeH="0" baseline="0" noProof="0" dirty="0" smtClean="0">
                <a:ln>
                  <a:noFill/>
                </a:ln>
                <a:solidFill>
                  <a:srgbClr val="002060"/>
                </a:solidFill>
                <a:effectLst/>
                <a:uLnTx/>
                <a:uFillTx/>
                <a:latin typeface="Tahoma" pitchFamily="34" charset="0"/>
                <a:ea typeface="+mn-ea"/>
                <a:cs typeface="+mn-cs"/>
              </a:rPr>
              <a:t>.» </a:t>
            </a:r>
          </a:p>
          <a:p>
            <a:pPr marL="0" marR="0" lvl="0" indent="0" algn="ctr" defTabSz="914400" rtl="0" eaLnBrk="1" fontAlgn="auto" latinLnBrk="0" hangingPunct="1">
              <a:lnSpc>
                <a:spcPct val="100000"/>
              </a:lnSpc>
              <a:spcBef>
                <a:spcPct val="20000"/>
              </a:spcBef>
              <a:spcAft>
                <a:spcPts val="0"/>
              </a:spcAft>
              <a:buClr>
                <a:schemeClr val="tx1">
                  <a:shade val="95000"/>
                </a:schemeClr>
              </a:buClr>
              <a:buSzPct val="65000"/>
              <a:buFontTx/>
              <a:buNone/>
              <a:tabLst/>
              <a:defRPr/>
            </a:pPr>
            <a:endParaRPr kumimoji="0" lang="ru-RU" sz="8000" b="1" i="0" u="none" strike="noStrike" kern="1200" cap="none" spc="0" normalizeH="0" baseline="0" noProof="0" dirty="0" smtClean="0">
              <a:ln>
                <a:noFill/>
              </a:ln>
              <a:solidFill>
                <a:srgbClr val="002060"/>
              </a:solidFill>
              <a:effectLst/>
              <a:uLnTx/>
              <a:uFillTx/>
              <a:latin typeface="Tahoma" pitchFamily="34" charset="0"/>
              <a:ea typeface="+mn-ea"/>
              <a:cs typeface="+mn-cs"/>
            </a:endParaRPr>
          </a:p>
          <a:p>
            <a:pPr marL="0" marR="0" lvl="0" indent="0" algn="r" defTabSz="914400" rtl="0" eaLnBrk="1" fontAlgn="auto" latinLnBrk="0" hangingPunct="1">
              <a:lnSpc>
                <a:spcPct val="100000"/>
              </a:lnSpc>
              <a:spcBef>
                <a:spcPct val="20000"/>
              </a:spcBef>
              <a:spcAft>
                <a:spcPts val="0"/>
              </a:spcAft>
              <a:buClr>
                <a:schemeClr val="tx1">
                  <a:shade val="95000"/>
                </a:schemeClr>
              </a:buClr>
              <a:buSzPct val="65000"/>
              <a:buFontTx/>
              <a:buNone/>
              <a:tabLst/>
              <a:defRPr/>
            </a:pPr>
            <a:r>
              <a:rPr kumimoji="0" lang="ru-RU" sz="8000" b="1" i="0" u="none" strike="noStrike" kern="1200" cap="none" spc="0" normalizeH="0" baseline="0" noProof="0" dirty="0" smtClean="0">
                <a:ln>
                  <a:noFill/>
                </a:ln>
                <a:solidFill>
                  <a:srgbClr val="002060"/>
                </a:solidFill>
                <a:effectLst/>
                <a:uLnTx/>
                <a:uFillTx/>
                <a:latin typeface="Tahoma" pitchFamily="34" charset="0"/>
                <a:ea typeface="+mn-ea"/>
                <a:cs typeface="+mn-cs"/>
              </a:rPr>
              <a:t>(М. Интайр,1927 г., США)</a:t>
            </a:r>
            <a:endParaRPr kumimoji="0" lang="ru-RU" sz="8000" b="1" i="0" u="none" strike="noStrike" kern="1200" cap="none" spc="0" normalizeH="0" baseline="0" noProof="0" dirty="0">
              <a:ln>
                <a:noFill/>
              </a:ln>
              <a:solidFill>
                <a:srgbClr val="002060"/>
              </a:solidFill>
              <a:effectLst/>
              <a:uLnTx/>
              <a:uFillTx/>
              <a:latin typeface="Tahoma" pitchFamily="34" charset="0"/>
              <a:ea typeface="+mn-ea"/>
              <a:cs typeface="+mn-cs"/>
            </a:endParaRPr>
          </a:p>
        </p:txBody>
      </p:sp>
      <p:sp>
        <p:nvSpPr>
          <p:cNvPr id="65" name="Прямоугольник 64"/>
          <p:cNvSpPr/>
          <p:nvPr/>
        </p:nvSpPr>
        <p:spPr>
          <a:xfrm>
            <a:off x="7929492" y="12711199"/>
            <a:ext cx="4071966" cy="8660832"/>
          </a:xfrm>
          <a:prstGeom prst="rect">
            <a:avLst/>
          </a:prstGeom>
        </p:spPr>
        <p:txBody>
          <a:bodyPr wrap="square">
            <a:spAutoFit/>
          </a:bodyPr>
          <a:lstStyle/>
          <a:p>
            <a:pPr algn="r">
              <a:lnSpc>
                <a:spcPct val="80000"/>
              </a:lnSpc>
            </a:pPr>
            <a:r>
              <a:rPr lang="ru-RU" sz="2400" dirty="0" smtClean="0">
                <a:solidFill>
                  <a:schemeClr val="bg1"/>
                </a:solidFill>
                <a:latin typeface="+mj-lt"/>
              </a:rPr>
              <a:t>Повышенный интерес к лизиметрам объясняется возможностью вводить в эксперимент контролируемые параметры, использовать лизиметрические установки, как в полевых, так и в лабораторных условиях. По мере усиления антропогенной и техногенной нагрузки на экосистемы круг вопросов, решаемых с помощью лизиметрического метода, значительно расширился и включает задачи исследования экологической обстановки в ландшафте, исследование возможности проникновения различного рода загрязняющих веществ в подземные и грунтовые воды, ведение мониторинговых наблюдений и решение прогнозных задач. </a:t>
            </a:r>
            <a:endParaRPr lang="ru-RU" sz="2400" dirty="0">
              <a:solidFill>
                <a:schemeClr val="bg1"/>
              </a:solidFill>
              <a:latin typeface="+mj-lt"/>
            </a:endParaRPr>
          </a:p>
        </p:txBody>
      </p:sp>
      <p:sp>
        <p:nvSpPr>
          <p:cNvPr id="68" name="Прямоугольник 67"/>
          <p:cNvSpPr/>
          <p:nvPr/>
        </p:nvSpPr>
        <p:spPr>
          <a:xfrm>
            <a:off x="14858978" y="12515640"/>
            <a:ext cx="3214647" cy="4524315"/>
          </a:xfrm>
          <a:prstGeom prst="rect">
            <a:avLst/>
          </a:prstGeom>
        </p:spPr>
        <p:txBody>
          <a:bodyPr wrap="square">
            <a:spAutoFit/>
          </a:bodyPr>
          <a:lstStyle/>
          <a:p>
            <a:r>
              <a:rPr lang="ru-RU" sz="1800" dirty="0" smtClean="0">
                <a:solidFill>
                  <a:schemeClr val="bg1"/>
                </a:solidFill>
                <a:latin typeface="+mj-lt"/>
              </a:rPr>
              <a:t>Лизиметрический метод исследования почв насчитывает более чем 300-летнюю историю. Первые исследования с применением лизиметрических установок касались изучения статей водного баланса.  Впервые опыты с использованием лизиметров были проведены в 1688 г. французским метеорологом Де ля </a:t>
            </a:r>
            <a:r>
              <a:rPr lang="ru-RU" sz="1800" dirty="0" err="1" smtClean="0">
                <a:solidFill>
                  <a:schemeClr val="bg1"/>
                </a:solidFill>
                <a:latin typeface="+mj-lt"/>
              </a:rPr>
              <a:t>Гиром</a:t>
            </a:r>
            <a:r>
              <a:rPr lang="ru-RU" sz="1800" dirty="0" smtClean="0">
                <a:solidFill>
                  <a:schemeClr val="bg1"/>
                </a:solidFill>
                <a:latin typeface="+mj-lt"/>
              </a:rPr>
              <a:t> для выяснения происхождения ключевых и родниковых вод. </a:t>
            </a:r>
            <a:endParaRPr lang="ru-RU" sz="1800" dirty="0">
              <a:solidFill>
                <a:schemeClr val="bg1"/>
              </a:solidFill>
              <a:latin typeface="+mj-lt"/>
            </a:endParaRPr>
          </a:p>
        </p:txBody>
      </p:sp>
      <p:sp>
        <p:nvSpPr>
          <p:cNvPr id="69" name="Прямоугольник 68"/>
          <p:cNvSpPr/>
          <p:nvPr/>
        </p:nvSpPr>
        <p:spPr>
          <a:xfrm>
            <a:off x="18002250" y="12530046"/>
            <a:ext cx="4143404" cy="6241709"/>
          </a:xfrm>
          <a:prstGeom prst="rect">
            <a:avLst/>
          </a:prstGeom>
        </p:spPr>
        <p:txBody>
          <a:bodyPr wrap="square">
            <a:spAutoFit/>
          </a:bodyPr>
          <a:lstStyle/>
          <a:p>
            <a:pPr marL="342900" lvl="0" indent="-342900" algn="r" defTabSz="914400" fontAlgn="base">
              <a:spcBef>
                <a:spcPct val="20000"/>
              </a:spcBef>
              <a:spcAft>
                <a:spcPct val="0"/>
              </a:spcAft>
            </a:pPr>
            <a:r>
              <a:rPr kumimoji="0" lang="ru-RU" sz="1800" b="0" i="0" u="none" strike="noStrike" kern="0" cap="none" spc="0" normalizeH="0" baseline="0" noProof="0" dirty="0" smtClean="0">
                <a:ln>
                  <a:noFill/>
                </a:ln>
                <a:solidFill>
                  <a:srgbClr val="000000"/>
                </a:solidFill>
                <a:effectLst/>
                <a:uLnTx/>
                <a:uFillTx/>
                <a:latin typeface="+mj-lt"/>
                <a:ea typeface="+mn-ea"/>
                <a:cs typeface="+mn-cs"/>
              </a:rPr>
              <a:t>Впервые в России в 1893 г. лизиметрические установки соорудил П.А. </a:t>
            </a:r>
            <a:r>
              <a:rPr kumimoji="0" lang="ru-RU" sz="1800" b="0" i="0" u="none" strike="noStrike" kern="0" cap="none" spc="0" normalizeH="0" baseline="0" noProof="0" dirty="0" err="1" smtClean="0">
                <a:ln>
                  <a:noFill/>
                </a:ln>
                <a:solidFill>
                  <a:srgbClr val="000000"/>
                </a:solidFill>
                <a:effectLst/>
                <a:uLnTx/>
                <a:uFillTx/>
                <a:latin typeface="+mj-lt"/>
                <a:ea typeface="+mn-ea"/>
                <a:cs typeface="+mn-cs"/>
              </a:rPr>
              <a:t>Костычев</a:t>
            </a:r>
            <a:r>
              <a:rPr kumimoji="0" lang="ru-RU" sz="1800" b="0" i="0" u="none" strike="noStrike" kern="0" cap="none" spc="0" normalizeH="0" baseline="0" noProof="0" dirty="0" smtClean="0">
                <a:ln>
                  <a:noFill/>
                </a:ln>
                <a:solidFill>
                  <a:srgbClr val="000000"/>
                </a:solidFill>
                <a:effectLst/>
                <a:uLnTx/>
                <a:uFillTx/>
                <a:latin typeface="+mj-lt"/>
                <a:ea typeface="+mn-ea"/>
                <a:cs typeface="+mn-cs"/>
              </a:rPr>
              <a:t> на хорошо оборудованной (включала сеть дождемерных пунктов и сельскохозяйственный ботанический сад) </a:t>
            </a:r>
            <a:r>
              <a:rPr kumimoji="0" lang="ru-RU" sz="1800" b="0" i="0" u="none" strike="noStrike" kern="0" cap="none" spc="0" normalizeH="0" baseline="0" noProof="0" dirty="0" err="1" smtClean="0">
                <a:ln>
                  <a:noFill/>
                </a:ln>
                <a:solidFill>
                  <a:srgbClr val="000000"/>
                </a:solidFill>
                <a:effectLst/>
                <a:uLnTx/>
                <a:uFillTx/>
                <a:latin typeface="+mj-lt"/>
                <a:ea typeface="+mn-ea"/>
                <a:cs typeface="+mn-cs"/>
              </a:rPr>
              <a:t>Шатиловской</a:t>
            </a:r>
            <a:r>
              <a:rPr kumimoji="0" lang="ru-RU" sz="1800" b="0" i="0" u="none" strike="noStrike" kern="0" cap="none" spc="0" normalizeH="0" baseline="0" noProof="0" dirty="0" smtClean="0">
                <a:ln>
                  <a:noFill/>
                </a:ln>
                <a:solidFill>
                  <a:srgbClr val="000000"/>
                </a:solidFill>
                <a:effectLst/>
                <a:uLnTx/>
                <a:uFillTx/>
                <a:latin typeface="+mj-lt"/>
                <a:ea typeface="+mn-ea"/>
                <a:cs typeface="+mn-cs"/>
              </a:rPr>
              <a:t> опытной станции (Шилова, 1972). </a:t>
            </a:r>
          </a:p>
          <a:p>
            <a:pPr marL="342900" lvl="0" indent="-342900" algn="r" defTabSz="914400" fontAlgn="base">
              <a:spcBef>
                <a:spcPct val="20000"/>
              </a:spcBef>
              <a:spcAft>
                <a:spcPct val="0"/>
              </a:spcAft>
            </a:pPr>
            <a:r>
              <a:rPr kumimoji="0" lang="ru-RU" sz="1800" b="0" i="0" u="none" strike="noStrike" kern="0" cap="none" spc="0" normalizeH="0" baseline="0" noProof="0" dirty="0" smtClean="0">
                <a:ln>
                  <a:noFill/>
                </a:ln>
                <a:solidFill>
                  <a:srgbClr val="000000"/>
                </a:solidFill>
                <a:effectLst/>
                <a:uLnTx/>
                <a:uFillTx/>
                <a:latin typeface="+mj-lt"/>
                <a:ea typeface="+mn-ea"/>
                <a:cs typeface="+mn-cs"/>
              </a:rPr>
              <a:t>Б.М. </a:t>
            </a:r>
            <a:r>
              <a:rPr kumimoji="0" lang="ru-RU" sz="1800" b="0" i="0" u="none" strike="noStrike" kern="0" cap="none" spc="0" normalizeH="0" baseline="0" noProof="0" dirty="0" err="1" smtClean="0">
                <a:ln>
                  <a:noFill/>
                </a:ln>
                <a:solidFill>
                  <a:srgbClr val="000000"/>
                </a:solidFill>
                <a:effectLst/>
                <a:uLnTx/>
                <a:uFillTx/>
                <a:latin typeface="+mj-lt"/>
                <a:ea typeface="+mn-ea"/>
                <a:cs typeface="+mn-cs"/>
              </a:rPr>
              <a:t>Вельбель</a:t>
            </a:r>
            <a:r>
              <a:rPr kumimoji="0" lang="ru-RU" sz="1800" b="0" i="0" u="none" strike="noStrike" kern="0" cap="none" spc="0" normalizeH="0" baseline="0" noProof="0" dirty="0" smtClean="0">
                <a:ln>
                  <a:noFill/>
                </a:ln>
                <a:solidFill>
                  <a:srgbClr val="000000"/>
                </a:solidFill>
                <a:effectLst/>
                <a:uLnTx/>
                <a:uFillTx/>
                <a:latin typeface="+mj-lt"/>
                <a:ea typeface="+mn-ea"/>
                <a:cs typeface="+mn-cs"/>
              </a:rPr>
              <a:t> в 1903 г. разработал и соорудил несколько конструкций металлических лизиметров – монолитов, и в условиях типичных черноземов Одесской области на </a:t>
            </a:r>
            <a:r>
              <a:rPr kumimoji="0" lang="ru-RU" sz="1800" b="0" i="0" u="none" strike="noStrike" kern="0" cap="none" spc="0" normalizeH="0" baseline="0" noProof="0" dirty="0" err="1" smtClean="0">
                <a:ln>
                  <a:noFill/>
                </a:ln>
                <a:solidFill>
                  <a:srgbClr val="000000"/>
                </a:solidFill>
                <a:effectLst/>
                <a:uLnTx/>
                <a:uFillTx/>
                <a:latin typeface="+mj-lt"/>
                <a:ea typeface="+mn-ea"/>
                <a:cs typeface="+mn-cs"/>
              </a:rPr>
              <a:t>Плотнянской</a:t>
            </a:r>
            <a:r>
              <a:rPr kumimoji="0" lang="ru-RU" sz="1800" b="0" i="0" u="none" strike="noStrike" kern="0" cap="none" spc="0" normalizeH="0" baseline="0" noProof="0" dirty="0" smtClean="0">
                <a:ln>
                  <a:noFill/>
                </a:ln>
                <a:solidFill>
                  <a:srgbClr val="000000"/>
                </a:solidFill>
                <a:effectLst/>
                <a:uLnTx/>
                <a:uFillTx/>
                <a:latin typeface="+mj-lt"/>
                <a:ea typeface="+mn-ea"/>
                <a:cs typeface="+mn-cs"/>
              </a:rPr>
              <a:t> сельскохозяйственной опытной станции, осуществил сравнительное изучение их действия, провел исследование фильтрующей способности почв с ненарушенным строением и насыпных почв. </a:t>
            </a:r>
            <a:endParaRPr kumimoji="0" lang="ru-RU" sz="1800" b="0" i="0" u="none" strike="noStrike" kern="0" cap="none" spc="0" normalizeH="0" baseline="0" noProof="0" dirty="0">
              <a:ln>
                <a:noFill/>
              </a:ln>
              <a:solidFill>
                <a:srgbClr val="000000"/>
              </a:solidFill>
              <a:effectLst/>
              <a:uLnTx/>
              <a:uFillTx/>
              <a:latin typeface="+mj-lt"/>
              <a:ea typeface="+mn-ea"/>
              <a:cs typeface="+mn-cs"/>
            </a:endParaRPr>
          </a:p>
        </p:txBody>
      </p:sp>
      <p:sp>
        <p:nvSpPr>
          <p:cNvPr id="70" name="Прямоугольник 69"/>
          <p:cNvSpPr/>
          <p:nvPr/>
        </p:nvSpPr>
        <p:spPr>
          <a:xfrm>
            <a:off x="27646381" y="12458608"/>
            <a:ext cx="3714775" cy="5909310"/>
          </a:xfrm>
          <a:prstGeom prst="rect">
            <a:avLst/>
          </a:prstGeom>
        </p:spPr>
        <p:txBody>
          <a:bodyPr wrap="square">
            <a:spAutoFit/>
          </a:bodyPr>
          <a:lstStyle/>
          <a:p>
            <a:r>
              <a:rPr lang="ru-RU" sz="1800" dirty="0" smtClean="0">
                <a:solidFill>
                  <a:schemeClr val="bg1"/>
                </a:solidFill>
                <a:latin typeface="+mj-lt"/>
              </a:rPr>
              <a:t>В конце XIX века появились взвешиваемые лизиметры, названные впоследствии испарителями, позволяющие помимо сбора фильтрата и определения в нем содержания химических веществ, проводить измерения содержания влаги и водно-балансовые исследования: лизиметры-испарители М.П. Рыкачева, А.П. </a:t>
            </a:r>
            <a:r>
              <a:rPr lang="ru-RU" sz="1800" dirty="0" err="1" smtClean="0">
                <a:solidFill>
                  <a:schemeClr val="bg1"/>
                </a:solidFill>
                <a:latin typeface="+mj-lt"/>
              </a:rPr>
              <a:t>Ключерева</a:t>
            </a:r>
            <a:r>
              <a:rPr lang="ru-RU" sz="1800" dirty="0" smtClean="0">
                <a:solidFill>
                  <a:schemeClr val="bg1"/>
                </a:solidFill>
                <a:latin typeface="+mj-lt"/>
              </a:rPr>
              <a:t>, В.П. Попова и некоторые другие.</a:t>
            </a:r>
          </a:p>
          <a:p>
            <a:r>
              <a:rPr lang="ru-RU" sz="1800" dirty="0">
                <a:solidFill>
                  <a:schemeClr val="bg1"/>
                </a:solidFill>
                <a:latin typeface="+mj-lt"/>
              </a:rPr>
              <a:t>Агрохимические эксперименты с применением лизиметрических установок получили широкое распространение в ХХ в., и успехи агрохимиков в изучении миграции соединений азота, фосфора и других элементов весьма впечатляющие.</a:t>
            </a:r>
            <a:endParaRPr lang="ru-RU" sz="1800" dirty="0">
              <a:solidFill>
                <a:schemeClr val="bg1"/>
              </a:solidFill>
              <a:latin typeface="+mj-lt"/>
            </a:endParaRPr>
          </a:p>
        </p:txBody>
      </p:sp>
      <p:sp>
        <p:nvSpPr>
          <p:cNvPr id="71" name="Прямоугольник 70"/>
          <p:cNvSpPr/>
          <p:nvPr/>
        </p:nvSpPr>
        <p:spPr>
          <a:xfrm>
            <a:off x="31575470" y="12458608"/>
            <a:ext cx="3857652" cy="6463308"/>
          </a:xfrm>
          <a:prstGeom prst="rect">
            <a:avLst/>
          </a:prstGeom>
        </p:spPr>
        <p:txBody>
          <a:bodyPr wrap="square">
            <a:spAutoFit/>
          </a:bodyPr>
          <a:lstStyle/>
          <a:p>
            <a:pPr algn="r"/>
            <a:r>
              <a:rPr lang="ru-RU" sz="1800" dirty="0" smtClean="0">
                <a:solidFill>
                  <a:schemeClr val="bg1"/>
                </a:solidFill>
                <a:latin typeface="+mj-lt"/>
              </a:rPr>
              <a:t>В этом направлении было проведено множество исследований и накоплено значительное количество данных. Все они свидетельствуют о большой роли растений в балансе почвенной влаги и веществ. </a:t>
            </a:r>
          </a:p>
          <a:p>
            <a:pPr algn="r"/>
            <a:r>
              <a:rPr lang="ru-RU" sz="1800" dirty="0" smtClean="0">
                <a:solidFill>
                  <a:schemeClr val="bg1"/>
                </a:solidFill>
                <a:latin typeface="+mj-lt"/>
              </a:rPr>
              <a:t>В последнее время использование лизиметров для изучения переноса веществ стало актуальнее в связи с увеличивающимся загрязнением почв и грунтовых вод. Вопрос возможности выноса тяжелых металлов, пестицидов с инфильтрационными водами исследовался многими учеными (</a:t>
            </a:r>
            <a:r>
              <a:rPr lang="ru-RU" sz="1800" dirty="0" err="1" smtClean="0">
                <a:solidFill>
                  <a:schemeClr val="bg1"/>
                </a:solidFill>
                <a:latin typeface="+mj-lt"/>
              </a:rPr>
              <a:t>Каволюнайте</a:t>
            </a:r>
            <a:r>
              <a:rPr lang="ru-RU" sz="1800" dirty="0" smtClean="0">
                <a:solidFill>
                  <a:schemeClr val="bg1"/>
                </a:solidFill>
                <a:latin typeface="+mj-lt"/>
              </a:rPr>
              <a:t>, 1994; Леонова и др., 2003; </a:t>
            </a:r>
            <a:r>
              <a:rPr lang="ru-RU" sz="1800" dirty="0" err="1" smtClean="0">
                <a:solidFill>
                  <a:schemeClr val="bg1"/>
                </a:solidFill>
                <a:latin typeface="+mj-lt"/>
              </a:rPr>
              <a:t>Сметник</a:t>
            </a:r>
            <a:r>
              <a:rPr lang="ru-RU" sz="1800" dirty="0" smtClean="0">
                <a:solidFill>
                  <a:schemeClr val="bg1"/>
                </a:solidFill>
                <a:latin typeface="+mj-lt"/>
              </a:rPr>
              <a:t> и др., 2003; </a:t>
            </a:r>
            <a:r>
              <a:rPr lang="ru-RU" sz="1800" dirty="0" err="1" smtClean="0">
                <a:solidFill>
                  <a:schemeClr val="bg1"/>
                </a:solidFill>
                <a:latin typeface="+mj-lt"/>
              </a:rPr>
              <a:t>Бергстрем</a:t>
            </a:r>
            <a:r>
              <a:rPr lang="ru-RU" sz="1800" dirty="0" smtClean="0">
                <a:solidFill>
                  <a:schemeClr val="bg1"/>
                </a:solidFill>
                <a:latin typeface="+mj-lt"/>
              </a:rPr>
              <a:t>, 1990; </a:t>
            </a:r>
            <a:r>
              <a:rPr lang="ru-RU" sz="1800" dirty="0" err="1" smtClean="0">
                <a:solidFill>
                  <a:schemeClr val="bg1"/>
                </a:solidFill>
                <a:latin typeface="+mj-lt"/>
              </a:rPr>
              <a:t>Адерхолд</a:t>
            </a:r>
            <a:r>
              <a:rPr lang="ru-RU" sz="1800" dirty="0" smtClean="0">
                <a:solidFill>
                  <a:schemeClr val="bg1"/>
                </a:solidFill>
                <a:latin typeface="+mj-lt"/>
              </a:rPr>
              <a:t>., 1995).</a:t>
            </a:r>
          </a:p>
          <a:p>
            <a:pPr algn="r"/>
            <a:endParaRPr lang="ru-RU" sz="1800" dirty="0">
              <a:solidFill>
                <a:schemeClr val="bg1"/>
              </a:solidFill>
              <a:latin typeface="+mj-lt"/>
            </a:endParaRPr>
          </a:p>
        </p:txBody>
      </p:sp>
      <p:sp>
        <p:nvSpPr>
          <p:cNvPr id="73" name="Прямоугольник 72"/>
          <p:cNvSpPr/>
          <p:nvPr/>
        </p:nvSpPr>
        <p:spPr>
          <a:xfrm>
            <a:off x="12858714" y="19602408"/>
            <a:ext cx="23145786" cy="3046988"/>
          </a:xfrm>
          <a:prstGeom prst="rect">
            <a:avLst/>
          </a:prstGeom>
        </p:spPr>
        <p:txBody>
          <a:bodyPr wrap="square">
            <a:spAutoFit/>
          </a:bodyPr>
          <a:lstStyle/>
          <a:p>
            <a:pPr algn="ctr"/>
            <a:r>
              <a:rPr lang="ru-RU" sz="9600" b="1" dirty="0" smtClean="0">
                <a:solidFill>
                  <a:srgbClr val="002060"/>
                </a:solidFill>
                <a:effectLst>
                  <a:outerShdw blurRad="38100" dist="38100" dir="2700000" algn="tl">
                    <a:srgbClr val="000000">
                      <a:alpha val="43137"/>
                    </a:srgbClr>
                  </a:outerShdw>
                </a:effectLst>
                <a:latin typeface="+mj-lt"/>
              </a:rPr>
              <a:t>ЛИЗИМЕТРИЧЕСКИЕ СТАНЦИИ – МНОГОЛЕТНИЕ ОПЫТЫ</a:t>
            </a:r>
            <a:endParaRPr lang="ru-RU" sz="9600" dirty="0">
              <a:solidFill>
                <a:srgbClr val="002060"/>
              </a:solidFill>
              <a:effectLst>
                <a:outerShdw blurRad="38100" dist="38100" dir="2700000" algn="tl">
                  <a:srgbClr val="000000">
                    <a:alpha val="43137"/>
                  </a:srgbClr>
                </a:outerShdw>
              </a:effectLst>
              <a:latin typeface="+mj-lt"/>
            </a:endParaRPr>
          </a:p>
        </p:txBody>
      </p:sp>
      <p:sp>
        <p:nvSpPr>
          <p:cNvPr id="74" name="Прямоугольник 73"/>
          <p:cNvSpPr/>
          <p:nvPr/>
        </p:nvSpPr>
        <p:spPr>
          <a:xfrm>
            <a:off x="29146578" y="22817118"/>
            <a:ext cx="6429420" cy="7626703"/>
          </a:xfrm>
          <a:prstGeom prst="rect">
            <a:avLst/>
          </a:prstGeom>
        </p:spPr>
        <p:txBody>
          <a:bodyPr wrap="square">
            <a:spAutoFit/>
          </a:bodyPr>
          <a:lstStyle/>
          <a:p>
            <a:pPr algn="ctr">
              <a:lnSpc>
                <a:spcPct val="90000"/>
              </a:lnSpc>
            </a:pPr>
            <a:r>
              <a:rPr lang="ru-RU" sz="3200" b="1" i="1" dirty="0" smtClean="0">
                <a:latin typeface="+mj-lt"/>
              </a:rPr>
              <a:t>В нашей стране ведутся многолетние эксперименты на лизиметрических станциях в </a:t>
            </a:r>
            <a:r>
              <a:rPr lang="ru-RU" sz="3200" b="1" i="1" dirty="0" err="1" smtClean="0">
                <a:latin typeface="+mj-lt"/>
              </a:rPr>
              <a:t>Тимирязевской</a:t>
            </a:r>
            <a:r>
              <a:rPr lang="ru-RU" sz="3200" b="1" i="1" dirty="0" smtClean="0">
                <a:latin typeface="+mj-lt"/>
              </a:rPr>
              <a:t> академии, на кафедре физики и  мелиорации почв факультета почвоведения МГУ (с 1961 г.), во ВНИИ кормов им. В.Р. Вильямса на Луговой (с 1972 г.), в НИИСХ в </a:t>
            </a:r>
            <a:r>
              <a:rPr lang="ru-RU" sz="3200" b="1" i="1" dirty="0" err="1" smtClean="0">
                <a:latin typeface="+mj-lt"/>
              </a:rPr>
              <a:t>Немчиновке</a:t>
            </a:r>
            <a:r>
              <a:rPr lang="ru-RU" sz="3200" b="1" i="1" dirty="0" smtClean="0">
                <a:latin typeface="+mj-lt"/>
              </a:rPr>
              <a:t> (с 1986 г.), в ВИУА (с 1971 г.), в Северо-западном НИИСХ (с 1976 г.), в институте проблем промышленной экологии Севера Кольского научного центра РАН (с 1990 г.) и др. </a:t>
            </a:r>
            <a:endParaRPr lang="ru-RU" sz="3200" b="1" i="1" dirty="0">
              <a:latin typeface="+mj-lt"/>
            </a:endParaRPr>
          </a:p>
        </p:txBody>
      </p:sp>
      <p:sp>
        <p:nvSpPr>
          <p:cNvPr id="75" name="Rectangle 2"/>
          <p:cNvSpPr txBox="1">
            <a:spLocks noChangeArrowheads="1"/>
          </p:cNvSpPr>
          <p:nvPr/>
        </p:nvSpPr>
        <p:spPr>
          <a:xfrm>
            <a:off x="-126" y="11537857"/>
            <a:ext cx="12358774" cy="920751"/>
          </a:xfrm>
          <a:prstGeom prst="rect">
            <a:avLst/>
          </a:prstGeom>
        </p:spPr>
        <p:txBody>
          <a:bodyPr vert="horz" lIns="249174" tIns="0" rIns="249174" bIns="0" anchor="b">
            <a:noAutofit/>
            <a:scene3d>
              <a:camera prst="orthographicFront"/>
              <a:lightRig rig="soft" dir="t">
                <a:rot lat="0" lon="0" rev="17220000"/>
              </a:lightRig>
            </a:scene3d>
            <a:sp3d prstMaterial="softEdge">
              <a:bevelT w="38100" h="38100"/>
            </a:sp3d>
          </a:bodyPr>
          <a:lstStyle/>
          <a:p>
            <a:pPr lvl="0" algn="ctr" defTabSz="914400">
              <a:spcBef>
                <a:spcPct val="0"/>
              </a:spcBef>
            </a:pPr>
            <a:r>
              <a:rPr lang="ru-RU" sz="3600" b="1" cap="all" dirty="0">
                <a:ln w="6350">
                  <a:noFill/>
                </a:ln>
                <a:solidFill>
                  <a:srgbClr val="010155"/>
                </a:solidFill>
                <a:effectLst>
                  <a:outerShdw blurRad="38100" dist="38100" dir="2700000" algn="tl">
                    <a:srgbClr val="000000">
                      <a:alpha val="43137"/>
                    </a:srgbClr>
                  </a:outerShdw>
                </a:effectLst>
                <a:latin typeface="Arial" pitchFamily="34" charset="0"/>
                <a:ea typeface="+mj-ea"/>
                <a:cs typeface="Arial" pitchFamily="34" charset="0"/>
              </a:rPr>
              <a:t>Почва лизиметров – одномерная физико-химическая модель почвенного покрова</a:t>
            </a:r>
          </a:p>
        </p:txBody>
      </p:sp>
      <p:sp>
        <p:nvSpPr>
          <p:cNvPr id="76" name="Rectangle 2"/>
          <p:cNvSpPr txBox="1">
            <a:spLocks noChangeArrowheads="1"/>
          </p:cNvSpPr>
          <p:nvPr/>
        </p:nvSpPr>
        <p:spPr>
          <a:xfrm>
            <a:off x="14501788" y="10958410"/>
            <a:ext cx="12358774" cy="920751"/>
          </a:xfrm>
          <a:prstGeom prst="rect">
            <a:avLst/>
          </a:prstGeom>
        </p:spPr>
        <p:txBody>
          <a:bodyPr vert="horz" lIns="249174" tIns="0" rIns="249174" bIns="0" anchor="b">
            <a:noAutofit/>
            <a:scene3d>
              <a:camera prst="orthographicFront"/>
              <a:lightRig rig="soft" dir="t">
                <a:rot lat="0" lon="0" rev="17220000"/>
              </a:lightRig>
            </a:scene3d>
            <a:sp3d prstMaterial="softEdge">
              <a:bevelT w="38100" h="38100"/>
            </a:sp3d>
          </a:bodyPr>
          <a:lstStyle/>
          <a:p>
            <a:pPr lvl="0" algn="ctr" defTabSz="914400">
              <a:spcBef>
                <a:spcPct val="0"/>
              </a:spcBef>
            </a:pPr>
            <a:r>
              <a:rPr lang="ru-RU" sz="3600" b="1" cap="all" dirty="0" smtClean="0">
                <a:ln w="6350">
                  <a:noFill/>
                </a:ln>
                <a:solidFill>
                  <a:srgbClr val="010155"/>
                </a:solidFill>
                <a:effectLst>
                  <a:outerShdw blurRad="38100" dist="38100" dir="2700000" algn="tl">
                    <a:srgbClr val="000000">
                      <a:alpha val="43137"/>
                    </a:srgbClr>
                  </a:outerShdw>
                </a:effectLst>
                <a:latin typeface="Arial" pitchFamily="34" charset="0"/>
                <a:ea typeface="+mj-ea"/>
                <a:cs typeface="Arial" pitchFamily="34" charset="0"/>
              </a:rPr>
              <a:t>История лизиметрических исследований</a:t>
            </a:r>
          </a:p>
        </p:txBody>
      </p:sp>
      <p:sp>
        <p:nvSpPr>
          <p:cNvPr id="77" name="Прямоугольник 76"/>
          <p:cNvSpPr/>
          <p:nvPr/>
        </p:nvSpPr>
        <p:spPr>
          <a:xfrm>
            <a:off x="23074348" y="12550090"/>
            <a:ext cx="4071966" cy="5909310"/>
          </a:xfrm>
          <a:prstGeom prst="rect">
            <a:avLst/>
          </a:prstGeom>
        </p:spPr>
        <p:txBody>
          <a:bodyPr wrap="square">
            <a:spAutoFit/>
          </a:bodyPr>
          <a:lstStyle/>
          <a:p>
            <a:r>
              <a:rPr lang="ru-RU" sz="1800" dirty="0" smtClean="0">
                <a:solidFill>
                  <a:schemeClr val="bg1"/>
                </a:solidFill>
                <a:latin typeface="+mj-lt"/>
              </a:rPr>
              <a:t>На опытном поле </a:t>
            </a:r>
            <a:r>
              <a:rPr lang="ru-RU" sz="1800" dirty="0" err="1" smtClean="0">
                <a:solidFill>
                  <a:schemeClr val="bg1"/>
                </a:solidFill>
                <a:latin typeface="+mj-lt"/>
              </a:rPr>
              <a:t>Тимирязевской</a:t>
            </a:r>
            <a:r>
              <a:rPr lang="ru-RU" sz="1800" dirty="0" smtClean="0">
                <a:solidFill>
                  <a:schemeClr val="bg1"/>
                </a:solidFill>
                <a:latin typeface="+mj-lt"/>
              </a:rPr>
              <a:t> сельскохозяйственной академии В.Р. Вильямсом была заложена лизиметрическая площадка, задачей которой являлось многолетние исследования по зависимости инфильтрации от механического состава различных типов почв. </a:t>
            </a:r>
          </a:p>
          <a:p>
            <a:r>
              <a:rPr lang="ru-RU" sz="1800" dirty="0" smtClean="0">
                <a:solidFill>
                  <a:schemeClr val="bg1"/>
                </a:solidFill>
                <a:latin typeface="+mj-lt"/>
              </a:rPr>
              <a:t>В 1908 г. лизиметрические установки агрохимического типа были применены в исследованиях П.Ф. </a:t>
            </a:r>
            <a:r>
              <a:rPr lang="ru-RU" sz="1800" dirty="0" err="1" smtClean="0">
                <a:solidFill>
                  <a:schemeClr val="bg1"/>
                </a:solidFill>
                <a:latin typeface="+mj-lt"/>
              </a:rPr>
              <a:t>Баракова</a:t>
            </a:r>
            <a:r>
              <a:rPr lang="ru-RU" sz="1800" dirty="0" smtClean="0">
                <a:solidFill>
                  <a:schemeClr val="bg1"/>
                </a:solidFill>
                <a:latin typeface="+mj-lt"/>
              </a:rPr>
              <a:t> на опытном поле сельскохозяйственного института Новой Александрии - ныне </a:t>
            </a:r>
            <a:r>
              <a:rPr lang="ru-RU" sz="1800" dirty="0" err="1" smtClean="0">
                <a:solidFill>
                  <a:schemeClr val="bg1"/>
                </a:solidFill>
                <a:latin typeface="+mj-lt"/>
              </a:rPr>
              <a:t>Пулавы</a:t>
            </a:r>
            <a:r>
              <a:rPr lang="ru-RU" sz="1800" dirty="0" smtClean="0">
                <a:solidFill>
                  <a:schemeClr val="bg1"/>
                </a:solidFill>
                <a:latin typeface="+mj-lt"/>
              </a:rPr>
              <a:t> (Польша). </a:t>
            </a:r>
          </a:p>
          <a:p>
            <a:r>
              <a:rPr lang="ru-RU" sz="1800" dirty="0" err="1" smtClean="0">
                <a:solidFill>
                  <a:schemeClr val="bg1"/>
                </a:solidFill>
                <a:latin typeface="+mj-lt"/>
              </a:rPr>
              <a:t>Гиммерлинг</a:t>
            </a:r>
            <a:r>
              <a:rPr lang="ru-RU" sz="1800" dirty="0" smtClean="0">
                <a:solidFill>
                  <a:schemeClr val="bg1"/>
                </a:solidFill>
                <a:latin typeface="+mj-lt"/>
              </a:rPr>
              <a:t> (1922) в </a:t>
            </a:r>
            <a:r>
              <a:rPr lang="ru-RU" sz="1800" dirty="0" err="1" smtClean="0">
                <a:solidFill>
                  <a:schemeClr val="bg1"/>
                </a:solidFill>
                <a:latin typeface="+mj-lt"/>
              </a:rPr>
              <a:t>Собакино-Опытном</a:t>
            </a:r>
            <a:r>
              <a:rPr lang="ru-RU" sz="1800" dirty="0" smtClean="0">
                <a:solidFill>
                  <a:schemeClr val="bg1"/>
                </a:solidFill>
                <a:latin typeface="+mj-lt"/>
              </a:rPr>
              <a:t> исследовал поступление влаги в лизиметрические воронки из разных горизонтов почвенного профиля. </a:t>
            </a:r>
            <a:endParaRPr lang="ru-RU" sz="1800" dirty="0">
              <a:solidFill>
                <a:schemeClr val="bg1"/>
              </a:solidFill>
              <a:latin typeface="+mj-lt"/>
            </a:endParaRPr>
          </a:p>
        </p:txBody>
      </p:sp>
      <p:cxnSp>
        <p:nvCxnSpPr>
          <p:cNvPr id="81" name="Прямая соединительная линия 80"/>
          <p:cNvCxnSpPr/>
          <p:nvPr/>
        </p:nvCxnSpPr>
        <p:spPr>
          <a:xfrm>
            <a:off x="6492002" y="21878900"/>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82" name="Прямая соединительная линия 81"/>
          <p:cNvCxnSpPr/>
          <p:nvPr/>
        </p:nvCxnSpPr>
        <p:spPr>
          <a:xfrm rot="5400000">
            <a:off x="10073426" y="20450140"/>
            <a:ext cx="4848260" cy="152400"/>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p:cNvCxnSpPr/>
          <p:nvPr/>
        </p:nvCxnSpPr>
        <p:spPr>
          <a:xfrm rot="5400000">
            <a:off x="10430616" y="20959730"/>
            <a:ext cx="4286280"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88" name="Прямая соединительная линия 87"/>
          <p:cNvCxnSpPr/>
          <p:nvPr/>
        </p:nvCxnSpPr>
        <p:spPr>
          <a:xfrm rot="16200000" flipH="1">
            <a:off x="24289588" y="27461382"/>
            <a:ext cx="8072494" cy="69850"/>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90" name="Прямая соединительная линия 89"/>
          <p:cNvCxnSpPr/>
          <p:nvPr/>
        </p:nvCxnSpPr>
        <p:spPr>
          <a:xfrm>
            <a:off x="25931868" y="30889612"/>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cxnSp>
        <p:nvCxnSpPr>
          <p:cNvPr id="91" name="Прямая соединительная линия 90"/>
          <p:cNvCxnSpPr/>
          <p:nvPr/>
        </p:nvCxnSpPr>
        <p:spPr>
          <a:xfrm>
            <a:off x="27789382" y="31042012"/>
            <a:ext cx="6500732" cy="1588"/>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92" name="Прямоугольник 91"/>
          <p:cNvSpPr/>
          <p:nvPr/>
        </p:nvSpPr>
        <p:spPr>
          <a:xfrm>
            <a:off x="357064" y="22388490"/>
            <a:ext cx="24931862" cy="3785652"/>
          </a:xfrm>
          <a:prstGeom prst="rect">
            <a:avLst/>
          </a:prstGeom>
        </p:spPr>
        <p:txBody>
          <a:bodyPr wrap="square">
            <a:spAutoFit/>
          </a:bodyPr>
          <a:lstStyle/>
          <a:p>
            <a:pPr algn="ctr"/>
            <a:r>
              <a:rPr lang="ru-RU" sz="8000" b="1" dirty="0" smtClean="0">
                <a:latin typeface="+mj-lt"/>
              </a:rPr>
              <a:t>ЛИЗИМЕТРИЧЕСКАЯ СТАНЦИЯ ПОЧВЕННОГО СТАЦИОНАРА МГУ, РАСПОЛОЖЕННАЯ НА ЛЕНИНСКИХ ГОРАХ МОСКВЫ</a:t>
            </a:r>
            <a:endParaRPr lang="ru-RU" sz="8000" dirty="0">
              <a:latin typeface="+mj-lt"/>
            </a:endParaRPr>
          </a:p>
        </p:txBody>
      </p:sp>
      <p:pic>
        <p:nvPicPr>
          <p:cNvPr id="1039" name="Picture 15" descr="C:\Documents and Settings\Anna\Мои документы\Мои рисунки\Рисунок1.jpg"/>
          <p:cNvPicPr>
            <a:picLocks noChangeAspect="1" noChangeArrowheads="1"/>
          </p:cNvPicPr>
          <p:nvPr/>
        </p:nvPicPr>
        <p:blipFill>
          <a:blip r:embed="rId13"/>
          <a:srcRect/>
          <a:stretch>
            <a:fillRect/>
          </a:stretch>
        </p:blipFill>
        <p:spPr bwMode="auto">
          <a:xfrm>
            <a:off x="5000534" y="26317580"/>
            <a:ext cx="10144567" cy="6786610"/>
          </a:xfrm>
          <a:prstGeom prst="rect">
            <a:avLst/>
          </a:prstGeom>
          <a:ln w="127000" cap="sq">
            <a:solidFill>
              <a:schemeClr val="bg1">
                <a:lumMod val="85000"/>
                <a:lumOff val="15000"/>
              </a:schemeClr>
            </a:solidFill>
            <a:miter lim="800000"/>
          </a:ln>
          <a:effectLst>
            <a:outerShdw blurRad="50800" dist="38100" dir="2700000" algn="tl" rotWithShape="0">
              <a:prstClr val="black">
                <a:alpha val="40000"/>
              </a:prstClr>
            </a:outerShdw>
          </a:effectLst>
        </p:spPr>
      </p:pic>
      <p:sp>
        <p:nvSpPr>
          <p:cNvPr id="94" name="Прямоугольник 93"/>
          <p:cNvSpPr/>
          <p:nvPr/>
        </p:nvSpPr>
        <p:spPr>
          <a:xfrm>
            <a:off x="0" y="25746076"/>
            <a:ext cx="4714782" cy="7946791"/>
          </a:xfrm>
          <a:prstGeom prst="rect">
            <a:avLst/>
          </a:prstGeom>
        </p:spPr>
        <p:txBody>
          <a:bodyPr wrap="square">
            <a:spAutoFit/>
          </a:bodyPr>
          <a:lstStyle/>
          <a:p>
            <a:pPr>
              <a:lnSpc>
                <a:spcPct val="80000"/>
              </a:lnSpc>
            </a:pPr>
            <a:r>
              <a:rPr lang="ru-RU" sz="2200" dirty="0" smtClean="0">
                <a:solidFill>
                  <a:schemeClr val="bg1"/>
                </a:solidFill>
                <a:latin typeface="+mj-lt"/>
              </a:rPr>
              <a:t>В настоящее время функционирует уникальная, одна из </a:t>
            </a:r>
            <a:r>
              <a:rPr lang="ru-RU" sz="2200" b="1" dirty="0" smtClean="0">
                <a:solidFill>
                  <a:schemeClr val="bg1"/>
                </a:solidFill>
                <a:latin typeface="+mj-lt"/>
              </a:rPr>
              <a:t>самых больших в мире</a:t>
            </a:r>
            <a:r>
              <a:rPr lang="ru-RU" sz="2200" dirty="0" smtClean="0">
                <a:solidFill>
                  <a:schemeClr val="bg1"/>
                </a:solidFill>
                <a:latin typeface="+mj-lt"/>
              </a:rPr>
              <a:t> лизиметрическая станция МГУ им. М.В. Ломоносова, заложенная на Ленинских горах по проекту Н.А. </a:t>
            </a:r>
            <a:r>
              <a:rPr lang="ru-RU" sz="2200" dirty="0" err="1" smtClean="0">
                <a:solidFill>
                  <a:schemeClr val="bg1"/>
                </a:solidFill>
                <a:latin typeface="+mj-lt"/>
              </a:rPr>
              <a:t>Качинского</a:t>
            </a:r>
            <a:r>
              <a:rPr lang="ru-RU" sz="2200" dirty="0" smtClean="0">
                <a:solidFill>
                  <a:schemeClr val="bg1"/>
                </a:solidFill>
                <a:latin typeface="+mj-lt"/>
              </a:rPr>
              <a:t> в 1961 г. Квадратные цементные лизиметры, площадью 8м2 и глубиной 1.75 м углублены в почву т.о., что их поверхность совпадает с поверхностью окружающей почвы. Лизиметры расположены в 2 ряда и разделены между собой стенкой в 0.5 м. Внутренняя поверхность покрыта гидроизоляционным материалом – </a:t>
            </a:r>
            <a:r>
              <a:rPr lang="ru-RU" sz="2200" dirty="0" err="1" smtClean="0">
                <a:solidFill>
                  <a:schemeClr val="bg1"/>
                </a:solidFill>
                <a:latin typeface="+mj-lt"/>
              </a:rPr>
              <a:t>брезолом</a:t>
            </a:r>
            <a:r>
              <a:rPr lang="ru-RU" sz="2200" dirty="0" smtClean="0">
                <a:solidFill>
                  <a:schemeClr val="bg1"/>
                </a:solidFill>
                <a:latin typeface="+mj-lt"/>
              </a:rPr>
              <a:t>, затем выложена кислотоупорными плитками на битуме. Дно лизиметров имеет уклон в сторону общей стенки и воронку диаметром 25 см с трубкой, отходящей в галерею под лизиметрами, где производится сбор и автоматизированная регистрация объемов фильтрационных вод. </a:t>
            </a:r>
            <a:endParaRPr lang="ru-RU" sz="2200" dirty="0">
              <a:solidFill>
                <a:schemeClr val="bg1"/>
              </a:solidFill>
              <a:latin typeface="+mj-lt"/>
            </a:endParaRPr>
          </a:p>
        </p:txBody>
      </p:sp>
      <p:sp>
        <p:nvSpPr>
          <p:cNvPr id="95" name="Прямоугольник 94"/>
          <p:cNvSpPr/>
          <p:nvPr/>
        </p:nvSpPr>
        <p:spPr>
          <a:xfrm>
            <a:off x="15644796" y="26103266"/>
            <a:ext cx="4572032" cy="7134261"/>
          </a:xfrm>
          <a:prstGeom prst="rect">
            <a:avLst/>
          </a:prstGeom>
        </p:spPr>
        <p:txBody>
          <a:bodyPr wrap="square">
            <a:spAutoFit/>
          </a:bodyPr>
          <a:lstStyle/>
          <a:p>
            <a:pPr algn="r">
              <a:lnSpc>
                <a:spcPct val="80000"/>
              </a:lnSpc>
            </a:pPr>
            <a:r>
              <a:rPr lang="ru-RU" sz="2200" dirty="0" smtClean="0">
                <a:solidFill>
                  <a:schemeClr val="bg1"/>
                </a:solidFill>
                <a:latin typeface="+mj-lt"/>
              </a:rPr>
              <a:t>Для обеспечения дренажа на дне лизиметров расположены слоями  гравий, крупный песок, средний и мелкий песок общей мощностью 25 см – для обеспечения максимального контакта с почвой. На ряде лизиметров расположено гидрофизическое оборудование – установлены обсадные трубы для измерения объемной влажности почв методом нейтронной </a:t>
            </a:r>
            <a:r>
              <a:rPr lang="ru-RU" sz="2200" dirty="0" err="1" smtClean="0">
                <a:solidFill>
                  <a:schemeClr val="bg1"/>
                </a:solidFill>
                <a:latin typeface="+mj-lt"/>
              </a:rPr>
              <a:t>влагометрии</a:t>
            </a:r>
            <a:r>
              <a:rPr lang="ru-RU" sz="2200" dirty="0" smtClean="0">
                <a:solidFill>
                  <a:schemeClr val="bg1"/>
                </a:solidFill>
                <a:latin typeface="+mj-lt"/>
              </a:rPr>
              <a:t>, расположены ртутные тензиометры для измерения потенциала почвенной влаги, и пробоотборники почвенной влаги, расположены датчики для измерения температуры почв </a:t>
            </a:r>
            <a:r>
              <a:rPr lang="ru-RU" sz="2200" dirty="0" err="1" smtClean="0">
                <a:solidFill>
                  <a:schemeClr val="bg1"/>
                </a:solidFill>
                <a:latin typeface="+mj-lt"/>
              </a:rPr>
              <a:t>электротермометрами</a:t>
            </a:r>
            <a:r>
              <a:rPr lang="ru-RU" sz="2200" dirty="0" smtClean="0">
                <a:solidFill>
                  <a:schemeClr val="bg1"/>
                </a:solidFill>
                <a:latin typeface="+mj-lt"/>
              </a:rPr>
              <a:t>. Исследования лизиметрического стока в вариантах с оборудованием и без него показало, что приборы не оказывают влияния на величину лизиметрического стока.</a:t>
            </a:r>
            <a:endParaRPr lang="ru-RU" sz="2200" dirty="0">
              <a:solidFill>
                <a:schemeClr val="bg1"/>
              </a:solidFill>
              <a:latin typeface="+mj-lt"/>
            </a:endParaRPr>
          </a:p>
        </p:txBody>
      </p:sp>
      <p:sp>
        <p:nvSpPr>
          <p:cNvPr id="96" name="Прямоугольник 95"/>
          <p:cNvSpPr/>
          <p:nvPr/>
        </p:nvSpPr>
        <p:spPr>
          <a:xfrm>
            <a:off x="20574018" y="26103266"/>
            <a:ext cx="4714908" cy="4696670"/>
          </a:xfrm>
          <a:prstGeom prst="rect">
            <a:avLst/>
          </a:prstGeom>
        </p:spPr>
        <p:txBody>
          <a:bodyPr wrap="square">
            <a:spAutoFit/>
          </a:bodyPr>
          <a:lstStyle/>
          <a:p>
            <a:pPr>
              <a:lnSpc>
                <a:spcPct val="80000"/>
              </a:lnSpc>
            </a:pPr>
            <a:r>
              <a:rPr lang="ru-RU" sz="2200" dirty="0" smtClean="0">
                <a:solidFill>
                  <a:schemeClr val="bg1"/>
                </a:solidFill>
                <a:latin typeface="+mj-lt"/>
              </a:rPr>
              <a:t>Большие размеры лизиметрических установок МГУ обеспечивают достоверность проводимых наблюдений, позволяют проводить прямые наблюдения за многолетней динамикой медленно изменяющихся свойств твердой фазы почв, ее эволюцией. Подобные эксперименты дорогостоящи, требуется значительное время для разработки и реализации проекта лизиметрической станции, необходимо обеспечение почв лизиметров стационарными приборами и оборудованием. </a:t>
            </a:r>
            <a:endParaRPr lang="ru-RU" sz="2200" dirty="0">
              <a:solidFill>
                <a:schemeClr val="bg1"/>
              </a:solidFill>
              <a:latin typeface="+mj-lt"/>
            </a:endParaRPr>
          </a:p>
        </p:txBody>
      </p:sp>
      <p:sp>
        <p:nvSpPr>
          <p:cNvPr id="97" name="Прямоугольник 96"/>
          <p:cNvSpPr/>
          <p:nvPr/>
        </p:nvSpPr>
        <p:spPr>
          <a:xfrm>
            <a:off x="285752" y="33961446"/>
            <a:ext cx="10572698" cy="1938992"/>
          </a:xfrm>
          <a:prstGeom prst="rect">
            <a:avLst/>
          </a:prstGeom>
        </p:spPr>
        <p:txBody>
          <a:bodyPr wrap="square">
            <a:spAutoFit/>
          </a:bodyPr>
          <a:lstStyle/>
          <a:p>
            <a:r>
              <a:rPr lang="ru-RU" sz="4000" dirty="0" smtClean="0">
                <a:solidFill>
                  <a:srgbClr val="002060"/>
                </a:solidFill>
                <a:latin typeface="+mj-lt"/>
              </a:rPr>
              <a:t>С помощью лизиметрических установок можно решить целый ряд вопросов, их используют для:</a:t>
            </a:r>
            <a:endParaRPr lang="ru-RU" sz="4000" dirty="0">
              <a:solidFill>
                <a:srgbClr val="002060"/>
              </a:solidFill>
              <a:latin typeface="+mj-lt"/>
            </a:endParaRPr>
          </a:p>
        </p:txBody>
      </p:sp>
      <p:sp>
        <p:nvSpPr>
          <p:cNvPr id="98" name="Прямоугольник 97"/>
          <p:cNvSpPr/>
          <p:nvPr/>
        </p:nvSpPr>
        <p:spPr>
          <a:xfrm>
            <a:off x="285752" y="36379037"/>
            <a:ext cx="10286946" cy="9941183"/>
          </a:xfrm>
          <a:prstGeom prst="rect">
            <a:avLst/>
          </a:prstGeom>
        </p:spPr>
        <p:txBody>
          <a:bodyPr wrap="square">
            <a:spAutoFit/>
          </a:bodyPr>
          <a:lstStyle/>
          <a:p>
            <a:pPr>
              <a:lnSpc>
                <a:spcPct val="80000"/>
              </a:lnSpc>
            </a:pPr>
            <a:r>
              <a:rPr lang="ru-RU" sz="4000" dirty="0" smtClean="0">
                <a:solidFill>
                  <a:schemeClr val="bg1"/>
                </a:solidFill>
                <a:latin typeface="+mj-lt"/>
              </a:rPr>
              <a:t>- оценки качественных и количественных показателей потока вещества,  оценки поступления, миграции и аккумуляции различных веществ в почвенном профиле;</a:t>
            </a:r>
          </a:p>
          <a:p>
            <a:pPr>
              <a:lnSpc>
                <a:spcPct val="80000"/>
              </a:lnSpc>
            </a:pPr>
            <a:r>
              <a:rPr lang="ru-RU" sz="4000" dirty="0" smtClean="0">
                <a:solidFill>
                  <a:schemeClr val="bg1"/>
                </a:solidFill>
                <a:latin typeface="+mj-lt"/>
              </a:rPr>
              <a:t>- оценки периодичности и доминирующих факторов формирования лизиметрического стока; </a:t>
            </a:r>
          </a:p>
          <a:p>
            <a:pPr>
              <a:lnSpc>
                <a:spcPct val="80000"/>
              </a:lnSpc>
            </a:pPr>
            <a:r>
              <a:rPr lang="ru-RU" sz="4000" dirty="0" smtClean="0">
                <a:solidFill>
                  <a:schemeClr val="bg1"/>
                </a:solidFill>
                <a:latin typeface="+mj-lt"/>
              </a:rPr>
              <a:t>- проведения мониторинговых почвенно-экологических исследований и мониторинга ландшафта в целом;</a:t>
            </a:r>
          </a:p>
          <a:p>
            <a:pPr>
              <a:lnSpc>
                <a:spcPct val="80000"/>
              </a:lnSpc>
            </a:pPr>
            <a:r>
              <a:rPr lang="ru-RU" sz="4000" dirty="0" smtClean="0">
                <a:solidFill>
                  <a:schemeClr val="bg1"/>
                </a:solidFill>
                <a:latin typeface="+mj-lt"/>
              </a:rPr>
              <a:t>- изучения эволюции физических и химических свойств в условиях многолетнего лизиметрического опыта;</a:t>
            </a:r>
          </a:p>
          <a:p>
            <a:pPr>
              <a:lnSpc>
                <a:spcPct val="80000"/>
              </a:lnSpc>
            </a:pPr>
            <a:r>
              <a:rPr lang="ru-RU" sz="4000" dirty="0" smtClean="0">
                <a:solidFill>
                  <a:schemeClr val="bg1"/>
                </a:solidFill>
                <a:latin typeface="+mj-lt"/>
              </a:rPr>
              <a:t>- проверки, параметризации и адаптации математических моделей переноса веществ и тепла в почве; </a:t>
            </a:r>
          </a:p>
          <a:p>
            <a:pPr>
              <a:lnSpc>
                <a:spcPct val="80000"/>
              </a:lnSpc>
            </a:pPr>
            <a:r>
              <a:rPr lang="ru-RU" sz="4000" dirty="0" smtClean="0">
                <a:solidFill>
                  <a:schemeClr val="bg1"/>
                </a:solidFill>
                <a:latin typeface="+mj-lt"/>
              </a:rPr>
              <a:t>- при исследовании специфики и масштаба антропогенного воздействия на почвы.</a:t>
            </a:r>
            <a:endParaRPr lang="ru-RU" sz="4000" dirty="0">
              <a:solidFill>
                <a:schemeClr val="bg1"/>
              </a:solidFill>
              <a:latin typeface="+mj-lt"/>
            </a:endParaRPr>
          </a:p>
        </p:txBody>
      </p:sp>
      <p:sp>
        <p:nvSpPr>
          <p:cNvPr id="100" name="Прямоугольник 99"/>
          <p:cNvSpPr/>
          <p:nvPr/>
        </p:nvSpPr>
        <p:spPr>
          <a:xfrm>
            <a:off x="2857394" y="46605972"/>
            <a:ext cx="8500996" cy="3046988"/>
          </a:xfrm>
          <a:prstGeom prst="rect">
            <a:avLst/>
          </a:prstGeom>
        </p:spPr>
        <p:txBody>
          <a:bodyPr wrap="square">
            <a:spAutoFit/>
          </a:bodyPr>
          <a:lstStyle/>
          <a:p>
            <a:pPr algn="r">
              <a:lnSpc>
                <a:spcPct val="80000"/>
              </a:lnSpc>
            </a:pPr>
            <a:r>
              <a:rPr lang="ru-RU" sz="2400" dirty="0" smtClean="0">
                <a:solidFill>
                  <a:schemeClr val="bg1"/>
                </a:solidFill>
                <a:latin typeface="+mj-lt"/>
              </a:rPr>
              <a:t>Важным преимуществом лизиметрического метода исследования  водного режима почв является возможность проведения целого комплекса динамических наблюдений на объекте, отличающемся небольшой латеральной протяженностью и низкой пространственной неоднородностью. Кроме того, большое значение имеет то, что различные режимные данные связаны друг с другом по времени их получения, что в свою очередь позволяет оценить с максимальной точностью реальную обстановку в почвенном профиле.</a:t>
            </a:r>
            <a:endParaRPr lang="ru-RU" sz="2400" dirty="0">
              <a:solidFill>
                <a:schemeClr val="bg1"/>
              </a:solidFill>
              <a:latin typeface="+mj-lt"/>
            </a:endParaRPr>
          </a:p>
        </p:txBody>
      </p:sp>
      <p:pic>
        <p:nvPicPr>
          <p:cNvPr id="101" name="Picture 3"/>
          <p:cNvPicPr>
            <a:picLocks noChangeAspect="1" noChangeArrowheads="1"/>
          </p:cNvPicPr>
          <p:nvPr/>
        </p:nvPicPr>
        <p:blipFill>
          <a:blip r:embed="rId14"/>
          <a:srcRect/>
          <a:stretch>
            <a:fillRect/>
          </a:stretch>
        </p:blipFill>
        <p:spPr>
          <a:xfrm>
            <a:off x="12358648" y="34032884"/>
            <a:ext cx="4427538" cy="3373438"/>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102" name="Picture 4"/>
          <p:cNvPicPr>
            <a:picLocks noChangeAspect="1" noChangeArrowheads="1"/>
          </p:cNvPicPr>
          <p:nvPr/>
        </p:nvPicPr>
        <p:blipFill>
          <a:blip r:embed="rId15"/>
          <a:srcRect/>
          <a:stretch>
            <a:fillRect/>
          </a:stretch>
        </p:blipFill>
        <p:spPr>
          <a:xfrm>
            <a:off x="15359044" y="36747528"/>
            <a:ext cx="4643437" cy="334645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
        <p:nvSpPr>
          <p:cNvPr id="103" name="Прямоугольник 102"/>
          <p:cNvSpPr/>
          <p:nvPr/>
        </p:nvSpPr>
        <p:spPr>
          <a:xfrm>
            <a:off x="17859374" y="33106166"/>
            <a:ext cx="12479698" cy="1569660"/>
          </a:xfrm>
          <a:prstGeom prst="rect">
            <a:avLst/>
          </a:prstGeom>
        </p:spPr>
        <p:txBody>
          <a:bodyPr wrap="none">
            <a:spAutoFit/>
          </a:bodyPr>
          <a:lstStyle/>
          <a:p>
            <a:r>
              <a:rPr lang="ru-RU" sz="9600" b="1" dirty="0" smtClean="0">
                <a:latin typeface="+mj-lt"/>
              </a:rPr>
              <a:t>Модельные почвы </a:t>
            </a:r>
            <a:endParaRPr lang="ru-RU" dirty="0">
              <a:latin typeface="+mj-lt"/>
            </a:endParaRPr>
          </a:p>
        </p:txBody>
      </p:sp>
      <p:sp>
        <p:nvSpPr>
          <p:cNvPr id="104" name="Text Box 4"/>
          <p:cNvSpPr txBox="1">
            <a:spLocks noChangeArrowheads="1"/>
          </p:cNvSpPr>
          <p:nvPr/>
        </p:nvSpPr>
        <p:spPr bwMode="auto">
          <a:xfrm>
            <a:off x="20716894" y="34747264"/>
            <a:ext cx="10358510" cy="4154984"/>
          </a:xfrm>
          <a:prstGeom prst="rect">
            <a:avLst/>
          </a:prstGeom>
          <a:noFill/>
          <a:ln w="9525">
            <a:noFill/>
            <a:miter lim="800000"/>
            <a:headEnd/>
            <a:tailEnd/>
          </a:ln>
          <a:effectLst/>
        </p:spPr>
        <p:txBody>
          <a:bodyPr wrap="square">
            <a:spAutoFit/>
          </a:bodyPr>
          <a:lstStyle/>
          <a:p>
            <a:r>
              <a:rPr lang="ru-RU" sz="4400" b="1" dirty="0">
                <a:solidFill>
                  <a:srgbClr val="000066"/>
                </a:solidFill>
                <a:latin typeface="+mj-lt"/>
              </a:rPr>
              <a:t>Площадь:</a:t>
            </a:r>
            <a:r>
              <a:rPr lang="ru-RU" sz="4400" b="1" dirty="0">
                <a:solidFill>
                  <a:srgbClr val="010155"/>
                </a:solidFill>
                <a:effectLst>
                  <a:outerShdw blurRad="38100" dist="38100" dir="2700000" algn="tl">
                    <a:srgbClr val="C0C0C0"/>
                  </a:outerShdw>
                </a:effectLst>
                <a:latin typeface="+mj-lt"/>
              </a:rPr>
              <a:t>  </a:t>
            </a:r>
            <a:r>
              <a:rPr lang="ru-RU" sz="4400" b="1" dirty="0">
                <a:solidFill>
                  <a:srgbClr val="660033"/>
                </a:solidFill>
                <a:latin typeface="+mj-lt"/>
              </a:rPr>
              <a:t>8 м</a:t>
            </a:r>
            <a:r>
              <a:rPr lang="ru-RU" sz="4400" b="1" baseline="30000" dirty="0">
                <a:solidFill>
                  <a:srgbClr val="660033"/>
                </a:solidFill>
                <a:latin typeface="+mj-lt"/>
              </a:rPr>
              <a:t>2</a:t>
            </a:r>
          </a:p>
          <a:p>
            <a:r>
              <a:rPr lang="ru-RU" sz="4400" b="1" dirty="0">
                <a:solidFill>
                  <a:srgbClr val="000066"/>
                </a:solidFill>
                <a:latin typeface="+mj-lt"/>
              </a:rPr>
              <a:t>Глубина:</a:t>
            </a:r>
            <a:r>
              <a:rPr lang="ru-RU" sz="4400" b="1" dirty="0">
                <a:solidFill>
                  <a:srgbClr val="010155"/>
                </a:solidFill>
                <a:latin typeface="+mj-lt"/>
              </a:rPr>
              <a:t>   </a:t>
            </a:r>
            <a:r>
              <a:rPr lang="ru-RU" sz="4400" b="1" dirty="0">
                <a:solidFill>
                  <a:srgbClr val="660033"/>
                </a:solidFill>
                <a:latin typeface="+mj-lt"/>
              </a:rPr>
              <a:t>1,75 м</a:t>
            </a:r>
          </a:p>
          <a:p>
            <a:r>
              <a:rPr lang="ru-RU" sz="4400" b="1" dirty="0">
                <a:solidFill>
                  <a:srgbClr val="000066"/>
                </a:solidFill>
                <a:latin typeface="+mj-lt"/>
              </a:rPr>
              <a:t>Мощность почвы:</a:t>
            </a:r>
            <a:r>
              <a:rPr lang="ru-RU" sz="4400" b="1" dirty="0">
                <a:solidFill>
                  <a:schemeClr val="accent2"/>
                </a:solidFill>
                <a:latin typeface="+mj-lt"/>
              </a:rPr>
              <a:t> </a:t>
            </a:r>
            <a:r>
              <a:rPr lang="ru-RU" sz="4400" b="1" dirty="0">
                <a:solidFill>
                  <a:srgbClr val="660033"/>
                </a:solidFill>
                <a:latin typeface="+mj-lt"/>
              </a:rPr>
              <a:t>1,5 м</a:t>
            </a:r>
          </a:p>
          <a:p>
            <a:r>
              <a:rPr lang="ru-RU" sz="4400" b="1" dirty="0">
                <a:solidFill>
                  <a:srgbClr val="000066"/>
                </a:solidFill>
                <a:latin typeface="+mj-lt"/>
              </a:rPr>
              <a:t>Дренаж:</a:t>
            </a:r>
            <a:r>
              <a:rPr lang="ru-RU" sz="4400" b="1" dirty="0">
                <a:solidFill>
                  <a:srgbClr val="A50021"/>
                </a:solidFill>
                <a:latin typeface="+mj-lt"/>
              </a:rPr>
              <a:t> </a:t>
            </a:r>
            <a:r>
              <a:rPr lang="ru-RU" sz="4400" b="1" dirty="0">
                <a:solidFill>
                  <a:srgbClr val="660033"/>
                </a:solidFill>
                <a:latin typeface="+mj-lt"/>
              </a:rPr>
              <a:t>0,</a:t>
            </a:r>
            <a:r>
              <a:rPr lang="en-US" sz="4400" b="1" dirty="0">
                <a:solidFill>
                  <a:srgbClr val="660033"/>
                </a:solidFill>
                <a:latin typeface="+mj-lt"/>
              </a:rPr>
              <a:t>2</a:t>
            </a:r>
            <a:r>
              <a:rPr lang="ru-RU" sz="4400" b="1" dirty="0">
                <a:solidFill>
                  <a:srgbClr val="660033"/>
                </a:solidFill>
                <a:latin typeface="+mj-lt"/>
              </a:rPr>
              <a:t>5 м</a:t>
            </a:r>
          </a:p>
          <a:p>
            <a:r>
              <a:rPr lang="ru-RU" sz="4400" b="1" dirty="0">
                <a:solidFill>
                  <a:srgbClr val="000066"/>
                </a:solidFill>
                <a:latin typeface="+mj-lt"/>
              </a:rPr>
              <a:t>Повторность вариантов:</a:t>
            </a:r>
            <a:r>
              <a:rPr lang="ru-RU" sz="4400" b="1" dirty="0">
                <a:solidFill>
                  <a:srgbClr val="010155"/>
                </a:solidFill>
                <a:latin typeface="+mj-lt"/>
              </a:rPr>
              <a:t> </a:t>
            </a:r>
            <a:r>
              <a:rPr lang="ru-RU" sz="4400" b="1" dirty="0">
                <a:solidFill>
                  <a:srgbClr val="660033"/>
                </a:solidFill>
                <a:latin typeface="+mj-lt"/>
              </a:rPr>
              <a:t>4</a:t>
            </a:r>
          </a:p>
          <a:p>
            <a:r>
              <a:rPr lang="ru-RU" sz="4400" b="1" dirty="0">
                <a:solidFill>
                  <a:srgbClr val="000066"/>
                </a:solidFill>
                <a:latin typeface="+mj-lt"/>
              </a:rPr>
              <a:t>Начало</a:t>
            </a:r>
            <a:r>
              <a:rPr lang="ru-RU" sz="4400" b="1" dirty="0">
                <a:solidFill>
                  <a:srgbClr val="006600"/>
                </a:solidFill>
                <a:latin typeface="+mj-lt"/>
              </a:rPr>
              <a:t> </a:t>
            </a:r>
            <a:r>
              <a:rPr lang="ru-RU" sz="4400" b="1" dirty="0">
                <a:solidFill>
                  <a:srgbClr val="000066"/>
                </a:solidFill>
                <a:latin typeface="+mj-lt"/>
              </a:rPr>
              <a:t>эксперимента:</a:t>
            </a:r>
            <a:r>
              <a:rPr lang="ru-RU" sz="4400" b="1" dirty="0">
                <a:solidFill>
                  <a:srgbClr val="660033"/>
                </a:solidFill>
                <a:latin typeface="+mj-lt"/>
              </a:rPr>
              <a:t>1961г</a:t>
            </a:r>
          </a:p>
        </p:txBody>
      </p:sp>
      <p:pic>
        <p:nvPicPr>
          <p:cNvPr id="105" name="Picture 3"/>
          <p:cNvPicPr>
            <a:picLocks noChangeAspect="1" noChangeArrowheads="1"/>
          </p:cNvPicPr>
          <p:nvPr/>
        </p:nvPicPr>
        <p:blipFill>
          <a:blip r:embed="rId16"/>
          <a:srcRect/>
          <a:stretch>
            <a:fillRect/>
          </a:stretch>
        </p:blipFill>
        <p:spPr bwMode="auto">
          <a:xfrm>
            <a:off x="28932138" y="36747528"/>
            <a:ext cx="2905049" cy="1854194"/>
          </a:xfrm>
          <a:prstGeom prst="rect">
            <a:avLst/>
          </a:prstGeom>
          <a:ln w="19050" cap="sq">
            <a:solidFill>
              <a:srgbClr val="000000"/>
            </a:solidFill>
            <a:miter lim="800000"/>
          </a:ln>
          <a:effectLst>
            <a:outerShdw blurRad="57150" dist="50800" dir="2700000" algn="tl" rotWithShape="0">
              <a:srgbClr val="000000">
                <a:alpha val="40000"/>
              </a:srgbClr>
            </a:outerShdw>
          </a:effectLst>
        </p:spPr>
      </p:pic>
      <p:sp>
        <p:nvSpPr>
          <p:cNvPr id="107" name="Прямоугольник 106"/>
          <p:cNvSpPr/>
          <p:nvPr/>
        </p:nvSpPr>
        <p:spPr>
          <a:xfrm>
            <a:off x="32289724" y="37819098"/>
            <a:ext cx="3714776" cy="338554"/>
          </a:xfrm>
          <a:prstGeom prst="rect">
            <a:avLst/>
          </a:prstGeom>
        </p:spPr>
        <p:txBody>
          <a:bodyPr wrap="square">
            <a:spAutoFit/>
          </a:bodyPr>
          <a:lstStyle/>
          <a:p>
            <a:r>
              <a:rPr lang="ru-RU" sz="1600" b="1" dirty="0" smtClean="0">
                <a:solidFill>
                  <a:srgbClr val="800000"/>
                </a:solidFill>
                <a:latin typeface="+mj-lt"/>
              </a:rPr>
              <a:t>Лизиметрические установки</a:t>
            </a:r>
            <a:endParaRPr lang="ru-RU" sz="1600" b="1" dirty="0">
              <a:solidFill>
                <a:srgbClr val="800000"/>
              </a:solidFill>
              <a:latin typeface="+mj-lt"/>
            </a:endParaRPr>
          </a:p>
        </p:txBody>
      </p:sp>
      <p:sp>
        <p:nvSpPr>
          <p:cNvPr id="108" name="Прямоугольник 107"/>
          <p:cNvSpPr/>
          <p:nvPr/>
        </p:nvSpPr>
        <p:spPr>
          <a:xfrm>
            <a:off x="29717956" y="38604916"/>
            <a:ext cx="2643224" cy="307777"/>
          </a:xfrm>
          <a:prstGeom prst="rect">
            <a:avLst/>
          </a:prstGeom>
        </p:spPr>
        <p:txBody>
          <a:bodyPr wrap="none">
            <a:spAutoFit/>
          </a:bodyPr>
          <a:lstStyle/>
          <a:p>
            <a:r>
              <a:rPr lang="ru-RU" sz="1400" b="1" dirty="0" smtClean="0">
                <a:solidFill>
                  <a:srgbClr val="800000"/>
                </a:solidFill>
                <a:latin typeface="+mj-lt"/>
              </a:rPr>
              <a:t>Сбор фильтрационных вод</a:t>
            </a:r>
            <a:endParaRPr lang="ru-RU" sz="1400" dirty="0">
              <a:latin typeface="+mj-lt"/>
            </a:endParaRPr>
          </a:p>
        </p:txBody>
      </p:sp>
      <p:pic>
        <p:nvPicPr>
          <p:cNvPr id="122" name="Picture 2"/>
          <p:cNvPicPr>
            <a:picLocks noChangeAspect="1" noChangeArrowheads="1"/>
          </p:cNvPicPr>
          <p:nvPr/>
        </p:nvPicPr>
        <p:blipFill>
          <a:blip r:embed="rId17"/>
          <a:srcRect/>
          <a:stretch>
            <a:fillRect/>
          </a:stretch>
        </p:blipFill>
        <p:spPr bwMode="auto">
          <a:xfrm>
            <a:off x="11820547" y="44913723"/>
            <a:ext cx="9396413" cy="5264150"/>
          </a:xfrm>
          <a:prstGeom prst="rect">
            <a:avLst/>
          </a:prstGeom>
          <a:noFill/>
          <a:ln w="9525">
            <a:noFill/>
            <a:miter lim="800000"/>
            <a:headEnd/>
            <a:tailEnd/>
          </a:ln>
          <a:effectLst/>
        </p:spPr>
      </p:pic>
      <p:sp>
        <p:nvSpPr>
          <p:cNvPr id="123" name="Rectangle 3"/>
          <p:cNvSpPr>
            <a:spLocks noChangeArrowheads="1"/>
          </p:cNvSpPr>
          <p:nvPr/>
        </p:nvSpPr>
        <p:spPr bwMode="auto">
          <a:xfrm>
            <a:off x="14484373" y="47074311"/>
            <a:ext cx="2160587" cy="955675"/>
          </a:xfrm>
          <a:prstGeom prst="rect">
            <a:avLst/>
          </a:prstGeom>
          <a:noFill/>
          <a:ln w="57150">
            <a:solidFill>
              <a:srgbClr val="8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4" name="Rectangle 4"/>
          <p:cNvSpPr>
            <a:spLocks noChangeArrowheads="1"/>
          </p:cNvSpPr>
          <p:nvPr/>
        </p:nvSpPr>
        <p:spPr bwMode="auto">
          <a:xfrm>
            <a:off x="18013385" y="46569486"/>
            <a:ext cx="2087563" cy="446087"/>
          </a:xfrm>
          <a:prstGeom prst="rect">
            <a:avLst/>
          </a:prstGeom>
          <a:noFill/>
          <a:ln w="57150">
            <a:solidFill>
              <a:srgbClr val="8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5" name="Rectangle 5"/>
          <p:cNvSpPr>
            <a:spLocks noChangeArrowheads="1"/>
          </p:cNvSpPr>
          <p:nvPr/>
        </p:nvSpPr>
        <p:spPr bwMode="auto">
          <a:xfrm>
            <a:off x="14484373" y="45416961"/>
            <a:ext cx="2160587" cy="1146175"/>
          </a:xfrm>
          <a:prstGeom prst="rect">
            <a:avLst/>
          </a:prstGeom>
          <a:noFill/>
          <a:ln w="57150">
            <a:solidFill>
              <a:srgbClr val="000066"/>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6" name="Rectangle 6"/>
          <p:cNvSpPr>
            <a:spLocks noChangeArrowheads="1"/>
          </p:cNvSpPr>
          <p:nvPr/>
        </p:nvSpPr>
        <p:spPr bwMode="auto">
          <a:xfrm>
            <a:off x="18013385" y="45416961"/>
            <a:ext cx="2087563" cy="573087"/>
          </a:xfrm>
          <a:prstGeom prst="rect">
            <a:avLst/>
          </a:prstGeom>
          <a:noFill/>
          <a:ln w="57150">
            <a:solidFill>
              <a:srgbClr val="8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7" name="Line 7"/>
          <p:cNvSpPr>
            <a:spLocks noChangeShapeType="1"/>
          </p:cNvSpPr>
          <p:nvPr/>
        </p:nvSpPr>
        <p:spPr bwMode="auto">
          <a:xfrm>
            <a:off x="14535173" y="50071511"/>
            <a:ext cx="2087562" cy="1587"/>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8" name="Line 8"/>
          <p:cNvSpPr>
            <a:spLocks noChangeShapeType="1"/>
          </p:cNvSpPr>
          <p:nvPr/>
        </p:nvSpPr>
        <p:spPr bwMode="auto">
          <a:xfrm>
            <a:off x="18084823" y="50071511"/>
            <a:ext cx="2019300" cy="1587"/>
          </a:xfrm>
          <a:prstGeom prst="line">
            <a:avLst/>
          </a:prstGeom>
          <a:noFill/>
          <a:ln w="57150">
            <a:solidFill>
              <a:srgbClr val="5F5F5F"/>
            </a:solidFill>
            <a:round/>
            <a:headEnd type="triangle"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29" name="Text Box 9"/>
          <p:cNvSpPr txBox="1">
            <a:spLocks noChangeArrowheads="1"/>
          </p:cNvSpPr>
          <p:nvPr/>
        </p:nvSpPr>
        <p:spPr bwMode="auto">
          <a:xfrm>
            <a:off x="14989198" y="49954036"/>
            <a:ext cx="1117600" cy="3667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ru-RU" sz="1800" b="1" dirty="0">
                <a:latin typeface="Tahoma" pitchFamily="34" charset="0"/>
              </a:rPr>
              <a:t>280 см</a:t>
            </a:r>
          </a:p>
        </p:txBody>
      </p:sp>
      <p:sp>
        <p:nvSpPr>
          <p:cNvPr id="131" name="Rectangle 11"/>
          <p:cNvSpPr>
            <a:spLocks noChangeArrowheads="1"/>
          </p:cNvSpPr>
          <p:nvPr/>
        </p:nvSpPr>
        <p:spPr bwMode="auto">
          <a:xfrm>
            <a:off x="18013385" y="45993223"/>
            <a:ext cx="2087563" cy="573088"/>
          </a:xfrm>
          <a:prstGeom prst="rect">
            <a:avLst/>
          </a:prstGeom>
          <a:noFill/>
          <a:ln w="57150">
            <a:solidFill>
              <a:srgbClr val="000066"/>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32" name="Rectangle 12"/>
          <p:cNvSpPr txBox="1">
            <a:spLocks noChangeArrowheads="1"/>
          </p:cNvSpPr>
          <p:nvPr/>
        </p:nvSpPr>
        <p:spPr bwMode="auto">
          <a:xfrm>
            <a:off x="12572994" y="43931038"/>
            <a:ext cx="8158162" cy="5492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ru-RU" sz="3200" b="1" i="0" u="none" strike="noStrike" kern="0" cap="none" spc="0" normalizeH="0" baseline="0" noProof="0" smtClean="0">
                <a:ln>
                  <a:noFill/>
                </a:ln>
                <a:solidFill>
                  <a:srgbClr val="000066"/>
                </a:solidFill>
                <a:effectLst/>
                <a:uLnTx/>
                <a:uFillTx/>
                <a:latin typeface="Tahoma" pitchFamily="34" charset="0"/>
                <a:ea typeface="+mj-ea"/>
                <a:cs typeface="+mj-cs"/>
              </a:rPr>
              <a:t>Строение почв в некоторых вариантов лизиметров</a:t>
            </a:r>
            <a:endParaRPr kumimoji="0" lang="ru-RU" sz="3200" b="1" i="0" u="none" strike="noStrike" kern="0" cap="none" spc="0" normalizeH="0" baseline="0" noProof="0" dirty="0">
              <a:ln>
                <a:noFill/>
              </a:ln>
              <a:solidFill>
                <a:srgbClr val="000066"/>
              </a:solidFill>
              <a:effectLst/>
              <a:uLnTx/>
              <a:uFillTx/>
              <a:latin typeface="Tahoma" pitchFamily="34" charset="0"/>
              <a:ea typeface="+mj-ea"/>
              <a:cs typeface="+mj-cs"/>
            </a:endParaRPr>
          </a:p>
        </p:txBody>
      </p:sp>
      <p:sp>
        <p:nvSpPr>
          <p:cNvPr id="135" name="Line 7"/>
          <p:cNvSpPr>
            <a:spLocks noChangeShapeType="1"/>
          </p:cNvSpPr>
          <p:nvPr/>
        </p:nvSpPr>
        <p:spPr bwMode="auto">
          <a:xfrm>
            <a:off x="18035653" y="50057259"/>
            <a:ext cx="2087562" cy="1587"/>
          </a:xfrm>
          <a:prstGeom prst="line">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a:ln>
                <a:noFill/>
              </a:ln>
              <a:solidFill>
                <a:sysClr val="windowText" lastClr="000000"/>
              </a:solidFill>
              <a:effectLst/>
              <a:uLnTx/>
              <a:uFillTx/>
            </a:endParaRPr>
          </a:p>
        </p:txBody>
      </p:sp>
      <p:sp>
        <p:nvSpPr>
          <p:cNvPr id="130" name="Text Box 10"/>
          <p:cNvSpPr txBox="1">
            <a:spLocks noChangeArrowheads="1"/>
          </p:cNvSpPr>
          <p:nvPr/>
        </p:nvSpPr>
        <p:spPr bwMode="auto">
          <a:xfrm>
            <a:off x="18516623" y="49954036"/>
            <a:ext cx="982662" cy="3667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r>
              <a:rPr lang="ru-RU" sz="1800" b="1" dirty="0">
                <a:latin typeface="Tahoma" pitchFamily="34" charset="0"/>
              </a:rPr>
              <a:t>280 см</a:t>
            </a:r>
          </a:p>
        </p:txBody>
      </p:sp>
      <p:sp>
        <p:nvSpPr>
          <p:cNvPr id="136" name="Прямоугольник 135"/>
          <p:cNvSpPr/>
          <p:nvPr/>
        </p:nvSpPr>
        <p:spPr>
          <a:xfrm>
            <a:off x="18674884" y="40176552"/>
            <a:ext cx="17329616" cy="1569660"/>
          </a:xfrm>
          <a:prstGeom prst="rect">
            <a:avLst/>
          </a:prstGeom>
        </p:spPr>
        <p:txBody>
          <a:bodyPr wrap="none">
            <a:spAutoFit/>
          </a:bodyPr>
          <a:lstStyle/>
          <a:p>
            <a:r>
              <a:rPr lang="ru-RU" sz="9600" b="1" dirty="0" smtClean="0">
                <a:latin typeface="+mj-lt"/>
              </a:rPr>
              <a:t>Проводимые исследования</a:t>
            </a:r>
            <a:endParaRPr lang="ru-RU" sz="9600" b="1" dirty="0">
              <a:latin typeface="+mj-lt"/>
            </a:endParaRPr>
          </a:p>
        </p:txBody>
      </p:sp>
      <p:pic>
        <p:nvPicPr>
          <p:cNvPr id="1040" name="Picture 16" descr="F:\Фестиваль Науки\x_55578dc3791.jpg"/>
          <p:cNvPicPr>
            <a:picLocks noChangeAspect="1" noChangeArrowheads="1"/>
          </p:cNvPicPr>
          <p:nvPr/>
        </p:nvPicPr>
        <p:blipFill>
          <a:blip r:embed="rId18"/>
          <a:srcRect/>
          <a:stretch>
            <a:fillRect/>
          </a:stretch>
        </p:blipFill>
        <p:spPr bwMode="auto">
          <a:xfrm>
            <a:off x="10572698" y="39033544"/>
            <a:ext cx="6000792" cy="4043580"/>
          </a:xfrm>
          <a:prstGeom prst="rect">
            <a:avLst/>
          </a:prstGeom>
          <a:noFill/>
        </p:spPr>
      </p:pic>
      <p:sp>
        <p:nvSpPr>
          <p:cNvPr id="138" name="Прямоугольник 137"/>
          <p:cNvSpPr/>
          <p:nvPr/>
        </p:nvSpPr>
        <p:spPr>
          <a:xfrm>
            <a:off x="21859902" y="41819627"/>
            <a:ext cx="5072098" cy="1569660"/>
          </a:xfrm>
          <a:prstGeom prst="rect">
            <a:avLst/>
          </a:prstGeom>
        </p:spPr>
        <p:txBody>
          <a:bodyPr wrap="square">
            <a:spAutoFit/>
          </a:bodyPr>
          <a:lstStyle/>
          <a:p>
            <a:r>
              <a:rPr lang="ru-RU" sz="2400" dirty="0" smtClean="0">
                <a:latin typeface="+mj-lt"/>
              </a:rPr>
              <a:t>ИССЛЕДОВАНИЯ ВОДНОГО РЕЖИМА ПОЧВ – ОСАДКИ, ВЛАЖНОСТЬ, ЛИЗИМЕТРИЧЕСКИЙ СТОК</a:t>
            </a:r>
            <a:endParaRPr lang="ru-RU" sz="2400" dirty="0">
              <a:latin typeface="+mj-lt"/>
            </a:endParaRPr>
          </a:p>
        </p:txBody>
      </p:sp>
      <p:sp>
        <p:nvSpPr>
          <p:cNvPr id="139" name="Text Box 4"/>
          <p:cNvSpPr txBox="1">
            <a:spLocks noChangeArrowheads="1"/>
          </p:cNvSpPr>
          <p:nvPr/>
        </p:nvSpPr>
        <p:spPr bwMode="auto">
          <a:xfrm>
            <a:off x="26574810" y="41676751"/>
            <a:ext cx="8634413" cy="369332"/>
          </a:xfrm>
          <a:prstGeom prst="rect">
            <a:avLst/>
          </a:prstGeom>
          <a:noFill/>
          <a:ln w="9525">
            <a:noFill/>
            <a:miter lim="800000"/>
            <a:headEnd/>
            <a:tailEnd/>
          </a:ln>
          <a:effectLst/>
        </p:spPr>
        <p:txBody>
          <a:bodyPr wrap="square">
            <a:spAutoFit/>
          </a:bodyPr>
          <a:lstStyle/>
          <a:p>
            <a:pPr algn="ctr">
              <a:spcBef>
                <a:spcPct val="50000"/>
              </a:spcBef>
            </a:pPr>
            <a:r>
              <a:rPr lang="ru-RU" sz="1800" b="1" dirty="0">
                <a:solidFill>
                  <a:srgbClr val="000066"/>
                </a:solidFill>
                <a:latin typeface="+mj-lt"/>
                <a:cs typeface="Arial" charset="0"/>
              </a:rPr>
              <a:t>Температура почв в период 12 ноября 2004 – 2 июля 2005 года</a:t>
            </a:r>
          </a:p>
        </p:txBody>
      </p:sp>
      <p:sp>
        <p:nvSpPr>
          <p:cNvPr id="142" name="Text Box 5"/>
          <p:cNvSpPr txBox="1">
            <a:spLocks noChangeArrowheads="1"/>
          </p:cNvSpPr>
          <p:nvPr/>
        </p:nvSpPr>
        <p:spPr bwMode="auto">
          <a:xfrm rot="16200000">
            <a:off x="27228078" y="42380805"/>
            <a:ext cx="2339975" cy="360362"/>
          </a:xfrm>
          <a:prstGeom prst="rect">
            <a:avLst/>
          </a:prstGeom>
          <a:noFill/>
          <a:ln w="9525">
            <a:noFill/>
            <a:miter lim="800000"/>
            <a:headEnd/>
            <a:tailEnd/>
          </a:ln>
          <a:effectLst/>
        </p:spPr>
        <p:txBody>
          <a:bodyPr/>
          <a:lstStyle/>
          <a:p>
            <a:pPr algn="ctr">
              <a:spcBef>
                <a:spcPct val="50000"/>
              </a:spcBef>
            </a:pPr>
            <a:r>
              <a:rPr lang="ru-RU" sz="1800" b="1">
                <a:latin typeface="+mj-lt"/>
                <a:cs typeface="Arial" charset="0"/>
              </a:rPr>
              <a:t>1 вариант</a:t>
            </a:r>
          </a:p>
        </p:txBody>
      </p:sp>
      <p:sp>
        <p:nvSpPr>
          <p:cNvPr id="143" name="Text Box 6"/>
          <p:cNvSpPr txBox="1">
            <a:spLocks noChangeArrowheads="1"/>
          </p:cNvSpPr>
          <p:nvPr/>
        </p:nvSpPr>
        <p:spPr bwMode="auto">
          <a:xfrm rot="16200000">
            <a:off x="27228078" y="43809565"/>
            <a:ext cx="2339975" cy="360362"/>
          </a:xfrm>
          <a:prstGeom prst="rect">
            <a:avLst/>
          </a:prstGeom>
          <a:noFill/>
          <a:ln w="9525">
            <a:noFill/>
            <a:miter lim="800000"/>
            <a:headEnd/>
            <a:tailEnd/>
          </a:ln>
          <a:effectLst/>
        </p:spPr>
        <p:txBody>
          <a:bodyPr/>
          <a:lstStyle/>
          <a:p>
            <a:pPr algn="ctr">
              <a:spcBef>
                <a:spcPct val="50000"/>
              </a:spcBef>
            </a:pPr>
            <a:r>
              <a:rPr lang="ru-RU" sz="1800" b="1" dirty="0">
                <a:latin typeface="+mj-lt"/>
                <a:cs typeface="Arial" charset="0"/>
              </a:rPr>
              <a:t>2 вариант</a:t>
            </a:r>
          </a:p>
        </p:txBody>
      </p:sp>
      <p:grpSp>
        <p:nvGrpSpPr>
          <p:cNvPr id="148" name="Группа 147"/>
          <p:cNvGrpSpPr/>
          <p:nvPr/>
        </p:nvGrpSpPr>
        <p:grpSpPr>
          <a:xfrm>
            <a:off x="28717950" y="42105379"/>
            <a:ext cx="4786346" cy="2451098"/>
            <a:chOff x="27146314" y="42654676"/>
            <a:chExt cx="8274050" cy="5076825"/>
          </a:xfrm>
        </p:grpSpPr>
        <p:pic>
          <p:nvPicPr>
            <p:cNvPr id="140" name="Picture 2" descr="1 вариант - Обзор"/>
            <p:cNvPicPr>
              <a:picLocks noChangeAspect="1" noChangeArrowheads="1"/>
            </p:cNvPicPr>
            <p:nvPr/>
          </p:nvPicPr>
          <p:blipFill>
            <a:blip r:embed="rId19"/>
            <a:srcRect/>
            <a:stretch>
              <a:fillRect/>
            </a:stretch>
          </p:blipFill>
          <p:spPr bwMode="auto">
            <a:xfrm>
              <a:off x="27146314" y="42691189"/>
              <a:ext cx="8274050" cy="2339975"/>
            </a:xfrm>
            <a:prstGeom prst="rect">
              <a:avLst/>
            </a:prstGeom>
            <a:noFill/>
          </p:spPr>
        </p:pic>
        <p:pic>
          <p:nvPicPr>
            <p:cNvPr id="141" name="Picture 3" descr="2 вариант - Обзор"/>
            <p:cNvPicPr>
              <a:picLocks noChangeAspect="1" noChangeArrowheads="1"/>
            </p:cNvPicPr>
            <p:nvPr/>
          </p:nvPicPr>
          <p:blipFill>
            <a:blip r:embed="rId20"/>
            <a:srcRect/>
            <a:stretch>
              <a:fillRect/>
            </a:stretch>
          </p:blipFill>
          <p:spPr bwMode="auto">
            <a:xfrm>
              <a:off x="27146314" y="45391526"/>
              <a:ext cx="8274050" cy="2339975"/>
            </a:xfrm>
            <a:prstGeom prst="rect">
              <a:avLst/>
            </a:prstGeom>
            <a:noFill/>
          </p:spPr>
        </p:pic>
        <p:sp>
          <p:nvSpPr>
            <p:cNvPr id="145" name="Rectangle 8"/>
            <p:cNvSpPr>
              <a:spLocks noChangeArrowheads="1"/>
            </p:cNvSpPr>
            <p:nvPr/>
          </p:nvSpPr>
          <p:spPr bwMode="auto">
            <a:xfrm>
              <a:off x="32546989" y="42654676"/>
              <a:ext cx="144462" cy="4895850"/>
            </a:xfrm>
            <a:prstGeom prst="rect">
              <a:avLst/>
            </a:prstGeom>
            <a:noFill/>
            <a:ln w="28575">
              <a:solidFill>
                <a:srgbClr val="000099"/>
              </a:solidFill>
              <a:prstDash val="sysDot"/>
              <a:miter lim="800000"/>
              <a:headEnd/>
              <a:tailEnd/>
            </a:ln>
            <a:effectLst/>
          </p:spPr>
          <p:txBody>
            <a:bodyPr wrap="none" anchor="ctr"/>
            <a:lstStyle/>
            <a:p>
              <a:endParaRPr lang="ru-RU"/>
            </a:p>
          </p:txBody>
        </p:sp>
        <p:sp>
          <p:nvSpPr>
            <p:cNvPr id="146" name="Line 9"/>
            <p:cNvSpPr>
              <a:spLocks noChangeShapeType="1"/>
            </p:cNvSpPr>
            <p:nvPr/>
          </p:nvSpPr>
          <p:spPr bwMode="auto">
            <a:xfrm>
              <a:off x="32691451" y="43157914"/>
              <a:ext cx="2592388" cy="0"/>
            </a:xfrm>
            <a:prstGeom prst="line">
              <a:avLst/>
            </a:prstGeom>
            <a:noFill/>
            <a:ln w="28575">
              <a:solidFill>
                <a:srgbClr val="800000"/>
              </a:solidFill>
              <a:round/>
              <a:headEnd/>
              <a:tailEnd type="triangle" w="med" len="med"/>
            </a:ln>
            <a:effectLst/>
          </p:spPr>
          <p:txBody>
            <a:bodyPr/>
            <a:lstStyle/>
            <a:p>
              <a:endParaRPr lang="ru-RU"/>
            </a:p>
          </p:txBody>
        </p:sp>
        <p:sp>
          <p:nvSpPr>
            <p:cNvPr id="147" name="Line 10"/>
            <p:cNvSpPr>
              <a:spLocks noChangeShapeType="1"/>
            </p:cNvSpPr>
            <p:nvPr/>
          </p:nvSpPr>
          <p:spPr bwMode="auto">
            <a:xfrm>
              <a:off x="32691451" y="45823326"/>
              <a:ext cx="2592388" cy="0"/>
            </a:xfrm>
            <a:prstGeom prst="line">
              <a:avLst/>
            </a:prstGeom>
            <a:noFill/>
            <a:ln w="28575">
              <a:solidFill>
                <a:srgbClr val="800000"/>
              </a:solidFill>
              <a:round/>
              <a:headEnd/>
              <a:tailEnd type="triangle" w="med" len="med"/>
            </a:ln>
            <a:effectLst/>
          </p:spPr>
          <p:txBody>
            <a:bodyPr/>
            <a:lstStyle/>
            <a:p>
              <a:endParaRPr lang="ru-RU"/>
            </a:p>
          </p:txBody>
        </p:sp>
      </p:grpSp>
      <p:sp>
        <p:nvSpPr>
          <p:cNvPr id="149" name="Прямоугольник 148"/>
          <p:cNvSpPr/>
          <p:nvPr/>
        </p:nvSpPr>
        <p:spPr>
          <a:xfrm>
            <a:off x="21788464" y="45034336"/>
            <a:ext cx="6143668" cy="1569660"/>
          </a:xfrm>
          <a:prstGeom prst="rect">
            <a:avLst/>
          </a:prstGeom>
        </p:spPr>
        <p:txBody>
          <a:bodyPr wrap="square">
            <a:spAutoFit/>
          </a:bodyPr>
          <a:lstStyle/>
          <a:p>
            <a:r>
              <a:rPr lang="ru-RU" sz="2400" dirty="0" smtClean="0">
                <a:latin typeface="+mj-lt"/>
              </a:rPr>
              <a:t>ИЗУЧЕНИЕ ПОСТУПЛЕНИЯ И ВЫНОСА ВЕЩЕСТВ, В ТОМ ЧИСЛЕ ТЯЖЕЛЫХ МЕТАЛЛОВ И ПЕСТИЦИДОВ, И МАТЕМАТИЧЕСКОЕ МОДЕЛИРОВАНИЕ</a:t>
            </a:r>
            <a:endParaRPr lang="ru-RU" sz="2400" dirty="0">
              <a:latin typeface="+mj-lt"/>
            </a:endParaRPr>
          </a:p>
        </p:txBody>
      </p:sp>
      <p:sp>
        <p:nvSpPr>
          <p:cNvPr id="150" name="Заголовок 1"/>
          <p:cNvSpPr txBox="1">
            <a:spLocks/>
          </p:cNvSpPr>
          <p:nvPr/>
        </p:nvSpPr>
        <p:spPr>
          <a:xfrm>
            <a:off x="23574414" y="44748584"/>
            <a:ext cx="9144000" cy="1285860"/>
          </a:xfrm>
          <a:prstGeom prst="rect">
            <a:avLst/>
          </a:prstGeom>
          <a:effectLst/>
        </p:spPr>
        <p:txBody>
          <a:bodyPr vert="horz" lIns="249174" tIns="0" rIns="249174" bIns="0" anchor="b">
            <a:noAutofit/>
            <a:scene3d>
              <a:camera prst="orthographicFront"/>
              <a:lightRig rig="soft" dir="t">
                <a:rot lat="0" lon="0" rev="17220000"/>
              </a:lightRig>
            </a:scene3d>
            <a:sp3d prstMaterial="softEdge">
              <a:bevelT w="38100" h="381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1800" b="1" i="0" u="none" strike="noStrike" kern="1200" cap="all" spc="0" normalizeH="0" baseline="0" noProof="0" dirty="0">
              <a:ln w="1905">
                <a:noFill/>
              </a:ln>
              <a:solidFill>
                <a:schemeClr val="accent4">
                  <a:lumMod val="50000"/>
                </a:schemeClr>
              </a:solidFill>
              <a:effectLst>
                <a:innerShdw blurRad="69850" dist="43180" dir="5400000">
                  <a:srgbClr val="000000">
                    <a:alpha val="65000"/>
                  </a:srgbClr>
                </a:innerShdw>
              </a:effectLst>
              <a:uLnTx/>
              <a:uFillTx/>
              <a:latin typeface="Arial" pitchFamily="34" charset="0"/>
              <a:ea typeface="+mj-ea"/>
              <a:cs typeface="Arial" pitchFamily="34" charset="0"/>
            </a:endParaRPr>
          </a:p>
        </p:txBody>
      </p:sp>
      <p:pic>
        <p:nvPicPr>
          <p:cNvPr id="151" name="Рисунок 15"/>
          <p:cNvPicPr>
            <a:picLocks noChangeAspect="1" noChangeArrowheads="1"/>
          </p:cNvPicPr>
          <p:nvPr/>
        </p:nvPicPr>
        <p:blipFill>
          <a:blip r:embed="rId21"/>
          <a:srcRect l="72801" t="15437" b="13509"/>
          <a:stretch>
            <a:fillRect/>
          </a:stretch>
        </p:blipFill>
        <p:spPr bwMode="auto">
          <a:xfrm>
            <a:off x="25003174" y="48177608"/>
            <a:ext cx="2928937" cy="2857500"/>
          </a:xfrm>
          <a:prstGeom prst="rect">
            <a:avLst/>
          </a:prstGeom>
          <a:noFill/>
          <a:ln w="9525">
            <a:noFill/>
            <a:miter lim="800000"/>
            <a:headEnd/>
            <a:tailEnd/>
          </a:ln>
        </p:spPr>
      </p:pic>
      <p:sp>
        <p:nvSpPr>
          <p:cNvPr id="153" name="TextBox 152"/>
          <p:cNvSpPr txBox="1"/>
          <p:nvPr/>
        </p:nvSpPr>
        <p:spPr>
          <a:xfrm>
            <a:off x="34300944" y="50350933"/>
            <a:ext cx="489236" cy="646331"/>
          </a:xfrm>
          <a:prstGeom prst="rect">
            <a:avLst/>
          </a:prstGeom>
          <a:noFill/>
        </p:spPr>
        <p:txBody>
          <a:bodyPr wrap="none">
            <a:spAutoFit/>
          </a:bodyPr>
          <a:lstStyle/>
          <a:p>
            <a:pPr>
              <a:defRPr/>
            </a:pPr>
            <a:r>
              <a:rPr lang="ru-RU" sz="3600" b="1" dirty="0">
                <a:ln w="1905"/>
                <a:effectLst>
                  <a:outerShdw blurRad="50800" dist="38100" dir="2700000" algn="tl" rotWithShape="0">
                    <a:prstClr val="black">
                      <a:alpha val="40000"/>
                    </a:prstClr>
                  </a:outerShdw>
                </a:effectLst>
              </a:rPr>
              <a:t>Б</a:t>
            </a:r>
          </a:p>
        </p:txBody>
      </p:sp>
      <p:sp>
        <p:nvSpPr>
          <p:cNvPr id="155" name="TextBox 8"/>
          <p:cNvSpPr txBox="1">
            <a:spLocks noChangeArrowheads="1"/>
          </p:cNvSpPr>
          <p:nvPr/>
        </p:nvSpPr>
        <p:spPr bwMode="auto">
          <a:xfrm>
            <a:off x="33515120" y="50685878"/>
            <a:ext cx="625475" cy="307975"/>
          </a:xfrm>
          <a:prstGeom prst="rect">
            <a:avLst/>
          </a:prstGeom>
          <a:noFill/>
          <a:ln w="9525">
            <a:noFill/>
            <a:miter lim="800000"/>
            <a:headEnd/>
            <a:tailEnd/>
          </a:ln>
        </p:spPr>
        <p:txBody>
          <a:bodyPr wrap="none">
            <a:spAutoFit/>
          </a:bodyPr>
          <a:lstStyle/>
          <a:p>
            <a:r>
              <a:rPr lang="ru-RU" sz="1400"/>
              <a:t>сутки</a:t>
            </a:r>
          </a:p>
        </p:txBody>
      </p:sp>
      <p:pic>
        <p:nvPicPr>
          <p:cNvPr id="157" name="Picture 12"/>
          <p:cNvPicPr>
            <a:picLocks noChangeAspect="1" noChangeArrowheads="1"/>
          </p:cNvPicPr>
          <p:nvPr/>
        </p:nvPicPr>
        <p:blipFill>
          <a:blip r:embed="rId22"/>
          <a:srcRect r="29446"/>
          <a:stretch>
            <a:fillRect/>
          </a:stretch>
        </p:blipFill>
        <p:spPr bwMode="auto">
          <a:xfrm>
            <a:off x="28300182" y="48279228"/>
            <a:ext cx="5888038" cy="2755900"/>
          </a:xfrm>
          <a:prstGeom prst="rect">
            <a:avLst/>
          </a:prstGeom>
          <a:ln>
            <a:noFill/>
          </a:ln>
          <a:effectLst>
            <a:outerShdw blurRad="292100" dist="139700" dir="2700000" algn="tl" rotWithShape="0">
              <a:srgbClr val="333333">
                <a:alpha val="65000"/>
              </a:srgbClr>
            </a:outerShdw>
          </a:effectLst>
        </p:spPr>
      </p:pic>
      <p:pic>
        <p:nvPicPr>
          <p:cNvPr id="159" name="Picture 14"/>
          <p:cNvPicPr>
            <a:picLocks noChangeAspect="1" noChangeArrowheads="1"/>
          </p:cNvPicPr>
          <p:nvPr/>
        </p:nvPicPr>
        <p:blipFill>
          <a:blip r:embed="rId23"/>
          <a:srcRect r="29446"/>
          <a:stretch>
            <a:fillRect/>
          </a:stretch>
        </p:blipFill>
        <p:spPr bwMode="auto">
          <a:xfrm>
            <a:off x="28300182" y="48279228"/>
            <a:ext cx="5888038" cy="2755900"/>
          </a:xfrm>
          <a:prstGeom prst="rect">
            <a:avLst/>
          </a:prstGeom>
          <a:ln>
            <a:noFill/>
          </a:ln>
          <a:effectLst>
            <a:outerShdw blurRad="292100" dist="139700" dir="2700000" algn="tl" rotWithShape="0">
              <a:srgbClr val="333333">
                <a:alpha val="65000"/>
              </a:srgbClr>
            </a:outerShdw>
          </a:effectLst>
        </p:spPr>
      </p:pic>
      <p:sp>
        <p:nvSpPr>
          <p:cNvPr id="144" name="Text Box 7"/>
          <p:cNvSpPr txBox="1">
            <a:spLocks noChangeArrowheads="1"/>
          </p:cNvSpPr>
          <p:nvPr/>
        </p:nvSpPr>
        <p:spPr bwMode="auto">
          <a:xfrm>
            <a:off x="30249888" y="45650294"/>
            <a:ext cx="3870325" cy="366712"/>
          </a:xfrm>
          <a:prstGeom prst="rect">
            <a:avLst/>
          </a:prstGeom>
          <a:noFill/>
          <a:ln w="9525" algn="ctr">
            <a:noFill/>
            <a:miter lim="800000"/>
            <a:headEnd/>
            <a:tailEnd/>
          </a:ln>
          <a:effectLst/>
        </p:spPr>
        <p:txBody>
          <a:bodyPr>
            <a:spAutoFit/>
          </a:bodyPr>
          <a:lstStyle/>
          <a:p>
            <a:pPr algn="ctr">
              <a:spcBef>
                <a:spcPct val="50000"/>
              </a:spcBef>
            </a:pPr>
            <a:endParaRPr lang="ru-RU">
              <a:cs typeface="Arial" charset="0"/>
            </a:endParaRPr>
          </a:p>
        </p:txBody>
      </p:sp>
      <p:sp>
        <p:nvSpPr>
          <p:cNvPr id="152" name="TextBox 151"/>
          <p:cNvSpPr txBox="1"/>
          <p:nvPr/>
        </p:nvSpPr>
        <p:spPr>
          <a:xfrm>
            <a:off x="35075900" y="45921759"/>
            <a:ext cx="518091" cy="646331"/>
          </a:xfrm>
          <a:prstGeom prst="rect">
            <a:avLst/>
          </a:prstGeom>
          <a:noFill/>
        </p:spPr>
        <p:txBody>
          <a:bodyPr wrap="none">
            <a:spAutoFit/>
          </a:bodyPr>
          <a:lstStyle/>
          <a:p>
            <a:pPr>
              <a:defRPr/>
            </a:pPr>
            <a:r>
              <a:rPr lang="ru-RU" sz="3600" b="1" dirty="0">
                <a:ln w="1905"/>
                <a:effectLst>
                  <a:outerShdw blurRad="50800" dist="38100" dir="2700000" algn="tl" rotWithShape="0">
                    <a:prstClr val="black">
                      <a:alpha val="40000"/>
                    </a:prstClr>
                  </a:outerShdw>
                </a:effectLst>
              </a:rPr>
              <a:t>А</a:t>
            </a:r>
          </a:p>
        </p:txBody>
      </p:sp>
      <p:pic>
        <p:nvPicPr>
          <p:cNvPr id="156" name="Picture 11"/>
          <p:cNvPicPr>
            <a:picLocks noChangeAspect="1" noChangeArrowheads="1"/>
          </p:cNvPicPr>
          <p:nvPr/>
        </p:nvPicPr>
        <p:blipFill>
          <a:blip r:embed="rId24"/>
          <a:srcRect r="29446"/>
          <a:stretch>
            <a:fillRect/>
          </a:stretch>
        </p:blipFill>
        <p:spPr bwMode="auto">
          <a:xfrm>
            <a:off x="29146578" y="45778898"/>
            <a:ext cx="5888038" cy="2755900"/>
          </a:xfrm>
          <a:prstGeom prst="rect">
            <a:avLst/>
          </a:prstGeom>
          <a:ln>
            <a:noFill/>
          </a:ln>
          <a:effectLst>
            <a:outerShdw blurRad="292100" dist="139700" dir="2700000" algn="tl" rotWithShape="0">
              <a:srgbClr val="333333">
                <a:alpha val="65000"/>
              </a:srgbClr>
            </a:outerShdw>
          </a:effectLst>
        </p:spPr>
      </p:pic>
      <p:pic>
        <p:nvPicPr>
          <p:cNvPr id="158" name="Picture 13"/>
          <p:cNvPicPr>
            <a:picLocks noChangeAspect="1" noChangeArrowheads="1"/>
          </p:cNvPicPr>
          <p:nvPr/>
        </p:nvPicPr>
        <p:blipFill>
          <a:blip r:embed="rId25"/>
          <a:srcRect r="28952"/>
          <a:stretch>
            <a:fillRect/>
          </a:stretch>
        </p:blipFill>
        <p:spPr bwMode="auto">
          <a:xfrm>
            <a:off x="29146578" y="45778898"/>
            <a:ext cx="5929313" cy="2755900"/>
          </a:xfrm>
          <a:prstGeom prst="rect">
            <a:avLst/>
          </a:prstGeom>
          <a:ln>
            <a:noFill/>
          </a:ln>
          <a:effectLst>
            <a:outerShdw blurRad="292100" dist="139700" dir="2700000" algn="tl" rotWithShape="0">
              <a:srgbClr val="333333">
                <a:alpha val="65000"/>
              </a:srgbClr>
            </a:outerShdw>
          </a:effectLst>
        </p:spPr>
      </p:pic>
      <p:sp>
        <p:nvSpPr>
          <p:cNvPr id="154" name="TextBox 7"/>
          <p:cNvSpPr txBox="1">
            <a:spLocks noChangeArrowheads="1"/>
          </p:cNvSpPr>
          <p:nvPr/>
        </p:nvSpPr>
        <p:spPr bwMode="auto">
          <a:xfrm>
            <a:off x="34361516" y="48114111"/>
            <a:ext cx="625475" cy="307975"/>
          </a:xfrm>
          <a:prstGeom prst="rect">
            <a:avLst/>
          </a:prstGeom>
          <a:noFill/>
          <a:ln w="9525">
            <a:noFill/>
            <a:miter lim="800000"/>
            <a:headEnd/>
            <a:tailEnd/>
          </a:ln>
        </p:spPr>
        <p:txBody>
          <a:bodyPr wrap="none">
            <a:spAutoFit/>
          </a:bodyPr>
          <a:lstStyle/>
          <a:p>
            <a:r>
              <a:rPr lang="ru-RU" sz="1400"/>
              <a:t>сутки</a:t>
            </a:r>
          </a:p>
        </p:txBody>
      </p:sp>
      <p:sp>
        <p:nvSpPr>
          <p:cNvPr id="170" name="Text Box 4"/>
          <p:cNvSpPr txBox="1">
            <a:spLocks noChangeArrowheads="1"/>
          </p:cNvSpPr>
          <p:nvPr/>
        </p:nvSpPr>
        <p:spPr bwMode="auto">
          <a:xfrm>
            <a:off x="21645588" y="46891724"/>
            <a:ext cx="7358114" cy="1200329"/>
          </a:xfrm>
          <a:prstGeom prst="rect">
            <a:avLst/>
          </a:prstGeom>
          <a:noFill/>
          <a:ln w="9525">
            <a:noFill/>
            <a:miter lim="800000"/>
            <a:headEnd/>
            <a:tailEnd/>
          </a:ln>
          <a:effectLst/>
        </p:spPr>
        <p:txBody>
          <a:bodyPr wrap="square">
            <a:spAutoFit/>
          </a:bodyPr>
          <a:lstStyle/>
          <a:p>
            <a:pPr algn="r"/>
            <a:r>
              <a:rPr lang="ru-RU" sz="1800" b="1" dirty="0" smtClean="0">
                <a:solidFill>
                  <a:srgbClr val="000066"/>
                </a:solidFill>
                <a:latin typeface="+mj-lt"/>
                <a:cs typeface="Arial" charset="0"/>
              </a:rPr>
              <a:t>Экспериментальные динамики интегрального(А) и  дифференциального(Б)лизиметрического стока в 2007 году </a:t>
            </a:r>
          </a:p>
          <a:p>
            <a:pPr algn="r"/>
            <a:r>
              <a:rPr lang="ru-RU" sz="1800" b="1" dirty="0" smtClean="0">
                <a:solidFill>
                  <a:srgbClr val="000066"/>
                </a:solidFill>
                <a:latin typeface="+mj-lt"/>
                <a:cs typeface="Arial" charset="0"/>
              </a:rPr>
              <a:t>и прогнозы по моделям</a:t>
            </a:r>
          </a:p>
          <a:p>
            <a:pPr algn="r"/>
            <a:endParaRPr lang="ru-RU" sz="1800" b="1" dirty="0">
              <a:solidFill>
                <a:srgbClr val="000066"/>
              </a:solidFill>
              <a:latin typeface="+mj-lt"/>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dissolve">
                                      <p:cBhvr>
                                        <p:cTn id="7" dur="10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ppt_x</p:attrName>
                                        </p:attrNameLst>
                                      </p:cBhvr>
                                      <p:tavLst>
                                        <p:tav tm="0">
                                          <p:val>
                                            <p:strVal val="#ppt_x-.2"/>
                                          </p:val>
                                        </p:tav>
                                        <p:tav tm="100000">
                                          <p:val>
                                            <p:strVal val="#ppt_x"/>
                                          </p:val>
                                        </p:tav>
                                      </p:tavLst>
                                    </p:anim>
                                    <p:anim calcmode="lin" valueType="num">
                                      <p:cBhvr>
                                        <p:cTn id="13" dur="1000" fill="hold"/>
                                        <p:tgtEl>
                                          <p:spTgt spid="4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dissolve">
                                      <p:cBhvr>
                                        <p:cTn id="19" dur="500"/>
                                        <p:tgtEl>
                                          <p:spTgt spid="4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dissolve">
                                      <p:cBhvr>
                                        <p:cTn id="25" dur="5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58"/>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4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пекс">
  <a:themeElements>
    <a:clrScheme name="Апекс">
      <a:dk1>
        <a:sysClr val="windowText" lastClr="000000"/>
      </a:dk1>
      <a:lt1>
        <a:sysClr val="window" lastClr="FFFE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Апекс">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Апекс">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218</TotalTime>
  <Words>1019</Words>
  <Application>Microsoft Office PowerPoint</Application>
  <PresentationFormat>Произвольный</PresentationFormat>
  <Paragraphs>80</Paragraphs>
  <Slides>1</Slides>
  <Notes>0</Notes>
  <HiddenSlides>0</HiddenSlides>
  <MMClips>0</MMClips>
  <ScaleCrop>false</ScaleCrop>
  <HeadingPairs>
    <vt:vector size="6" baseType="variant">
      <vt:variant>
        <vt:lpstr>Тема</vt:lpstr>
      </vt:variant>
      <vt:variant>
        <vt:i4>1</vt:i4>
      </vt:variant>
      <vt:variant>
        <vt:lpstr>Внедренные серверы OLE</vt:lpstr>
      </vt:variant>
      <vt:variant>
        <vt:i4>2</vt:i4>
      </vt:variant>
      <vt:variant>
        <vt:lpstr>Заголовки слайдов</vt:lpstr>
      </vt:variant>
      <vt:variant>
        <vt:i4>1</vt:i4>
      </vt:variant>
    </vt:vector>
  </HeadingPairs>
  <TitlesOfParts>
    <vt:vector size="4" baseType="lpstr">
      <vt:lpstr>Апекс</vt:lpstr>
      <vt:lpstr>CorelDRAW X4 Graphic</vt:lpstr>
      <vt:lpstr>CorelDRAW</vt:lpstr>
      <vt:lpstr>ЛИЗИМЕТРИЧЕСКИЕ ИССЛЕДОВАНИЯ ПОЧВ</vt:lpstr>
    </vt:vector>
  </TitlesOfParts>
  <Company>Main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ЛИЗИМЕТРИЧЕСКИЕ ИССЛЕДОВАНИЯ ПОЧВ</dc:title>
  <dc:creator>Anna</dc:creator>
  <cp:lastModifiedBy>Anna</cp:lastModifiedBy>
  <cp:revision>34</cp:revision>
  <dcterms:created xsi:type="dcterms:W3CDTF">2010-10-05T16:32:50Z</dcterms:created>
  <dcterms:modified xsi:type="dcterms:W3CDTF">2010-10-05T20:10:55Z</dcterms:modified>
</cp:coreProperties>
</file>